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4130" r:id="rId4"/>
  </p:sldMasterIdLst>
  <p:notesMasterIdLst>
    <p:notesMasterId r:id="rId136"/>
  </p:notesMasterIdLst>
  <p:handoutMasterIdLst>
    <p:handoutMasterId r:id="rId137"/>
  </p:handoutMasterIdLst>
  <p:sldIdLst>
    <p:sldId id="3389" r:id="rId5"/>
    <p:sldId id="3056" r:id="rId6"/>
    <p:sldId id="2694" r:id="rId7"/>
    <p:sldId id="3256" r:id="rId8"/>
    <p:sldId id="2954" r:id="rId9"/>
    <p:sldId id="3345" r:id="rId10"/>
    <p:sldId id="3395" r:id="rId11"/>
    <p:sldId id="3396" r:id="rId12"/>
    <p:sldId id="3348" r:id="rId13"/>
    <p:sldId id="2957" r:id="rId14"/>
    <p:sldId id="3262" r:id="rId15"/>
    <p:sldId id="3155" r:id="rId16"/>
    <p:sldId id="3371" r:id="rId17"/>
    <p:sldId id="3070" r:id="rId18"/>
    <p:sldId id="3078" r:id="rId19"/>
    <p:sldId id="3397" r:id="rId20"/>
    <p:sldId id="2708" r:id="rId21"/>
    <p:sldId id="3373" r:id="rId22"/>
    <p:sldId id="3374" r:id="rId23"/>
    <p:sldId id="3375" r:id="rId24"/>
    <p:sldId id="3376" r:id="rId25"/>
    <p:sldId id="2885" r:id="rId26"/>
    <p:sldId id="2886" r:id="rId27"/>
    <p:sldId id="2687" r:id="rId28"/>
    <p:sldId id="3192" r:id="rId29"/>
    <p:sldId id="3060" r:id="rId30"/>
    <p:sldId id="3350" r:id="rId31"/>
    <p:sldId id="3351" r:id="rId32"/>
    <p:sldId id="1872" r:id="rId33"/>
    <p:sldId id="2715" r:id="rId34"/>
    <p:sldId id="3209" r:id="rId35"/>
    <p:sldId id="3210" r:id="rId36"/>
    <p:sldId id="3267" r:id="rId37"/>
    <p:sldId id="3268" r:id="rId38"/>
    <p:sldId id="3269" r:id="rId39"/>
    <p:sldId id="3270" r:id="rId40"/>
    <p:sldId id="3384" r:id="rId41"/>
    <p:sldId id="3385" r:id="rId42"/>
    <p:sldId id="2445" r:id="rId43"/>
    <p:sldId id="2446" r:id="rId44"/>
    <p:sldId id="3040" r:id="rId45"/>
    <p:sldId id="3274" r:id="rId46"/>
    <p:sldId id="3334" r:id="rId47"/>
    <p:sldId id="2554" r:id="rId48"/>
    <p:sldId id="3096" r:id="rId49"/>
    <p:sldId id="3252" r:id="rId50"/>
    <p:sldId id="2556" r:id="rId51"/>
    <p:sldId id="3253" r:id="rId52"/>
    <p:sldId id="2558" r:id="rId53"/>
    <p:sldId id="3254" r:id="rId54"/>
    <p:sldId id="2561" r:id="rId55"/>
    <p:sldId id="3255" r:id="rId56"/>
    <p:sldId id="3353" r:id="rId57"/>
    <p:sldId id="3176" r:id="rId58"/>
    <p:sldId id="3178" r:id="rId59"/>
    <p:sldId id="3277" r:id="rId60"/>
    <p:sldId id="2946" r:id="rId61"/>
    <p:sldId id="3278" r:id="rId62"/>
    <p:sldId id="3034" r:id="rId63"/>
    <p:sldId id="2877" r:id="rId64"/>
    <p:sldId id="2887" r:id="rId65"/>
    <p:sldId id="2879" r:id="rId66"/>
    <p:sldId id="2888" r:id="rId67"/>
    <p:sldId id="3386" r:id="rId68"/>
    <p:sldId id="3280" r:id="rId69"/>
    <p:sldId id="3211" r:id="rId70"/>
    <p:sldId id="2947" r:id="rId71"/>
    <p:sldId id="3281" r:id="rId72"/>
    <p:sldId id="3283" r:id="rId73"/>
    <p:sldId id="3284" r:id="rId74"/>
    <p:sldId id="3183" r:id="rId75"/>
    <p:sldId id="3185" r:id="rId76"/>
    <p:sldId id="3287" r:id="rId77"/>
    <p:sldId id="2833" r:id="rId78"/>
    <p:sldId id="3052" r:id="rId79"/>
    <p:sldId id="3065" r:id="rId80"/>
    <p:sldId id="3358" r:id="rId81"/>
    <p:sldId id="2737" r:id="rId82"/>
    <p:sldId id="3288" r:id="rId83"/>
    <p:sldId id="3290" r:id="rId84"/>
    <p:sldId id="3335" r:id="rId85"/>
    <p:sldId id="3323" r:id="rId86"/>
    <p:sldId id="3336" r:id="rId87"/>
    <p:sldId id="3294" r:id="rId88"/>
    <p:sldId id="3066" r:id="rId89"/>
    <p:sldId id="3328" r:id="rId90"/>
    <p:sldId id="3329" r:id="rId91"/>
    <p:sldId id="3053" r:id="rId92"/>
    <p:sldId id="3360" r:id="rId93"/>
    <p:sldId id="3326" r:id="rId94"/>
    <p:sldId id="3398" r:id="rId95"/>
    <p:sldId id="3120" r:id="rId96"/>
    <p:sldId id="3125" r:id="rId97"/>
    <p:sldId id="3301" r:id="rId98"/>
    <p:sldId id="3319" r:id="rId99"/>
    <p:sldId id="2684" r:id="rId100"/>
    <p:sldId id="2765" r:id="rId101"/>
    <p:sldId id="2768" r:id="rId102"/>
    <p:sldId id="3312" r:id="rId103"/>
    <p:sldId id="2695" r:id="rId104"/>
    <p:sldId id="3227" r:id="rId105"/>
    <p:sldId id="3236" r:id="rId106"/>
    <p:sldId id="3370" r:id="rId107"/>
    <p:sldId id="3344" r:id="rId108"/>
    <p:sldId id="3058" r:id="rId109"/>
    <p:sldId id="3366" r:id="rId110"/>
    <p:sldId id="3333" r:id="rId111"/>
    <p:sldId id="2781" r:id="rId112"/>
    <p:sldId id="2555" r:id="rId113"/>
    <p:sldId id="2712" r:id="rId114"/>
    <p:sldId id="2805" r:id="rId115"/>
    <p:sldId id="2807" r:id="rId116"/>
    <p:sldId id="2809" r:id="rId117"/>
    <p:sldId id="3194" r:id="rId118"/>
    <p:sldId id="2898" r:id="rId119"/>
    <p:sldId id="3132" r:id="rId120"/>
    <p:sldId id="3136" r:id="rId121"/>
    <p:sldId id="3137" r:id="rId122"/>
    <p:sldId id="3138" r:id="rId123"/>
    <p:sldId id="3139" r:id="rId124"/>
    <p:sldId id="3140" r:id="rId125"/>
    <p:sldId id="3215" r:id="rId126"/>
    <p:sldId id="3216" r:id="rId127"/>
    <p:sldId id="3217" r:id="rId128"/>
    <p:sldId id="3218" r:id="rId129"/>
    <p:sldId id="3219" r:id="rId130"/>
    <p:sldId id="3220" r:id="rId131"/>
    <p:sldId id="3221" r:id="rId132"/>
    <p:sldId id="3222" r:id="rId133"/>
    <p:sldId id="3223" r:id="rId134"/>
    <p:sldId id="263" r:id="rId135"/>
  </p:sldIdLst>
  <p:sldSz cx="12192000" cy="6858000"/>
  <p:notesSz cx="6858000" cy="9144000"/>
  <p:embeddedFontLst>
    <p:embeddedFont>
      <p:font typeface="Calibri" panose="020F0502020204030204" pitchFamily="34" charset="0"/>
      <p:regular r:id="rId138"/>
      <p:bold r:id="rId139"/>
      <p:italic r:id="rId140"/>
      <p:boldItalic r:id="rId141"/>
    </p:embeddedFont>
    <p:embeddedFont>
      <p:font typeface="Calibri Light" panose="020F0302020204030204" pitchFamily="34" charset="0"/>
      <p:regular r:id="rId142"/>
      <p:italic r:id="rId143"/>
    </p:embeddedFont>
    <p:embeddedFont>
      <p:font typeface="Century Gothic" panose="020B0502020202020204" pitchFamily="34" charset="0"/>
      <p:regular r:id="rId144"/>
      <p:bold r:id="rId145"/>
      <p:italic r:id="rId146"/>
      <p:boldItalic r:id="rId147"/>
    </p:embeddedFont>
    <p:embeddedFont>
      <p:font typeface="Ebrima" panose="02000000000000000000" pitchFamily="2" charset="0"/>
      <p:regular r:id="rId148"/>
      <p:bold r:id="rId149"/>
    </p:embeddedFont>
    <p:embeddedFont>
      <p:font typeface="Miriam" panose="020B0502050101010101" pitchFamily="34" charset="-79"/>
      <p:regular r:id="rId150"/>
    </p:embeddedFont>
  </p:embeddedFontLst>
  <p:defaultTextStyle>
    <a:defPPr>
      <a:defRPr lang="en-US"/>
    </a:defPPr>
    <a:lvl1pPr marL="0" algn="l" defTabSz="451363" rtl="0" eaLnBrk="1" latinLnBrk="0" hangingPunct="1">
      <a:defRPr sz="1814" kern="1200">
        <a:solidFill>
          <a:schemeClr val="tx1"/>
        </a:solidFill>
        <a:latin typeface="+mn-lt"/>
        <a:ea typeface="+mn-ea"/>
        <a:cs typeface="+mn-cs"/>
      </a:defRPr>
    </a:lvl1pPr>
    <a:lvl2pPr marL="451363" algn="l" defTabSz="451363" rtl="0" eaLnBrk="1" latinLnBrk="0" hangingPunct="1">
      <a:defRPr sz="1814" kern="1200">
        <a:solidFill>
          <a:schemeClr val="tx1"/>
        </a:solidFill>
        <a:latin typeface="+mn-lt"/>
        <a:ea typeface="+mn-ea"/>
        <a:cs typeface="+mn-cs"/>
      </a:defRPr>
    </a:lvl2pPr>
    <a:lvl3pPr marL="902726" algn="l" defTabSz="451363" rtl="0" eaLnBrk="1" latinLnBrk="0" hangingPunct="1">
      <a:defRPr sz="1814" kern="1200">
        <a:solidFill>
          <a:schemeClr val="tx1"/>
        </a:solidFill>
        <a:latin typeface="+mn-lt"/>
        <a:ea typeface="+mn-ea"/>
        <a:cs typeface="+mn-cs"/>
      </a:defRPr>
    </a:lvl3pPr>
    <a:lvl4pPr marL="1354089" algn="l" defTabSz="451363" rtl="0" eaLnBrk="1" latinLnBrk="0" hangingPunct="1">
      <a:defRPr sz="1814" kern="1200">
        <a:solidFill>
          <a:schemeClr val="tx1"/>
        </a:solidFill>
        <a:latin typeface="+mn-lt"/>
        <a:ea typeface="+mn-ea"/>
        <a:cs typeface="+mn-cs"/>
      </a:defRPr>
    </a:lvl4pPr>
    <a:lvl5pPr marL="1805452" algn="l" defTabSz="451363" rtl="0" eaLnBrk="1" latinLnBrk="0" hangingPunct="1">
      <a:defRPr sz="1814" kern="1200">
        <a:solidFill>
          <a:schemeClr val="tx1"/>
        </a:solidFill>
        <a:latin typeface="+mn-lt"/>
        <a:ea typeface="+mn-ea"/>
        <a:cs typeface="+mn-cs"/>
      </a:defRPr>
    </a:lvl5pPr>
    <a:lvl6pPr marL="2256815" algn="l" defTabSz="451363" rtl="0" eaLnBrk="1" latinLnBrk="0" hangingPunct="1">
      <a:defRPr sz="1814" kern="1200">
        <a:solidFill>
          <a:schemeClr val="tx1"/>
        </a:solidFill>
        <a:latin typeface="+mn-lt"/>
        <a:ea typeface="+mn-ea"/>
        <a:cs typeface="+mn-cs"/>
      </a:defRPr>
    </a:lvl6pPr>
    <a:lvl7pPr marL="2708178" algn="l" defTabSz="451363" rtl="0" eaLnBrk="1" latinLnBrk="0" hangingPunct="1">
      <a:defRPr sz="1814" kern="1200">
        <a:solidFill>
          <a:schemeClr val="tx1"/>
        </a:solidFill>
        <a:latin typeface="+mn-lt"/>
        <a:ea typeface="+mn-ea"/>
        <a:cs typeface="+mn-cs"/>
      </a:defRPr>
    </a:lvl7pPr>
    <a:lvl8pPr marL="3159541" algn="l" defTabSz="451363" rtl="0" eaLnBrk="1" latinLnBrk="0" hangingPunct="1">
      <a:defRPr sz="1814" kern="1200">
        <a:solidFill>
          <a:schemeClr val="tx1"/>
        </a:solidFill>
        <a:latin typeface="+mn-lt"/>
        <a:ea typeface="+mn-ea"/>
        <a:cs typeface="+mn-cs"/>
      </a:defRPr>
    </a:lvl8pPr>
    <a:lvl9pPr marL="3610904" algn="l" defTabSz="451363" rtl="0" eaLnBrk="1" latinLnBrk="0" hangingPunct="1">
      <a:defRPr sz="181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47C2E35-B183-4D40-AB74-8EE929D32C9D}">
          <p14:sldIdLst>
            <p14:sldId id="3389"/>
            <p14:sldId id="3056"/>
            <p14:sldId id="2694"/>
            <p14:sldId id="3256"/>
            <p14:sldId id="2954"/>
            <p14:sldId id="3345"/>
            <p14:sldId id="3395"/>
            <p14:sldId id="3396"/>
            <p14:sldId id="3348"/>
            <p14:sldId id="2957"/>
            <p14:sldId id="3262"/>
            <p14:sldId id="3155"/>
            <p14:sldId id="3371"/>
            <p14:sldId id="3070"/>
            <p14:sldId id="3078"/>
            <p14:sldId id="3397"/>
            <p14:sldId id="2708"/>
            <p14:sldId id="3373"/>
            <p14:sldId id="3374"/>
            <p14:sldId id="3375"/>
            <p14:sldId id="3376"/>
            <p14:sldId id="2885"/>
            <p14:sldId id="2886"/>
            <p14:sldId id="2687"/>
            <p14:sldId id="3192"/>
            <p14:sldId id="3060"/>
            <p14:sldId id="3350"/>
            <p14:sldId id="3351"/>
            <p14:sldId id="1872"/>
            <p14:sldId id="2715"/>
            <p14:sldId id="3209"/>
            <p14:sldId id="3210"/>
            <p14:sldId id="3267"/>
            <p14:sldId id="3268"/>
            <p14:sldId id="3269"/>
            <p14:sldId id="3270"/>
            <p14:sldId id="3384"/>
            <p14:sldId id="3385"/>
            <p14:sldId id="2445"/>
            <p14:sldId id="2446"/>
            <p14:sldId id="3040"/>
            <p14:sldId id="3274"/>
            <p14:sldId id="3334"/>
            <p14:sldId id="2554"/>
            <p14:sldId id="3096"/>
            <p14:sldId id="3252"/>
            <p14:sldId id="2556"/>
            <p14:sldId id="3253"/>
            <p14:sldId id="2558"/>
            <p14:sldId id="3254"/>
            <p14:sldId id="2561"/>
            <p14:sldId id="3255"/>
            <p14:sldId id="3353"/>
            <p14:sldId id="3176"/>
            <p14:sldId id="3178"/>
            <p14:sldId id="3277"/>
            <p14:sldId id="2946"/>
            <p14:sldId id="3278"/>
            <p14:sldId id="3034"/>
            <p14:sldId id="2877"/>
            <p14:sldId id="2887"/>
            <p14:sldId id="2879"/>
            <p14:sldId id="2888"/>
            <p14:sldId id="3386"/>
            <p14:sldId id="3280"/>
            <p14:sldId id="3211"/>
            <p14:sldId id="2947"/>
            <p14:sldId id="3281"/>
            <p14:sldId id="3283"/>
            <p14:sldId id="3284"/>
            <p14:sldId id="3183"/>
            <p14:sldId id="3185"/>
            <p14:sldId id="3287"/>
            <p14:sldId id="2833"/>
            <p14:sldId id="3052"/>
            <p14:sldId id="3065"/>
            <p14:sldId id="3358"/>
            <p14:sldId id="2737"/>
            <p14:sldId id="3288"/>
            <p14:sldId id="3290"/>
            <p14:sldId id="3335"/>
            <p14:sldId id="3323"/>
            <p14:sldId id="3336"/>
            <p14:sldId id="3294"/>
            <p14:sldId id="3066"/>
            <p14:sldId id="3328"/>
            <p14:sldId id="3329"/>
            <p14:sldId id="3053"/>
            <p14:sldId id="3360"/>
            <p14:sldId id="3326"/>
            <p14:sldId id="3398"/>
            <p14:sldId id="3120"/>
            <p14:sldId id="3125"/>
            <p14:sldId id="3301"/>
            <p14:sldId id="3319"/>
            <p14:sldId id="2684"/>
            <p14:sldId id="2765"/>
            <p14:sldId id="2768"/>
            <p14:sldId id="3312"/>
            <p14:sldId id="2695"/>
            <p14:sldId id="3227"/>
            <p14:sldId id="3236"/>
            <p14:sldId id="3370"/>
            <p14:sldId id="3344"/>
            <p14:sldId id="3058"/>
            <p14:sldId id="3366"/>
            <p14:sldId id="3333"/>
            <p14:sldId id="2781"/>
            <p14:sldId id="2555"/>
            <p14:sldId id="2712"/>
            <p14:sldId id="2805"/>
            <p14:sldId id="2807"/>
            <p14:sldId id="2809"/>
            <p14:sldId id="3194"/>
            <p14:sldId id="2898"/>
            <p14:sldId id="3132"/>
            <p14:sldId id="3136"/>
            <p14:sldId id="3137"/>
            <p14:sldId id="3138"/>
            <p14:sldId id="3139"/>
            <p14:sldId id="3140"/>
            <p14:sldId id="3215"/>
            <p14:sldId id="3216"/>
            <p14:sldId id="3217"/>
            <p14:sldId id="3218"/>
            <p14:sldId id="3219"/>
            <p14:sldId id="3220"/>
            <p14:sldId id="3221"/>
            <p14:sldId id="3222"/>
            <p14:sldId id="3223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68" userDrawn="1">
          <p15:clr>
            <a:srgbClr val="A4A3A4"/>
          </p15:clr>
        </p15:guide>
        <p15:guide id="2" orient="horz" pos="312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431" userDrawn="1">
          <p15:clr>
            <a:srgbClr val="A4A3A4"/>
          </p15:clr>
        </p15:guide>
        <p15:guide id="5" orient="horz" pos="3981" userDrawn="1">
          <p15:clr>
            <a:srgbClr val="A4A3A4"/>
          </p15:clr>
        </p15:guide>
        <p15:guide id="6" orient="horz" pos="4235" userDrawn="1">
          <p15:clr>
            <a:srgbClr val="A4A3A4"/>
          </p15:clr>
        </p15:guide>
        <p15:guide id="7" pos="509" userDrawn="1">
          <p15:clr>
            <a:srgbClr val="A4A3A4"/>
          </p15:clr>
        </p15:guide>
        <p15:guide id="8" pos="7491" userDrawn="1">
          <p15:clr>
            <a:srgbClr val="A4A3A4"/>
          </p15:clr>
        </p15:guide>
        <p15:guide id="9" pos="7309" userDrawn="1">
          <p15:clr>
            <a:srgbClr val="A4A3A4"/>
          </p15:clr>
        </p15:guide>
        <p15:guide id="10" pos="554" userDrawn="1">
          <p15:clr>
            <a:srgbClr val="A4A3A4"/>
          </p15:clr>
        </p15:guide>
        <p15:guide id="11" pos="7169" userDrawn="1">
          <p15:clr>
            <a:srgbClr val="A4A3A4"/>
          </p15:clr>
        </p15:guide>
        <p15:guide id="12" pos="377" userDrawn="1">
          <p15:clr>
            <a:srgbClr val="A4A3A4"/>
          </p15:clr>
        </p15:guide>
        <p15:guide id="13" pos="3845" userDrawn="1">
          <p15:clr>
            <a:srgbClr val="A4A3A4"/>
          </p15:clr>
        </p15:guide>
        <p15:guide id="14" pos="185" userDrawn="1">
          <p15:clr>
            <a:srgbClr val="A4A3A4"/>
          </p15:clr>
        </p15:guide>
        <p15:guide id="15" orient="horz" pos="2826" userDrawn="1">
          <p15:clr>
            <a:srgbClr val="A4A3A4"/>
          </p15:clr>
        </p15:guide>
        <p15:guide id="16" orient="horz" userDrawn="1">
          <p15:clr>
            <a:srgbClr val="A4A3A4"/>
          </p15:clr>
        </p15:guide>
        <p15:guide id="17" orient="horz" pos="1270" userDrawn="1">
          <p15:clr>
            <a:srgbClr val="A4A3A4"/>
          </p15:clr>
        </p15:guide>
        <p15:guide id="18" userDrawn="1">
          <p15:clr>
            <a:srgbClr val="A4A3A4"/>
          </p15:clr>
        </p15:guide>
        <p15:guide id="20" orient="horz" pos="3410" userDrawn="1">
          <p15:clr>
            <a:srgbClr val="A4A3A4"/>
          </p15:clr>
        </p15:guide>
        <p15:guide id="21" orient="horz" pos="1289" userDrawn="1">
          <p15:clr>
            <a:srgbClr val="A4A3A4"/>
          </p15:clr>
        </p15:guide>
        <p15:guide id="22" pos="273" userDrawn="1">
          <p15:clr>
            <a:srgbClr val="A4A3A4"/>
          </p15:clr>
        </p15:guide>
        <p15:guide id="23" pos="6062" userDrawn="1">
          <p15:clr>
            <a:srgbClr val="A4A3A4"/>
          </p15:clr>
        </p15:guide>
        <p15:guide id="24" pos="1560" userDrawn="1">
          <p15:clr>
            <a:srgbClr val="A4A3A4"/>
          </p15:clr>
        </p15:guide>
        <p15:guide id="25" pos="4418" userDrawn="1">
          <p15:clr>
            <a:srgbClr val="A4A3A4"/>
          </p15:clr>
        </p15:guide>
        <p15:guide id="26" pos="4755" userDrawn="1">
          <p15:clr>
            <a:srgbClr val="A4A3A4"/>
          </p15:clr>
        </p15:guide>
        <p15:guide id="27" pos="5997" userDrawn="1">
          <p15:clr>
            <a:srgbClr val="A4A3A4"/>
          </p15:clr>
        </p15:guide>
        <p15:guide id="28" orient="horz" pos="2583" userDrawn="1">
          <p15:clr>
            <a:srgbClr val="A4A3A4"/>
          </p15:clr>
        </p15:guide>
        <p15:guide id="29" orient="horz" pos="2308" userDrawn="1">
          <p15:clr>
            <a:srgbClr val="A4A3A4"/>
          </p15:clr>
        </p15:guide>
        <p15:guide id="30" orient="horz" pos="2867" userDrawn="1">
          <p15:clr>
            <a:srgbClr val="A4A3A4"/>
          </p15:clr>
        </p15:guide>
        <p15:guide id="31" orient="horz" pos="2020" userDrawn="1">
          <p15:clr>
            <a:srgbClr val="A4A3A4"/>
          </p15:clr>
        </p15:guide>
        <p15:guide id="32" orient="horz" pos="3157" userDrawn="1">
          <p15:clr>
            <a:srgbClr val="A4A3A4"/>
          </p15:clr>
        </p15:guide>
        <p15:guide id="33" orient="horz" pos="1737" userDrawn="1">
          <p15:clr>
            <a:srgbClr val="A4A3A4"/>
          </p15:clr>
        </p15:guide>
        <p15:guide id="34" orient="horz" pos="4319" userDrawn="1">
          <p15:clr>
            <a:srgbClr val="A4A3A4"/>
          </p15:clr>
        </p15:guide>
        <p15:guide id="35" pos="3573" userDrawn="1">
          <p15:clr>
            <a:srgbClr val="A4A3A4"/>
          </p15:clr>
        </p15:guide>
        <p15:guide id="36" pos="6389" userDrawn="1">
          <p15:clr>
            <a:srgbClr val="A4A3A4"/>
          </p15:clr>
        </p15:guide>
        <p15:guide id="37" pos="4231" userDrawn="1">
          <p15:clr>
            <a:srgbClr val="A4A3A4"/>
          </p15:clr>
        </p15:guide>
        <p15:guide id="38" pos="6251" userDrawn="1">
          <p15:clr>
            <a:srgbClr val="A4A3A4"/>
          </p15:clr>
        </p15:guide>
        <p15:guide id="39" orient="horz" pos="281" userDrawn="1">
          <p15:clr>
            <a:srgbClr val="A4A3A4"/>
          </p15:clr>
        </p15:guide>
        <p15:guide id="40" orient="horz" pos="564" userDrawn="1">
          <p15:clr>
            <a:srgbClr val="A4A3A4"/>
          </p15:clr>
        </p15:guide>
        <p15:guide id="41" orient="horz" pos="3945">
          <p15:clr>
            <a:srgbClr val="A4A3A4"/>
          </p15:clr>
        </p15:guide>
        <p15:guide id="42" orient="horz" pos="2404">
          <p15:clr>
            <a:srgbClr val="A4A3A4"/>
          </p15:clr>
        </p15:guide>
        <p15:guide id="43" orient="horz" pos="780">
          <p15:clr>
            <a:srgbClr val="A4A3A4"/>
          </p15:clr>
        </p15:guide>
        <p15:guide id="44" pos="626">
          <p15:clr>
            <a:srgbClr val="A4A3A4"/>
          </p15:clr>
        </p15:guide>
        <p15:guide id="45" pos="3086">
          <p15:clr>
            <a:srgbClr val="A4A3A4"/>
          </p15:clr>
        </p15:guide>
        <p15:guide id="46" pos="4069">
          <p15:clr>
            <a:srgbClr val="A4A3A4"/>
          </p15:clr>
        </p15:guide>
        <p15:guide id="47" orient="horz" pos="3644">
          <p15:clr>
            <a:srgbClr val="A4A3A4"/>
          </p15:clr>
        </p15:guide>
        <p15:guide id="48" orient="horz" pos="843">
          <p15:clr>
            <a:srgbClr val="A4A3A4"/>
          </p15:clr>
        </p15:guide>
        <p15:guide id="49" pos="7126">
          <p15:clr>
            <a:srgbClr val="A4A3A4"/>
          </p15:clr>
        </p15:guide>
        <p15:guide id="50" pos="2785">
          <p15:clr>
            <a:srgbClr val="A4A3A4"/>
          </p15:clr>
        </p15:guide>
        <p15:guide id="51" orient="horz" pos="305">
          <p15:clr>
            <a:srgbClr val="A4A3A4"/>
          </p15:clr>
        </p15:guide>
        <p15:guide id="52" pos="439">
          <p15:clr>
            <a:srgbClr val="A4A3A4"/>
          </p15:clr>
        </p15:guide>
        <p15:guide id="53" pos="1305">
          <p15:clr>
            <a:srgbClr val="A4A3A4"/>
          </p15:clr>
        </p15:guide>
        <p15:guide id="54" pos="3906">
          <p15:clr>
            <a:srgbClr val="A4A3A4"/>
          </p15:clr>
        </p15:guide>
        <p15:guide id="55" pos="851">
          <p15:clr>
            <a:srgbClr val="A4A3A4"/>
          </p15:clr>
        </p15:guide>
        <p15:guide id="56" pos="4631">
          <p15:clr>
            <a:srgbClr val="A4A3A4"/>
          </p15:clr>
        </p15:guide>
        <p15:guide id="57" pos="15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a Lundberg" initials="CL" lastIdx="0" clrIdx="0"/>
  <p:cmAuthor id="1" name="Maic Ungermann" initials="MU" lastIdx="1" clrIdx="1"/>
  <p:cmAuthor id="2" name="Jacinta Waak" initials="JW" lastIdx="46" clrIdx="2"/>
  <p:cmAuthor id="3" name="Jennifer Lees" initials="JL" lastIdx="13" clrIdx="3"/>
  <p:cmAuthor id="4" name="Jacinta Waak" initials="JW [2]" lastIdx="5" clrIdx="4"/>
  <p:cmAuthor id="5" name="Jennifer Lees" initials="JL [2]" lastIdx="1" clrIdx="5"/>
  <p:cmAuthor id="6" name="Jevgenija Gerdija" initials="JG" lastIdx="16" clrIdx="6"/>
  <p:cmAuthor id="7" name="Jevgenija Gerdija" initials="JG [2]" lastIdx="4" clrIdx="7"/>
  <p:cmAuthor id="8" name="Daniel Eckert" initials="DAE" lastIdx="2" clrIdx="8"/>
  <p:cmAuthor id="9" name="Jon Warmington-Lundström" initials="JW" lastIdx="11" clrIdx="9"/>
  <p:cmAuthor id="10" name="Laura Butts" initials="LB" lastIdx="25" clrIdx="10"/>
  <p:cmAuthor id="11" name="Daniel Eckert" initials="DE" lastIdx="8" clrIdx="11"/>
  <p:cmAuthor id="12" name="Kelebogile Motsa" initials="KM" lastIdx="1" clrIdx="1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8E33"/>
    <a:srgbClr val="7EC170"/>
    <a:srgbClr val="5F636A"/>
    <a:srgbClr val="EB9E02"/>
    <a:srgbClr val="0E97C1"/>
    <a:srgbClr val="074B60"/>
    <a:srgbClr val="FCC453"/>
    <a:srgbClr val="FE0802"/>
    <a:srgbClr val="8ADECD"/>
    <a:srgbClr val="E88E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Format med tema 1 - dekorfär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E9639D4-E3E2-4D34-9284-5A2195B3D0D7}" styleName="Ljust forma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1" autoAdjust="0"/>
    <p:restoredTop sz="91543" autoAdjust="0"/>
  </p:normalViewPr>
  <p:slideViewPr>
    <p:cSldViewPr snapToGrid="0">
      <p:cViewPr varScale="1">
        <p:scale>
          <a:sx n="114" d="100"/>
          <a:sy n="114" d="100"/>
        </p:scale>
        <p:origin x="630" y="102"/>
      </p:cViewPr>
      <p:guideLst>
        <p:guide orient="horz" pos="4068"/>
        <p:guide orient="horz" pos="312"/>
        <p:guide orient="horz" pos="2160"/>
        <p:guide orient="horz" pos="431"/>
        <p:guide orient="horz" pos="3981"/>
        <p:guide orient="horz" pos="4235"/>
        <p:guide pos="509"/>
        <p:guide pos="7491"/>
        <p:guide pos="7309"/>
        <p:guide pos="554"/>
        <p:guide pos="7169"/>
        <p:guide pos="377"/>
        <p:guide pos="3845"/>
        <p:guide pos="185"/>
        <p:guide orient="horz" pos="2826"/>
        <p:guide orient="horz"/>
        <p:guide orient="horz" pos="1270"/>
        <p:guide/>
        <p:guide orient="horz" pos="3410"/>
        <p:guide orient="horz" pos="1289"/>
        <p:guide pos="273"/>
        <p:guide pos="6062"/>
        <p:guide pos="1560"/>
        <p:guide pos="4418"/>
        <p:guide pos="4755"/>
        <p:guide pos="5997"/>
        <p:guide orient="horz" pos="2583"/>
        <p:guide orient="horz" pos="2308"/>
        <p:guide orient="horz" pos="2867"/>
        <p:guide orient="horz" pos="2020"/>
        <p:guide orient="horz" pos="3157"/>
        <p:guide orient="horz" pos="1737"/>
        <p:guide orient="horz" pos="4319"/>
        <p:guide pos="3573"/>
        <p:guide pos="6389"/>
        <p:guide pos="4231"/>
        <p:guide pos="6251"/>
        <p:guide orient="horz" pos="281"/>
        <p:guide orient="horz" pos="564"/>
        <p:guide orient="horz" pos="3945"/>
        <p:guide orient="horz" pos="2404"/>
        <p:guide orient="horz" pos="780"/>
        <p:guide pos="626"/>
        <p:guide pos="3086"/>
        <p:guide pos="4069"/>
        <p:guide orient="horz" pos="3644"/>
        <p:guide orient="horz" pos="843"/>
        <p:guide pos="7126"/>
        <p:guide pos="2785"/>
        <p:guide orient="horz" pos="305"/>
        <p:guide pos="439"/>
        <p:guide pos="1305"/>
        <p:guide pos="3906"/>
        <p:guide pos="851"/>
        <p:guide pos="4631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186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font" Target="fonts/font1.fntdata"/><Relationship Id="rId154" Type="http://schemas.openxmlformats.org/officeDocument/2006/relationships/theme" Target="theme/theme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font" Target="fonts/font7.fntdata"/><Relationship Id="rId149" Type="http://schemas.openxmlformats.org/officeDocument/2006/relationships/font" Target="fonts/font12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font" Target="fonts/font2.fntdata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font" Target="fonts/font13.fntdata"/><Relationship Id="rId155" Type="http://schemas.openxmlformats.org/officeDocument/2006/relationships/tableStyles" Target="tableStyle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font" Target="fonts/font3.fntdata"/><Relationship Id="rId145" Type="http://schemas.openxmlformats.org/officeDocument/2006/relationships/font" Target="fonts/font8.fntdata"/><Relationship Id="rId15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font" Target="fonts/font6.fntdata"/><Relationship Id="rId148" Type="http://schemas.openxmlformats.org/officeDocument/2006/relationships/font" Target="fonts/font11.fntdata"/><Relationship Id="rId15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font" Target="fonts/font4.fntdata"/><Relationship Id="rId146" Type="http://schemas.openxmlformats.org/officeDocument/2006/relationships/font" Target="fonts/font9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font" Target="fonts/font5.fntdata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5E9FC-7094-6B44-BF6D-A379DFE3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54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BBA03-C65B-624F-A5F8-102856DE7BC4}" type="datetimeFigureOut">
              <a:rPr lang="sv-SE" smtClean="0"/>
              <a:t>2021-08-02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37307-4DCF-594D-BAA8-346E9B4667C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044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4589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1pPr>
    <a:lvl2pPr marL="414589" algn="l" defTabSz="414589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2pPr>
    <a:lvl3pPr marL="829178" algn="l" defTabSz="414589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3pPr>
    <a:lvl4pPr marL="1243767" algn="l" defTabSz="414589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4pPr>
    <a:lvl5pPr marL="1658356" algn="l" defTabSz="414589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5pPr>
    <a:lvl6pPr marL="2072945" algn="l" defTabSz="414589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6pPr>
    <a:lvl7pPr marL="2487534" algn="l" defTabSz="414589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7pPr>
    <a:lvl8pPr marL="2902123" algn="l" defTabSz="414589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8pPr>
    <a:lvl9pPr marL="3316712" algn="l" defTabSz="414589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6782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3489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2419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2907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2907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2907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2907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5394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5195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37307-4DCF-594D-BAA8-346E9B4667C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051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9392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37307-4DCF-594D-BAA8-346E9B4667C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830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4150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pPr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3879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>
                <a:solidFill>
                  <a:prstClr val="black"/>
                </a:solidFill>
              </a:rPr>
              <a:pPr/>
              <a:t>39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9385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>
                <a:solidFill>
                  <a:prstClr val="black"/>
                </a:solidFill>
              </a:rPr>
              <a:pPr/>
              <a:t>40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15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>
                <a:solidFill>
                  <a:prstClr val="black"/>
                </a:solidFill>
              </a:rPr>
              <a:pPr/>
              <a:t>41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71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3738"/>
            <a:ext cx="6156325" cy="3462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>
                <a:solidFill>
                  <a:prstClr val="black"/>
                </a:solidFill>
              </a:rPr>
              <a:pPr/>
              <a:t>42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15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3738"/>
            <a:ext cx="6156325" cy="3462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>
                <a:solidFill>
                  <a:prstClr val="black"/>
                </a:solidFill>
              </a:rPr>
              <a:pPr/>
              <a:t>43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655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>
                <a:solidFill>
                  <a:prstClr val="black"/>
                </a:solidFill>
              </a:rPr>
              <a:pPr/>
              <a:t>44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165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>
                <a:solidFill>
                  <a:prstClr val="black"/>
                </a:solidFill>
              </a:rPr>
              <a:pPr/>
              <a:t>45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186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>
                <a:solidFill>
                  <a:prstClr val="black"/>
                </a:solidFill>
              </a:rPr>
              <a:pPr/>
              <a:t>47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62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37307-4DCF-594D-BAA8-346E9B4667C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8671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>
                <a:solidFill>
                  <a:prstClr val="black"/>
                </a:solidFill>
              </a:rPr>
              <a:pPr/>
              <a:t>49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6188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>
                <a:solidFill>
                  <a:prstClr val="black"/>
                </a:solidFill>
              </a:rPr>
              <a:pPr/>
              <a:t>51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841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03521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37307-4DCF-594D-BAA8-346E9B4667C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620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37307-4DCF-594D-BAA8-346E9B4667C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8522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3738"/>
            <a:ext cx="6156325" cy="3462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37307-4DCF-594D-BAA8-346E9B4667C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8379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86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66729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87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11223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37307-4DCF-594D-BAA8-346E9B4667C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9277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89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5412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58F69-CC56-4559-9CDD-AEFE2E3992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879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90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66492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3738"/>
            <a:ext cx="6156325" cy="3462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95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15155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37307-4DCF-594D-BAA8-346E9B4667C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97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9552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37307-4DCF-594D-BAA8-346E9B4667C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9599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103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19141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37307-4DCF-594D-BAA8-346E9B4667C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8436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106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05651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107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05651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108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48946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37307-4DCF-594D-BAA8-346E9B4667C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843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6868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37307-4DCF-594D-BAA8-346E9B4667C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301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6273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2656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7307-4DCF-594D-BAA8-346E9B4667C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474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f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500">
                <a:latin typeface="+mn-lt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31091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r, Paid Content +info +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500">
                <a:latin typeface="Calibri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569258" y="1166274"/>
            <a:ext cx="11470159" cy="326448"/>
          </a:xfrm>
        </p:spPr>
        <p:txBody>
          <a:bodyPr>
            <a:noAutofit/>
          </a:bodyPr>
          <a:lstStyle>
            <a:lvl1pPr marL="0" indent="0">
              <a:buNone/>
              <a:defRPr sz="1360">
                <a:latin typeface="Calibri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7B712C9-407E-4A0B-9460-EE44B1602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080" y="79711"/>
            <a:ext cx="10389210" cy="280712"/>
          </a:xfrm>
        </p:spPr>
        <p:txBody>
          <a:bodyPr>
            <a:noAutofit/>
          </a:bodyPr>
          <a:lstStyle>
            <a:lvl1pPr marL="0" indent="0">
              <a:buNone/>
              <a:defRPr sz="1088" cap="none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lvl="0"/>
            <a:r>
              <a:rPr lang="en-GB" noProof="0" dirty="0"/>
              <a:t>click for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86876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r, Paid Content +info +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569258" y="1166274"/>
            <a:ext cx="4809600" cy="326448"/>
          </a:xfrm>
        </p:spPr>
        <p:txBody>
          <a:bodyPr>
            <a:noAutofit/>
          </a:bodyPr>
          <a:lstStyle>
            <a:lvl1pPr marL="0" indent="0">
              <a:buNone/>
              <a:defRPr sz="1360">
                <a:latin typeface="Calibri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205166"/>
          </a:xfrm>
        </p:spPr>
        <p:txBody>
          <a:bodyPr vert="horz" wrap="square" lIns="99551" tIns="49775" rIns="99551" bIns="49775" rtlCol="0">
            <a:spAutoFit/>
          </a:bodyPr>
          <a:lstStyle>
            <a:lvl1pPr>
              <a:defRPr lang="sv-SE" sz="680" dirty="0">
                <a:latin typeface="Calibri" pitchFamily="34" charset="0"/>
                <a:cs typeface="Calibri" pitchFamily="34" charset="0"/>
              </a:defRPr>
            </a:lvl1pPr>
          </a:lstStyle>
          <a:p>
            <a:pPr marL="79169" lvl="0" indent="-79169">
              <a:buFont typeface="Arial" pitchFamily="34" charset="0"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500">
                <a:latin typeface="Calibri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EEC843E-D561-43E6-8B0B-329FFD2CDE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080" y="79711"/>
            <a:ext cx="10389210" cy="280712"/>
          </a:xfrm>
        </p:spPr>
        <p:txBody>
          <a:bodyPr>
            <a:noAutofit/>
          </a:bodyPr>
          <a:lstStyle>
            <a:lvl1pPr marL="0" indent="0">
              <a:buNone/>
              <a:defRPr sz="1088" cap="none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lvl="0"/>
            <a:r>
              <a:rPr lang="en-GB" noProof="0" dirty="0"/>
              <a:t>click for section heading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2C6094E5-0E36-4104-84FF-83ACE8F5D0B5}"/>
              </a:ext>
            </a:extLst>
          </p:cNvPr>
          <p:cNvSpPr/>
          <p:nvPr userDrawn="1"/>
        </p:nvSpPr>
        <p:spPr>
          <a:xfrm>
            <a:off x="704294" y="6276430"/>
            <a:ext cx="144026" cy="144026"/>
          </a:xfrm>
          <a:prstGeom prst="flowChartConnector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>
                <a:solidFill>
                  <a:schemeClr val="accen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3541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r, Paid Content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57A3E099-D12F-457D-9201-A2AF9A2A20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13084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1517B3-54A0-41D0-A9B5-FDA00CAE65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5150" y="73803"/>
            <a:ext cx="1314266" cy="3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61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r, Paid Content +info +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500">
                <a:latin typeface="Calibri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C4E78-DDF5-4A07-9EA3-FE861B9F2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185" t="761" r="173" b="38451"/>
          <a:stretch/>
        </p:blipFill>
        <p:spPr>
          <a:xfrm flipH="1">
            <a:off x="2315766" y="561144"/>
            <a:ext cx="9876234" cy="63099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FAD475-E26B-4202-9E35-0D1D1A5DA5E6}"/>
              </a:ext>
            </a:extLst>
          </p:cNvPr>
          <p:cNvSpPr/>
          <p:nvPr userDrawn="1"/>
        </p:nvSpPr>
        <p:spPr>
          <a:xfrm>
            <a:off x="0" y="561144"/>
            <a:ext cx="12192000" cy="6333445"/>
          </a:xfrm>
          <a:prstGeom prst="rect">
            <a:avLst/>
          </a:prstGeom>
          <a:gradFill>
            <a:gsLst>
              <a:gs pos="57530">
                <a:srgbClr val="ECECEC">
                  <a:alpha val="73000"/>
                </a:srgbClr>
              </a:gs>
              <a:gs pos="15900">
                <a:schemeClr val="bg1">
                  <a:lumMod val="95000"/>
                </a:schemeClr>
              </a:gs>
              <a:gs pos="100000">
                <a:schemeClr val="bg1">
                  <a:alpha val="24000"/>
                </a:schemeClr>
              </a:gs>
              <a:gs pos="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C086D-0C52-4F76-89E1-F4E2DF786DB4}"/>
              </a:ext>
            </a:extLst>
          </p:cNvPr>
          <p:cNvSpPr/>
          <p:nvPr userDrawn="1"/>
        </p:nvSpPr>
        <p:spPr>
          <a:xfrm>
            <a:off x="0" y="548699"/>
            <a:ext cx="12192000" cy="6334854"/>
          </a:xfrm>
          <a:prstGeom prst="rect">
            <a:avLst/>
          </a:prstGeom>
          <a:blipFill dpi="0" rotWithShape="1">
            <a:blip r:embed="rId3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133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814" b="0" i="0" u="none" strike="noStrike" kern="1200" cap="none" spc="0" normalizeH="0" baseline="0" noProof="0">
              <a:ln>
                <a:noFill/>
              </a:ln>
              <a:solidFill>
                <a:srgbClr val="E2E3E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205166"/>
          </a:xfrm>
        </p:spPr>
        <p:txBody>
          <a:bodyPr vert="horz" wrap="square" lIns="99551" tIns="49775" rIns="99551" bIns="49775" rtlCol="0">
            <a:spAutoFit/>
          </a:bodyPr>
          <a:lstStyle>
            <a:lvl1pPr>
              <a:defRPr lang="sv-SE" sz="680" dirty="0">
                <a:latin typeface="Calibri" pitchFamily="34" charset="0"/>
                <a:cs typeface="Calibri" pitchFamily="34" charset="0"/>
              </a:defRPr>
            </a:lvl1pPr>
          </a:lstStyle>
          <a:p>
            <a:pPr marL="79169" lvl="0" indent="-79169">
              <a:buFont typeface="Arial" pitchFamily="34" charset="0"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D5D112B-ED05-43A9-A51C-01E9B7D720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080" y="79711"/>
            <a:ext cx="10389210" cy="280712"/>
          </a:xfrm>
        </p:spPr>
        <p:txBody>
          <a:bodyPr>
            <a:noAutofit/>
          </a:bodyPr>
          <a:lstStyle>
            <a:lvl1pPr marL="0" indent="0">
              <a:buNone/>
              <a:defRPr sz="1088" cap="none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lvl="0"/>
            <a:r>
              <a:rPr lang="en-GB" noProof="0" dirty="0"/>
              <a:t>click for section heading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E3274267-21D6-4DC5-B7FF-EA2E87E37748}"/>
              </a:ext>
            </a:extLst>
          </p:cNvPr>
          <p:cNvSpPr/>
          <p:nvPr userDrawn="1"/>
        </p:nvSpPr>
        <p:spPr>
          <a:xfrm>
            <a:off x="704294" y="6276430"/>
            <a:ext cx="144026" cy="144026"/>
          </a:xfrm>
          <a:prstGeom prst="flowChartConnector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>
                <a:solidFill>
                  <a:schemeClr val="accen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8146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Full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k object 16"/>
          <p:cNvSpPr/>
          <p:nvPr userDrawn="1"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383D4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bk object 17"/>
          <p:cNvSpPr/>
          <p:nvPr userDrawn="1"/>
        </p:nvSpPr>
        <p:spPr>
          <a:xfrm>
            <a:off x="1106504" y="3370"/>
            <a:ext cx="3981462" cy="6854149"/>
          </a:xfrm>
          <a:custGeom>
            <a:avLst/>
            <a:gdLst/>
            <a:ahLst/>
            <a:cxnLst/>
            <a:rect l="l" t="t" r="r" b="b"/>
            <a:pathLst>
              <a:path w="6565265" h="11303000">
                <a:moveTo>
                  <a:pt x="4162471" y="0"/>
                </a:moveTo>
                <a:lnTo>
                  <a:pt x="0" y="0"/>
                </a:lnTo>
                <a:lnTo>
                  <a:pt x="33501" y="12700"/>
                </a:lnTo>
                <a:lnTo>
                  <a:pt x="129169" y="38100"/>
                </a:lnTo>
                <a:lnTo>
                  <a:pt x="176815" y="38100"/>
                </a:lnTo>
                <a:lnTo>
                  <a:pt x="224333" y="50800"/>
                </a:lnTo>
                <a:lnTo>
                  <a:pt x="271722" y="76200"/>
                </a:lnTo>
                <a:lnTo>
                  <a:pt x="553215" y="152400"/>
                </a:lnTo>
                <a:lnTo>
                  <a:pt x="599638" y="177800"/>
                </a:lnTo>
                <a:lnTo>
                  <a:pt x="692042" y="203200"/>
                </a:lnTo>
                <a:lnTo>
                  <a:pt x="738020" y="228600"/>
                </a:lnTo>
                <a:lnTo>
                  <a:pt x="829517" y="254000"/>
                </a:lnTo>
                <a:lnTo>
                  <a:pt x="875031" y="279400"/>
                </a:lnTo>
                <a:lnTo>
                  <a:pt x="920387" y="292100"/>
                </a:lnTo>
                <a:lnTo>
                  <a:pt x="965582" y="317500"/>
                </a:lnTo>
                <a:lnTo>
                  <a:pt x="1010615" y="330200"/>
                </a:lnTo>
                <a:lnTo>
                  <a:pt x="1055483" y="355600"/>
                </a:lnTo>
                <a:lnTo>
                  <a:pt x="1100184" y="368300"/>
                </a:lnTo>
                <a:lnTo>
                  <a:pt x="1189077" y="419100"/>
                </a:lnTo>
                <a:lnTo>
                  <a:pt x="1233265" y="431800"/>
                </a:lnTo>
                <a:lnTo>
                  <a:pt x="1364770" y="508000"/>
                </a:lnTo>
                <a:lnTo>
                  <a:pt x="1408246" y="520700"/>
                </a:lnTo>
                <a:lnTo>
                  <a:pt x="1707326" y="698500"/>
                </a:lnTo>
                <a:lnTo>
                  <a:pt x="1955997" y="850900"/>
                </a:lnTo>
                <a:lnTo>
                  <a:pt x="1996718" y="889000"/>
                </a:lnTo>
                <a:lnTo>
                  <a:pt x="2117603" y="965200"/>
                </a:lnTo>
                <a:lnTo>
                  <a:pt x="2157464" y="1003300"/>
                </a:lnTo>
                <a:lnTo>
                  <a:pt x="2236523" y="1054100"/>
                </a:lnTo>
                <a:lnTo>
                  <a:pt x="2275716" y="1092200"/>
                </a:lnTo>
                <a:lnTo>
                  <a:pt x="2314683" y="1117600"/>
                </a:lnTo>
                <a:lnTo>
                  <a:pt x="2353422" y="1155700"/>
                </a:lnTo>
                <a:lnTo>
                  <a:pt x="2391930" y="1181100"/>
                </a:lnTo>
                <a:lnTo>
                  <a:pt x="2430205" y="1219200"/>
                </a:lnTo>
                <a:lnTo>
                  <a:pt x="2468245" y="1244600"/>
                </a:lnTo>
                <a:lnTo>
                  <a:pt x="2506049" y="1282700"/>
                </a:lnTo>
                <a:lnTo>
                  <a:pt x="2543614" y="1308100"/>
                </a:lnTo>
                <a:lnTo>
                  <a:pt x="2618018" y="1384300"/>
                </a:lnTo>
                <a:lnTo>
                  <a:pt x="2654854" y="1409700"/>
                </a:lnTo>
                <a:lnTo>
                  <a:pt x="2691442" y="1447800"/>
                </a:lnTo>
                <a:lnTo>
                  <a:pt x="2763869" y="1524000"/>
                </a:lnTo>
                <a:lnTo>
                  <a:pt x="2799704" y="1549400"/>
                </a:lnTo>
                <a:lnTo>
                  <a:pt x="2835249" y="1587500"/>
                </a:lnTo>
                <a:lnTo>
                  <a:pt x="2870444" y="1625600"/>
                </a:lnTo>
                <a:lnTo>
                  <a:pt x="2905289" y="1663700"/>
                </a:lnTo>
                <a:lnTo>
                  <a:pt x="2939783" y="1701800"/>
                </a:lnTo>
                <a:lnTo>
                  <a:pt x="2973925" y="1739900"/>
                </a:lnTo>
                <a:lnTo>
                  <a:pt x="3007715" y="1778000"/>
                </a:lnTo>
                <a:lnTo>
                  <a:pt x="3041150" y="1816100"/>
                </a:lnTo>
                <a:lnTo>
                  <a:pt x="3074232" y="1854200"/>
                </a:lnTo>
                <a:lnTo>
                  <a:pt x="3106958" y="1892300"/>
                </a:lnTo>
                <a:lnTo>
                  <a:pt x="3139328" y="1930400"/>
                </a:lnTo>
                <a:lnTo>
                  <a:pt x="3171341" y="1968500"/>
                </a:lnTo>
                <a:lnTo>
                  <a:pt x="3202997" y="2006600"/>
                </a:lnTo>
                <a:lnTo>
                  <a:pt x="3234293" y="2044700"/>
                </a:lnTo>
                <a:lnTo>
                  <a:pt x="3265230" y="2082800"/>
                </a:lnTo>
                <a:lnTo>
                  <a:pt x="3295807" y="2120900"/>
                </a:lnTo>
                <a:lnTo>
                  <a:pt x="3326022" y="2159000"/>
                </a:lnTo>
                <a:lnTo>
                  <a:pt x="3355876" y="2197100"/>
                </a:lnTo>
                <a:lnTo>
                  <a:pt x="3385366" y="2235200"/>
                </a:lnTo>
                <a:lnTo>
                  <a:pt x="3414493" y="2273300"/>
                </a:lnTo>
                <a:lnTo>
                  <a:pt x="3443255" y="2311400"/>
                </a:lnTo>
                <a:lnTo>
                  <a:pt x="3471651" y="2362200"/>
                </a:lnTo>
                <a:lnTo>
                  <a:pt x="3499682" y="2400300"/>
                </a:lnTo>
                <a:lnTo>
                  <a:pt x="3527345" y="2438400"/>
                </a:lnTo>
                <a:lnTo>
                  <a:pt x="3554640" y="2476500"/>
                </a:lnTo>
                <a:lnTo>
                  <a:pt x="3581566" y="2527300"/>
                </a:lnTo>
                <a:lnTo>
                  <a:pt x="3608122" y="2565400"/>
                </a:lnTo>
                <a:lnTo>
                  <a:pt x="3634308" y="2603500"/>
                </a:lnTo>
                <a:lnTo>
                  <a:pt x="3660122" y="2641600"/>
                </a:lnTo>
                <a:lnTo>
                  <a:pt x="3685564" y="2692400"/>
                </a:lnTo>
                <a:lnTo>
                  <a:pt x="3710633" y="2730500"/>
                </a:lnTo>
                <a:lnTo>
                  <a:pt x="3735328" y="2768600"/>
                </a:lnTo>
                <a:lnTo>
                  <a:pt x="3759648" y="2819400"/>
                </a:lnTo>
                <a:lnTo>
                  <a:pt x="3783592" y="2857500"/>
                </a:lnTo>
                <a:lnTo>
                  <a:pt x="3807160" y="2908300"/>
                </a:lnTo>
                <a:lnTo>
                  <a:pt x="3830350" y="2946400"/>
                </a:lnTo>
                <a:lnTo>
                  <a:pt x="3853162" y="2984500"/>
                </a:lnTo>
                <a:lnTo>
                  <a:pt x="3875595" y="3035300"/>
                </a:lnTo>
                <a:lnTo>
                  <a:pt x="3897649" y="3073400"/>
                </a:lnTo>
                <a:lnTo>
                  <a:pt x="3919321" y="3124200"/>
                </a:lnTo>
                <a:lnTo>
                  <a:pt x="3940611" y="3162300"/>
                </a:lnTo>
                <a:lnTo>
                  <a:pt x="3961519" y="3213100"/>
                </a:lnTo>
                <a:lnTo>
                  <a:pt x="3982044" y="3251200"/>
                </a:lnTo>
                <a:lnTo>
                  <a:pt x="4002185" y="3302000"/>
                </a:lnTo>
                <a:lnTo>
                  <a:pt x="4021940" y="3340100"/>
                </a:lnTo>
                <a:lnTo>
                  <a:pt x="4041310" y="3390900"/>
                </a:lnTo>
                <a:lnTo>
                  <a:pt x="4060293" y="3429000"/>
                </a:lnTo>
                <a:lnTo>
                  <a:pt x="4078888" y="3479800"/>
                </a:lnTo>
                <a:lnTo>
                  <a:pt x="4097094" y="3530600"/>
                </a:lnTo>
                <a:lnTo>
                  <a:pt x="4114912" y="3568700"/>
                </a:lnTo>
                <a:lnTo>
                  <a:pt x="4132339" y="3619500"/>
                </a:lnTo>
                <a:lnTo>
                  <a:pt x="4149375" y="3657600"/>
                </a:lnTo>
                <a:lnTo>
                  <a:pt x="4166020" y="3708400"/>
                </a:lnTo>
                <a:lnTo>
                  <a:pt x="4182271" y="3759200"/>
                </a:lnTo>
                <a:lnTo>
                  <a:pt x="4198129" y="3797300"/>
                </a:lnTo>
                <a:lnTo>
                  <a:pt x="4213593" y="3848100"/>
                </a:lnTo>
                <a:lnTo>
                  <a:pt x="4228661" y="3898900"/>
                </a:lnTo>
                <a:lnTo>
                  <a:pt x="4243333" y="3937000"/>
                </a:lnTo>
                <a:lnTo>
                  <a:pt x="4257609" y="3987800"/>
                </a:lnTo>
                <a:lnTo>
                  <a:pt x="4271486" y="4038600"/>
                </a:lnTo>
                <a:lnTo>
                  <a:pt x="4284965" y="4089400"/>
                </a:lnTo>
                <a:lnTo>
                  <a:pt x="4298044" y="4127500"/>
                </a:lnTo>
                <a:lnTo>
                  <a:pt x="4310723" y="4178300"/>
                </a:lnTo>
                <a:lnTo>
                  <a:pt x="4323000" y="4229100"/>
                </a:lnTo>
                <a:lnTo>
                  <a:pt x="4334876" y="4279900"/>
                </a:lnTo>
                <a:lnTo>
                  <a:pt x="4346348" y="4318000"/>
                </a:lnTo>
                <a:lnTo>
                  <a:pt x="4357417" y="4368800"/>
                </a:lnTo>
                <a:lnTo>
                  <a:pt x="4368081" y="4419600"/>
                </a:lnTo>
                <a:lnTo>
                  <a:pt x="4378340" y="4470400"/>
                </a:lnTo>
                <a:lnTo>
                  <a:pt x="4388192" y="4521200"/>
                </a:lnTo>
                <a:lnTo>
                  <a:pt x="4397638" y="4559300"/>
                </a:lnTo>
                <a:lnTo>
                  <a:pt x="4406675" y="4610100"/>
                </a:lnTo>
                <a:lnTo>
                  <a:pt x="4415303" y="4660900"/>
                </a:lnTo>
                <a:lnTo>
                  <a:pt x="4423521" y="4711700"/>
                </a:lnTo>
                <a:lnTo>
                  <a:pt x="4431329" y="4762500"/>
                </a:lnTo>
                <a:lnTo>
                  <a:pt x="4438726" y="4813300"/>
                </a:lnTo>
                <a:lnTo>
                  <a:pt x="4445710" y="4851400"/>
                </a:lnTo>
                <a:lnTo>
                  <a:pt x="4452281" y="4902200"/>
                </a:lnTo>
                <a:lnTo>
                  <a:pt x="4458438" y="4953000"/>
                </a:lnTo>
                <a:lnTo>
                  <a:pt x="4464180" y="5003800"/>
                </a:lnTo>
                <a:lnTo>
                  <a:pt x="4469506" y="5054600"/>
                </a:lnTo>
                <a:lnTo>
                  <a:pt x="4474416" y="5105400"/>
                </a:lnTo>
                <a:lnTo>
                  <a:pt x="4478909" y="5156200"/>
                </a:lnTo>
                <a:lnTo>
                  <a:pt x="4482983" y="5207000"/>
                </a:lnTo>
                <a:lnTo>
                  <a:pt x="4486638" y="5257800"/>
                </a:lnTo>
                <a:lnTo>
                  <a:pt x="4489873" y="5308600"/>
                </a:lnTo>
                <a:lnTo>
                  <a:pt x="4492687" y="5359400"/>
                </a:lnTo>
                <a:lnTo>
                  <a:pt x="4495080" y="5397500"/>
                </a:lnTo>
                <a:lnTo>
                  <a:pt x="4497050" y="5448300"/>
                </a:lnTo>
                <a:lnTo>
                  <a:pt x="4498597" y="5499100"/>
                </a:lnTo>
                <a:lnTo>
                  <a:pt x="4499720" y="5549900"/>
                </a:lnTo>
                <a:lnTo>
                  <a:pt x="4500417" y="5600700"/>
                </a:lnTo>
                <a:lnTo>
                  <a:pt x="4500689" y="5651500"/>
                </a:lnTo>
                <a:lnTo>
                  <a:pt x="4500417" y="5702300"/>
                </a:lnTo>
                <a:lnTo>
                  <a:pt x="4499720" y="5753100"/>
                </a:lnTo>
                <a:lnTo>
                  <a:pt x="4498597" y="5803900"/>
                </a:lnTo>
                <a:lnTo>
                  <a:pt x="4497050" y="5854700"/>
                </a:lnTo>
                <a:lnTo>
                  <a:pt x="4495080" y="5905500"/>
                </a:lnTo>
                <a:lnTo>
                  <a:pt x="4492687" y="5956300"/>
                </a:lnTo>
                <a:lnTo>
                  <a:pt x="4489873" y="6007100"/>
                </a:lnTo>
                <a:lnTo>
                  <a:pt x="4486638" y="6057900"/>
                </a:lnTo>
                <a:lnTo>
                  <a:pt x="4482983" y="6108700"/>
                </a:lnTo>
                <a:lnTo>
                  <a:pt x="4478909" y="6159500"/>
                </a:lnTo>
                <a:lnTo>
                  <a:pt x="4474416" y="6210300"/>
                </a:lnTo>
                <a:lnTo>
                  <a:pt x="4469506" y="6261100"/>
                </a:lnTo>
                <a:lnTo>
                  <a:pt x="4464180" y="6299200"/>
                </a:lnTo>
                <a:lnTo>
                  <a:pt x="4458438" y="6350000"/>
                </a:lnTo>
                <a:lnTo>
                  <a:pt x="4452281" y="6400800"/>
                </a:lnTo>
                <a:lnTo>
                  <a:pt x="4445710" y="6451600"/>
                </a:lnTo>
                <a:lnTo>
                  <a:pt x="4438726" y="6502400"/>
                </a:lnTo>
                <a:lnTo>
                  <a:pt x="4431329" y="6553200"/>
                </a:lnTo>
                <a:lnTo>
                  <a:pt x="4423521" y="6604000"/>
                </a:lnTo>
                <a:lnTo>
                  <a:pt x="4415303" y="6654800"/>
                </a:lnTo>
                <a:lnTo>
                  <a:pt x="4406675" y="6692900"/>
                </a:lnTo>
                <a:lnTo>
                  <a:pt x="4397638" y="6743700"/>
                </a:lnTo>
                <a:lnTo>
                  <a:pt x="4388192" y="6794500"/>
                </a:lnTo>
                <a:lnTo>
                  <a:pt x="4378340" y="6845300"/>
                </a:lnTo>
                <a:lnTo>
                  <a:pt x="4368081" y="6896100"/>
                </a:lnTo>
                <a:lnTo>
                  <a:pt x="4357417" y="6934200"/>
                </a:lnTo>
                <a:lnTo>
                  <a:pt x="4346348" y="6985000"/>
                </a:lnTo>
                <a:lnTo>
                  <a:pt x="4334876" y="7035800"/>
                </a:lnTo>
                <a:lnTo>
                  <a:pt x="4323000" y="7086600"/>
                </a:lnTo>
                <a:lnTo>
                  <a:pt x="4310723" y="7137400"/>
                </a:lnTo>
                <a:lnTo>
                  <a:pt x="4298044" y="7175500"/>
                </a:lnTo>
                <a:lnTo>
                  <a:pt x="4284965" y="7226300"/>
                </a:lnTo>
                <a:lnTo>
                  <a:pt x="4271486" y="7277100"/>
                </a:lnTo>
                <a:lnTo>
                  <a:pt x="4257609" y="7315200"/>
                </a:lnTo>
                <a:lnTo>
                  <a:pt x="4243333" y="7366000"/>
                </a:lnTo>
                <a:lnTo>
                  <a:pt x="4228661" y="7416800"/>
                </a:lnTo>
                <a:lnTo>
                  <a:pt x="4213593" y="7467600"/>
                </a:lnTo>
                <a:lnTo>
                  <a:pt x="4198129" y="7505700"/>
                </a:lnTo>
                <a:lnTo>
                  <a:pt x="4182271" y="7556500"/>
                </a:lnTo>
                <a:lnTo>
                  <a:pt x="4166020" y="7594600"/>
                </a:lnTo>
                <a:lnTo>
                  <a:pt x="4149375" y="7645400"/>
                </a:lnTo>
                <a:lnTo>
                  <a:pt x="4132339" y="7696200"/>
                </a:lnTo>
                <a:lnTo>
                  <a:pt x="4114912" y="7734300"/>
                </a:lnTo>
                <a:lnTo>
                  <a:pt x="4097094" y="7785100"/>
                </a:lnTo>
                <a:lnTo>
                  <a:pt x="4078888" y="7835900"/>
                </a:lnTo>
                <a:lnTo>
                  <a:pt x="4060293" y="7874000"/>
                </a:lnTo>
                <a:lnTo>
                  <a:pt x="4041310" y="7924800"/>
                </a:lnTo>
                <a:lnTo>
                  <a:pt x="4021940" y="7962900"/>
                </a:lnTo>
                <a:lnTo>
                  <a:pt x="4002185" y="8013700"/>
                </a:lnTo>
                <a:lnTo>
                  <a:pt x="3982044" y="8051800"/>
                </a:lnTo>
                <a:lnTo>
                  <a:pt x="3961519" y="8102600"/>
                </a:lnTo>
                <a:lnTo>
                  <a:pt x="3940611" y="8140700"/>
                </a:lnTo>
                <a:lnTo>
                  <a:pt x="3919321" y="8191500"/>
                </a:lnTo>
                <a:lnTo>
                  <a:pt x="3897649" y="8229600"/>
                </a:lnTo>
                <a:lnTo>
                  <a:pt x="3875595" y="8280400"/>
                </a:lnTo>
                <a:lnTo>
                  <a:pt x="3853162" y="8318500"/>
                </a:lnTo>
                <a:lnTo>
                  <a:pt x="3830350" y="8369300"/>
                </a:lnTo>
                <a:lnTo>
                  <a:pt x="3807160" y="8407400"/>
                </a:lnTo>
                <a:lnTo>
                  <a:pt x="3783592" y="8445500"/>
                </a:lnTo>
                <a:lnTo>
                  <a:pt x="3759648" y="8496300"/>
                </a:lnTo>
                <a:lnTo>
                  <a:pt x="3735328" y="8534400"/>
                </a:lnTo>
                <a:lnTo>
                  <a:pt x="3710633" y="8572500"/>
                </a:lnTo>
                <a:lnTo>
                  <a:pt x="3685564" y="8623300"/>
                </a:lnTo>
                <a:lnTo>
                  <a:pt x="3660122" y="8661400"/>
                </a:lnTo>
                <a:lnTo>
                  <a:pt x="3634308" y="8699500"/>
                </a:lnTo>
                <a:lnTo>
                  <a:pt x="3608122" y="8750300"/>
                </a:lnTo>
                <a:lnTo>
                  <a:pt x="3581566" y="8788400"/>
                </a:lnTo>
                <a:lnTo>
                  <a:pt x="3554640" y="8826500"/>
                </a:lnTo>
                <a:lnTo>
                  <a:pt x="3527345" y="8864600"/>
                </a:lnTo>
                <a:lnTo>
                  <a:pt x="3499682" y="8915400"/>
                </a:lnTo>
                <a:lnTo>
                  <a:pt x="3471651" y="8953500"/>
                </a:lnTo>
                <a:lnTo>
                  <a:pt x="3443255" y="8991600"/>
                </a:lnTo>
                <a:lnTo>
                  <a:pt x="3414493" y="9029700"/>
                </a:lnTo>
                <a:lnTo>
                  <a:pt x="3385366" y="9067800"/>
                </a:lnTo>
                <a:lnTo>
                  <a:pt x="3355876" y="9118600"/>
                </a:lnTo>
                <a:lnTo>
                  <a:pt x="3326022" y="9156700"/>
                </a:lnTo>
                <a:lnTo>
                  <a:pt x="3295807" y="9194800"/>
                </a:lnTo>
                <a:lnTo>
                  <a:pt x="3265230" y="9232900"/>
                </a:lnTo>
                <a:lnTo>
                  <a:pt x="3234293" y="9271000"/>
                </a:lnTo>
                <a:lnTo>
                  <a:pt x="3202997" y="9309100"/>
                </a:lnTo>
                <a:lnTo>
                  <a:pt x="3171341" y="9347200"/>
                </a:lnTo>
                <a:lnTo>
                  <a:pt x="3139328" y="9385300"/>
                </a:lnTo>
                <a:lnTo>
                  <a:pt x="3106958" y="9423400"/>
                </a:lnTo>
                <a:lnTo>
                  <a:pt x="3074232" y="9461500"/>
                </a:lnTo>
                <a:lnTo>
                  <a:pt x="3041150" y="9499600"/>
                </a:lnTo>
                <a:lnTo>
                  <a:pt x="3007715" y="9537700"/>
                </a:lnTo>
                <a:lnTo>
                  <a:pt x="2973925" y="9575800"/>
                </a:lnTo>
                <a:lnTo>
                  <a:pt x="2939783" y="9613900"/>
                </a:lnTo>
                <a:lnTo>
                  <a:pt x="2905289" y="9652000"/>
                </a:lnTo>
                <a:lnTo>
                  <a:pt x="2870444" y="9677400"/>
                </a:lnTo>
                <a:lnTo>
                  <a:pt x="2835249" y="9715500"/>
                </a:lnTo>
                <a:lnTo>
                  <a:pt x="2799704" y="9753600"/>
                </a:lnTo>
                <a:lnTo>
                  <a:pt x="2727781" y="9829800"/>
                </a:lnTo>
                <a:lnTo>
                  <a:pt x="2691442" y="9855200"/>
                </a:lnTo>
                <a:lnTo>
                  <a:pt x="2618018" y="9931400"/>
                </a:lnTo>
                <a:lnTo>
                  <a:pt x="2580937" y="9956800"/>
                </a:lnTo>
                <a:lnTo>
                  <a:pt x="2506049" y="10033000"/>
                </a:lnTo>
                <a:lnTo>
                  <a:pt x="2468245" y="10058400"/>
                </a:lnTo>
                <a:lnTo>
                  <a:pt x="2430205" y="10096500"/>
                </a:lnTo>
                <a:lnTo>
                  <a:pt x="2391930" y="10121900"/>
                </a:lnTo>
                <a:lnTo>
                  <a:pt x="2353422" y="10160000"/>
                </a:lnTo>
                <a:lnTo>
                  <a:pt x="2314683" y="10185400"/>
                </a:lnTo>
                <a:lnTo>
                  <a:pt x="2275716" y="10223500"/>
                </a:lnTo>
                <a:lnTo>
                  <a:pt x="2236523" y="10248900"/>
                </a:lnTo>
                <a:lnTo>
                  <a:pt x="2197104" y="10287000"/>
                </a:lnTo>
                <a:lnTo>
                  <a:pt x="2117603" y="10337800"/>
                </a:lnTo>
                <a:lnTo>
                  <a:pt x="2077524" y="10375900"/>
                </a:lnTo>
                <a:lnTo>
                  <a:pt x="1915065" y="10477500"/>
                </a:lnTo>
                <a:lnTo>
                  <a:pt x="1873925" y="10515600"/>
                </a:lnTo>
                <a:lnTo>
                  <a:pt x="1791029" y="10566400"/>
                </a:lnTo>
                <a:lnTo>
                  <a:pt x="1494645" y="10744200"/>
                </a:lnTo>
                <a:lnTo>
                  <a:pt x="1451538" y="10756900"/>
                </a:lnTo>
                <a:lnTo>
                  <a:pt x="1277278" y="10858500"/>
                </a:lnTo>
                <a:lnTo>
                  <a:pt x="1233265" y="10871200"/>
                </a:lnTo>
                <a:lnTo>
                  <a:pt x="1144716" y="10922000"/>
                </a:lnTo>
                <a:lnTo>
                  <a:pt x="1100184" y="10934700"/>
                </a:lnTo>
                <a:lnTo>
                  <a:pt x="1055483" y="10960100"/>
                </a:lnTo>
                <a:lnTo>
                  <a:pt x="1010615" y="10972800"/>
                </a:lnTo>
                <a:lnTo>
                  <a:pt x="965582" y="10998200"/>
                </a:lnTo>
                <a:lnTo>
                  <a:pt x="920387" y="11010900"/>
                </a:lnTo>
                <a:lnTo>
                  <a:pt x="875031" y="11036300"/>
                </a:lnTo>
                <a:lnTo>
                  <a:pt x="829517" y="11049000"/>
                </a:lnTo>
                <a:lnTo>
                  <a:pt x="783846" y="11074400"/>
                </a:lnTo>
                <a:lnTo>
                  <a:pt x="692042" y="11099800"/>
                </a:lnTo>
                <a:lnTo>
                  <a:pt x="645914" y="11125200"/>
                </a:lnTo>
                <a:lnTo>
                  <a:pt x="506648" y="11163300"/>
                </a:lnTo>
                <a:lnTo>
                  <a:pt x="459939" y="11188700"/>
                </a:lnTo>
                <a:lnTo>
                  <a:pt x="33501" y="11303000"/>
                </a:lnTo>
                <a:lnTo>
                  <a:pt x="4162490" y="11303000"/>
                </a:lnTo>
                <a:lnTo>
                  <a:pt x="4179825" y="11290300"/>
                </a:lnTo>
                <a:lnTo>
                  <a:pt x="4264704" y="11214100"/>
                </a:lnTo>
                <a:lnTo>
                  <a:pt x="4306667" y="11163300"/>
                </a:lnTo>
                <a:lnTo>
                  <a:pt x="4389634" y="11087100"/>
                </a:lnTo>
                <a:lnTo>
                  <a:pt x="4430632" y="11036300"/>
                </a:lnTo>
                <a:lnTo>
                  <a:pt x="4471306" y="10998200"/>
                </a:lnTo>
                <a:lnTo>
                  <a:pt x="4511652" y="10947400"/>
                </a:lnTo>
                <a:lnTo>
                  <a:pt x="4551668" y="10909300"/>
                </a:lnTo>
                <a:lnTo>
                  <a:pt x="4591353" y="10858500"/>
                </a:lnTo>
                <a:lnTo>
                  <a:pt x="4630705" y="10820400"/>
                </a:lnTo>
                <a:lnTo>
                  <a:pt x="4669722" y="10769600"/>
                </a:lnTo>
                <a:lnTo>
                  <a:pt x="4708401" y="10731500"/>
                </a:lnTo>
                <a:lnTo>
                  <a:pt x="4746742" y="10680700"/>
                </a:lnTo>
                <a:lnTo>
                  <a:pt x="4784741" y="10629900"/>
                </a:lnTo>
                <a:lnTo>
                  <a:pt x="4822398" y="10591800"/>
                </a:lnTo>
                <a:lnTo>
                  <a:pt x="4859709" y="10541000"/>
                </a:lnTo>
                <a:lnTo>
                  <a:pt x="4896674" y="10490200"/>
                </a:lnTo>
                <a:lnTo>
                  <a:pt x="4933290" y="10452100"/>
                </a:lnTo>
                <a:lnTo>
                  <a:pt x="4969555" y="10401300"/>
                </a:lnTo>
                <a:lnTo>
                  <a:pt x="5005467" y="10350500"/>
                </a:lnTo>
                <a:lnTo>
                  <a:pt x="5041024" y="10299700"/>
                </a:lnTo>
                <a:lnTo>
                  <a:pt x="5076225" y="10261600"/>
                </a:lnTo>
                <a:lnTo>
                  <a:pt x="5111068" y="10210800"/>
                </a:lnTo>
                <a:lnTo>
                  <a:pt x="5145550" y="10160000"/>
                </a:lnTo>
                <a:lnTo>
                  <a:pt x="5179669" y="10109200"/>
                </a:lnTo>
                <a:lnTo>
                  <a:pt x="5213424" y="10058400"/>
                </a:lnTo>
                <a:lnTo>
                  <a:pt x="5246813" y="10007600"/>
                </a:lnTo>
                <a:lnTo>
                  <a:pt x="5279834" y="9956800"/>
                </a:lnTo>
                <a:lnTo>
                  <a:pt x="5312484" y="9906000"/>
                </a:lnTo>
                <a:lnTo>
                  <a:pt x="5344762" y="9855200"/>
                </a:lnTo>
                <a:lnTo>
                  <a:pt x="5376666" y="9804400"/>
                </a:lnTo>
                <a:lnTo>
                  <a:pt x="5408194" y="9753600"/>
                </a:lnTo>
                <a:lnTo>
                  <a:pt x="5439344" y="9702800"/>
                </a:lnTo>
                <a:lnTo>
                  <a:pt x="5470113" y="9652000"/>
                </a:lnTo>
                <a:lnTo>
                  <a:pt x="5500501" y="9601200"/>
                </a:lnTo>
                <a:lnTo>
                  <a:pt x="5530506" y="9550400"/>
                </a:lnTo>
                <a:lnTo>
                  <a:pt x="5560124" y="9499600"/>
                </a:lnTo>
                <a:lnTo>
                  <a:pt x="5589355" y="9448800"/>
                </a:lnTo>
                <a:lnTo>
                  <a:pt x="5618196" y="9398000"/>
                </a:lnTo>
                <a:lnTo>
                  <a:pt x="5646645" y="9334500"/>
                </a:lnTo>
                <a:lnTo>
                  <a:pt x="5674701" y="9283700"/>
                </a:lnTo>
                <a:lnTo>
                  <a:pt x="5702361" y="9232900"/>
                </a:lnTo>
                <a:lnTo>
                  <a:pt x="5729623" y="9182100"/>
                </a:lnTo>
                <a:lnTo>
                  <a:pt x="5756487" y="9131300"/>
                </a:lnTo>
                <a:lnTo>
                  <a:pt x="5782949" y="9067800"/>
                </a:lnTo>
                <a:lnTo>
                  <a:pt x="5809007" y="9017000"/>
                </a:lnTo>
                <a:lnTo>
                  <a:pt x="5834661" y="8966200"/>
                </a:lnTo>
                <a:lnTo>
                  <a:pt x="5859907" y="8902700"/>
                </a:lnTo>
                <a:lnTo>
                  <a:pt x="5884744" y="8851900"/>
                </a:lnTo>
                <a:lnTo>
                  <a:pt x="5909170" y="8801100"/>
                </a:lnTo>
                <a:lnTo>
                  <a:pt x="5933183" y="8737600"/>
                </a:lnTo>
                <a:lnTo>
                  <a:pt x="5956781" y="8686800"/>
                </a:lnTo>
                <a:lnTo>
                  <a:pt x="5979962" y="8636000"/>
                </a:lnTo>
                <a:lnTo>
                  <a:pt x="6002724" y="8572500"/>
                </a:lnTo>
                <a:lnTo>
                  <a:pt x="6025065" y="8521700"/>
                </a:lnTo>
                <a:lnTo>
                  <a:pt x="6046984" y="8458200"/>
                </a:lnTo>
                <a:lnTo>
                  <a:pt x="6068478" y="8407400"/>
                </a:lnTo>
                <a:lnTo>
                  <a:pt x="6089545" y="8343900"/>
                </a:lnTo>
                <a:lnTo>
                  <a:pt x="6110184" y="8293100"/>
                </a:lnTo>
                <a:lnTo>
                  <a:pt x="6130392" y="8229600"/>
                </a:lnTo>
                <a:lnTo>
                  <a:pt x="6150167" y="8178800"/>
                </a:lnTo>
                <a:lnTo>
                  <a:pt x="6169508" y="8115300"/>
                </a:lnTo>
                <a:lnTo>
                  <a:pt x="6188413" y="8064500"/>
                </a:lnTo>
                <a:lnTo>
                  <a:pt x="6206880" y="8001000"/>
                </a:lnTo>
                <a:lnTo>
                  <a:pt x="6224906" y="7937500"/>
                </a:lnTo>
                <a:lnTo>
                  <a:pt x="6242490" y="7886700"/>
                </a:lnTo>
                <a:lnTo>
                  <a:pt x="6259630" y="7823200"/>
                </a:lnTo>
                <a:lnTo>
                  <a:pt x="6276323" y="7772400"/>
                </a:lnTo>
                <a:lnTo>
                  <a:pt x="6292569" y="7708900"/>
                </a:lnTo>
                <a:lnTo>
                  <a:pt x="6308365" y="7645400"/>
                </a:lnTo>
                <a:lnTo>
                  <a:pt x="6323708" y="7594600"/>
                </a:lnTo>
                <a:lnTo>
                  <a:pt x="6338598" y="7531100"/>
                </a:lnTo>
                <a:lnTo>
                  <a:pt x="6353032" y="7467600"/>
                </a:lnTo>
                <a:lnTo>
                  <a:pt x="6367008" y="7404100"/>
                </a:lnTo>
                <a:lnTo>
                  <a:pt x="6380525" y="7353300"/>
                </a:lnTo>
                <a:lnTo>
                  <a:pt x="6393580" y="7289800"/>
                </a:lnTo>
                <a:lnTo>
                  <a:pt x="6406171" y="7226300"/>
                </a:lnTo>
                <a:lnTo>
                  <a:pt x="6418296" y="7162800"/>
                </a:lnTo>
                <a:lnTo>
                  <a:pt x="6429955" y="7099300"/>
                </a:lnTo>
                <a:lnTo>
                  <a:pt x="6441143" y="7048500"/>
                </a:lnTo>
                <a:lnTo>
                  <a:pt x="6451860" y="6985000"/>
                </a:lnTo>
                <a:lnTo>
                  <a:pt x="6462104" y="6921500"/>
                </a:lnTo>
                <a:lnTo>
                  <a:pt x="6471873" y="6858000"/>
                </a:lnTo>
                <a:lnTo>
                  <a:pt x="6481164" y="6794500"/>
                </a:lnTo>
                <a:lnTo>
                  <a:pt x="6489977" y="6731000"/>
                </a:lnTo>
                <a:lnTo>
                  <a:pt x="6498308" y="6680200"/>
                </a:lnTo>
                <a:lnTo>
                  <a:pt x="6506156" y="6616700"/>
                </a:lnTo>
                <a:lnTo>
                  <a:pt x="6513519" y="6553200"/>
                </a:lnTo>
                <a:lnTo>
                  <a:pt x="6520395" y="6489700"/>
                </a:lnTo>
                <a:lnTo>
                  <a:pt x="6526782" y="6426200"/>
                </a:lnTo>
                <a:lnTo>
                  <a:pt x="6532678" y="6362700"/>
                </a:lnTo>
                <a:lnTo>
                  <a:pt x="6538082" y="6299200"/>
                </a:lnTo>
                <a:lnTo>
                  <a:pt x="6542990" y="6235700"/>
                </a:lnTo>
                <a:lnTo>
                  <a:pt x="6547402" y="6172200"/>
                </a:lnTo>
                <a:lnTo>
                  <a:pt x="6551316" y="6108700"/>
                </a:lnTo>
                <a:lnTo>
                  <a:pt x="6554728" y="6045200"/>
                </a:lnTo>
                <a:lnTo>
                  <a:pt x="6557639" y="5981700"/>
                </a:lnTo>
                <a:lnTo>
                  <a:pt x="6560045" y="5918200"/>
                </a:lnTo>
                <a:lnTo>
                  <a:pt x="6561944" y="5854700"/>
                </a:lnTo>
                <a:lnTo>
                  <a:pt x="6563335" y="5791200"/>
                </a:lnTo>
                <a:lnTo>
                  <a:pt x="6564216" y="5727700"/>
                </a:lnTo>
                <a:lnTo>
                  <a:pt x="6564584" y="5664200"/>
                </a:lnTo>
                <a:lnTo>
                  <a:pt x="6564909" y="5664200"/>
                </a:lnTo>
                <a:lnTo>
                  <a:pt x="6564741" y="5651500"/>
                </a:lnTo>
                <a:lnTo>
                  <a:pt x="6564584" y="5651500"/>
                </a:lnTo>
                <a:lnTo>
                  <a:pt x="6564216" y="5588000"/>
                </a:lnTo>
                <a:lnTo>
                  <a:pt x="6563335" y="5524500"/>
                </a:lnTo>
                <a:lnTo>
                  <a:pt x="6561944" y="5461000"/>
                </a:lnTo>
                <a:lnTo>
                  <a:pt x="6560045" y="5397500"/>
                </a:lnTo>
                <a:lnTo>
                  <a:pt x="6557639" y="5334000"/>
                </a:lnTo>
                <a:lnTo>
                  <a:pt x="6554728" y="5270500"/>
                </a:lnTo>
                <a:lnTo>
                  <a:pt x="6551316" y="5207000"/>
                </a:lnTo>
                <a:lnTo>
                  <a:pt x="6547402" y="5143500"/>
                </a:lnTo>
                <a:lnTo>
                  <a:pt x="6542990" y="5080000"/>
                </a:lnTo>
                <a:lnTo>
                  <a:pt x="6538082" y="5016500"/>
                </a:lnTo>
                <a:lnTo>
                  <a:pt x="6532678" y="4953000"/>
                </a:lnTo>
                <a:lnTo>
                  <a:pt x="6526782" y="4889500"/>
                </a:lnTo>
                <a:lnTo>
                  <a:pt x="6520395" y="4826000"/>
                </a:lnTo>
                <a:lnTo>
                  <a:pt x="6513519" y="4762500"/>
                </a:lnTo>
                <a:lnTo>
                  <a:pt x="6506156" y="4699000"/>
                </a:lnTo>
                <a:lnTo>
                  <a:pt x="6498308" y="4635500"/>
                </a:lnTo>
                <a:lnTo>
                  <a:pt x="6489977" y="4572000"/>
                </a:lnTo>
                <a:lnTo>
                  <a:pt x="6481164" y="4508500"/>
                </a:lnTo>
                <a:lnTo>
                  <a:pt x="6471873" y="4445000"/>
                </a:lnTo>
                <a:lnTo>
                  <a:pt x="6462104" y="4394200"/>
                </a:lnTo>
                <a:lnTo>
                  <a:pt x="6451860" y="4330700"/>
                </a:lnTo>
                <a:lnTo>
                  <a:pt x="6441143" y="4267200"/>
                </a:lnTo>
                <a:lnTo>
                  <a:pt x="6429955" y="4203700"/>
                </a:lnTo>
                <a:lnTo>
                  <a:pt x="6418296" y="4140200"/>
                </a:lnTo>
                <a:lnTo>
                  <a:pt x="6406171" y="4076700"/>
                </a:lnTo>
                <a:lnTo>
                  <a:pt x="6393580" y="4025900"/>
                </a:lnTo>
                <a:lnTo>
                  <a:pt x="6380525" y="3962400"/>
                </a:lnTo>
                <a:lnTo>
                  <a:pt x="6367008" y="3898900"/>
                </a:lnTo>
                <a:lnTo>
                  <a:pt x="6353032" y="3835400"/>
                </a:lnTo>
                <a:lnTo>
                  <a:pt x="6338598" y="3784600"/>
                </a:lnTo>
                <a:lnTo>
                  <a:pt x="6323708" y="3721100"/>
                </a:lnTo>
                <a:lnTo>
                  <a:pt x="6308365" y="3657600"/>
                </a:lnTo>
                <a:lnTo>
                  <a:pt x="6292569" y="3606800"/>
                </a:lnTo>
                <a:lnTo>
                  <a:pt x="6276323" y="3543300"/>
                </a:lnTo>
                <a:lnTo>
                  <a:pt x="6259630" y="3479800"/>
                </a:lnTo>
                <a:lnTo>
                  <a:pt x="6242490" y="3429000"/>
                </a:lnTo>
                <a:lnTo>
                  <a:pt x="6224906" y="3365500"/>
                </a:lnTo>
                <a:lnTo>
                  <a:pt x="6206880" y="3314700"/>
                </a:lnTo>
                <a:lnTo>
                  <a:pt x="6188413" y="3251200"/>
                </a:lnTo>
                <a:lnTo>
                  <a:pt x="6169508" y="3187700"/>
                </a:lnTo>
                <a:lnTo>
                  <a:pt x="6150167" y="3136900"/>
                </a:lnTo>
                <a:lnTo>
                  <a:pt x="6130392" y="3073400"/>
                </a:lnTo>
                <a:lnTo>
                  <a:pt x="6110184" y="3022600"/>
                </a:lnTo>
                <a:lnTo>
                  <a:pt x="6089545" y="2959100"/>
                </a:lnTo>
                <a:lnTo>
                  <a:pt x="6068478" y="2908300"/>
                </a:lnTo>
                <a:lnTo>
                  <a:pt x="6046984" y="2844800"/>
                </a:lnTo>
                <a:lnTo>
                  <a:pt x="6025065" y="2794000"/>
                </a:lnTo>
                <a:lnTo>
                  <a:pt x="6002724" y="2730500"/>
                </a:lnTo>
                <a:lnTo>
                  <a:pt x="5979962" y="2679700"/>
                </a:lnTo>
                <a:lnTo>
                  <a:pt x="5956781" y="2628900"/>
                </a:lnTo>
                <a:lnTo>
                  <a:pt x="5933183" y="2565400"/>
                </a:lnTo>
                <a:lnTo>
                  <a:pt x="5909170" y="2514600"/>
                </a:lnTo>
                <a:lnTo>
                  <a:pt x="5884744" y="2451100"/>
                </a:lnTo>
                <a:lnTo>
                  <a:pt x="5859907" y="2400300"/>
                </a:lnTo>
                <a:lnTo>
                  <a:pt x="5834661" y="2349500"/>
                </a:lnTo>
                <a:lnTo>
                  <a:pt x="5809007" y="2298700"/>
                </a:lnTo>
                <a:lnTo>
                  <a:pt x="5782949" y="2235200"/>
                </a:lnTo>
                <a:lnTo>
                  <a:pt x="5756487" y="2184400"/>
                </a:lnTo>
                <a:lnTo>
                  <a:pt x="5729623" y="2133600"/>
                </a:lnTo>
                <a:lnTo>
                  <a:pt x="5702361" y="2070100"/>
                </a:lnTo>
                <a:lnTo>
                  <a:pt x="5674701" y="2019300"/>
                </a:lnTo>
                <a:lnTo>
                  <a:pt x="5646645" y="1968500"/>
                </a:lnTo>
                <a:lnTo>
                  <a:pt x="5618196" y="1917700"/>
                </a:lnTo>
                <a:lnTo>
                  <a:pt x="5589355" y="1866900"/>
                </a:lnTo>
                <a:lnTo>
                  <a:pt x="5560124" y="1816100"/>
                </a:lnTo>
                <a:lnTo>
                  <a:pt x="5530506" y="1765300"/>
                </a:lnTo>
                <a:lnTo>
                  <a:pt x="5500501" y="1701800"/>
                </a:lnTo>
                <a:lnTo>
                  <a:pt x="5470113" y="1651000"/>
                </a:lnTo>
                <a:lnTo>
                  <a:pt x="5439344" y="1600200"/>
                </a:lnTo>
                <a:lnTo>
                  <a:pt x="5408194" y="1549400"/>
                </a:lnTo>
                <a:lnTo>
                  <a:pt x="5376666" y="1498600"/>
                </a:lnTo>
                <a:lnTo>
                  <a:pt x="5344762" y="1447800"/>
                </a:lnTo>
                <a:lnTo>
                  <a:pt x="5312484" y="1397000"/>
                </a:lnTo>
                <a:lnTo>
                  <a:pt x="5279834" y="1346200"/>
                </a:lnTo>
                <a:lnTo>
                  <a:pt x="5246813" y="1295400"/>
                </a:lnTo>
                <a:lnTo>
                  <a:pt x="5213424" y="1244600"/>
                </a:lnTo>
                <a:lnTo>
                  <a:pt x="5179669" y="1206500"/>
                </a:lnTo>
                <a:lnTo>
                  <a:pt x="5145550" y="1155700"/>
                </a:lnTo>
                <a:lnTo>
                  <a:pt x="5111068" y="1104900"/>
                </a:lnTo>
                <a:lnTo>
                  <a:pt x="5076225" y="1054100"/>
                </a:lnTo>
                <a:lnTo>
                  <a:pt x="5041024" y="1003300"/>
                </a:lnTo>
                <a:lnTo>
                  <a:pt x="5005467" y="952500"/>
                </a:lnTo>
                <a:lnTo>
                  <a:pt x="4969555" y="914400"/>
                </a:lnTo>
                <a:lnTo>
                  <a:pt x="4933290" y="863600"/>
                </a:lnTo>
                <a:lnTo>
                  <a:pt x="4896674" y="812800"/>
                </a:lnTo>
                <a:lnTo>
                  <a:pt x="4859709" y="774700"/>
                </a:lnTo>
                <a:lnTo>
                  <a:pt x="4822398" y="723900"/>
                </a:lnTo>
                <a:lnTo>
                  <a:pt x="4784741" y="673100"/>
                </a:lnTo>
                <a:lnTo>
                  <a:pt x="4746742" y="635000"/>
                </a:lnTo>
                <a:lnTo>
                  <a:pt x="4708401" y="584200"/>
                </a:lnTo>
                <a:lnTo>
                  <a:pt x="4669722" y="533400"/>
                </a:lnTo>
                <a:lnTo>
                  <a:pt x="4630705" y="495300"/>
                </a:lnTo>
                <a:lnTo>
                  <a:pt x="4591353" y="444500"/>
                </a:lnTo>
                <a:lnTo>
                  <a:pt x="4551668" y="406400"/>
                </a:lnTo>
                <a:lnTo>
                  <a:pt x="4511652" y="355600"/>
                </a:lnTo>
                <a:lnTo>
                  <a:pt x="4471306" y="317500"/>
                </a:lnTo>
                <a:lnTo>
                  <a:pt x="4430632" y="266700"/>
                </a:lnTo>
                <a:lnTo>
                  <a:pt x="4348311" y="190500"/>
                </a:lnTo>
                <a:lnTo>
                  <a:pt x="4306667" y="139700"/>
                </a:lnTo>
                <a:lnTo>
                  <a:pt x="4222422" y="63500"/>
                </a:lnTo>
                <a:lnTo>
                  <a:pt x="4179825" y="12700"/>
                </a:lnTo>
                <a:lnTo>
                  <a:pt x="4162471" y="0"/>
                </a:lnTo>
                <a:close/>
              </a:path>
            </a:pathLst>
          </a:custGeom>
          <a:solidFill>
            <a:srgbClr val="63667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Holder 2"/>
          <p:cNvSpPr>
            <a:spLocks noGrp="1"/>
          </p:cNvSpPr>
          <p:nvPr>
            <p:ph type="ftr" sz="quarter" idx="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12" name="Holder 3"/>
          <p:cNvSpPr>
            <a:spLocks noGrp="1"/>
          </p:cNvSpPr>
          <p:nvPr>
            <p:ph type="dt" sz="half" idx="6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8/2/2021</a:t>
            </a:fld>
            <a:endParaRPr lang="en-US" dirty="0"/>
          </a:p>
        </p:txBody>
      </p:sp>
      <p:sp>
        <p:nvSpPr>
          <p:cNvPr id="13" name="Holder 4"/>
          <p:cNvSpPr>
            <a:spLocks noGrp="1"/>
          </p:cNvSpPr>
          <p:nvPr>
            <p:ph type="sldNum" sz="quarter" idx="7"/>
          </p:nvPr>
        </p:nvSpPr>
        <p:spPr>
          <a:xfrm>
            <a:off x="11117579" y="6427665"/>
            <a:ext cx="893009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5A4D76-FC15-4EDE-9186-3D5B4FF641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6979" y="2971004"/>
            <a:ext cx="5650600" cy="91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51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Or, Paid Content +info +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500">
                <a:latin typeface="Calibri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46C7BF-A646-4834-87EA-97CA793F515D}"/>
              </a:ext>
            </a:extLst>
          </p:cNvPr>
          <p:cNvSpPr/>
          <p:nvPr userDrawn="1"/>
        </p:nvSpPr>
        <p:spPr>
          <a:xfrm>
            <a:off x="0" y="0"/>
            <a:ext cx="12192000" cy="46017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69" tIns="45134" rIns="90269" bIns="451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62BA89C-1470-426C-997C-59A977E525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080" y="79711"/>
            <a:ext cx="10389210" cy="280712"/>
          </a:xfrm>
        </p:spPr>
        <p:txBody>
          <a:bodyPr>
            <a:noAutofit/>
          </a:bodyPr>
          <a:lstStyle>
            <a:lvl1pPr marL="0" indent="0">
              <a:buNone/>
              <a:defRPr sz="1088" cap="none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lvl="0"/>
            <a:r>
              <a:rPr lang="en-GB" noProof="0" dirty="0"/>
              <a:t>click for section 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F8BD3C-7B52-4AF7-8319-8D5CFE545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150" y="73803"/>
            <a:ext cx="1314266" cy="3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00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Or, Pai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38D4D59-9361-460D-99DC-F0AD8380C9A9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0"/>
                  <a:lumOff val="100000"/>
                  <a:alpha val="33000"/>
                </a:schemeClr>
              </a:gs>
              <a:gs pos="53000">
                <a:srgbClr val="DFF1F6">
                  <a:alpha val="98000"/>
                </a:srgbClr>
              </a:gs>
              <a:gs pos="87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vert="horz" lIns="648000" tIns="45720" rIns="4680000" bIns="45720" rtlCol="0" anchor="ctr">
            <a:noAutofit/>
          </a:bodyPr>
          <a:lstStyle/>
          <a:p>
            <a:pPr lvl="0" inden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GB" sz="6000" dirty="0">
              <a:solidFill>
                <a:schemeClr val="tx2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594D83-E9FC-4C8E-AA61-72EBB515FEE0}"/>
              </a:ext>
            </a:extLst>
          </p:cNvPr>
          <p:cNvSpPr/>
          <p:nvPr userDrawn="1"/>
        </p:nvSpPr>
        <p:spPr>
          <a:xfrm>
            <a:off x="-2" y="0"/>
            <a:ext cx="12192001" cy="6858018"/>
          </a:xfrm>
          <a:prstGeom prst="rect">
            <a:avLst/>
          </a:prstGeom>
          <a:blipFill dpi="0" rotWithShape="1">
            <a:blip r:embed="rId2">
              <a:alphaModFix amt="1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176" y="589743"/>
            <a:ext cx="5365955" cy="567765"/>
          </a:xfrm>
        </p:spPr>
        <p:txBody>
          <a:bodyPr anchor="t">
            <a:normAutofit/>
          </a:bodyPr>
          <a:lstStyle>
            <a:lvl1pPr>
              <a:defRPr sz="2500">
                <a:solidFill>
                  <a:srgbClr val="414041"/>
                </a:solidFill>
                <a:latin typeface="Calibri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6697" y="179493"/>
            <a:ext cx="10265854" cy="280712"/>
          </a:xfrm>
        </p:spPr>
        <p:txBody>
          <a:bodyPr>
            <a:noAutofit/>
          </a:bodyPr>
          <a:lstStyle>
            <a:lvl1pPr marL="0" indent="0">
              <a:buNone/>
              <a:defRPr sz="1088" cap="none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lvl="0"/>
            <a:r>
              <a:rPr lang="en-GB" noProof="0" dirty="0"/>
              <a:t>click for section heading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679BB3C-0278-4EB8-B4D7-C66BEC6B3050}"/>
              </a:ext>
            </a:extLst>
          </p:cNvPr>
          <p:cNvSpPr txBox="1">
            <a:spLocks/>
          </p:cNvSpPr>
          <p:nvPr userDrawn="1"/>
        </p:nvSpPr>
        <p:spPr>
          <a:xfrm>
            <a:off x="11117579" y="6427665"/>
            <a:ext cx="89300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AF656-9E18-4290-B0F5-87843597A6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55964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55964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670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Or, Paid Content +info + question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50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46C7BF-A646-4834-87EA-97CA793F515D}"/>
              </a:ext>
            </a:extLst>
          </p:cNvPr>
          <p:cNvSpPr/>
          <p:nvPr userDrawn="1"/>
        </p:nvSpPr>
        <p:spPr>
          <a:xfrm>
            <a:off x="0" y="0"/>
            <a:ext cx="12192000" cy="46017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69" tIns="45134" rIns="90269" bIns="451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62BA89C-1470-426C-997C-59A977E525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080" y="79711"/>
            <a:ext cx="10389210" cy="280712"/>
          </a:xfrm>
        </p:spPr>
        <p:txBody>
          <a:bodyPr>
            <a:noAutofit/>
          </a:bodyPr>
          <a:lstStyle>
            <a:lvl1pPr marL="0" indent="0">
              <a:buNone/>
              <a:defRPr sz="1088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click for section 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F8BD3C-7B52-4AF7-8319-8D5CFE545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150" y="73803"/>
            <a:ext cx="1314266" cy="3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15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r, Pai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500">
                <a:latin typeface="Calibri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62BA89C-1470-426C-997C-59A977E525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080" y="79711"/>
            <a:ext cx="10389210" cy="280712"/>
          </a:xfrm>
        </p:spPr>
        <p:txBody>
          <a:bodyPr>
            <a:noAutofit/>
          </a:bodyPr>
          <a:lstStyle>
            <a:lvl1pPr marL="0" indent="0">
              <a:buNone/>
              <a:defRPr sz="1088" cap="none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lvl="0"/>
            <a:r>
              <a:rPr lang="en-GB" noProof="0" dirty="0"/>
              <a:t>click for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827671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r, Pai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500">
                <a:latin typeface="Calibri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62BA89C-1470-426C-997C-59A977E525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080" y="79711"/>
            <a:ext cx="10389210" cy="280712"/>
          </a:xfrm>
        </p:spPr>
        <p:txBody>
          <a:bodyPr>
            <a:noAutofit/>
          </a:bodyPr>
          <a:lstStyle>
            <a:lvl1pPr marL="0" indent="0">
              <a:buNone/>
              <a:defRPr sz="1088" cap="none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lvl="0"/>
            <a:r>
              <a:rPr lang="en-GB" noProof="0" dirty="0"/>
              <a:t>click for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216195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r, Paid Content +info +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1C75DDF8-3478-4F03-9732-B9022AEB0EA4}"/>
              </a:ext>
            </a:extLst>
          </p:cNvPr>
          <p:cNvSpPr/>
          <p:nvPr userDrawn="1"/>
        </p:nvSpPr>
        <p:spPr>
          <a:xfrm>
            <a:off x="6104821" y="6276430"/>
            <a:ext cx="144026" cy="144026"/>
          </a:xfrm>
          <a:prstGeom prst="flowChartConnector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>
                <a:solidFill>
                  <a:schemeClr val="accen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!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205166"/>
          </a:xfrm>
        </p:spPr>
        <p:txBody>
          <a:bodyPr vert="horz" wrap="square" lIns="99551" tIns="49775" rIns="99551" bIns="49775" rtlCol="0">
            <a:spAutoFit/>
          </a:bodyPr>
          <a:lstStyle>
            <a:lvl1pPr>
              <a:defRPr lang="sv-SE" sz="680" dirty="0">
                <a:latin typeface="Calibri" pitchFamily="34" charset="0"/>
                <a:cs typeface="Calibri" pitchFamily="34" charset="0"/>
              </a:defRPr>
            </a:lvl1pPr>
          </a:lstStyle>
          <a:p>
            <a:pPr marL="79169" lvl="0" indent="-79169">
              <a:buFont typeface="Arial" pitchFamily="34" charset="0"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4045" y="6215290"/>
            <a:ext cx="5310000" cy="205166"/>
          </a:xfrm>
        </p:spPr>
        <p:txBody>
          <a:bodyPr wrap="square">
            <a:spAutoFit/>
          </a:bodyPr>
          <a:lstStyle>
            <a:lvl1pPr>
              <a:defRPr lang="sv-SE" sz="680" dirty="0" smtClean="0">
                <a:latin typeface="Calibri" pitchFamily="34" charset="0"/>
                <a:cs typeface="Calibri" pitchFamily="34" charset="0"/>
              </a:defRPr>
            </a:lvl1pPr>
          </a:lstStyle>
          <a:p>
            <a:pPr marL="79169" lvl="0" indent="-79169">
              <a:buFont typeface="Arial" pitchFamily="34" charset="0"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500">
                <a:latin typeface="Calibri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B6B64AA-B050-461F-9DE6-9109E53B7B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080" y="79711"/>
            <a:ext cx="10389210" cy="280712"/>
          </a:xfrm>
        </p:spPr>
        <p:txBody>
          <a:bodyPr>
            <a:noAutofit/>
          </a:bodyPr>
          <a:lstStyle>
            <a:lvl1pPr marL="0" indent="0">
              <a:buNone/>
              <a:defRPr sz="1088" cap="none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lvl="0"/>
            <a:r>
              <a:rPr lang="en-GB" noProof="0" dirty="0"/>
              <a:t>click for section heading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3A6A4323-BE9F-4E98-9F69-2FFF7EEE1564}"/>
              </a:ext>
            </a:extLst>
          </p:cNvPr>
          <p:cNvSpPr/>
          <p:nvPr userDrawn="1"/>
        </p:nvSpPr>
        <p:spPr>
          <a:xfrm>
            <a:off x="704294" y="6276430"/>
            <a:ext cx="144026" cy="144026"/>
          </a:xfrm>
          <a:prstGeom prst="flowChartConnector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>
                <a:solidFill>
                  <a:schemeClr val="accen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7351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r, Paid Content +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500">
                <a:latin typeface="Calibri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4045" y="6215290"/>
            <a:ext cx="5310000" cy="205166"/>
          </a:xfrm>
        </p:spPr>
        <p:txBody>
          <a:bodyPr wrap="square">
            <a:spAutoFit/>
          </a:bodyPr>
          <a:lstStyle>
            <a:lvl1pPr>
              <a:defRPr lang="sv-SE" sz="680" dirty="0" smtClean="0">
                <a:latin typeface="Calibri" pitchFamily="34" charset="0"/>
                <a:cs typeface="Calibri" pitchFamily="34" charset="0"/>
              </a:defRPr>
            </a:lvl1pPr>
          </a:lstStyle>
          <a:p>
            <a:pPr marL="79169" lvl="0" indent="-79169">
              <a:buFont typeface="Arial" pitchFamily="34" charset="0"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0DAECB7-EE02-43E2-BCA6-1417C1579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080" y="79711"/>
            <a:ext cx="10389210" cy="280712"/>
          </a:xfrm>
        </p:spPr>
        <p:txBody>
          <a:bodyPr>
            <a:noAutofit/>
          </a:bodyPr>
          <a:lstStyle>
            <a:lvl1pPr marL="0" indent="0">
              <a:buNone/>
              <a:defRPr sz="1088" cap="none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lvl="0"/>
            <a:r>
              <a:rPr lang="en-GB" noProof="0" dirty="0"/>
              <a:t>click for section heading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CF3552C6-C8FC-4A9D-9ED0-1186587C7FB2}"/>
              </a:ext>
            </a:extLst>
          </p:cNvPr>
          <p:cNvSpPr/>
          <p:nvPr userDrawn="1"/>
        </p:nvSpPr>
        <p:spPr>
          <a:xfrm>
            <a:off x="6104821" y="6276430"/>
            <a:ext cx="144026" cy="144026"/>
          </a:xfrm>
          <a:prstGeom prst="flowChartConnector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>
                <a:solidFill>
                  <a:schemeClr val="accen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01585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r, Paid Content +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205166"/>
          </a:xfrm>
        </p:spPr>
        <p:txBody>
          <a:bodyPr vert="horz" wrap="square" lIns="99551" tIns="49775" rIns="99551" bIns="49775" rtlCol="0">
            <a:spAutoFit/>
          </a:bodyPr>
          <a:lstStyle>
            <a:lvl1pPr>
              <a:defRPr lang="sv-SE" sz="680" dirty="0">
                <a:latin typeface="Calibri" pitchFamily="34" charset="0"/>
                <a:cs typeface="Calibri" pitchFamily="34" charset="0"/>
              </a:defRPr>
            </a:lvl1pPr>
          </a:lstStyle>
          <a:p>
            <a:pPr marL="79169" lvl="0" indent="-79169">
              <a:buFont typeface="Arial" pitchFamily="34" charset="0"/>
            </a:pPr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500">
                <a:latin typeface="Calibri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D5D112B-ED05-43A9-A51C-01E9B7D720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080" y="79711"/>
            <a:ext cx="10389210" cy="280712"/>
          </a:xfrm>
        </p:spPr>
        <p:txBody>
          <a:bodyPr>
            <a:noAutofit/>
          </a:bodyPr>
          <a:lstStyle>
            <a:lvl1pPr marL="0" indent="0">
              <a:buNone/>
              <a:defRPr sz="1088" cap="none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lvl="0"/>
            <a:r>
              <a:rPr lang="en-GB" noProof="0" dirty="0"/>
              <a:t>click for section heading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E3274267-21D6-4DC5-B7FF-EA2E87E37748}"/>
              </a:ext>
            </a:extLst>
          </p:cNvPr>
          <p:cNvSpPr/>
          <p:nvPr userDrawn="1"/>
        </p:nvSpPr>
        <p:spPr>
          <a:xfrm>
            <a:off x="704294" y="6276430"/>
            <a:ext cx="144026" cy="144026"/>
          </a:xfrm>
          <a:prstGeom prst="flowChartConnector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>
                <a:solidFill>
                  <a:schemeClr val="accen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14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r, Paid Content +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500">
                <a:latin typeface="Calibri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569258" y="1166274"/>
            <a:ext cx="11470159" cy="326448"/>
          </a:xfrm>
        </p:spPr>
        <p:txBody>
          <a:bodyPr>
            <a:noAutofit/>
          </a:bodyPr>
          <a:lstStyle>
            <a:lvl1pPr marL="0" indent="0">
              <a:buNone/>
              <a:defRPr sz="1360">
                <a:latin typeface="Calibri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7B712C9-407E-4A0B-9460-EE44B1602B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080" y="79711"/>
            <a:ext cx="10389210" cy="280712"/>
          </a:xfrm>
        </p:spPr>
        <p:txBody>
          <a:bodyPr>
            <a:noAutofit/>
          </a:bodyPr>
          <a:lstStyle>
            <a:lvl1pPr marL="0" indent="0">
              <a:buNone/>
              <a:defRPr sz="1088" cap="none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lvl="0"/>
            <a:r>
              <a:rPr lang="en-GB" noProof="0" dirty="0"/>
              <a:t>click for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2745404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r, Paid Content +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/>
          <p:cNvSpPr>
            <a:spLocks noGrp="1"/>
          </p:cNvSpPr>
          <p:nvPr>
            <p:ph sz="quarter" idx="13"/>
          </p:nvPr>
        </p:nvSpPr>
        <p:spPr>
          <a:xfrm>
            <a:off x="569258" y="1166274"/>
            <a:ext cx="11470159" cy="326448"/>
          </a:xfrm>
        </p:spPr>
        <p:txBody>
          <a:bodyPr>
            <a:noAutofit/>
          </a:bodyPr>
          <a:lstStyle>
            <a:lvl1pPr marL="0" indent="0">
              <a:buNone/>
              <a:defRPr sz="1360">
                <a:latin typeface="Calibri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205166"/>
          </a:xfrm>
        </p:spPr>
        <p:txBody>
          <a:bodyPr vert="horz" wrap="square" lIns="99551" tIns="49775" rIns="99551" bIns="49775" rtlCol="0">
            <a:spAutoFit/>
          </a:bodyPr>
          <a:lstStyle>
            <a:lvl1pPr>
              <a:defRPr lang="sv-SE" sz="680" dirty="0">
                <a:latin typeface="Calibri" pitchFamily="34" charset="0"/>
                <a:cs typeface="Calibri" pitchFamily="34" charset="0"/>
              </a:defRPr>
            </a:lvl1pPr>
          </a:lstStyle>
          <a:p>
            <a:pPr marL="79169" lvl="0" indent="-79169">
              <a:buFont typeface="Arial" pitchFamily="34" charset="0"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500">
                <a:latin typeface="Calibri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EEC843E-D561-43E6-8B0B-329FFD2CDE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080" y="79711"/>
            <a:ext cx="10389210" cy="280712"/>
          </a:xfrm>
        </p:spPr>
        <p:txBody>
          <a:bodyPr>
            <a:noAutofit/>
          </a:bodyPr>
          <a:lstStyle>
            <a:lvl1pPr marL="0" indent="0">
              <a:buNone/>
              <a:defRPr sz="1088" cap="none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lvl="0"/>
            <a:r>
              <a:rPr lang="en-GB" noProof="0" dirty="0"/>
              <a:t>click for section heading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2C6094E5-0E36-4104-84FF-83ACE8F5D0B5}"/>
              </a:ext>
            </a:extLst>
          </p:cNvPr>
          <p:cNvSpPr/>
          <p:nvPr userDrawn="1"/>
        </p:nvSpPr>
        <p:spPr>
          <a:xfrm>
            <a:off x="704294" y="6276430"/>
            <a:ext cx="144026" cy="144026"/>
          </a:xfrm>
          <a:prstGeom prst="flowChartConnector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>
                <a:solidFill>
                  <a:schemeClr val="accen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443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r, Paid Content +info +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5"/>
          <p:cNvSpPr>
            <a:spLocks noGrp="1"/>
          </p:cNvSpPr>
          <p:nvPr>
            <p:ph sz="quarter" idx="14"/>
          </p:nvPr>
        </p:nvSpPr>
        <p:spPr>
          <a:xfrm>
            <a:off x="569258" y="1166274"/>
            <a:ext cx="11470159" cy="326448"/>
          </a:xfrm>
        </p:spPr>
        <p:txBody>
          <a:bodyPr>
            <a:noAutofit/>
          </a:bodyPr>
          <a:lstStyle>
            <a:lvl1pPr marL="0" indent="0">
              <a:buNone/>
              <a:defRPr sz="1360">
                <a:latin typeface="Calibri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205166"/>
          </a:xfrm>
        </p:spPr>
        <p:txBody>
          <a:bodyPr vert="horz" wrap="square" lIns="99551" tIns="49775" rIns="99551" bIns="49775" rtlCol="0">
            <a:spAutoFit/>
          </a:bodyPr>
          <a:lstStyle>
            <a:lvl1pPr>
              <a:defRPr lang="sv-SE" sz="680" dirty="0">
                <a:latin typeface="Calibri" pitchFamily="34" charset="0"/>
                <a:cs typeface="Calibri" pitchFamily="34" charset="0"/>
              </a:defRPr>
            </a:lvl1pPr>
          </a:lstStyle>
          <a:p>
            <a:pPr marL="79169" lvl="0" indent="-79169">
              <a:buFont typeface="Arial" pitchFamily="34" charset="0"/>
            </a:pPr>
            <a:r>
              <a:rPr lang="en-US" dirty="0"/>
              <a:t>Click to edit Master text styles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500">
                <a:latin typeface="Calibri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4045" y="6215290"/>
            <a:ext cx="5310000" cy="205166"/>
          </a:xfrm>
        </p:spPr>
        <p:txBody>
          <a:bodyPr wrap="square">
            <a:spAutoFit/>
          </a:bodyPr>
          <a:lstStyle>
            <a:lvl1pPr>
              <a:defRPr lang="sv-SE" sz="680" dirty="0" smtClean="0">
                <a:latin typeface="Calibri" pitchFamily="34" charset="0"/>
                <a:cs typeface="Calibri" pitchFamily="34" charset="0"/>
              </a:defRPr>
            </a:lvl1pPr>
          </a:lstStyle>
          <a:p>
            <a:pPr marL="79169" lvl="0" indent="-79169">
              <a:buFont typeface="Arial" pitchFamily="34" charset="0"/>
            </a:pPr>
            <a:r>
              <a:rPr lang="en-US" dirty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835F6B3-8DC2-40E3-AB67-E41807B0B4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080" y="79711"/>
            <a:ext cx="10389210" cy="280712"/>
          </a:xfrm>
        </p:spPr>
        <p:txBody>
          <a:bodyPr>
            <a:noAutofit/>
          </a:bodyPr>
          <a:lstStyle>
            <a:lvl1pPr marL="0" indent="0">
              <a:buNone/>
              <a:defRPr sz="1088" cap="none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 lvl="0"/>
            <a:r>
              <a:rPr lang="en-GB" noProof="0" dirty="0"/>
              <a:t>click for section heading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1E3A26A7-4911-47F4-8729-E3C4C9C2F240}"/>
              </a:ext>
            </a:extLst>
          </p:cNvPr>
          <p:cNvSpPr/>
          <p:nvPr userDrawn="1"/>
        </p:nvSpPr>
        <p:spPr>
          <a:xfrm>
            <a:off x="6104821" y="6276430"/>
            <a:ext cx="144026" cy="144026"/>
          </a:xfrm>
          <a:prstGeom prst="flowChartConnector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>
                <a:solidFill>
                  <a:schemeClr val="accen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!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0FAE33C5-FFC9-4F40-9C28-516148409D1D}"/>
              </a:ext>
            </a:extLst>
          </p:cNvPr>
          <p:cNvSpPr/>
          <p:nvPr userDrawn="1"/>
        </p:nvSpPr>
        <p:spPr>
          <a:xfrm>
            <a:off x="704294" y="6276430"/>
            <a:ext cx="144026" cy="144026"/>
          </a:xfrm>
          <a:prstGeom prst="flowChartConnector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>
                <a:solidFill>
                  <a:schemeClr val="accent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4998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54" y="1479856"/>
            <a:ext cx="10553298" cy="4646311"/>
          </a:xfrm>
          <a:prstGeom prst="rect">
            <a:avLst/>
          </a:prstGeom>
        </p:spPr>
        <p:txBody>
          <a:bodyPr vert="horz" lIns="99551" tIns="49775" rIns="99551" bIns="4977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679BB3C-0278-4EB8-B4D7-C66BEC6B3050}"/>
              </a:ext>
            </a:extLst>
          </p:cNvPr>
          <p:cNvSpPr txBox="1">
            <a:spLocks/>
          </p:cNvSpPr>
          <p:nvPr/>
        </p:nvSpPr>
        <p:spPr>
          <a:xfrm>
            <a:off x="11117579" y="6427665"/>
            <a:ext cx="89300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9AF656-9E18-4290-B0F5-87843597A637}" type="slidenum">
              <a:rPr lang="en-GB" smtClean="0">
                <a:solidFill>
                  <a:srgbClr val="414041"/>
                </a:solidFill>
                <a:latin typeface="+mn-lt"/>
              </a:rPr>
              <a:pPr/>
              <a:t>‹#›</a:t>
            </a:fld>
            <a:endParaRPr lang="en-GB">
              <a:solidFill>
                <a:srgbClr val="414041"/>
              </a:solidFill>
              <a:latin typeface="+mn-lt"/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65200" y="586800"/>
            <a:ext cx="11473200" cy="568800"/>
          </a:xfrm>
          <a:prstGeom prst="rect">
            <a:avLst/>
          </a:prstGeom>
        </p:spPr>
        <p:txBody>
          <a:bodyPr vert="horz" lIns="99551" tIns="49775" rIns="99551" bIns="49775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46C7BF-A646-4834-87EA-97CA793F515D}"/>
              </a:ext>
            </a:extLst>
          </p:cNvPr>
          <p:cNvSpPr/>
          <p:nvPr/>
        </p:nvSpPr>
        <p:spPr>
          <a:xfrm>
            <a:off x="0" y="0"/>
            <a:ext cx="12192000" cy="46017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69" tIns="45134" rIns="90269" bIns="451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F8BD3C-7B52-4AF7-8319-8D5CFE545AA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25150" y="73803"/>
            <a:ext cx="1314266" cy="3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0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3" r:id="rId11"/>
    <p:sldLayoutId id="2147484146" r:id="rId12"/>
    <p:sldLayoutId id="2147484150" r:id="rId13"/>
    <p:sldLayoutId id="2147484217" r:id="rId14"/>
    <p:sldLayoutId id="2147484219" r:id="rId15"/>
    <p:sldLayoutId id="2147484220" r:id="rId16"/>
    <p:sldLayoutId id="2147484221" r:id="rId17"/>
  </p:sldLayoutIdLst>
  <p:hf hdr="0" ftr="0" dt="0"/>
  <p:txStyles>
    <p:titleStyle>
      <a:lvl1pPr algn="l" defTabSz="451331" rtl="0" eaLnBrk="1" latinLnBrk="0" hangingPunct="1">
        <a:spcBef>
          <a:spcPct val="0"/>
        </a:spcBef>
        <a:buNone/>
        <a:defRPr sz="2800" b="0" i="0" kern="12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41554" indent="-241554" algn="l" defTabSz="451331" rtl="0" eaLnBrk="1" latinLnBrk="0" hangingPunct="1">
        <a:spcBef>
          <a:spcPct val="20000"/>
        </a:spcBef>
        <a:buFont typeface="Arial"/>
        <a:buChar char="•"/>
        <a:defRPr sz="2358" b="0" i="0" kern="1200">
          <a:solidFill>
            <a:schemeClr val="tx1"/>
          </a:solidFill>
          <a:latin typeface="+mn-lt"/>
          <a:ea typeface="+mn-ea"/>
          <a:cs typeface="Calibri" pitchFamily="34" charset="0"/>
        </a:defRPr>
      </a:lvl1pPr>
      <a:lvl2pPr marL="636528" indent="-215440" algn="l" defTabSz="451331" rtl="0" eaLnBrk="1" latinLnBrk="0" hangingPunct="1">
        <a:spcBef>
          <a:spcPct val="20000"/>
        </a:spcBef>
        <a:buFont typeface="Arial"/>
        <a:buChar char="–"/>
        <a:defRPr sz="1995" b="0" i="0" kern="1200">
          <a:solidFill>
            <a:schemeClr val="tx1"/>
          </a:solidFill>
          <a:latin typeface="+mn-lt"/>
          <a:ea typeface="+mn-ea"/>
          <a:cs typeface="Calibri" pitchFamily="34" charset="0"/>
        </a:defRPr>
      </a:lvl2pPr>
      <a:lvl3pPr marL="998859" indent="-159949" algn="l" defTabSz="451331" rtl="0" eaLnBrk="1" latinLnBrk="0" hangingPunct="1">
        <a:spcBef>
          <a:spcPct val="20000"/>
        </a:spcBef>
        <a:buFont typeface="Arial"/>
        <a:buChar char="•"/>
        <a:defRPr sz="1814" b="0" i="0" kern="1200">
          <a:solidFill>
            <a:schemeClr val="tx1"/>
          </a:solidFill>
          <a:latin typeface="+mn-lt"/>
          <a:ea typeface="+mn-ea"/>
          <a:cs typeface="Calibri" pitchFamily="34" charset="0"/>
        </a:defRPr>
      </a:lvl3pPr>
      <a:lvl4pPr marL="1384041" indent="-159949" algn="l" defTabSz="451331" rtl="0" eaLnBrk="1" latinLnBrk="0" hangingPunct="1">
        <a:spcBef>
          <a:spcPct val="20000"/>
        </a:spcBef>
        <a:buFont typeface="Arial"/>
        <a:buChar char="–"/>
        <a:defRPr sz="1632" b="0" i="0" kern="1200" baseline="0">
          <a:solidFill>
            <a:schemeClr val="tx1"/>
          </a:solidFill>
          <a:latin typeface="+mn-lt"/>
          <a:ea typeface="+mn-ea"/>
          <a:cs typeface="Calibri" pitchFamily="34" charset="0"/>
        </a:defRPr>
      </a:lvl4pPr>
      <a:lvl5pPr marL="1769221" indent="-159949" algn="l" defTabSz="451331" rtl="0" eaLnBrk="1" latinLnBrk="0" hangingPunct="1">
        <a:spcBef>
          <a:spcPct val="20000"/>
        </a:spcBef>
        <a:buFont typeface="Arial"/>
        <a:buChar char="»"/>
        <a:defRPr sz="1451" b="0" i="0" kern="1200" baseline="0">
          <a:solidFill>
            <a:schemeClr val="tx1"/>
          </a:solidFill>
          <a:latin typeface="+mn-lt"/>
          <a:ea typeface="+mn-ea"/>
          <a:cs typeface="Calibri" pitchFamily="34" charset="0"/>
        </a:defRPr>
      </a:lvl5pPr>
      <a:lvl6pPr marL="2482318" indent="-225666" algn="l" defTabSz="451331" rtl="0" eaLnBrk="1" latinLnBrk="0" hangingPunct="1">
        <a:spcBef>
          <a:spcPct val="20000"/>
        </a:spcBef>
        <a:buFont typeface="Arial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33649" indent="-225666" algn="l" defTabSz="451331" rtl="0" eaLnBrk="1" latinLnBrk="0" hangingPunct="1">
        <a:spcBef>
          <a:spcPct val="20000"/>
        </a:spcBef>
        <a:buFont typeface="Arial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384979" indent="-225666" algn="l" defTabSz="451331" rtl="0" eaLnBrk="1" latinLnBrk="0" hangingPunct="1">
        <a:spcBef>
          <a:spcPct val="20000"/>
        </a:spcBef>
        <a:buFont typeface="Arial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36311" indent="-225666" algn="l" defTabSz="451331" rtl="0" eaLnBrk="1" latinLnBrk="0" hangingPunct="1">
        <a:spcBef>
          <a:spcPct val="20000"/>
        </a:spcBef>
        <a:buFont typeface="Arial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33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1331" algn="l" defTabSz="45133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02661" algn="l" defTabSz="45133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53992" algn="l" defTabSz="45133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05323" algn="l" defTabSz="45133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56653" algn="l" defTabSz="45133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07984" algn="l" defTabSz="45133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159315" algn="l" defTabSz="45133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10645" algn="l" defTabSz="45133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2" Type="http://schemas.openxmlformats.org/officeDocument/2006/relationships/image" Target="../media/image233.emf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image" Target="../media/image235.emf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image" Target="../media/image238.emf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svg"/><Relationship Id="rId13" Type="http://schemas.openxmlformats.org/officeDocument/2006/relationships/image" Target="../media/image250.png"/><Relationship Id="rId3" Type="http://schemas.openxmlformats.org/officeDocument/2006/relationships/image" Target="../media/image240.png"/><Relationship Id="rId7" Type="http://schemas.openxmlformats.org/officeDocument/2006/relationships/image" Target="../media/image244.png"/><Relationship Id="rId12" Type="http://schemas.openxmlformats.org/officeDocument/2006/relationships/image" Target="../media/image249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svg"/><Relationship Id="rId11" Type="http://schemas.openxmlformats.org/officeDocument/2006/relationships/image" Target="../media/image248.png"/><Relationship Id="rId5" Type="http://schemas.openxmlformats.org/officeDocument/2006/relationships/image" Target="../media/image242.png"/><Relationship Id="rId10" Type="http://schemas.openxmlformats.org/officeDocument/2006/relationships/image" Target="../media/image247.svg"/><Relationship Id="rId4" Type="http://schemas.openxmlformats.org/officeDocument/2006/relationships/image" Target="../media/image241.svg"/><Relationship Id="rId9" Type="http://schemas.openxmlformats.org/officeDocument/2006/relationships/image" Target="../media/image246.png"/><Relationship Id="rId14" Type="http://schemas.openxmlformats.org/officeDocument/2006/relationships/image" Target="../media/image251.sv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emf"/><Relationship Id="rId3" Type="http://schemas.openxmlformats.org/officeDocument/2006/relationships/image" Target="../media/image252.png"/><Relationship Id="rId7" Type="http://schemas.openxmlformats.org/officeDocument/2006/relationships/image" Target="../media/image256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emf"/><Relationship Id="rId5" Type="http://schemas.openxmlformats.org/officeDocument/2006/relationships/image" Target="../media/image254.png"/><Relationship Id="rId4" Type="http://schemas.openxmlformats.org/officeDocument/2006/relationships/image" Target="../media/image253.png"/><Relationship Id="rId9" Type="http://schemas.openxmlformats.org/officeDocument/2006/relationships/image" Target="../media/image258.emf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emf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emf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emf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emf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emf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emf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emf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emf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emf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emf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emf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emf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emf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emf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emf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emf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emf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emf"/><Relationship Id="rId5" Type="http://schemas.openxmlformats.org/officeDocument/2006/relationships/image" Target="../media/image123.emf"/><Relationship Id="rId4" Type="http://schemas.openxmlformats.org/officeDocument/2006/relationships/image" Target="../media/image12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emf"/><Relationship Id="rId5" Type="http://schemas.openxmlformats.org/officeDocument/2006/relationships/image" Target="../media/image127.emf"/><Relationship Id="rId4" Type="http://schemas.openxmlformats.org/officeDocument/2006/relationships/image" Target="../media/image1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emf"/><Relationship Id="rId5" Type="http://schemas.openxmlformats.org/officeDocument/2006/relationships/image" Target="../media/image131.emf"/><Relationship Id="rId4" Type="http://schemas.openxmlformats.org/officeDocument/2006/relationships/image" Target="../media/image1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9.emf"/><Relationship Id="rId4" Type="http://schemas.openxmlformats.org/officeDocument/2006/relationships/image" Target="../media/image14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3.emf"/><Relationship Id="rId4" Type="http://schemas.openxmlformats.org/officeDocument/2006/relationships/image" Target="../media/image15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image" Target="../media/image8.png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svg"/><Relationship Id="rId19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microsoft.com/office/2007/relationships/hdphoto" Target="../media/hdphoto2.wdp"/><Relationship Id="rId22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jpe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jpeg"/><Relationship Id="rId26" Type="http://schemas.openxmlformats.org/officeDocument/2006/relationships/image" Target="../media/image78.png"/><Relationship Id="rId3" Type="http://schemas.openxmlformats.org/officeDocument/2006/relationships/image" Target="../media/image56.jpeg"/><Relationship Id="rId21" Type="http://schemas.openxmlformats.org/officeDocument/2006/relationships/image" Target="../media/image73.jpeg"/><Relationship Id="rId34" Type="http://schemas.openxmlformats.org/officeDocument/2006/relationships/image" Target="../media/image86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5" Type="http://schemas.openxmlformats.org/officeDocument/2006/relationships/image" Target="../media/image77.png"/><Relationship Id="rId33" Type="http://schemas.openxmlformats.org/officeDocument/2006/relationships/image" Target="../media/image85.png"/><Relationship Id="rId38" Type="http://schemas.openxmlformats.org/officeDocument/2006/relationships/image" Target="../media/image90.png"/><Relationship Id="rId2" Type="http://schemas.openxmlformats.org/officeDocument/2006/relationships/hyperlink" Target="https://universumglobal.com/about-universum/" TargetMode="External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openxmlformats.org/officeDocument/2006/relationships/image" Target="../media/image76.jpeg"/><Relationship Id="rId32" Type="http://schemas.openxmlformats.org/officeDocument/2006/relationships/image" Target="../media/image84.jpeg"/><Relationship Id="rId37" Type="http://schemas.openxmlformats.org/officeDocument/2006/relationships/image" Target="../media/image89.pn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23" Type="http://schemas.openxmlformats.org/officeDocument/2006/relationships/image" Target="../media/image75.jpeg"/><Relationship Id="rId28" Type="http://schemas.openxmlformats.org/officeDocument/2006/relationships/image" Target="../media/image80.png"/><Relationship Id="rId36" Type="http://schemas.openxmlformats.org/officeDocument/2006/relationships/image" Target="../media/image88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31" Type="http://schemas.openxmlformats.org/officeDocument/2006/relationships/image" Target="../media/image83.jpeg"/><Relationship Id="rId4" Type="http://schemas.openxmlformats.org/officeDocument/2006/relationships/hyperlink" Target="http://www.google.co.uk/url?sa=i&amp;source=images&amp;cd=&amp;cad=rja&amp;docid=l0tfRj-4dc-DeM&amp;tbnid=5eeDBLSSV7SExM:&amp;ved=0CAgQjRwwAA&amp;url=http://www.glimpsemedia.co.uk/blog/archives/49&amp;ei=MySBUdjYLenC7Ab58oA4&amp;psig=AFQjCNHL2Wib1NtRNbSE6t7NlLYzelPG3A&amp;ust=1367504307837191" TargetMode="External"/><Relationship Id="rId9" Type="http://schemas.openxmlformats.org/officeDocument/2006/relationships/image" Target="../media/image61.jpe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png"/><Relationship Id="rId30" Type="http://schemas.openxmlformats.org/officeDocument/2006/relationships/image" Target="../media/image82.png"/><Relationship Id="rId35" Type="http://schemas.openxmlformats.org/officeDocument/2006/relationships/image" Target="../media/image8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emf"/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5.e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em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emf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0.emf"/><Relationship Id="rId5" Type="http://schemas.openxmlformats.org/officeDocument/2006/relationships/image" Target="../media/image209.emf"/><Relationship Id="rId4" Type="http://schemas.openxmlformats.org/officeDocument/2006/relationships/image" Target="../media/image208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7" Type="http://schemas.openxmlformats.org/officeDocument/2006/relationships/image" Target="../media/image215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4.emf"/><Relationship Id="rId5" Type="http://schemas.openxmlformats.org/officeDocument/2006/relationships/image" Target="../media/image213.emf"/><Relationship Id="rId4" Type="http://schemas.openxmlformats.org/officeDocument/2006/relationships/image" Target="../media/image212.em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microsoft.com/office/2007/relationships/hdphoto" Target="../media/hdphoto3.wdp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emf"/><Relationship Id="rId3" Type="http://schemas.openxmlformats.org/officeDocument/2006/relationships/image" Target="../media/image218.emf"/><Relationship Id="rId7" Type="http://schemas.openxmlformats.org/officeDocument/2006/relationships/image" Target="../media/image222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emf"/><Relationship Id="rId5" Type="http://schemas.openxmlformats.org/officeDocument/2006/relationships/image" Target="../media/image220.emf"/><Relationship Id="rId4" Type="http://schemas.openxmlformats.org/officeDocument/2006/relationships/image" Target="../media/image219.em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emf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emf"/><Relationship Id="rId2" Type="http://schemas.openxmlformats.org/officeDocument/2006/relationships/image" Target="../media/image226.emf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1.emf"/><Relationship Id="rId4" Type="http://schemas.openxmlformats.org/officeDocument/2006/relationships/image" Target="../media/image2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1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57103" y="4550066"/>
            <a:ext cx="9076859" cy="747231"/>
          </a:xfrm>
          <a:prstGeom prst="rect">
            <a:avLst/>
          </a:prstGeom>
        </p:spPr>
        <p:txBody>
          <a:bodyPr vert="horz" lIns="90273" tIns="45136" rIns="90273" bIns="45136" rtlCol="0" anchor="b" anchorCtr="0">
            <a:normAutofit/>
          </a:bodyPr>
          <a:lstStyle>
            <a:lvl1pPr>
              <a:spcBef>
                <a:spcPct val="0"/>
              </a:spcBef>
              <a:buNone/>
              <a:defRPr sz="3200" b="0" i="0" baseline="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z-Cyrl-AZ">
                <a:latin typeface="+mj-lt"/>
              </a:rPr>
              <a:t>Исследование кандидатов </a:t>
            </a:r>
            <a:r>
              <a:rPr lang="en-GB">
                <a:latin typeface="+mj-lt"/>
              </a:rPr>
              <a:t>Universum 2021</a:t>
            </a:r>
            <a:endParaRPr lang="en-GB" dirty="0">
              <a:latin typeface="+mj-lt"/>
            </a:endParaRPr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2482CC8E-8BC4-452A-A5F0-4F698EC4E00D}"/>
              </a:ext>
            </a:extLst>
          </p:cNvPr>
          <p:cNvSpPr txBox="1">
            <a:spLocks/>
          </p:cNvSpPr>
          <p:nvPr/>
        </p:nvSpPr>
        <p:spPr>
          <a:xfrm>
            <a:off x="70128" y="5257833"/>
            <a:ext cx="12121872" cy="846917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indent="0">
              <a:spcBef>
                <a:spcPct val="20000"/>
              </a:spcBef>
              <a:buFont typeface="Arial"/>
              <a:buNone/>
              <a:defRPr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algn="ctr">
              <a:spcBef>
                <a:spcPct val="20000"/>
              </a:spcBef>
              <a:buFont typeface="Arial"/>
              <a:buNone/>
              <a:defRPr sz="2200" b="0" i="0">
                <a:solidFill>
                  <a:schemeClr val="tx1">
                    <a:tint val="75000"/>
                  </a:schemeClr>
                </a:solidFill>
                <a:latin typeface="Titillium WebLight"/>
                <a:cs typeface="Titillium WebLight"/>
              </a:defRPr>
            </a:lvl2pPr>
            <a:lvl3pPr indent="0" algn="ctr">
              <a:spcBef>
                <a:spcPct val="20000"/>
              </a:spcBef>
              <a:buFont typeface="Arial"/>
              <a:buNone/>
              <a:defRPr b="0" i="0">
                <a:solidFill>
                  <a:schemeClr val="tx1">
                    <a:tint val="75000"/>
                  </a:schemeClr>
                </a:solidFill>
                <a:latin typeface="Titillium WebLight"/>
                <a:cs typeface="Titillium WebLight"/>
              </a:defRPr>
            </a:lvl3pPr>
            <a:lvl4pPr indent="0" algn="ctr">
              <a:spcBef>
                <a:spcPct val="20000"/>
              </a:spcBef>
              <a:buFont typeface="Arial"/>
              <a:buNone/>
              <a:defRPr sz="1800" b="0" i="0" baseline="0">
                <a:solidFill>
                  <a:schemeClr val="tx1">
                    <a:tint val="75000"/>
                  </a:schemeClr>
                </a:solidFill>
                <a:latin typeface="Titillium WebLight"/>
                <a:cs typeface="Titillium WebLight"/>
              </a:defRPr>
            </a:lvl4pPr>
            <a:lvl5pPr indent="0" algn="ctr">
              <a:spcBef>
                <a:spcPct val="20000"/>
              </a:spcBef>
              <a:buFont typeface="Arial"/>
              <a:buNone/>
              <a:defRPr sz="1600" b="0" i="0" baseline="0">
                <a:solidFill>
                  <a:schemeClr val="tx1">
                    <a:tint val="75000"/>
                  </a:schemeClr>
                </a:solidFill>
                <a:latin typeface="Titillium WebLight"/>
                <a:cs typeface="Titillium WebLight"/>
              </a:defRPr>
            </a:lvl5pPr>
            <a:lvl6pPr indent="0" algn="ctr">
              <a:spcBef>
                <a:spcPct val="20000"/>
              </a:spcBef>
              <a:buFont typeface="Arial"/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/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/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/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497754"/>
            <a:r>
              <a:rPr lang="ru-RU" sz="2000" dirty="0">
                <a:solidFill>
                  <a:schemeClr val="tx1"/>
                </a:solidFill>
                <a:latin typeface="+mj-lt"/>
                <a:ea typeface="+mj-ea"/>
              </a:rPr>
              <a:t>Партнерский отчет </a:t>
            </a:r>
            <a:r>
              <a:rPr lang="ru-RU" sz="2000">
                <a:solidFill>
                  <a:schemeClr val="tx1"/>
                </a:solidFill>
                <a:latin typeface="+mj-lt"/>
                <a:ea typeface="+mj-ea"/>
              </a:rPr>
              <a:t>| Национальный исследовательский университет Высшая школа экономики (Нижний Новгород)</a:t>
            </a:r>
            <a:endParaRPr lang="ru-RU" sz="2000" dirty="0">
              <a:solidFill>
                <a:schemeClr val="tx1"/>
              </a:solidFill>
              <a:latin typeface="+mj-lt"/>
              <a:ea typeface="+mj-ea"/>
            </a:endParaRPr>
          </a:p>
          <a:p>
            <a:pPr defTabSz="497754"/>
            <a:r>
              <a:rPr lang="ru-RU" sz="2000">
                <a:solidFill>
                  <a:schemeClr val="tx1"/>
                </a:solidFill>
                <a:latin typeface="+mj-lt"/>
                <a:ea typeface="+mj-ea"/>
              </a:rPr>
              <a:t>Опрос российских студентов 2021 | Студенты | Все основные направления обучения</a:t>
            </a:r>
            <a:endParaRPr lang="en-US" sz="2000" dirty="0">
              <a:solidFill>
                <a:schemeClr val="tx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89947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822523"/>
            <a:ext cx="5223174" cy="1247749"/>
            <a:chOff x="10546" y="1822523"/>
            <a:chExt cx="5223174" cy="1247749"/>
          </a:xfrm>
        </p:grpSpPr>
        <p:grpSp>
          <p:nvGrpSpPr>
            <p:cNvPr id="64" name="Group 63"/>
            <p:cNvGrpSpPr/>
            <p:nvPr/>
          </p:nvGrpSpPr>
          <p:grpSpPr>
            <a:xfrm>
              <a:off x="10546" y="2453303"/>
              <a:ext cx="5223174" cy="616969"/>
              <a:chOff x="10546" y="2428139"/>
              <a:chExt cx="5223174" cy="616969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10546" y="2428139"/>
                <a:ext cx="5223174" cy="587607"/>
              </a:xfrm>
              <a:custGeom>
                <a:avLst/>
                <a:gdLst>
                  <a:gd name="connsiteX0" fmla="*/ 0 w 5223174"/>
                  <a:gd name="connsiteY0" fmla="*/ 0 h 587607"/>
                  <a:gd name="connsiteX1" fmla="*/ 4926997 w 5223174"/>
                  <a:gd name="connsiteY1" fmla="*/ 0 h 587607"/>
                  <a:gd name="connsiteX2" fmla="*/ 4927992 w 5223174"/>
                  <a:gd name="connsiteY2" fmla="*/ 987 h 587607"/>
                  <a:gd name="connsiteX3" fmla="*/ 4929774 w 5223174"/>
                  <a:gd name="connsiteY3" fmla="*/ 807 h 587607"/>
                  <a:gd name="connsiteX4" fmla="*/ 5200117 w 5223174"/>
                  <a:gd name="connsiteY4" fmla="*/ 180003 h 587607"/>
                  <a:gd name="connsiteX5" fmla="*/ 5223072 w 5223174"/>
                  <a:gd name="connsiteY5" fmla="*/ 293703 h 587607"/>
                  <a:gd name="connsiteX6" fmla="*/ 5223174 w 5223174"/>
                  <a:gd name="connsiteY6" fmla="*/ 293804 h 587607"/>
                  <a:gd name="connsiteX7" fmla="*/ 5223106 w 5223174"/>
                  <a:gd name="connsiteY7" fmla="*/ 293871 h 587607"/>
                  <a:gd name="connsiteX8" fmla="*/ 5223174 w 5223174"/>
                  <a:gd name="connsiteY8" fmla="*/ 294207 h 587607"/>
                  <a:gd name="connsiteX9" fmla="*/ 4929774 w 5223174"/>
                  <a:gd name="connsiteY9" fmla="*/ 587607 h 587607"/>
                  <a:gd name="connsiteX10" fmla="*/ 4927253 w 5223174"/>
                  <a:gd name="connsiteY10" fmla="*/ 587353 h 587607"/>
                  <a:gd name="connsiteX11" fmla="*/ 4926997 w 5223174"/>
                  <a:gd name="connsiteY11" fmla="*/ 587607 h 587607"/>
                  <a:gd name="connsiteX12" fmla="*/ 0 w 5223174"/>
                  <a:gd name="connsiteY12" fmla="*/ 587607 h 58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23174" h="587607">
                    <a:moveTo>
                      <a:pt x="0" y="0"/>
                    </a:moveTo>
                    <a:lnTo>
                      <a:pt x="4926997" y="0"/>
                    </a:lnTo>
                    <a:lnTo>
                      <a:pt x="4927992" y="987"/>
                    </a:lnTo>
                    <a:lnTo>
                      <a:pt x="4929774" y="807"/>
                    </a:lnTo>
                    <a:cubicBezTo>
                      <a:pt x="5051304" y="807"/>
                      <a:pt x="5155576" y="74697"/>
                      <a:pt x="5200117" y="180003"/>
                    </a:cubicBezTo>
                    <a:lnTo>
                      <a:pt x="5223072" y="293703"/>
                    </a:lnTo>
                    <a:lnTo>
                      <a:pt x="5223174" y="293804"/>
                    </a:lnTo>
                    <a:lnTo>
                      <a:pt x="5223106" y="293871"/>
                    </a:lnTo>
                    <a:lnTo>
                      <a:pt x="5223174" y="294207"/>
                    </a:lnTo>
                    <a:cubicBezTo>
                      <a:pt x="5223174" y="456247"/>
                      <a:pt x="5091814" y="587607"/>
                      <a:pt x="4929774" y="587607"/>
                    </a:cubicBezTo>
                    <a:lnTo>
                      <a:pt x="4927253" y="587353"/>
                    </a:lnTo>
                    <a:lnTo>
                      <a:pt x="4926997" y="587607"/>
                    </a:lnTo>
                    <a:lnTo>
                      <a:pt x="0" y="587607"/>
                    </a:ln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68206" y="2429555"/>
                <a:ext cx="38390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1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AFCD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46821" y="2578057"/>
                <a:ext cx="3202065" cy="28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>
                  <a:defRPr/>
                </a:pPr>
                <a:r>
                  <a:rPr lang="az-Cyrl-AZ" sz="1270">
                    <a:solidFill>
                      <a:srgbClr val="4CAFCD"/>
                    </a:solidFill>
                    <a:latin typeface="Calibri" pitchFamily="34" charset="0"/>
                  </a:rPr>
                  <a:t>ПРОФИЛЬ ТАЛАНТА</a:t>
                </a:r>
                <a:endParaRPr lang="en-US" sz="1270" dirty="0">
                  <a:solidFill>
                    <a:srgbClr val="4CAFCD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10546" y="1822523"/>
              <a:ext cx="5223174" cy="616969"/>
              <a:chOff x="10546" y="1822523"/>
              <a:chExt cx="5223174" cy="616969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10546" y="1822523"/>
                <a:ext cx="5223174" cy="587607"/>
              </a:xfrm>
              <a:custGeom>
                <a:avLst/>
                <a:gdLst>
                  <a:gd name="connsiteX0" fmla="*/ 0 w 5223174"/>
                  <a:gd name="connsiteY0" fmla="*/ 0 h 587607"/>
                  <a:gd name="connsiteX1" fmla="*/ 4926997 w 5223174"/>
                  <a:gd name="connsiteY1" fmla="*/ 0 h 587607"/>
                  <a:gd name="connsiteX2" fmla="*/ 4927992 w 5223174"/>
                  <a:gd name="connsiteY2" fmla="*/ 987 h 587607"/>
                  <a:gd name="connsiteX3" fmla="*/ 4929774 w 5223174"/>
                  <a:gd name="connsiteY3" fmla="*/ 807 h 587607"/>
                  <a:gd name="connsiteX4" fmla="*/ 5200117 w 5223174"/>
                  <a:gd name="connsiteY4" fmla="*/ 180003 h 587607"/>
                  <a:gd name="connsiteX5" fmla="*/ 5223072 w 5223174"/>
                  <a:gd name="connsiteY5" fmla="*/ 293703 h 587607"/>
                  <a:gd name="connsiteX6" fmla="*/ 5223174 w 5223174"/>
                  <a:gd name="connsiteY6" fmla="*/ 293804 h 587607"/>
                  <a:gd name="connsiteX7" fmla="*/ 5223106 w 5223174"/>
                  <a:gd name="connsiteY7" fmla="*/ 293871 h 587607"/>
                  <a:gd name="connsiteX8" fmla="*/ 5223174 w 5223174"/>
                  <a:gd name="connsiteY8" fmla="*/ 294207 h 587607"/>
                  <a:gd name="connsiteX9" fmla="*/ 4929774 w 5223174"/>
                  <a:gd name="connsiteY9" fmla="*/ 587607 h 587607"/>
                  <a:gd name="connsiteX10" fmla="*/ 4927253 w 5223174"/>
                  <a:gd name="connsiteY10" fmla="*/ 587353 h 587607"/>
                  <a:gd name="connsiteX11" fmla="*/ 4926997 w 5223174"/>
                  <a:gd name="connsiteY11" fmla="*/ 587607 h 587607"/>
                  <a:gd name="connsiteX12" fmla="*/ 0 w 5223174"/>
                  <a:gd name="connsiteY12" fmla="*/ 587607 h 58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23174" h="587607">
                    <a:moveTo>
                      <a:pt x="0" y="0"/>
                    </a:moveTo>
                    <a:lnTo>
                      <a:pt x="4926997" y="0"/>
                    </a:lnTo>
                    <a:lnTo>
                      <a:pt x="4927992" y="987"/>
                    </a:lnTo>
                    <a:lnTo>
                      <a:pt x="4929774" y="807"/>
                    </a:lnTo>
                    <a:cubicBezTo>
                      <a:pt x="5051304" y="807"/>
                      <a:pt x="5155576" y="74697"/>
                      <a:pt x="5200117" y="180003"/>
                    </a:cubicBezTo>
                    <a:lnTo>
                      <a:pt x="5223072" y="293703"/>
                    </a:lnTo>
                    <a:lnTo>
                      <a:pt x="5223174" y="293804"/>
                    </a:lnTo>
                    <a:lnTo>
                      <a:pt x="5223106" y="293871"/>
                    </a:lnTo>
                    <a:lnTo>
                      <a:pt x="5223174" y="294207"/>
                    </a:lnTo>
                    <a:cubicBezTo>
                      <a:pt x="5223174" y="456247"/>
                      <a:pt x="5091814" y="587607"/>
                      <a:pt x="4929774" y="587607"/>
                    </a:cubicBezTo>
                    <a:lnTo>
                      <a:pt x="4927253" y="587353"/>
                    </a:lnTo>
                    <a:lnTo>
                      <a:pt x="4926997" y="587607"/>
                    </a:lnTo>
                    <a:lnTo>
                      <a:pt x="0" y="587607"/>
                    </a:ln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68206" y="1823939"/>
                <a:ext cx="38390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1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46821" y="1972441"/>
                <a:ext cx="3202065" cy="28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1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z-Cyrl-AZ" sz="127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ВВЕДЕНИЕ</a:t>
                </a:r>
                <a:endParaRPr kumimoji="0" lang="en-US" sz="127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</p:spPr>
        <p:txBody>
          <a:bodyPr vert="horz" lIns="90273" tIns="45136" rIns="90273" bIns="45136" rtlCol="0" anchor="t">
            <a:normAutofit fontScale="90000"/>
          </a:bodyPr>
          <a:lstStyle/>
          <a:p>
            <a:r>
              <a:rPr lang="az-Cyrl-AZ"/>
              <a:t>Содержание</a:t>
            </a:r>
            <a:endParaRPr lang="en-GB" dirty="0"/>
          </a:p>
        </p:txBody>
      </p:sp>
      <p:sp>
        <p:nvSpPr>
          <p:cNvPr id="8" name="Rubrik 1"/>
          <p:cNvSpPr txBox="1">
            <a:spLocks/>
          </p:cNvSpPr>
          <p:nvPr/>
        </p:nvSpPr>
        <p:spPr>
          <a:xfrm>
            <a:off x="1901139" y="561143"/>
            <a:ext cx="8389723" cy="567765"/>
          </a:xfrm>
          <a:prstGeom prst="rect">
            <a:avLst/>
          </a:prstGeom>
        </p:spPr>
        <p:txBody>
          <a:bodyPr vert="horz" lIns="90273" tIns="45136" rIns="90273" bIns="45136" rtlCol="0" anchor="ctr">
            <a:norm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2800" b="0" i="0" kern="1200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539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5968821" y="39110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20930" y="1776387"/>
            <a:ext cx="2601542" cy="508161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45716" y="1830713"/>
            <a:ext cx="235196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300" dirty="0">
                <a:solidFill>
                  <a:srgbClr val="414041"/>
                </a:solidFill>
                <a:cs typeface="Calibri" pitchFamily="34" charset="0"/>
              </a:rPr>
              <a:t>В этом разделе основное внимание уделяется </a:t>
            </a:r>
            <a:r>
              <a:rPr lang="ru-RU" sz="1300" b="1" dirty="0">
                <a:solidFill>
                  <a:srgbClr val="414041"/>
                </a:solidFill>
                <a:cs typeface="Calibri" pitchFamily="34" charset="0"/>
              </a:rPr>
              <a:t>демографическому происхождению</a:t>
            </a:r>
            <a:r>
              <a:rPr lang="ru-RU" sz="1300" dirty="0">
                <a:solidFill>
                  <a:srgbClr val="414041"/>
                </a:solidFill>
                <a:cs typeface="Calibri" pitchFamily="34" charset="0"/>
              </a:rPr>
              <a:t> Ваших студентов или профессионалов, их </a:t>
            </a:r>
            <a:r>
              <a:rPr lang="ru-RU" sz="1300" b="1" dirty="0">
                <a:solidFill>
                  <a:srgbClr val="414041"/>
                </a:solidFill>
                <a:cs typeface="Calibri" pitchFamily="34" charset="0"/>
              </a:rPr>
              <a:t>компетенциям и опыту </a:t>
            </a:r>
            <a:r>
              <a:rPr lang="ru-RU" sz="1300" dirty="0">
                <a:solidFill>
                  <a:srgbClr val="414041"/>
                </a:solidFill>
                <a:cs typeface="Calibri" pitchFamily="34" charset="0"/>
              </a:rPr>
              <a:t>и соотношению этих критерий со сравнительной группой.</a:t>
            </a:r>
          </a:p>
          <a:p>
            <a:pPr lvl="0" algn="ctr">
              <a:defRPr/>
            </a:pPr>
            <a:endParaRPr lang="ru-RU" sz="1300" dirty="0">
              <a:solidFill>
                <a:srgbClr val="414041"/>
              </a:solidFill>
              <a:latin typeface="Calibri"/>
              <a:cs typeface="Calibri" pitchFamily="34" charset="0"/>
            </a:endParaRPr>
          </a:p>
          <a:p>
            <a:pPr lvl="0" algn="ctr">
              <a:defRPr/>
            </a:pPr>
            <a:r>
              <a:rPr lang="ru-RU" sz="1300" dirty="0">
                <a:solidFill>
                  <a:srgbClr val="414041"/>
                </a:solidFill>
                <a:cs typeface="Calibri" pitchFamily="34" charset="0"/>
              </a:rPr>
              <a:t>Эти результаты помогут Вам в контексте анализа показателей последующих разделов, а так же послужат точкой отсчета в плане </a:t>
            </a:r>
            <a:r>
              <a:rPr lang="ru-RU" sz="1300" b="1" dirty="0">
                <a:solidFill>
                  <a:srgbClr val="414041"/>
                </a:solidFill>
                <a:cs typeface="Calibri" pitchFamily="34" charset="0"/>
              </a:rPr>
              <a:t>улучшения возможностей и карьерных перспектив Ваших студентов и выпускников</a:t>
            </a:r>
            <a:r>
              <a:rPr lang="ru-RU" sz="1300" dirty="0">
                <a:solidFill>
                  <a:srgbClr val="414041"/>
                </a:solidFill>
                <a:cs typeface="Calibri" pitchFamily="34" charset="0"/>
              </a:rPr>
              <a:t> путем распространения информации об их </a:t>
            </a:r>
            <a:r>
              <a:rPr lang="ru-RU" sz="1300" b="1" dirty="0">
                <a:solidFill>
                  <a:srgbClr val="414041"/>
                </a:solidFill>
                <a:cs typeface="Calibri" pitchFamily="34" charset="0"/>
              </a:rPr>
              <a:t>уникальных качествах</a:t>
            </a:r>
            <a:r>
              <a:rPr lang="ru-RU" sz="1300" dirty="0">
                <a:solidFill>
                  <a:srgbClr val="414041"/>
                </a:solidFill>
                <a:cs typeface="Calibri" pitchFamily="34" charset="0"/>
              </a:rPr>
              <a:t> среди работодателей.</a:t>
            </a:r>
          </a:p>
        </p:txBody>
      </p:sp>
    </p:spTree>
    <p:extLst>
      <p:ext uri="{BB962C8B-B14F-4D97-AF65-F5344CB8AC3E}">
        <p14:creationId xmlns:p14="http://schemas.microsoft.com/office/powerpoint/2010/main" val="34157215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Freeform 87">
            <a:extLst>
              <a:ext uri="{FF2B5EF4-FFF2-40B4-BE49-F238E27FC236}">
                <a16:creationId xmlns:a16="http://schemas.microsoft.com/office/drawing/2014/main" id="{DF15213D-0F19-444C-8387-0EFF10799AB1}"/>
              </a:ext>
            </a:extLst>
          </p:cNvPr>
          <p:cNvSpPr/>
          <p:nvPr/>
        </p:nvSpPr>
        <p:spPr>
          <a:xfrm>
            <a:off x="9097107" y="2007941"/>
            <a:ext cx="2503284" cy="3062876"/>
          </a:xfrm>
          <a:custGeom>
            <a:avLst/>
            <a:gdLst>
              <a:gd name="connsiteX0" fmla="*/ 109409 w 4179600"/>
              <a:gd name="connsiteY0" fmla="*/ 0 h 1609522"/>
              <a:gd name="connsiteX1" fmla="*/ 587459 w 4179600"/>
              <a:gd name="connsiteY1" fmla="*/ 0 h 1609522"/>
              <a:gd name="connsiteX2" fmla="*/ 3592141 w 4179600"/>
              <a:gd name="connsiteY2" fmla="*/ 0 h 1609522"/>
              <a:gd name="connsiteX3" fmla="*/ 4070191 w 4179600"/>
              <a:gd name="connsiteY3" fmla="*/ 0 h 1609522"/>
              <a:gd name="connsiteX4" fmla="*/ 4179600 w 4179600"/>
              <a:gd name="connsiteY4" fmla="*/ 109409 h 1609522"/>
              <a:gd name="connsiteX5" fmla="*/ 4179600 w 4179600"/>
              <a:gd name="connsiteY5" fmla="*/ 587459 h 1609522"/>
              <a:gd name="connsiteX6" fmla="*/ 4179600 w 4179600"/>
              <a:gd name="connsiteY6" fmla="*/ 616732 h 1609522"/>
              <a:gd name="connsiteX7" fmla="*/ 4179600 w 4179600"/>
              <a:gd name="connsiteY7" fmla="*/ 992789 h 1609522"/>
              <a:gd name="connsiteX8" fmla="*/ 4179600 w 4179600"/>
              <a:gd name="connsiteY8" fmla="*/ 1022063 h 1609522"/>
              <a:gd name="connsiteX9" fmla="*/ 4179600 w 4179600"/>
              <a:gd name="connsiteY9" fmla="*/ 1500112 h 1609522"/>
              <a:gd name="connsiteX10" fmla="*/ 4070191 w 4179600"/>
              <a:gd name="connsiteY10" fmla="*/ 1609521 h 1609522"/>
              <a:gd name="connsiteX11" fmla="*/ 3592151 w 4179600"/>
              <a:gd name="connsiteY11" fmla="*/ 1609521 h 1609522"/>
              <a:gd name="connsiteX12" fmla="*/ 3592141 w 4179600"/>
              <a:gd name="connsiteY12" fmla="*/ 1609522 h 1609522"/>
              <a:gd name="connsiteX13" fmla="*/ 587459 w 4179600"/>
              <a:gd name="connsiteY13" fmla="*/ 1609522 h 1609522"/>
              <a:gd name="connsiteX14" fmla="*/ 587449 w 4179600"/>
              <a:gd name="connsiteY14" fmla="*/ 1609521 h 1609522"/>
              <a:gd name="connsiteX15" fmla="*/ 109409 w 4179600"/>
              <a:gd name="connsiteY15" fmla="*/ 1609521 h 1609522"/>
              <a:gd name="connsiteX16" fmla="*/ 0 w 4179600"/>
              <a:gd name="connsiteY16" fmla="*/ 1500112 h 1609522"/>
              <a:gd name="connsiteX17" fmla="*/ 0 w 4179600"/>
              <a:gd name="connsiteY17" fmla="*/ 1022064 h 1609522"/>
              <a:gd name="connsiteX18" fmla="*/ 0 w 4179600"/>
              <a:gd name="connsiteY18" fmla="*/ 1022063 h 1609522"/>
              <a:gd name="connsiteX19" fmla="*/ 0 w 4179600"/>
              <a:gd name="connsiteY19" fmla="*/ 587459 h 1609522"/>
              <a:gd name="connsiteX20" fmla="*/ 0 w 4179600"/>
              <a:gd name="connsiteY20" fmla="*/ 587458 h 1609522"/>
              <a:gd name="connsiteX21" fmla="*/ 0 w 4179600"/>
              <a:gd name="connsiteY21" fmla="*/ 109409 h 1609522"/>
              <a:gd name="connsiteX22" fmla="*/ 109409 w 4179600"/>
              <a:gd name="connsiteY22" fmla="*/ 0 h 1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9600" h="1609522">
                <a:moveTo>
                  <a:pt x="109409" y="0"/>
                </a:moveTo>
                <a:lnTo>
                  <a:pt x="587459" y="0"/>
                </a:lnTo>
                <a:lnTo>
                  <a:pt x="3592141" y="0"/>
                </a:lnTo>
                <a:lnTo>
                  <a:pt x="4070191" y="0"/>
                </a:lnTo>
                <a:cubicBezTo>
                  <a:pt x="4130616" y="0"/>
                  <a:pt x="4179600" y="48984"/>
                  <a:pt x="4179600" y="109409"/>
                </a:cubicBezTo>
                <a:lnTo>
                  <a:pt x="4179600" y="587459"/>
                </a:lnTo>
                <a:lnTo>
                  <a:pt x="4179600" y="616732"/>
                </a:lnTo>
                <a:lnTo>
                  <a:pt x="4179600" y="992789"/>
                </a:lnTo>
                <a:lnTo>
                  <a:pt x="4179600" y="1022063"/>
                </a:lnTo>
                <a:lnTo>
                  <a:pt x="4179600" y="1500112"/>
                </a:lnTo>
                <a:cubicBezTo>
                  <a:pt x="4179600" y="1560537"/>
                  <a:pt x="4130616" y="1609521"/>
                  <a:pt x="4070191" y="1609521"/>
                </a:cubicBezTo>
                <a:lnTo>
                  <a:pt x="3592151" y="1609521"/>
                </a:lnTo>
                <a:lnTo>
                  <a:pt x="3592141" y="1609522"/>
                </a:lnTo>
                <a:lnTo>
                  <a:pt x="587459" y="1609522"/>
                </a:lnTo>
                <a:lnTo>
                  <a:pt x="587449" y="1609521"/>
                </a:lnTo>
                <a:lnTo>
                  <a:pt x="109409" y="1609521"/>
                </a:lnTo>
                <a:cubicBezTo>
                  <a:pt x="48984" y="1609521"/>
                  <a:pt x="0" y="1560537"/>
                  <a:pt x="0" y="1500112"/>
                </a:cubicBezTo>
                <a:lnTo>
                  <a:pt x="0" y="1022064"/>
                </a:lnTo>
                <a:lnTo>
                  <a:pt x="0" y="1022063"/>
                </a:lnTo>
                <a:lnTo>
                  <a:pt x="0" y="587459"/>
                </a:lnTo>
                <a:lnTo>
                  <a:pt x="0" y="587458"/>
                </a:lnTo>
                <a:lnTo>
                  <a:pt x="0" y="109409"/>
                </a:lnTo>
                <a:cubicBezTo>
                  <a:pt x="0" y="48984"/>
                  <a:pt x="48984" y="0"/>
                  <a:pt x="1094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8" name="Freeform 87">
            <a:extLst>
              <a:ext uri="{FF2B5EF4-FFF2-40B4-BE49-F238E27FC236}">
                <a16:creationId xmlns:a16="http://schemas.microsoft.com/office/drawing/2014/main" id="{91ED705C-DB64-4808-A62A-3021F84A6C13}"/>
              </a:ext>
            </a:extLst>
          </p:cNvPr>
          <p:cNvSpPr/>
          <p:nvPr/>
        </p:nvSpPr>
        <p:spPr>
          <a:xfrm>
            <a:off x="6312928" y="2007716"/>
            <a:ext cx="2503284" cy="3062876"/>
          </a:xfrm>
          <a:custGeom>
            <a:avLst/>
            <a:gdLst>
              <a:gd name="connsiteX0" fmla="*/ 109409 w 4179600"/>
              <a:gd name="connsiteY0" fmla="*/ 0 h 1609522"/>
              <a:gd name="connsiteX1" fmla="*/ 587459 w 4179600"/>
              <a:gd name="connsiteY1" fmla="*/ 0 h 1609522"/>
              <a:gd name="connsiteX2" fmla="*/ 3592141 w 4179600"/>
              <a:gd name="connsiteY2" fmla="*/ 0 h 1609522"/>
              <a:gd name="connsiteX3" fmla="*/ 4070191 w 4179600"/>
              <a:gd name="connsiteY3" fmla="*/ 0 h 1609522"/>
              <a:gd name="connsiteX4" fmla="*/ 4179600 w 4179600"/>
              <a:gd name="connsiteY4" fmla="*/ 109409 h 1609522"/>
              <a:gd name="connsiteX5" fmla="*/ 4179600 w 4179600"/>
              <a:gd name="connsiteY5" fmla="*/ 587459 h 1609522"/>
              <a:gd name="connsiteX6" fmla="*/ 4179600 w 4179600"/>
              <a:gd name="connsiteY6" fmla="*/ 616732 h 1609522"/>
              <a:gd name="connsiteX7" fmla="*/ 4179600 w 4179600"/>
              <a:gd name="connsiteY7" fmla="*/ 992789 h 1609522"/>
              <a:gd name="connsiteX8" fmla="*/ 4179600 w 4179600"/>
              <a:gd name="connsiteY8" fmla="*/ 1022063 h 1609522"/>
              <a:gd name="connsiteX9" fmla="*/ 4179600 w 4179600"/>
              <a:gd name="connsiteY9" fmla="*/ 1500112 h 1609522"/>
              <a:gd name="connsiteX10" fmla="*/ 4070191 w 4179600"/>
              <a:gd name="connsiteY10" fmla="*/ 1609521 h 1609522"/>
              <a:gd name="connsiteX11" fmla="*/ 3592151 w 4179600"/>
              <a:gd name="connsiteY11" fmla="*/ 1609521 h 1609522"/>
              <a:gd name="connsiteX12" fmla="*/ 3592141 w 4179600"/>
              <a:gd name="connsiteY12" fmla="*/ 1609522 h 1609522"/>
              <a:gd name="connsiteX13" fmla="*/ 587459 w 4179600"/>
              <a:gd name="connsiteY13" fmla="*/ 1609522 h 1609522"/>
              <a:gd name="connsiteX14" fmla="*/ 587449 w 4179600"/>
              <a:gd name="connsiteY14" fmla="*/ 1609521 h 1609522"/>
              <a:gd name="connsiteX15" fmla="*/ 109409 w 4179600"/>
              <a:gd name="connsiteY15" fmla="*/ 1609521 h 1609522"/>
              <a:gd name="connsiteX16" fmla="*/ 0 w 4179600"/>
              <a:gd name="connsiteY16" fmla="*/ 1500112 h 1609522"/>
              <a:gd name="connsiteX17" fmla="*/ 0 w 4179600"/>
              <a:gd name="connsiteY17" fmla="*/ 1022064 h 1609522"/>
              <a:gd name="connsiteX18" fmla="*/ 0 w 4179600"/>
              <a:gd name="connsiteY18" fmla="*/ 1022063 h 1609522"/>
              <a:gd name="connsiteX19" fmla="*/ 0 w 4179600"/>
              <a:gd name="connsiteY19" fmla="*/ 587459 h 1609522"/>
              <a:gd name="connsiteX20" fmla="*/ 0 w 4179600"/>
              <a:gd name="connsiteY20" fmla="*/ 587458 h 1609522"/>
              <a:gd name="connsiteX21" fmla="*/ 0 w 4179600"/>
              <a:gd name="connsiteY21" fmla="*/ 109409 h 1609522"/>
              <a:gd name="connsiteX22" fmla="*/ 109409 w 4179600"/>
              <a:gd name="connsiteY22" fmla="*/ 0 h 1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9600" h="1609522">
                <a:moveTo>
                  <a:pt x="109409" y="0"/>
                </a:moveTo>
                <a:lnTo>
                  <a:pt x="587459" y="0"/>
                </a:lnTo>
                <a:lnTo>
                  <a:pt x="3592141" y="0"/>
                </a:lnTo>
                <a:lnTo>
                  <a:pt x="4070191" y="0"/>
                </a:lnTo>
                <a:cubicBezTo>
                  <a:pt x="4130616" y="0"/>
                  <a:pt x="4179600" y="48984"/>
                  <a:pt x="4179600" y="109409"/>
                </a:cubicBezTo>
                <a:lnTo>
                  <a:pt x="4179600" y="587459"/>
                </a:lnTo>
                <a:lnTo>
                  <a:pt x="4179600" y="616732"/>
                </a:lnTo>
                <a:lnTo>
                  <a:pt x="4179600" y="992789"/>
                </a:lnTo>
                <a:lnTo>
                  <a:pt x="4179600" y="1022063"/>
                </a:lnTo>
                <a:lnTo>
                  <a:pt x="4179600" y="1500112"/>
                </a:lnTo>
                <a:cubicBezTo>
                  <a:pt x="4179600" y="1560537"/>
                  <a:pt x="4130616" y="1609521"/>
                  <a:pt x="4070191" y="1609521"/>
                </a:cubicBezTo>
                <a:lnTo>
                  <a:pt x="3592151" y="1609521"/>
                </a:lnTo>
                <a:lnTo>
                  <a:pt x="3592141" y="1609522"/>
                </a:lnTo>
                <a:lnTo>
                  <a:pt x="587459" y="1609522"/>
                </a:lnTo>
                <a:lnTo>
                  <a:pt x="587449" y="1609521"/>
                </a:lnTo>
                <a:lnTo>
                  <a:pt x="109409" y="1609521"/>
                </a:lnTo>
                <a:cubicBezTo>
                  <a:pt x="48984" y="1609521"/>
                  <a:pt x="0" y="1560537"/>
                  <a:pt x="0" y="1500112"/>
                </a:cubicBezTo>
                <a:lnTo>
                  <a:pt x="0" y="1022064"/>
                </a:lnTo>
                <a:lnTo>
                  <a:pt x="0" y="1022063"/>
                </a:lnTo>
                <a:lnTo>
                  <a:pt x="0" y="587459"/>
                </a:lnTo>
                <a:lnTo>
                  <a:pt x="0" y="587458"/>
                </a:lnTo>
                <a:lnTo>
                  <a:pt x="0" y="109409"/>
                </a:lnTo>
                <a:cubicBezTo>
                  <a:pt x="0" y="48984"/>
                  <a:pt x="48984" y="0"/>
                  <a:pt x="1094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7" name="Freeform 87">
            <a:extLst>
              <a:ext uri="{FF2B5EF4-FFF2-40B4-BE49-F238E27FC236}">
                <a16:creationId xmlns:a16="http://schemas.microsoft.com/office/drawing/2014/main" id="{A008BEA0-2490-4264-AA94-34F157321D7E}"/>
              </a:ext>
            </a:extLst>
          </p:cNvPr>
          <p:cNvSpPr/>
          <p:nvPr/>
        </p:nvSpPr>
        <p:spPr>
          <a:xfrm>
            <a:off x="3414852" y="2007717"/>
            <a:ext cx="2503284" cy="3062876"/>
          </a:xfrm>
          <a:custGeom>
            <a:avLst/>
            <a:gdLst>
              <a:gd name="connsiteX0" fmla="*/ 109409 w 4179600"/>
              <a:gd name="connsiteY0" fmla="*/ 0 h 1609522"/>
              <a:gd name="connsiteX1" fmla="*/ 587459 w 4179600"/>
              <a:gd name="connsiteY1" fmla="*/ 0 h 1609522"/>
              <a:gd name="connsiteX2" fmla="*/ 3592141 w 4179600"/>
              <a:gd name="connsiteY2" fmla="*/ 0 h 1609522"/>
              <a:gd name="connsiteX3" fmla="*/ 4070191 w 4179600"/>
              <a:gd name="connsiteY3" fmla="*/ 0 h 1609522"/>
              <a:gd name="connsiteX4" fmla="*/ 4179600 w 4179600"/>
              <a:gd name="connsiteY4" fmla="*/ 109409 h 1609522"/>
              <a:gd name="connsiteX5" fmla="*/ 4179600 w 4179600"/>
              <a:gd name="connsiteY5" fmla="*/ 587459 h 1609522"/>
              <a:gd name="connsiteX6" fmla="*/ 4179600 w 4179600"/>
              <a:gd name="connsiteY6" fmla="*/ 616732 h 1609522"/>
              <a:gd name="connsiteX7" fmla="*/ 4179600 w 4179600"/>
              <a:gd name="connsiteY7" fmla="*/ 992789 h 1609522"/>
              <a:gd name="connsiteX8" fmla="*/ 4179600 w 4179600"/>
              <a:gd name="connsiteY8" fmla="*/ 1022063 h 1609522"/>
              <a:gd name="connsiteX9" fmla="*/ 4179600 w 4179600"/>
              <a:gd name="connsiteY9" fmla="*/ 1500112 h 1609522"/>
              <a:gd name="connsiteX10" fmla="*/ 4070191 w 4179600"/>
              <a:gd name="connsiteY10" fmla="*/ 1609521 h 1609522"/>
              <a:gd name="connsiteX11" fmla="*/ 3592151 w 4179600"/>
              <a:gd name="connsiteY11" fmla="*/ 1609521 h 1609522"/>
              <a:gd name="connsiteX12" fmla="*/ 3592141 w 4179600"/>
              <a:gd name="connsiteY12" fmla="*/ 1609522 h 1609522"/>
              <a:gd name="connsiteX13" fmla="*/ 587459 w 4179600"/>
              <a:gd name="connsiteY13" fmla="*/ 1609522 h 1609522"/>
              <a:gd name="connsiteX14" fmla="*/ 587449 w 4179600"/>
              <a:gd name="connsiteY14" fmla="*/ 1609521 h 1609522"/>
              <a:gd name="connsiteX15" fmla="*/ 109409 w 4179600"/>
              <a:gd name="connsiteY15" fmla="*/ 1609521 h 1609522"/>
              <a:gd name="connsiteX16" fmla="*/ 0 w 4179600"/>
              <a:gd name="connsiteY16" fmla="*/ 1500112 h 1609522"/>
              <a:gd name="connsiteX17" fmla="*/ 0 w 4179600"/>
              <a:gd name="connsiteY17" fmla="*/ 1022064 h 1609522"/>
              <a:gd name="connsiteX18" fmla="*/ 0 w 4179600"/>
              <a:gd name="connsiteY18" fmla="*/ 1022063 h 1609522"/>
              <a:gd name="connsiteX19" fmla="*/ 0 w 4179600"/>
              <a:gd name="connsiteY19" fmla="*/ 587459 h 1609522"/>
              <a:gd name="connsiteX20" fmla="*/ 0 w 4179600"/>
              <a:gd name="connsiteY20" fmla="*/ 587458 h 1609522"/>
              <a:gd name="connsiteX21" fmla="*/ 0 w 4179600"/>
              <a:gd name="connsiteY21" fmla="*/ 109409 h 1609522"/>
              <a:gd name="connsiteX22" fmla="*/ 109409 w 4179600"/>
              <a:gd name="connsiteY22" fmla="*/ 0 h 1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9600" h="1609522">
                <a:moveTo>
                  <a:pt x="109409" y="0"/>
                </a:moveTo>
                <a:lnTo>
                  <a:pt x="587459" y="0"/>
                </a:lnTo>
                <a:lnTo>
                  <a:pt x="3592141" y="0"/>
                </a:lnTo>
                <a:lnTo>
                  <a:pt x="4070191" y="0"/>
                </a:lnTo>
                <a:cubicBezTo>
                  <a:pt x="4130616" y="0"/>
                  <a:pt x="4179600" y="48984"/>
                  <a:pt x="4179600" y="109409"/>
                </a:cubicBezTo>
                <a:lnTo>
                  <a:pt x="4179600" y="587459"/>
                </a:lnTo>
                <a:lnTo>
                  <a:pt x="4179600" y="616732"/>
                </a:lnTo>
                <a:lnTo>
                  <a:pt x="4179600" y="992789"/>
                </a:lnTo>
                <a:lnTo>
                  <a:pt x="4179600" y="1022063"/>
                </a:lnTo>
                <a:lnTo>
                  <a:pt x="4179600" y="1500112"/>
                </a:lnTo>
                <a:cubicBezTo>
                  <a:pt x="4179600" y="1560537"/>
                  <a:pt x="4130616" y="1609521"/>
                  <a:pt x="4070191" y="1609521"/>
                </a:cubicBezTo>
                <a:lnTo>
                  <a:pt x="3592151" y="1609521"/>
                </a:lnTo>
                <a:lnTo>
                  <a:pt x="3592141" y="1609522"/>
                </a:lnTo>
                <a:lnTo>
                  <a:pt x="587459" y="1609522"/>
                </a:lnTo>
                <a:lnTo>
                  <a:pt x="587449" y="1609521"/>
                </a:lnTo>
                <a:lnTo>
                  <a:pt x="109409" y="1609521"/>
                </a:lnTo>
                <a:cubicBezTo>
                  <a:pt x="48984" y="1609521"/>
                  <a:pt x="0" y="1560537"/>
                  <a:pt x="0" y="1500112"/>
                </a:cubicBezTo>
                <a:lnTo>
                  <a:pt x="0" y="1022064"/>
                </a:lnTo>
                <a:lnTo>
                  <a:pt x="0" y="1022063"/>
                </a:lnTo>
                <a:lnTo>
                  <a:pt x="0" y="587459"/>
                </a:lnTo>
                <a:lnTo>
                  <a:pt x="0" y="587458"/>
                </a:lnTo>
                <a:lnTo>
                  <a:pt x="0" y="109409"/>
                </a:lnTo>
                <a:cubicBezTo>
                  <a:pt x="0" y="48984"/>
                  <a:pt x="48984" y="0"/>
                  <a:pt x="1094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6" name="Freeform 87">
            <a:extLst>
              <a:ext uri="{FF2B5EF4-FFF2-40B4-BE49-F238E27FC236}">
                <a16:creationId xmlns:a16="http://schemas.microsoft.com/office/drawing/2014/main" id="{D2D7052B-E3C6-437A-87A2-5083C8C108B2}"/>
              </a:ext>
            </a:extLst>
          </p:cNvPr>
          <p:cNvSpPr/>
          <p:nvPr/>
        </p:nvSpPr>
        <p:spPr>
          <a:xfrm>
            <a:off x="558270" y="2007717"/>
            <a:ext cx="2503284" cy="3062876"/>
          </a:xfrm>
          <a:custGeom>
            <a:avLst/>
            <a:gdLst>
              <a:gd name="connsiteX0" fmla="*/ 109409 w 4179600"/>
              <a:gd name="connsiteY0" fmla="*/ 0 h 1609522"/>
              <a:gd name="connsiteX1" fmla="*/ 587459 w 4179600"/>
              <a:gd name="connsiteY1" fmla="*/ 0 h 1609522"/>
              <a:gd name="connsiteX2" fmla="*/ 3592141 w 4179600"/>
              <a:gd name="connsiteY2" fmla="*/ 0 h 1609522"/>
              <a:gd name="connsiteX3" fmla="*/ 4070191 w 4179600"/>
              <a:gd name="connsiteY3" fmla="*/ 0 h 1609522"/>
              <a:gd name="connsiteX4" fmla="*/ 4179600 w 4179600"/>
              <a:gd name="connsiteY4" fmla="*/ 109409 h 1609522"/>
              <a:gd name="connsiteX5" fmla="*/ 4179600 w 4179600"/>
              <a:gd name="connsiteY5" fmla="*/ 587459 h 1609522"/>
              <a:gd name="connsiteX6" fmla="*/ 4179600 w 4179600"/>
              <a:gd name="connsiteY6" fmla="*/ 616732 h 1609522"/>
              <a:gd name="connsiteX7" fmla="*/ 4179600 w 4179600"/>
              <a:gd name="connsiteY7" fmla="*/ 992789 h 1609522"/>
              <a:gd name="connsiteX8" fmla="*/ 4179600 w 4179600"/>
              <a:gd name="connsiteY8" fmla="*/ 1022063 h 1609522"/>
              <a:gd name="connsiteX9" fmla="*/ 4179600 w 4179600"/>
              <a:gd name="connsiteY9" fmla="*/ 1500112 h 1609522"/>
              <a:gd name="connsiteX10" fmla="*/ 4070191 w 4179600"/>
              <a:gd name="connsiteY10" fmla="*/ 1609521 h 1609522"/>
              <a:gd name="connsiteX11" fmla="*/ 3592151 w 4179600"/>
              <a:gd name="connsiteY11" fmla="*/ 1609521 h 1609522"/>
              <a:gd name="connsiteX12" fmla="*/ 3592141 w 4179600"/>
              <a:gd name="connsiteY12" fmla="*/ 1609522 h 1609522"/>
              <a:gd name="connsiteX13" fmla="*/ 587459 w 4179600"/>
              <a:gd name="connsiteY13" fmla="*/ 1609522 h 1609522"/>
              <a:gd name="connsiteX14" fmla="*/ 587449 w 4179600"/>
              <a:gd name="connsiteY14" fmla="*/ 1609521 h 1609522"/>
              <a:gd name="connsiteX15" fmla="*/ 109409 w 4179600"/>
              <a:gd name="connsiteY15" fmla="*/ 1609521 h 1609522"/>
              <a:gd name="connsiteX16" fmla="*/ 0 w 4179600"/>
              <a:gd name="connsiteY16" fmla="*/ 1500112 h 1609522"/>
              <a:gd name="connsiteX17" fmla="*/ 0 w 4179600"/>
              <a:gd name="connsiteY17" fmla="*/ 1022064 h 1609522"/>
              <a:gd name="connsiteX18" fmla="*/ 0 w 4179600"/>
              <a:gd name="connsiteY18" fmla="*/ 1022063 h 1609522"/>
              <a:gd name="connsiteX19" fmla="*/ 0 w 4179600"/>
              <a:gd name="connsiteY19" fmla="*/ 587459 h 1609522"/>
              <a:gd name="connsiteX20" fmla="*/ 0 w 4179600"/>
              <a:gd name="connsiteY20" fmla="*/ 587458 h 1609522"/>
              <a:gd name="connsiteX21" fmla="*/ 0 w 4179600"/>
              <a:gd name="connsiteY21" fmla="*/ 109409 h 1609522"/>
              <a:gd name="connsiteX22" fmla="*/ 109409 w 4179600"/>
              <a:gd name="connsiteY22" fmla="*/ 0 h 1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9600" h="1609522">
                <a:moveTo>
                  <a:pt x="109409" y="0"/>
                </a:moveTo>
                <a:lnTo>
                  <a:pt x="587459" y="0"/>
                </a:lnTo>
                <a:lnTo>
                  <a:pt x="3592141" y="0"/>
                </a:lnTo>
                <a:lnTo>
                  <a:pt x="4070191" y="0"/>
                </a:lnTo>
                <a:cubicBezTo>
                  <a:pt x="4130616" y="0"/>
                  <a:pt x="4179600" y="48984"/>
                  <a:pt x="4179600" y="109409"/>
                </a:cubicBezTo>
                <a:lnTo>
                  <a:pt x="4179600" y="587459"/>
                </a:lnTo>
                <a:lnTo>
                  <a:pt x="4179600" y="616732"/>
                </a:lnTo>
                <a:lnTo>
                  <a:pt x="4179600" y="992789"/>
                </a:lnTo>
                <a:lnTo>
                  <a:pt x="4179600" y="1022063"/>
                </a:lnTo>
                <a:lnTo>
                  <a:pt x="4179600" y="1500112"/>
                </a:lnTo>
                <a:cubicBezTo>
                  <a:pt x="4179600" y="1560537"/>
                  <a:pt x="4130616" y="1609521"/>
                  <a:pt x="4070191" y="1609521"/>
                </a:cubicBezTo>
                <a:lnTo>
                  <a:pt x="3592151" y="1609521"/>
                </a:lnTo>
                <a:lnTo>
                  <a:pt x="3592141" y="1609522"/>
                </a:lnTo>
                <a:lnTo>
                  <a:pt x="587459" y="1609522"/>
                </a:lnTo>
                <a:lnTo>
                  <a:pt x="587449" y="1609521"/>
                </a:lnTo>
                <a:lnTo>
                  <a:pt x="109409" y="1609521"/>
                </a:lnTo>
                <a:cubicBezTo>
                  <a:pt x="48984" y="1609521"/>
                  <a:pt x="0" y="1560537"/>
                  <a:pt x="0" y="1500112"/>
                </a:cubicBezTo>
                <a:lnTo>
                  <a:pt x="0" y="1022064"/>
                </a:lnTo>
                <a:lnTo>
                  <a:pt x="0" y="1022063"/>
                </a:lnTo>
                <a:lnTo>
                  <a:pt x="0" y="587459"/>
                </a:lnTo>
                <a:lnTo>
                  <a:pt x="0" y="587458"/>
                </a:lnTo>
                <a:lnTo>
                  <a:pt x="0" y="109409"/>
                </a:lnTo>
                <a:cubicBezTo>
                  <a:pt x="0" y="48984"/>
                  <a:pt x="48984" y="0"/>
                  <a:pt x="1094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5" name="Freeform 87">
            <a:extLst>
              <a:ext uri="{FF2B5EF4-FFF2-40B4-BE49-F238E27FC236}">
                <a16:creationId xmlns:a16="http://schemas.microsoft.com/office/drawing/2014/main" id="{3D0EC5C9-2C4B-4CA5-9A62-5BE7F4E4C783}"/>
              </a:ext>
            </a:extLst>
          </p:cNvPr>
          <p:cNvSpPr/>
          <p:nvPr/>
        </p:nvSpPr>
        <p:spPr>
          <a:xfrm>
            <a:off x="9097107" y="1189142"/>
            <a:ext cx="2503284" cy="657951"/>
          </a:xfrm>
          <a:custGeom>
            <a:avLst/>
            <a:gdLst>
              <a:gd name="connsiteX0" fmla="*/ 109409 w 4179600"/>
              <a:gd name="connsiteY0" fmla="*/ 0 h 1609522"/>
              <a:gd name="connsiteX1" fmla="*/ 587459 w 4179600"/>
              <a:gd name="connsiteY1" fmla="*/ 0 h 1609522"/>
              <a:gd name="connsiteX2" fmla="*/ 3592141 w 4179600"/>
              <a:gd name="connsiteY2" fmla="*/ 0 h 1609522"/>
              <a:gd name="connsiteX3" fmla="*/ 4070191 w 4179600"/>
              <a:gd name="connsiteY3" fmla="*/ 0 h 1609522"/>
              <a:gd name="connsiteX4" fmla="*/ 4179600 w 4179600"/>
              <a:gd name="connsiteY4" fmla="*/ 109409 h 1609522"/>
              <a:gd name="connsiteX5" fmla="*/ 4179600 w 4179600"/>
              <a:gd name="connsiteY5" fmla="*/ 587459 h 1609522"/>
              <a:gd name="connsiteX6" fmla="*/ 4179600 w 4179600"/>
              <a:gd name="connsiteY6" fmla="*/ 616732 h 1609522"/>
              <a:gd name="connsiteX7" fmla="*/ 4179600 w 4179600"/>
              <a:gd name="connsiteY7" fmla="*/ 992789 h 1609522"/>
              <a:gd name="connsiteX8" fmla="*/ 4179600 w 4179600"/>
              <a:gd name="connsiteY8" fmla="*/ 1022063 h 1609522"/>
              <a:gd name="connsiteX9" fmla="*/ 4179600 w 4179600"/>
              <a:gd name="connsiteY9" fmla="*/ 1500112 h 1609522"/>
              <a:gd name="connsiteX10" fmla="*/ 4070191 w 4179600"/>
              <a:gd name="connsiteY10" fmla="*/ 1609521 h 1609522"/>
              <a:gd name="connsiteX11" fmla="*/ 3592151 w 4179600"/>
              <a:gd name="connsiteY11" fmla="*/ 1609521 h 1609522"/>
              <a:gd name="connsiteX12" fmla="*/ 3592141 w 4179600"/>
              <a:gd name="connsiteY12" fmla="*/ 1609522 h 1609522"/>
              <a:gd name="connsiteX13" fmla="*/ 587459 w 4179600"/>
              <a:gd name="connsiteY13" fmla="*/ 1609522 h 1609522"/>
              <a:gd name="connsiteX14" fmla="*/ 587449 w 4179600"/>
              <a:gd name="connsiteY14" fmla="*/ 1609521 h 1609522"/>
              <a:gd name="connsiteX15" fmla="*/ 109409 w 4179600"/>
              <a:gd name="connsiteY15" fmla="*/ 1609521 h 1609522"/>
              <a:gd name="connsiteX16" fmla="*/ 0 w 4179600"/>
              <a:gd name="connsiteY16" fmla="*/ 1500112 h 1609522"/>
              <a:gd name="connsiteX17" fmla="*/ 0 w 4179600"/>
              <a:gd name="connsiteY17" fmla="*/ 1022064 h 1609522"/>
              <a:gd name="connsiteX18" fmla="*/ 0 w 4179600"/>
              <a:gd name="connsiteY18" fmla="*/ 1022063 h 1609522"/>
              <a:gd name="connsiteX19" fmla="*/ 0 w 4179600"/>
              <a:gd name="connsiteY19" fmla="*/ 587459 h 1609522"/>
              <a:gd name="connsiteX20" fmla="*/ 0 w 4179600"/>
              <a:gd name="connsiteY20" fmla="*/ 587458 h 1609522"/>
              <a:gd name="connsiteX21" fmla="*/ 0 w 4179600"/>
              <a:gd name="connsiteY21" fmla="*/ 109409 h 1609522"/>
              <a:gd name="connsiteX22" fmla="*/ 109409 w 4179600"/>
              <a:gd name="connsiteY22" fmla="*/ 0 h 1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9600" h="1609522">
                <a:moveTo>
                  <a:pt x="109409" y="0"/>
                </a:moveTo>
                <a:lnTo>
                  <a:pt x="587459" y="0"/>
                </a:lnTo>
                <a:lnTo>
                  <a:pt x="3592141" y="0"/>
                </a:lnTo>
                <a:lnTo>
                  <a:pt x="4070191" y="0"/>
                </a:lnTo>
                <a:cubicBezTo>
                  <a:pt x="4130616" y="0"/>
                  <a:pt x="4179600" y="48984"/>
                  <a:pt x="4179600" y="109409"/>
                </a:cubicBezTo>
                <a:lnTo>
                  <a:pt x="4179600" y="587459"/>
                </a:lnTo>
                <a:lnTo>
                  <a:pt x="4179600" y="616732"/>
                </a:lnTo>
                <a:lnTo>
                  <a:pt x="4179600" y="992789"/>
                </a:lnTo>
                <a:lnTo>
                  <a:pt x="4179600" y="1022063"/>
                </a:lnTo>
                <a:lnTo>
                  <a:pt x="4179600" y="1500112"/>
                </a:lnTo>
                <a:cubicBezTo>
                  <a:pt x="4179600" y="1560537"/>
                  <a:pt x="4130616" y="1609521"/>
                  <a:pt x="4070191" y="1609521"/>
                </a:cubicBezTo>
                <a:lnTo>
                  <a:pt x="3592151" y="1609521"/>
                </a:lnTo>
                <a:lnTo>
                  <a:pt x="3592141" y="1609522"/>
                </a:lnTo>
                <a:lnTo>
                  <a:pt x="587459" y="1609522"/>
                </a:lnTo>
                <a:lnTo>
                  <a:pt x="587449" y="1609521"/>
                </a:lnTo>
                <a:lnTo>
                  <a:pt x="109409" y="1609521"/>
                </a:lnTo>
                <a:cubicBezTo>
                  <a:pt x="48984" y="1609521"/>
                  <a:pt x="0" y="1560537"/>
                  <a:pt x="0" y="1500112"/>
                </a:cubicBezTo>
                <a:lnTo>
                  <a:pt x="0" y="1022064"/>
                </a:lnTo>
                <a:lnTo>
                  <a:pt x="0" y="1022063"/>
                </a:lnTo>
                <a:lnTo>
                  <a:pt x="0" y="587459"/>
                </a:lnTo>
                <a:lnTo>
                  <a:pt x="0" y="587458"/>
                </a:lnTo>
                <a:lnTo>
                  <a:pt x="0" y="109409"/>
                </a:lnTo>
                <a:cubicBezTo>
                  <a:pt x="0" y="48984"/>
                  <a:pt x="48984" y="0"/>
                  <a:pt x="109409" y="0"/>
                </a:cubicBezTo>
                <a:close/>
              </a:path>
            </a:pathLst>
          </a:custGeom>
          <a:solidFill>
            <a:srgbClr val="0E97C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4" name="Freeform 87">
            <a:extLst>
              <a:ext uri="{FF2B5EF4-FFF2-40B4-BE49-F238E27FC236}">
                <a16:creationId xmlns:a16="http://schemas.microsoft.com/office/drawing/2014/main" id="{1494584F-E4AA-45AA-87A8-7A7ABD26C439}"/>
              </a:ext>
            </a:extLst>
          </p:cNvPr>
          <p:cNvSpPr/>
          <p:nvPr/>
        </p:nvSpPr>
        <p:spPr>
          <a:xfrm>
            <a:off x="6320947" y="1185886"/>
            <a:ext cx="2495264" cy="657951"/>
          </a:xfrm>
          <a:custGeom>
            <a:avLst/>
            <a:gdLst>
              <a:gd name="connsiteX0" fmla="*/ 109409 w 4179600"/>
              <a:gd name="connsiteY0" fmla="*/ 0 h 1609522"/>
              <a:gd name="connsiteX1" fmla="*/ 587459 w 4179600"/>
              <a:gd name="connsiteY1" fmla="*/ 0 h 1609522"/>
              <a:gd name="connsiteX2" fmla="*/ 3592141 w 4179600"/>
              <a:gd name="connsiteY2" fmla="*/ 0 h 1609522"/>
              <a:gd name="connsiteX3" fmla="*/ 4070191 w 4179600"/>
              <a:gd name="connsiteY3" fmla="*/ 0 h 1609522"/>
              <a:gd name="connsiteX4" fmla="*/ 4179600 w 4179600"/>
              <a:gd name="connsiteY4" fmla="*/ 109409 h 1609522"/>
              <a:gd name="connsiteX5" fmla="*/ 4179600 w 4179600"/>
              <a:gd name="connsiteY5" fmla="*/ 587459 h 1609522"/>
              <a:gd name="connsiteX6" fmla="*/ 4179600 w 4179600"/>
              <a:gd name="connsiteY6" fmla="*/ 616732 h 1609522"/>
              <a:gd name="connsiteX7" fmla="*/ 4179600 w 4179600"/>
              <a:gd name="connsiteY7" fmla="*/ 992789 h 1609522"/>
              <a:gd name="connsiteX8" fmla="*/ 4179600 w 4179600"/>
              <a:gd name="connsiteY8" fmla="*/ 1022063 h 1609522"/>
              <a:gd name="connsiteX9" fmla="*/ 4179600 w 4179600"/>
              <a:gd name="connsiteY9" fmla="*/ 1500112 h 1609522"/>
              <a:gd name="connsiteX10" fmla="*/ 4070191 w 4179600"/>
              <a:gd name="connsiteY10" fmla="*/ 1609521 h 1609522"/>
              <a:gd name="connsiteX11" fmla="*/ 3592151 w 4179600"/>
              <a:gd name="connsiteY11" fmla="*/ 1609521 h 1609522"/>
              <a:gd name="connsiteX12" fmla="*/ 3592141 w 4179600"/>
              <a:gd name="connsiteY12" fmla="*/ 1609522 h 1609522"/>
              <a:gd name="connsiteX13" fmla="*/ 587459 w 4179600"/>
              <a:gd name="connsiteY13" fmla="*/ 1609522 h 1609522"/>
              <a:gd name="connsiteX14" fmla="*/ 587449 w 4179600"/>
              <a:gd name="connsiteY14" fmla="*/ 1609521 h 1609522"/>
              <a:gd name="connsiteX15" fmla="*/ 109409 w 4179600"/>
              <a:gd name="connsiteY15" fmla="*/ 1609521 h 1609522"/>
              <a:gd name="connsiteX16" fmla="*/ 0 w 4179600"/>
              <a:gd name="connsiteY16" fmla="*/ 1500112 h 1609522"/>
              <a:gd name="connsiteX17" fmla="*/ 0 w 4179600"/>
              <a:gd name="connsiteY17" fmla="*/ 1022064 h 1609522"/>
              <a:gd name="connsiteX18" fmla="*/ 0 w 4179600"/>
              <a:gd name="connsiteY18" fmla="*/ 1022063 h 1609522"/>
              <a:gd name="connsiteX19" fmla="*/ 0 w 4179600"/>
              <a:gd name="connsiteY19" fmla="*/ 587459 h 1609522"/>
              <a:gd name="connsiteX20" fmla="*/ 0 w 4179600"/>
              <a:gd name="connsiteY20" fmla="*/ 587458 h 1609522"/>
              <a:gd name="connsiteX21" fmla="*/ 0 w 4179600"/>
              <a:gd name="connsiteY21" fmla="*/ 109409 h 1609522"/>
              <a:gd name="connsiteX22" fmla="*/ 109409 w 4179600"/>
              <a:gd name="connsiteY22" fmla="*/ 0 h 1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9600" h="1609522">
                <a:moveTo>
                  <a:pt x="109409" y="0"/>
                </a:moveTo>
                <a:lnTo>
                  <a:pt x="587459" y="0"/>
                </a:lnTo>
                <a:lnTo>
                  <a:pt x="3592141" y="0"/>
                </a:lnTo>
                <a:lnTo>
                  <a:pt x="4070191" y="0"/>
                </a:lnTo>
                <a:cubicBezTo>
                  <a:pt x="4130616" y="0"/>
                  <a:pt x="4179600" y="48984"/>
                  <a:pt x="4179600" y="109409"/>
                </a:cubicBezTo>
                <a:lnTo>
                  <a:pt x="4179600" y="587459"/>
                </a:lnTo>
                <a:lnTo>
                  <a:pt x="4179600" y="616732"/>
                </a:lnTo>
                <a:lnTo>
                  <a:pt x="4179600" y="992789"/>
                </a:lnTo>
                <a:lnTo>
                  <a:pt x="4179600" y="1022063"/>
                </a:lnTo>
                <a:lnTo>
                  <a:pt x="4179600" y="1500112"/>
                </a:lnTo>
                <a:cubicBezTo>
                  <a:pt x="4179600" y="1560537"/>
                  <a:pt x="4130616" y="1609521"/>
                  <a:pt x="4070191" y="1609521"/>
                </a:cubicBezTo>
                <a:lnTo>
                  <a:pt x="3592151" y="1609521"/>
                </a:lnTo>
                <a:lnTo>
                  <a:pt x="3592141" y="1609522"/>
                </a:lnTo>
                <a:lnTo>
                  <a:pt x="587459" y="1609522"/>
                </a:lnTo>
                <a:lnTo>
                  <a:pt x="587449" y="1609521"/>
                </a:lnTo>
                <a:lnTo>
                  <a:pt x="109409" y="1609521"/>
                </a:lnTo>
                <a:cubicBezTo>
                  <a:pt x="48984" y="1609521"/>
                  <a:pt x="0" y="1560537"/>
                  <a:pt x="0" y="1500112"/>
                </a:cubicBezTo>
                <a:lnTo>
                  <a:pt x="0" y="1022064"/>
                </a:lnTo>
                <a:lnTo>
                  <a:pt x="0" y="1022063"/>
                </a:lnTo>
                <a:lnTo>
                  <a:pt x="0" y="587459"/>
                </a:lnTo>
                <a:lnTo>
                  <a:pt x="0" y="587458"/>
                </a:lnTo>
                <a:lnTo>
                  <a:pt x="0" y="109409"/>
                </a:lnTo>
                <a:cubicBezTo>
                  <a:pt x="0" y="48984"/>
                  <a:pt x="48984" y="0"/>
                  <a:pt x="109409" y="0"/>
                </a:cubicBezTo>
                <a:close/>
              </a:path>
            </a:pathLst>
          </a:custGeom>
          <a:solidFill>
            <a:srgbClr val="0E97C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52" name="Freeform 87">
            <a:extLst>
              <a:ext uri="{FF2B5EF4-FFF2-40B4-BE49-F238E27FC236}">
                <a16:creationId xmlns:a16="http://schemas.microsoft.com/office/drawing/2014/main" id="{E170BBEF-B8DA-4B4E-8B76-FBC89AEAAFE0}"/>
              </a:ext>
            </a:extLst>
          </p:cNvPr>
          <p:cNvSpPr/>
          <p:nvPr/>
        </p:nvSpPr>
        <p:spPr>
          <a:xfrm>
            <a:off x="3419170" y="1189971"/>
            <a:ext cx="2503284" cy="657951"/>
          </a:xfrm>
          <a:custGeom>
            <a:avLst/>
            <a:gdLst>
              <a:gd name="connsiteX0" fmla="*/ 109409 w 4179600"/>
              <a:gd name="connsiteY0" fmla="*/ 0 h 1609522"/>
              <a:gd name="connsiteX1" fmla="*/ 587459 w 4179600"/>
              <a:gd name="connsiteY1" fmla="*/ 0 h 1609522"/>
              <a:gd name="connsiteX2" fmla="*/ 3592141 w 4179600"/>
              <a:gd name="connsiteY2" fmla="*/ 0 h 1609522"/>
              <a:gd name="connsiteX3" fmla="*/ 4070191 w 4179600"/>
              <a:gd name="connsiteY3" fmla="*/ 0 h 1609522"/>
              <a:gd name="connsiteX4" fmla="*/ 4179600 w 4179600"/>
              <a:gd name="connsiteY4" fmla="*/ 109409 h 1609522"/>
              <a:gd name="connsiteX5" fmla="*/ 4179600 w 4179600"/>
              <a:gd name="connsiteY5" fmla="*/ 587459 h 1609522"/>
              <a:gd name="connsiteX6" fmla="*/ 4179600 w 4179600"/>
              <a:gd name="connsiteY6" fmla="*/ 616732 h 1609522"/>
              <a:gd name="connsiteX7" fmla="*/ 4179600 w 4179600"/>
              <a:gd name="connsiteY7" fmla="*/ 992789 h 1609522"/>
              <a:gd name="connsiteX8" fmla="*/ 4179600 w 4179600"/>
              <a:gd name="connsiteY8" fmla="*/ 1022063 h 1609522"/>
              <a:gd name="connsiteX9" fmla="*/ 4179600 w 4179600"/>
              <a:gd name="connsiteY9" fmla="*/ 1500112 h 1609522"/>
              <a:gd name="connsiteX10" fmla="*/ 4070191 w 4179600"/>
              <a:gd name="connsiteY10" fmla="*/ 1609521 h 1609522"/>
              <a:gd name="connsiteX11" fmla="*/ 3592151 w 4179600"/>
              <a:gd name="connsiteY11" fmla="*/ 1609521 h 1609522"/>
              <a:gd name="connsiteX12" fmla="*/ 3592141 w 4179600"/>
              <a:gd name="connsiteY12" fmla="*/ 1609522 h 1609522"/>
              <a:gd name="connsiteX13" fmla="*/ 587459 w 4179600"/>
              <a:gd name="connsiteY13" fmla="*/ 1609522 h 1609522"/>
              <a:gd name="connsiteX14" fmla="*/ 587449 w 4179600"/>
              <a:gd name="connsiteY14" fmla="*/ 1609521 h 1609522"/>
              <a:gd name="connsiteX15" fmla="*/ 109409 w 4179600"/>
              <a:gd name="connsiteY15" fmla="*/ 1609521 h 1609522"/>
              <a:gd name="connsiteX16" fmla="*/ 0 w 4179600"/>
              <a:gd name="connsiteY16" fmla="*/ 1500112 h 1609522"/>
              <a:gd name="connsiteX17" fmla="*/ 0 w 4179600"/>
              <a:gd name="connsiteY17" fmla="*/ 1022064 h 1609522"/>
              <a:gd name="connsiteX18" fmla="*/ 0 w 4179600"/>
              <a:gd name="connsiteY18" fmla="*/ 1022063 h 1609522"/>
              <a:gd name="connsiteX19" fmla="*/ 0 w 4179600"/>
              <a:gd name="connsiteY19" fmla="*/ 587459 h 1609522"/>
              <a:gd name="connsiteX20" fmla="*/ 0 w 4179600"/>
              <a:gd name="connsiteY20" fmla="*/ 587458 h 1609522"/>
              <a:gd name="connsiteX21" fmla="*/ 0 w 4179600"/>
              <a:gd name="connsiteY21" fmla="*/ 109409 h 1609522"/>
              <a:gd name="connsiteX22" fmla="*/ 109409 w 4179600"/>
              <a:gd name="connsiteY22" fmla="*/ 0 h 1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9600" h="1609522">
                <a:moveTo>
                  <a:pt x="109409" y="0"/>
                </a:moveTo>
                <a:lnTo>
                  <a:pt x="587459" y="0"/>
                </a:lnTo>
                <a:lnTo>
                  <a:pt x="3592141" y="0"/>
                </a:lnTo>
                <a:lnTo>
                  <a:pt x="4070191" y="0"/>
                </a:lnTo>
                <a:cubicBezTo>
                  <a:pt x="4130616" y="0"/>
                  <a:pt x="4179600" y="48984"/>
                  <a:pt x="4179600" y="109409"/>
                </a:cubicBezTo>
                <a:lnTo>
                  <a:pt x="4179600" y="587459"/>
                </a:lnTo>
                <a:lnTo>
                  <a:pt x="4179600" y="616732"/>
                </a:lnTo>
                <a:lnTo>
                  <a:pt x="4179600" y="992789"/>
                </a:lnTo>
                <a:lnTo>
                  <a:pt x="4179600" y="1022063"/>
                </a:lnTo>
                <a:lnTo>
                  <a:pt x="4179600" y="1500112"/>
                </a:lnTo>
                <a:cubicBezTo>
                  <a:pt x="4179600" y="1560537"/>
                  <a:pt x="4130616" y="1609521"/>
                  <a:pt x="4070191" y="1609521"/>
                </a:cubicBezTo>
                <a:lnTo>
                  <a:pt x="3592151" y="1609521"/>
                </a:lnTo>
                <a:lnTo>
                  <a:pt x="3592141" y="1609522"/>
                </a:lnTo>
                <a:lnTo>
                  <a:pt x="587459" y="1609522"/>
                </a:lnTo>
                <a:lnTo>
                  <a:pt x="587449" y="1609521"/>
                </a:lnTo>
                <a:lnTo>
                  <a:pt x="109409" y="1609521"/>
                </a:lnTo>
                <a:cubicBezTo>
                  <a:pt x="48984" y="1609521"/>
                  <a:pt x="0" y="1560537"/>
                  <a:pt x="0" y="1500112"/>
                </a:cubicBezTo>
                <a:lnTo>
                  <a:pt x="0" y="1022064"/>
                </a:lnTo>
                <a:lnTo>
                  <a:pt x="0" y="1022063"/>
                </a:lnTo>
                <a:lnTo>
                  <a:pt x="0" y="587459"/>
                </a:lnTo>
                <a:lnTo>
                  <a:pt x="0" y="587458"/>
                </a:lnTo>
                <a:lnTo>
                  <a:pt x="0" y="109409"/>
                </a:lnTo>
                <a:cubicBezTo>
                  <a:pt x="0" y="48984"/>
                  <a:pt x="48984" y="0"/>
                  <a:pt x="109409" y="0"/>
                </a:cubicBezTo>
                <a:close/>
              </a:path>
            </a:pathLst>
          </a:custGeom>
          <a:solidFill>
            <a:srgbClr val="0E97C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51" name="Freeform 87">
            <a:extLst>
              <a:ext uri="{FF2B5EF4-FFF2-40B4-BE49-F238E27FC236}">
                <a16:creationId xmlns:a16="http://schemas.microsoft.com/office/drawing/2014/main" id="{C2096B57-6349-4B34-8CE6-B7475FFF5996}"/>
              </a:ext>
            </a:extLst>
          </p:cNvPr>
          <p:cNvSpPr/>
          <p:nvPr/>
        </p:nvSpPr>
        <p:spPr>
          <a:xfrm>
            <a:off x="563253" y="1179333"/>
            <a:ext cx="2503284" cy="657951"/>
          </a:xfrm>
          <a:custGeom>
            <a:avLst/>
            <a:gdLst>
              <a:gd name="connsiteX0" fmla="*/ 109409 w 4179600"/>
              <a:gd name="connsiteY0" fmla="*/ 0 h 1609522"/>
              <a:gd name="connsiteX1" fmla="*/ 587459 w 4179600"/>
              <a:gd name="connsiteY1" fmla="*/ 0 h 1609522"/>
              <a:gd name="connsiteX2" fmla="*/ 3592141 w 4179600"/>
              <a:gd name="connsiteY2" fmla="*/ 0 h 1609522"/>
              <a:gd name="connsiteX3" fmla="*/ 4070191 w 4179600"/>
              <a:gd name="connsiteY3" fmla="*/ 0 h 1609522"/>
              <a:gd name="connsiteX4" fmla="*/ 4179600 w 4179600"/>
              <a:gd name="connsiteY4" fmla="*/ 109409 h 1609522"/>
              <a:gd name="connsiteX5" fmla="*/ 4179600 w 4179600"/>
              <a:gd name="connsiteY5" fmla="*/ 587459 h 1609522"/>
              <a:gd name="connsiteX6" fmla="*/ 4179600 w 4179600"/>
              <a:gd name="connsiteY6" fmla="*/ 616732 h 1609522"/>
              <a:gd name="connsiteX7" fmla="*/ 4179600 w 4179600"/>
              <a:gd name="connsiteY7" fmla="*/ 992789 h 1609522"/>
              <a:gd name="connsiteX8" fmla="*/ 4179600 w 4179600"/>
              <a:gd name="connsiteY8" fmla="*/ 1022063 h 1609522"/>
              <a:gd name="connsiteX9" fmla="*/ 4179600 w 4179600"/>
              <a:gd name="connsiteY9" fmla="*/ 1500112 h 1609522"/>
              <a:gd name="connsiteX10" fmla="*/ 4070191 w 4179600"/>
              <a:gd name="connsiteY10" fmla="*/ 1609521 h 1609522"/>
              <a:gd name="connsiteX11" fmla="*/ 3592151 w 4179600"/>
              <a:gd name="connsiteY11" fmla="*/ 1609521 h 1609522"/>
              <a:gd name="connsiteX12" fmla="*/ 3592141 w 4179600"/>
              <a:gd name="connsiteY12" fmla="*/ 1609522 h 1609522"/>
              <a:gd name="connsiteX13" fmla="*/ 587459 w 4179600"/>
              <a:gd name="connsiteY13" fmla="*/ 1609522 h 1609522"/>
              <a:gd name="connsiteX14" fmla="*/ 587449 w 4179600"/>
              <a:gd name="connsiteY14" fmla="*/ 1609521 h 1609522"/>
              <a:gd name="connsiteX15" fmla="*/ 109409 w 4179600"/>
              <a:gd name="connsiteY15" fmla="*/ 1609521 h 1609522"/>
              <a:gd name="connsiteX16" fmla="*/ 0 w 4179600"/>
              <a:gd name="connsiteY16" fmla="*/ 1500112 h 1609522"/>
              <a:gd name="connsiteX17" fmla="*/ 0 w 4179600"/>
              <a:gd name="connsiteY17" fmla="*/ 1022064 h 1609522"/>
              <a:gd name="connsiteX18" fmla="*/ 0 w 4179600"/>
              <a:gd name="connsiteY18" fmla="*/ 1022063 h 1609522"/>
              <a:gd name="connsiteX19" fmla="*/ 0 w 4179600"/>
              <a:gd name="connsiteY19" fmla="*/ 587459 h 1609522"/>
              <a:gd name="connsiteX20" fmla="*/ 0 w 4179600"/>
              <a:gd name="connsiteY20" fmla="*/ 587458 h 1609522"/>
              <a:gd name="connsiteX21" fmla="*/ 0 w 4179600"/>
              <a:gd name="connsiteY21" fmla="*/ 109409 h 1609522"/>
              <a:gd name="connsiteX22" fmla="*/ 109409 w 4179600"/>
              <a:gd name="connsiteY22" fmla="*/ 0 h 1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9600" h="1609522">
                <a:moveTo>
                  <a:pt x="109409" y="0"/>
                </a:moveTo>
                <a:lnTo>
                  <a:pt x="587459" y="0"/>
                </a:lnTo>
                <a:lnTo>
                  <a:pt x="3592141" y="0"/>
                </a:lnTo>
                <a:lnTo>
                  <a:pt x="4070191" y="0"/>
                </a:lnTo>
                <a:cubicBezTo>
                  <a:pt x="4130616" y="0"/>
                  <a:pt x="4179600" y="48984"/>
                  <a:pt x="4179600" y="109409"/>
                </a:cubicBezTo>
                <a:lnTo>
                  <a:pt x="4179600" y="587459"/>
                </a:lnTo>
                <a:lnTo>
                  <a:pt x="4179600" y="616732"/>
                </a:lnTo>
                <a:lnTo>
                  <a:pt x="4179600" y="992789"/>
                </a:lnTo>
                <a:lnTo>
                  <a:pt x="4179600" y="1022063"/>
                </a:lnTo>
                <a:lnTo>
                  <a:pt x="4179600" y="1500112"/>
                </a:lnTo>
                <a:cubicBezTo>
                  <a:pt x="4179600" y="1560537"/>
                  <a:pt x="4130616" y="1609521"/>
                  <a:pt x="4070191" y="1609521"/>
                </a:cubicBezTo>
                <a:lnTo>
                  <a:pt x="3592151" y="1609521"/>
                </a:lnTo>
                <a:lnTo>
                  <a:pt x="3592141" y="1609522"/>
                </a:lnTo>
                <a:lnTo>
                  <a:pt x="587459" y="1609522"/>
                </a:lnTo>
                <a:lnTo>
                  <a:pt x="587449" y="1609521"/>
                </a:lnTo>
                <a:lnTo>
                  <a:pt x="109409" y="1609521"/>
                </a:lnTo>
                <a:cubicBezTo>
                  <a:pt x="48984" y="1609521"/>
                  <a:pt x="0" y="1560537"/>
                  <a:pt x="0" y="1500112"/>
                </a:cubicBezTo>
                <a:lnTo>
                  <a:pt x="0" y="1022064"/>
                </a:lnTo>
                <a:lnTo>
                  <a:pt x="0" y="1022063"/>
                </a:lnTo>
                <a:lnTo>
                  <a:pt x="0" y="587459"/>
                </a:lnTo>
                <a:lnTo>
                  <a:pt x="0" y="587458"/>
                </a:lnTo>
                <a:lnTo>
                  <a:pt x="0" y="109409"/>
                </a:lnTo>
                <a:cubicBezTo>
                  <a:pt x="0" y="48984"/>
                  <a:pt x="48984" y="0"/>
                  <a:pt x="109409" y="0"/>
                </a:cubicBezTo>
                <a:close/>
              </a:path>
            </a:pathLst>
          </a:custGeom>
          <a:solidFill>
            <a:srgbClr val="0E97C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РЕЙТИНГИ </a:t>
            </a:r>
            <a:r>
              <a:rPr lang="en-US" dirty="0"/>
              <a:t>UNIVERSUM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/>
              <a:t>Имена работодателей могут быть сокращены в этом отчете в форме стандарта.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grpSp>
        <p:nvGrpSpPr>
          <p:cNvPr id="245" name="Grupp 7"/>
          <p:cNvGrpSpPr/>
          <p:nvPr/>
        </p:nvGrpSpPr>
        <p:grpSpPr>
          <a:xfrm>
            <a:off x="952033" y="2151441"/>
            <a:ext cx="1674048" cy="235650"/>
            <a:chOff x="641507" y="2625921"/>
            <a:chExt cx="1846103" cy="259870"/>
          </a:xfrm>
        </p:grpSpPr>
        <p:grpSp>
          <p:nvGrpSpPr>
            <p:cNvPr id="258" name="Grupp 32"/>
            <p:cNvGrpSpPr/>
            <p:nvPr/>
          </p:nvGrpSpPr>
          <p:grpSpPr>
            <a:xfrm>
              <a:off x="641507" y="2625921"/>
              <a:ext cx="260704" cy="259870"/>
              <a:chOff x="2684615" y="3345007"/>
              <a:chExt cx="2566002" cy="2557790"/>
            </a:xfrm>
          </p:grpSpPr>
          <p:sp>
            <p:nvSpPr>
              <p:cNvPr id="309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9" name="Grupp 36"/>
            <p:cNvGrpSpPr/>
            <p:nvPr/>
          </p:nvGrpSpPr>
          <p:grpSpPr>
            <a:xfrm>
              <a:off x="1037857" y="2625921"/>
              <a:ext cx="260704" cy="259870"/>
              <a:chOff x="2684615" y="3345007"/>
              <a:chExt cx="2566002" cy="2557790"/>
            </a:xfrm>
          </p:grpSpPr>
          <p:sp>
            <p:nvSpPr>
              <p:cNvPr id="304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0" name="Grupp 40"/>
            <p:cNvGrpSpPr/>
            <p:nvPr/>
          </p:nvGrpSpPr>
          <p:grpSpPr>
            <a:xfrm>
              <a:off x="1434207" y="2625921"/>
              <a:ext cx="260704" cy="259870"/>
              <a:chOff x="2684615" y="3345007"/>
              <a:chExt cx="2566002" cy="2557790"/>
            </a:xfrm>
          </p:grpSpPr>
          <p:sp>
            <p:nvSpPr>
              <p:cNvPr id="294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1" name="Grupp 44"/>
            <p:cNvGrpSpPr/>
            <p:nvPr/>
          </p:nvGrpSpPr>
          <p:grpSpPr>
            <a:xfrm>
              <a:off x="1830557" y="2625921"/>
              <a:ext cx="260704" cy="259870"/>
              <a:chOff x="2684615" y="3345007"/>
              <a:chExt cx="2566002" cy="2557790"/>
            </a:xfrm>
          </p:grpSpPr>
          <p:sp>
            <p:nvSpPr>
              <p:cNvPr id="283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72" name="Grupp 48"/>
            <p:cNvGrpSpPr/>
            <p:nvPr/>
          </p:nvGrpSpPr>
          <p:grpSpPr>
            <a:xfrm>
              <a:off x="2226906" y="2625921"/>
              <a:ext cx="260704" cy="259870"/>
              <a:chOff x="2684615" y="3345007"/>
              <a:chExt cx="2566002" cy="2557790"/>
            </a:xfrm>
          </p:grpSpPr>
          <p:sp>
            <p:nvSpPr>
              <p:cNvPr id="276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2" name="Grupp 53"/>
          <p:cNvGrpSpPr/>
          <p:nvPr/>
        </p:nvGrpSpPr>
        <p:grpSpPr>
          <a:xfrm>
            <a:off x="952033" y="2506080"/>
            <a:ext cx="1674048" cy="235650"/>
            <a:chOff x="641507" y="2625921"/>
            <a:chExt cx="1846103" cy="259870"/>
          </a:xfrm>
        </p:grpSpPr>
        <p:grpSp>
          <p:nvGrpSpPr>
            <p:cNvPr id="313" name="Grupp 54"/>
            <p:cNvGrpSpPr/>
            <p:nvPr/>
          </p:nvGrpSpPr>
          <p:grpSpPr>
            <a:xfrm>
              <a:off x="641507" y="2625921"/>
              <a:ext cx="260704" cy="259870"/>
              <a:chOff x="2684615" y="3345007"/>
              <a:chExt cx="2566002" cy="2557790"/>
            </a:xfrm>
          </p:grpSpPr>
          <p:sp>
            <p:nvSpPr>
              <p:cNvPr id="330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4" name="Grupp 55"/>
            <p:cNvGrpSpPr/>
            <p:nvPr/>
          </p:nvGrpSpPr>
          <p:grpSpPr>
            <a:xfrm>
              <a:off x="1037857" y="2625921"/>
              <a:ext cx="260704" cy="259870"/>
              <a:chOff x="2684615" y="3345007"/>
              <a:chExt cx="2566002" cy="2557790"/>
            </a:xfrm>
          </p:grpSpPr>
          <p:sp>
            <p:nvSpPr>
              <p:cNvPr id="327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5" name="Grupp 56"/>
            <p:cNvGrpSpPr/>
            <p:nvPr/>
          </p:nvGrpSpPr>
          <p:grpSpPr>
            <a:xfrm>
              <a:off x="1434207" y="2625921"/>
              <a:ext cx="260704" cy="259870"/>
              <a:chOff x="2684615" y="3345007"/>
              <a:chExt cx="2566002" cy="2557790"/>
            </a:xfrm>
          </p:grpSpPr>
          <p:sp>
            <p:nvSpPr>
              <p:cNvPr id="324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6" name="Grupp 57"/>
            <p:cNvGrpSpPr/>
            <p:nvPr/>
          </p:nvGrpSpPr>
          <p:grpSpPr>
            <a:xfrm>
              <a:off x="1830557" y="2625921"/>
              <a:ext cx="260704" cy="259870"/>
              <a:chOff x="2684615" y="3345007"/>
              <a:chExt cx="2566002" cy="2557790"/>
            </a:xfrm>
          </p:grpSpPr>
          <p:sp>
            <p:nvSpPr>
              <p:cNvPr id="321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7" name="Grupp 58"/>
            <p:cNvGrpSpPr/>
            <p:nvPr/>
          </p:nvGrpSpPr>
          <p:grpSpPr>
            <a:xfrm>
              <a:off x="2226906" y="2625921"/>
              <a:ext cx="260704" cy="259870"/>
              <a:chOff x="2684615" y="3345007"/>
              <a:chExt cx="2566002" cy="2557790"/>
            </a:xfrm>
          </p:grpSpPr>
          <p:sp>
            <p:nvSpPr>
              <p:cNvPr id="318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3" name="Grupp 74"/>
          <p:cNvGrpSpPr/>
          <p:nvPr/>
        </p:nvGrpSpPr>
        <p:grpSpPr>
          <a:xfrm>
            <a:off x="964101" y="2860719"/>
            <a:ext cx="1674048" cy="235650"/>
            <a:chOff x="641507" y="2625921"/>
            <a:chExt cx="1846103" cy="259870"/>
          </a:xfrm>
        </p:grpSpPr>
        <p:grpSp>
          <p:nvGrpSpPr>
            <p:cNvPr id="334" name="Grupp 75"/>
            <p:cNvGrpSpPr/>
            <p:nvPr/>
          </p:nvGrpSpPr>
          <p:grpSpPr>
            <a:xfrm>
              <a:off x="641507" y="2625921"/>
              <a:ext cx="260704" cy="259870"/>
              <a:chOff x="2684615" y="3345007"/>
              <a:chExt cx="2566002" cy="2557790"/>
            </a:xfrm>
          </p:grpSpPr>
          <p:sp>
            <p:nvSpPr>
              <p:cNvPr id="351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2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5" name="Grupp 76"/>
            <p:cNvGrpSpPr/>
            <p:nvPr/>
          </p:nvGrpSpPr>
          <p:grpSpPr>
            <a:xfrm>
              <a:off x="1037857" y="2625921"/>
              <a:ext cx="260704" cy="259870"/>
              <a:chOff x="2684615" y="3345007"/>
              <a:chExt cx="2566002" cy="2557790"/>
            </a:xfrm>
          </p:grpSpPr>
          <p:sp>
            <p:nvSpPr>
              <p:cNvPr id="348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6" name="Grupp 77"/>
            <p:cNvGrpSpPr/>
            <p:nvPr/>
          </p:nvGrpSpPr>
          <p:grpSpPr>
            <a:xfrm>
              <a:off x="1434207" y="2625921"/>
              <a:ext cx="260704" cy="259870"/>
              <a:chOff x="2684615" y="3345007"/>
              <a:chExt cx="2566002" cy="2557790"/>
            </a:xfrm>
          </p:grpSpPr>
          <p:sp>
            <p:nvSpPr>
              <p:cNvPr id="345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7" name="Grupp 78"/>
            <p:cNvGrpSpPr/>
            <p:nvPr/>
          </p:nvGrpSpPr>
          <p:grpSpPr>
            <a:xfrm>
              <a:off x="1830557" y="2625921"/>
              <a:ext cx="260704" cy="259870"/>
              <a:chOff x="2684615" y="3345007"/>
              <a:chExt cx="2566002" cy="2557790"/>
            </a:xfrm>
          </p:grpSpPr>
          <p:sp>
            <p:nvSpPr>
              <p:cNvPr id="342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3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4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8" name="Grupp 79"/>
            <p:cNvGrpSpPr/>
            <p:nvPr/>
          </p:nvGrpSpPr>
          <p:grpSpPr>
            <a:xfrm>
              <a:off x="2226906" y="2625921"/>
              <a:ext cx="260704" cy="259870"/>
              <a:chOff x="2684615" y="3345007"/>
              <a:chExt cx="2566002" cy="2557790"/>
            </a:xfrm>
          </p:grpSpPr>
          <p:sp>
            <p:nvSpPr>
              <p:cNvPr id="339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0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4" name="Grupp 95"/>
          <p:cNvGrpSpPr/>
          <p:nvPr/>
        </p:nvGrpSpPr>
        <p:grpSpPr>
          <a:xfrm>
            <a:off x="952033" y="3215358"/>
            <a:ext cx="1674048" cy="235650"/>
            <a:chOff x="641507" y="2625921"/>
            <a:chExt cx="1846103" cy="259870"/>
          </a:xfrm>
        </p:grpSpPr>
        <p:grpSp>
          <p:nvGrpSpPr>
            <p:cNvPr id="355" name="Grupp 96"/>
            <p:cNvGrpSpPr/>
            <p:nvPr/>
          </p:nvGrpSpPr>
          <p:grpSpPr>
            <a:xfrm>
              <a:off x="641507" y="2625921"/>
              <a:ext cx="260704" cy="259870"/>
              <a:chOff x="2684615" y="3345007"/>
              <a:chExt cx="2566002" cy="2557790"/>
            </a:xfrm>
          </p:grpSpPr>
          <p:sp>
            <p:nvSpPr>
              <p:cNvPr id="372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3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4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6" name="Grupp 97"/>
            <p:cNvGrpSpPr/>
            <p:nvPr/>
          </p:nvGrpSpPr>
          <p:grpSpPr>
            <a:xfrm>
              <a:off x="1037857" y="2625921"/>
              <a:ext cx="260704" cy="259870"/>
              <a:chOff x="2684615" y="3345007"/>
              <a:chExt cx="2566002" cy="2557790"/>
            </a:xfrm>
          </p:grpSpPr>
          <p:sp>
            <p:nvSpPr>
              <p:cNvPr id="369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0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1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7" name="Grupp 98"/>
            <p:cNvGrpSpPr/>
            <p:nvPr/>
          </p:nvGrpSpPr>
          <p:grpSpPr>
            <a:xfrm>
              <a:off x="1434207" y="2625921"/>
              <a:ext cx="260704" cy="259870"/>
              <a:chOff x="2684615" y="3345007"/>
              <a:chExt cx="2566002" cy="2557790"/>
            </a:xfrm>
          </p:grpSpPr>
          <p:sp>
            <p:nvSpPr>
              <p:cNvPr id="366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7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8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8" name="Grupp 99"/>
            <p:cNvGrpSpPr/>
            <p:nvPr/>
          </p:nvGrpSpPr>
          <p:grpSpPr>
            <a:xfrm>
              <a:off x="1830557" y="2625921"/>
              <a:ext cx="260704" cy="259870"/>
              <a:chOff x="2684615" y="3345007"/>
              <a:chExt cx="2566002" cy="2557790"/>
            </a:xfrm>
          </p:grpSpPr>
          <p:sp>
            <p:nvSpPr>
              <p:cNvPr id="363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5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upp 100"/>
            <p:cNvGrpSpPr/>
            <p:nvPr/>
          </p:nvGrpSpPr>
          <p:grpSpPr>
            <a:xfrm>
              <a:off x="2226906" y="2625921"/>
              <a:ext cx="260704" cy="259870"/>
              <a:chOff x="2684615" y="3345007"/>
              <a:chExt cx="2566002" cy="2557790"/>
            </a:xfrm>
          </p:grpSpPr>
          <p:sp>
            <p:nvSpPr>
              <p:cNvPr id="360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5" name="Grupp 116"/>
          <p:cNvGrpSpPr/>
          <p:nvPr/>
        </p:nvGrpSpPr>
        <p:grpSpPr>
          <a:xfrm>
            <a:off x="964101" y="3569997"/>
            <a:ext cx="1674048" cy="235650"/>
            <a:chOff x="641507" y="2625921"/>
            <a:chExt cx="1846103" cy="259870"/>
          </a:xfrm>
        </p:grpSpPr>
        <p:grpSp>
          <p:nvGrpSpPr>
            <p:cNvPr id="376" name="Grupp 117"/>
            <p:cNvGrpSpPr/>
            <p:nvPr/>
          </p:nvGrpSpPr>
          <p:grpSpPr>
            <a:xfrm>
              <a:off x="641507" y="2625921"/>
              <a:ext cx="260704" cy="259870"/>
              <a:chOff x="2684615" y="3345007"/>
              <a:chExt cx="2566002" cy="2557790"/>
            </a:xfrm>
          </p:grpSpPr>
          <p:sp>
            <p:nvSpPr>
              <p:cNvPr id="393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4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5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7" name="Grupp 118"/>
            <p:cNvGrpSpPr/>
            <p:nvPr/>
          </p:nvGrpSpPr>
          <p:grpSpPr>
            <a:xfrm>
              <a:off x="1037857" y="2625921"/>
              <a:ext cx="260704" cy="259870"/>
              <a:chOff x="2684615" y="3345007"/>
              <a:chExt cx="2566002" cy="2557790"/>
            </a:xfrm>
          </p:grpSpPr>
          <p:sp>
            <p:nvSpPr>
              <p:cNvPr id="390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1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2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8" name="Grupp 119"/>
            <p:cNvGrpSpPr/>
            <p:nvPr/>
          </p:nvGrpSpPr>
          <p:grpSpPr>
            <a:xfrm>
              <a:off x="1434207" y="2625921"/>
              <a:ext cx="260704" cy="259870"/>
              <a:chOff x="2684615" y="3345007"/>
              <a:chExt cx="2566002" cy="2557790"/>
            </a:xfrm>
          </p:grpSpPr>
          <p:sp>
            <p:nvSpPr>
              <p:cNvPr id="387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8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9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9" name="Grupp 120"/>
            <p:cNvGrpSpPr/>
            <p:nvPr/>
          </p:nvGrpSpPr>
          <p:grpSpPr>
            <a:xfrm>
              <a:off x="1830557" y="2625921"/>
              <a:ext cx="260704" cy="259870"/>
              <a:chOff x="2684615" y="3345007"/>
              <a:chExt cx="2566002" cy="2557790"/>
            </a:xfrm>
          </p:grpSpPr>
          <p:sp>
            <p:nvSpPr>
              <p:cNvPr id="384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5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6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upp 121"/>
            <p:cNvGrpSpPr/>
            <p:nvPr/>
          </p:nvGrpSpPr>
          <p:grpSpPr>
            <a:xfrm>
              <a:off x="2226906" y="2625921"/>
              <a:ext cx="260704" cy="259870"/>
              <a:chOff x="2684615" y="3345007"/>
              <a:chExt cx="2566002" cy="2557790"/>
            </a:xfrm>
          </p:grpSpPr>
          <p:sp>
            <p:nvSpPr>
              <p:cNvPr id="381" name="Rectangle 20"/>
              <p:cNvSpPr>
                <a:spLocks noChangeArrowheads="1"/>
              </p:cNvSpPr>
              <p:nvPr/>
            </p:nvSpPr>
            <p:spPr bwMode="auto">
              <a:xfrm>
                <a:off x="3630273" y="4286558"/>
                <a:ext cx="1620344" cy="16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2" name="Freeform 21"/>
              <p:cNvSpPr>
                <a:spLocks/>
              </p:cNvSpPr>
              <p:nvPr/>
            </p:nvSpPr>
            <p:spPr bwMode="auto">
              <a:xfrm rot="10800000" flipH="1">
                <a:off x="2684616" y="3345007"/>
                <a:ext cx="2566001" cy="941551"/>
              </a:xfrm>
              <a:custGeom>
                <a:avLst/>
                <a:gdLst>
                  <a:gd name="T0" fmla="*/ 2362 w 3750"/>
                  <a:gd name="T1" fmla="*/ 1376 h 1376"/>
                  <a:gd name="T2" fmla="*/ 0 w 3750"/>
                  <a:gd name="T3" fmla="*/ 1376 h 1376"/>
                  <a:gd name="T4" fmla="*/ 1382 w 3750"/>
                  <a:gd name="T5" fmla="*/ 0 h 1376"/>
                  <a:gd name="T6" fmla="*/ 3750 w 3750"/>
                  <a:gd name="T7" fmla="*/ 0 h 1376"/>
                  <a:gd name="T8" fmla="*/ 2362 w 3750"/>
                  <a:gd name="T9" fmla="*/ 1376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0" h="1376">
                    <a:moveTo>
                      <a:pt x="2362" y="1376"/>
                    </a:moveTo>
                    <a:lnTo>
                      <a:pt x="0" y="1376"/>
                    </a:lnTo>
                    <a:lnTo>
                      <a:pt x="1382" y="0"/>
                    </a:lnTo>
                    <a:lnTo>
                      <a:pt x="3750" y="0"/>
                    </a:lnTo>
                    <a:lnTo>
                      <a:pt x="2362" y="137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3" name="Freeform 22"/>
              <p:cNvSpPr>
                <a:spLocks/>
              </p:cNvSpPr>
              <p:nvPr/>
            </p:nvSpPr>
            <p:spPr bwMode="auto">
              <a:xfrm flipH="1">
                <a:off x="2684615" y="3345007"/>
                <a:ext cx="945657" cy="2557790"/>
              </a:xfrm>
              <a:custGeom>
                <a:avLst/>
                <a:gdLst>
                  <a:gd name="T0" fmla="*/ 0 w 1382"/>
                  <a:gd name="T1" fmla="*/ 3738 h 3738"/>
                  <a:gd name="T2" fmla="*/ 0 w 1382"/>
                  <a:gd name="T3" fmla="*/ 1370 h 3738"/>
                  <a:gd name="T4" fmla="*/ 1382 w 1382"/>
                  <a:gd name="T5" fmla="*/ 0 h 3738"/>
                  <a:gd name="T6" fmla="*/ 1382 w 1382"/>
                  <a:gd name="T7" fmla="*/ 2362 h 3738"/>
                  <a:gd name="T8" fmla="*/ 0 w 1382"/>
                  <a:gd name="T9" fmla="*/ 3738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2" h="3738">
                    <a:moveTo>
                      <a:pt x="0" y="3738"/>
                    </a:moveTo>
                    <a:lnTo>
                      <a:pt x="0" y="1370"/>
                    </a:lnTo>
                    <a:lnTo>
                      <a:pt x="1382" y="0"/>
                    </a:lnTo>
                    <a:lnTo>
                      <a:pt x="1382" y="2362"/>
                    </a:lnTo>
                    <a:lnTo>
                      <a:pt x="0" y="3738"/>
                    </a:lnTo>
                    <a:close/>
                  </a:path>
                </a:pathLst>
              </a:custGeom>
              <a:solidFill>
                <a:srgbClr val="403F40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45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6" name="Grupp 138"/>
          <p:cNvGrpSpPr/>
          <p:nvPr/>
        </p:nvGrpSpPr>
        <p:grpSpPr>
          <a:xfrm>
            <a:off x="979005" y="3924636"/>
            <a:ext cx="236407" cy="235650"/>
            <a:chOff x="2684615" y="3345007"/>
            <a:chExt cx="2566002" cy="2557790"/>
          </a:xfrm>
        </p:grpSpPr>
        <p:sp>
          <p:nvSpPr>
            <p:cNvPr id="397" name="Rectangle 20"/>
            <p:cNvSpPr>
              <a:spLocks noChangeArrowheads="1"/>
            </p:cNvSpPr>
            <p:nvPr/>
          </p:nvSpPr>
          <p:spPr bwMode="auto">
            <a:xfrm>
              <a:off x="3630273" y="4286558"/>
              <a:ext cx="1620344" cy="16162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8" name="Freeform 21"/>
            <p:cNvSpPr>
              <a:spLocks/>
            </p:cNvSpPr>
            <p:nvPr/>
          </p:nvSpPr>
          <p:spPr bwMode="auto">
            <a:xfrm rot="10800000" flipH="1">
              <a:off x="2684616" y="3345007"/>
              <a:ext cx="2566001" cy="941551"/>
            </a:xfrm>
            <a:custGeom>
              <a:avLst/>
              <a:gdLst>
                <a:gd name="T0" fmla="*/ 2362 w 3750"/>
                <a:gd name="T1" fmla="*/ 1376 h 1376"/>
                <a:gd name="T2" fmla="*/ 0 w 3750"/>
                <a:gd name="T3" fmla="*/ 1376 h 1376"/>
                <a:gd name="T4" fmla="*/ 1382 w 3750"/>
                <a:gd name="T5" fmla="*/ 0 h 1376"/>
                <a:gd name="T6" fmla="*/ 3750 w 3750"/>
                <a:gd name="T7" fmla="*/ 0 h 1376"/>
                <a:gd name="T8" fmla="*/ 2362 w 3750"/>
                <a:gd name="T9" fmla="*/ 137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0" h="1376">
                  <a:moveTo>
                    <a:pt x="2362" y="1376"/>
                  </a:moveTo>
                  <a:lnTo>
                    <a:pt x="0" y="1376"/>
                  </a:lnTo>
                  <a:lnTo>
                    <a:pt x="1382" y="0"/>
                  </a:lnTo>
                  <a:lnTo>
                    <a:pt x="3750" y="0"/>
                  </a:lnTo>
                  <a:lnTo>
                    <a:pt x="2362" y="1376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9" name="Freeform 22"/>
            <p:cNvSpPr>
              <a:spLocks/>
            </p:cNvSpPr>
            <p:nvPr/>
          </p:nvSpPr>
          <p:spPr bwMode="auto">
            <a:xfrm flipH="1">
              <a:off x="2684615" y="3345007"/>
              <a:ext cx="945657" cy="2557790"/>
            </a:xfrm>
            <a:custGeom>
              <a:avLst/>
              <a:gdLst>
                <a:gd name="T0" fmla="*/ 0 w 1382"/>
                <a:gd name="T1" fmla="*/ 3738 h 3738"/>
                <a:gd name="T2" fmla="*/ 0 w 1382"/>
                <a:gd name="T3" fmla="*/ 1370 h 3738"/>
                <a:gd name="T4" fmla="*/ 1382 w 1382"/>
                <a:gd name="T5" fmla="*/ 0 h 3738"/>
                <a:gd name="T6" fmla="*/ 1382 w 1382"/>
                <a:gd name="T7" fmla="*/ 2362 h 3738"/>
                <a:gd name="T8" fmla="*/ 0 w 1382"/>
                <a:gd name="T9" fmla="*/ 3738 h 3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2" h="3738">
                  <a:moveTo>
                    <a:pt x="0" y="3738"/>
                  </a:moveTo>
                  <a:lnTo>
                    <a:pt x="0" y="1370"/>
                  </a:lnTo>
                  <a:lnTo>
                    <a:pt x="1382" y="0"/>
                  </a:lnTo>
                  <a:lnTo>
                    <a:pt x="1382" y="2362"/>
                  </a:lnTo>
                  <a:lnTo>
                    <a:pt x="0" y="3738"/>
                  </a:lnTo>
                  <a:close/>
                </a:path>
              </a:pathLst>
            </a:custGeom>
            <a:solidFill>
              <a:srgbClr val="403F40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0" name="Grupp 139"/>
          <p:cNvGrpSpPr/>
          <p:nvPr/>
        </p:nvGrpSpPr>
        <p:grpSpPr>
          <a:xfrm>
            <a:off x="1338416" y="3924636"/>
            <a:ext cx="236407" cy="235650"/>
            <a:chOff x="2684615" y="3345007"/>
            <a:chExt cx="2566002" cy="2557790"/>
          </a:xfrm>
        </p:grpSpPr>
        <p:sp>
          <p:nvSpPr>
            <p:cNvPr id="401" name="Rectangle 20"/>
            <p:cNvSpPr>
              <a:spLocks noChangeArrowheads="1"/>
            </p:cNvSpPr>
            <p:nvPr/>
          </p:nvSpPr>
          <p:spPr bwMode="auto">
            <a:xfrm>
              <a:off x="3630273" y="4286558"/>
              <a:ext cx="1620344" cy="16162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2" name="Freeform 21"/>
            <p:cNvSpPr>
              <a:spLocks/>
            </p:cNvSpPr>
            <p:nvPr/>
          </p:nvSpPr>
          <p:spPr bwMode="auto">
            <a:xfrm rot="10800000" flipH="1">
              <a:off x="2684616" y="3345007"/>
              <a:ext cx="2566001" cy="941551"/>
            </a:xfrm>
            <a:custGeom>
              <a:avLst/>
              <a:gdLst>
                <a:gd name="T0" fmla="*/ 2362 w 3750"/>
                <a:gd name="T1" fmla="*/ 1376 h 1376"/>
                <a:gd name="T2" fmla="*/ 0 w 3750"/>
                <a:gd name="T3" fmla="*/ 1376 h 1376"/>
                <a:gd name="T4" fmla="*/ 1382 w 3750"/>
                <a:gd name="T5" fmla="*/ 0 h 1376"/>
                <a:gd name="T6" fmla="*/ 3750 w 3750"/>
                <a:gd name="T7" fmla="*/ 0 h 1376"/>
                <a:gd name="T8" fmla="*/ 2362 w 3750"/>
                <a:gd name="T9" fmla="*/ 137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0" h="1376">
                  <a:moveTo>
                    <a:pt x="2362" y="1376"/>
                  </a:moveTo>
                  <a:lnTo>
                    <a:pt x="0" y="1376"/>
                  </a:lnTo>
                  <a:lnTo>
                    <a:pt x="1382" y="0"/>
                  </a:lnTo>
                  <a:lnTo>
                    <a:pt x="3750" y="0"/>
                  </a:lnTo>
                  <a:lnTo>
                    <a:pt x="2362" y="1376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3" name="Freeform 22"/>
            <p:cNvSpPr>
              <a:spLocks/>
            </p:cNvSpPr>
            <p:nvPr/>
          </p:nvSpPr>
          <p:spPr bwMode="auto">
            <a:xfrm flipH="1">
              <a:off x="2684615" y="3345007"/>
              <a:ext cx="945657" cy="2557790"/>
            </a:xfrm>
            <a:custGeom>
              <a:avLst/>
              <a:gdLst>
                <a:gd name="T0" fmla="*/ 0 w 1382"/>
                <a:gd name="T1" fmla="*/ 3738 h 3738"/>
                <a:gd name="T2" fmla="*/ 0 w 1382"/>
                <a:gd name="T3" fmla="*/ 1370 h 3738"/>
                <a:gd name="T4" fmla="*/ 1382 w 1382"/>
                <a:gd name="T5" fmla="*/ 0 h 3738"/>
                <a:gd name="T6" fmla="*/ 1382 w 1382"/>
                <a:gd name="T7" fmla="*/ 2362 h 3738"/>
                <a:gd name="T8" fmla="*/ 0 w 1382"/>
                <a:gd name="T9" fmla="*/ 3738 h 3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2" h="3738">
                  <a:moveTo>
                    <a:pt x="0" y="3738"/>
                  </a:moveTo>
                  <a:lnTo>
                    <a:pt x="0" y="1370"/>
                  </a:lnTo>
                  <a:lnTo>
                    <a:pt x="1382" y="0"/>
                  </a:lnTo>
                  <a:lnTo>
                    <a:pt x="1382" y="2362"/>
                  </a:lnTo>
                  <a:lnTo>
                    <a:pt x="0" y="3738"/>
                  </a:lnTo>
                  <a:close/>
                </a:path>
              </a:pathLst>
            </a:custGeom>
            <a:solidFill>
              <a:srgbClr val="403F40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4" name="Rectangle 20"/>
          <p:cNvSpPr>
            <a:spLocks noChangeArrowheads="1"/>
          </p:cNvSpPr>
          <p:nvPr/>
        </p:nvSpPr>
        <p:spPr bwMode="auto">
          <a:xfrm>
            <a:off x="1784950" y="4011383"/>
            <a:ext cx="149283" cy="148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5" name="Freeform 21"/>
          <p:cNvSpPr>
            <a:spLocks/>
          </p:cNvSpPr>
          <p:nvPr/>
        </p:nvSpPr>
        <p:spPr bwMode="auto">
          <a:xfrm rot="10800000" flipH="1">
            <a:off x="1697826" y="3924638"/>
            <a:ext cx="236407" cy="86745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6" name="Freeform 22"/>
          <p:cNvSpPr>
            <a:spLocks/>
          </p:cNvSpPr>
          <p:nvPr/>
        </p:nvSpPr>
        <p:spPr bwMode="auto">
          <a:xfrm flipH="1">
            <a:off x="1697826" y="3924636"/>
            <a:ext cx="87124" cy="235650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7" name="Rectangle 20"/>
          <p:cNvSpPr>
            <a:spLocks noChangeArrowheads="1"/>
          </p:cNvSpPr>
          <p:nvPr/>
        </p:nvSpPr>
        <p:spPr bwMode="auto">
          <a:xfrm>
            <a:off x="2144361" y="4011383"/>
            <a:ext cx="149283" cy="148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8" name="Freeform 21"/>
          <p:cNvSpPr>
            <a:spLocks/>
          </p:cNvSpPr>
          <p:nvPr/>
        </p:nvSpPr>
        <p:spPr bwMode="auto">
          <a:xfrm rot="10800000" flipH="1">
            <a:off x="2057237" y="3924638"/>
            <a:ext cx="236407" cy="86745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" name="Freeform 22"/>
          <p:cNvSpPr>
            <a:spLocks/>
          </p:cNvSpPr>
          <p:nvPr/>
        </p:nvSpPr>
        <p:spPr bwMode="auto">
          <a:xfrm flipH="1">
            <a:off x="2057237" y="3924636"/>
            <a:ext cx="87124" cy="235650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" name="Rectangle 20"/>
          <p:cNvSpPr>
            <a:spLocks noChangeArrowheads="1"/>
          </p:cNvSpPr>
          <p:nvPr/>
        </p:nvSpPr>
        <p:spPr bwMode="auto">
          <a:xfrm>
            <a:off x="2503770" y="4011383"/>
            <a:ext cx="149283" cy="148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" name="Freeform 21"/>
          <p:cNvSpPr>
            <a:spLocks/>
          </p:cNvSpPr>
          <p:nvPr/>
        </p:nvSpPr>
        <p:spPr bwMode="auto">
          <a:xfrm rot="10800000" flipH="1">
            <a:off x="2416647" y="3924638"/>
            <a:ext cx="236407" cy="86745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2" name="Freeform 22"/>
          <p:cNvSpPr>
            <a:spLocks/>
          </p:cNvSpPr>
          <p:nvPr/>
        </p:nvSpPr>
        <p:spPr bwMode="auto">
          <a:xfrm flipH="1">
            <a:off x="2416647" y="3924636"/>
            <a:ext cx="87124" cy="235650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3" name="Grupp 159"/>
          <p:cNvGrpSpPr/>
          <p:nvPr/>
        </p:nvGrpSpPr>
        <p:grpSpPr>
          <a:xfrm>
            <a:off x="986784" y="4279275"/>
            <a:ext cx="236407" cy="235650"/>
            <a:chOff x="2684615" y="3345007"/>
            <a:chExt cx="2566002" cy="2557790"/>
          </a:xfrm>
        </p:grpSpPr>
        <p:sp>
          <p:nvSpPr>
            <p:cNvPr id="414" name="Rectangle 20"/>
            <p:cNvSpPr>
              <a:spLocks noChangeArrowheads="1"/>
            </p:cNvSpPr>
            <p:nvPr/>
          </p:nvSpPr>
          <p:spPr bwMode="auto">
            <a:xfrm>
              <a:off x="3630273" y="4286558"/>
              <a:ext cx="1620344" cy="16162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" name="Freeform 21"/>
            <p:cNvSpPr>
              <a:spLocks/>
            </p:cNvSpPr>
            <p:nvPr/>
          </p:nvSpPr>
          <p:spPr bwMode="auto">
            <a:xfrm rot="10800000" flipH="1">
              <a:off x="2684616" y="3345007"/>
              <a:ext cx="2566001" cy="941551"/>
            </a:xfrm>
            <a:custGeom>
              <a:avLst/>
              <a:gdLst>
                <a:gd name="T0" fmla="*/ 2362 w 3750"/>
                <a:gd name="T1" fmla="*/ 1376 h 1376"/>
                <a:gd name="T2" fmla="*/ 0 w 3750"/>
                <a:gd name="T3" fmla="*/ 1376 h 1376"/>
                <a:gd name="T4" fmla="*/ 1382 w 3750"/>
                <a:gd name="T5" fmla="*/ 0 h 1376"/>
                <a:gd name="T6" fmla="*/ 3750 w 3750"/>
                <a:gd name="T7" fmla="*/ 0 h 1376"/>
                <a:gd name="T8" fmla="*/ 2362 w 3750"/>
                <a:gd name="T9" fmla="*/ 137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0" h="1376">
                  <a:moveTo>
                    <a:pt x="2362" y="1376"/>
                  </a:moveTo>
                  <a:lnTo>
                    <a:pt x="0" y="1376"/>
                  </a:lnTo>
                  <a:lnTo>
                    <a:pt x="1382" y="0"/>
                  </a:lnTo>
                  <a:lnTo>
                    <a:pt x="3750" y="0"/>
                  </a:lnTo>
                  <a:lnTo>
                    <a:pt x="2362" y="1376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6" name="Freeform 22"/>
            <p:cNvSpPr>
              <a:spLocks/>
            </p:cNvSpPr>
            <p:nvPr/>
          </p:nvSpPr>
          <p:spPr bwMode="auto">
            <a:xfrm flipH="1">
              <a:off x="2684615" y="3345007"/>
              <a:ext cx="945657" cy="2557790"/>
            </a:xfrm>
            <a:custGeom>
              <a:avLst/>
              <a:gdLst>
                <a:gd name="T0" fmla="*/ 0 w 1382"/>
                <a:gd name="T1" fmla="*/ 3738 h 3738"/>
                <a:gd name="T2" fmla="*/ 0 w 1382"/>
                <a:gd name="T3" fmla="*/ 1370 h 3738"/>
                <a:gd name="T4" fmla="*/ 1382 w 1382"/>
                <a:gd name="T5" fmla="*/ 0 h 3738"/>
                <a:gd name="T6" fmla="*/ 1382 w 1382"/>
                <a:gd name="T7" fmla="*/ 2362 h 3738"/>
                <a:gd name="T8" fmla="*/ 0 w 1382"/>
                <a:gd name="T9" fmla="*/ 3738 h 3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2" h="3738">
                  <a:moveTo>
                    <a:pt x="0" y="3738"/>
                  </a:moveTo>
                  <a:lnTo>
                    <a:pt x="0" y="1370"/>
                  </a:lnTo>
                  <a:lnTo>
                    <a:pt x="1382" y="0"/>
                  </a:lnTo>
                  <a:lnTo>
                    <a:pt x="1382" y="2362"/>
                  </a:lnTo>
                  <a:lnTo>
                    <a:pt x="0" y="3738"/>
                  </a:lnTo>
                  <a:close/>
                </a:path>
              </a:pathLst>
            </a:custGeom>
            <a:solidFill>
              <a:srgbClr val="403F40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7" name="Grupp 160"/>
          <p:cNvGrpSpPr/>
          <p:nvPr/>
        </p:nvGrpSpPr>
        <p:grpSpPr>
          <a:xfrm>
            <a:off x="1346194" y="4279275"/>
            <a:ext cx="236407" cy="235650"/>
            <a:chOff x="2684615" y="3345007"/>
            <a:chExt cx="2566002" cy="2557790"/>
          </a:xfrm>
        </p:grpSpPr>
        <p:sp>
          <p:nvSpPr>
            <p:cNvPr id="418" name="Rectangle 20"/>
            <p:cNvSpPr>
              <a:spLocks noChangeArrowheads="1"/>
            </p:cNvSpPr>
            <p:nvPr/>
          </p:nvSpPr>
          <p:spPr bwMode="auto">
            <a:xfrm>
              <a:off x="3630273" y="4286558"/>
              <a:ext cx="1620344" cy="16162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" name="Freeform 21"/>
            <p:cNvSpPr>
              <a:spLocks/>
            </p:cNvSpPr>
            <p:nvPr/>
          </p:nvSpPr>
          <p:spPr bwMode="auto">
            <a:xfrm rot="10800000" flipH="1">
              <a:off x="2684616" y="3345007"/>
              <a:ext cx="2566001" cy="941551"/>
            </a:xfrm>
            <a:custGeom>
              <a:avLst/>
              <a:gdLst>
                <a:gd name="T0" fmla="*/ 2362 w 3750"/>
                <a:gd name="T1" fmla="*/ 1376 h 1376"/>
                <a:gd name="T2" fmla="*/ 0 w 3750"/>
                <a:gd name="T3" fmla="*/ 1376 h 1376"/>
                <a:gd name="T4" fmla="*/ 1382 w 3750"/>
                <a:gd name="T5" fmla="*/ 0 h 1376"/>
                <a:gd name="T6" fmla="*/ 3750 w 3750"/>
                <a:gd name="T7" fmla="*/ 0 h 1376"/>
                <a:gd name="T8" fmla="*/ 2362 w 3750"/>
                <a:gd name="T9" fmla="*/ 137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0" h="1376">
                  <a:moveTo>
                    <a:pt x="2362" y="1376"/>
                  </a:moveTo>
                  <a:lnTo>
                    <a:pt x="0" y="1376"/>
                  </a:lnTo>
                  <a:lnTo>
                    <a:pt x="1382" y="0"/>
                  </a:lnTo>
                  <a:lnTo>
                    <a:pt x="3750" y="0"/>
                  </a:lnTo>
                  <a:lnTo>
                    <a:pt x="2362" y="1376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" name="Freeform 22"/>
            <p:cNvSpPr>
              <a:spLocks/>
            </p:cNvSpPr>
            <p:nvPr/>
          </p:nvSpPr>
          <p:spPr bwMode="auto">
            <a:xfrm flipH="1">
              <a:off x="2684615" y="3345007"/>
              <a:ext cx="945657" cy="2557790"/>
            </a:xfrm>
            <a:custGeom>
              <a:avLst/>
              <a:gdLst>
                <a:gd name="T0" fmla="*/ 0 w 1382"/>
                <a:gd name="T1" fmla="*/ 3738 h 3738"/>
                <a:gd name="T2" fmla="*/ 0 w 1382"/>
                <a:gd name="T3" fmla="*/ 1370 h 3738"/>
                <a:gd name="T4" fmla="*/ 1382 w 1382"/>
                <a:gd name="T5" fmla="*/ 0 h 3738"/>
                <a:gd name="T6" fmla="*/ 1382 w 1382"/>
                <a:gd name="T7" fmla="*/ 2362 h 3738"/>
                <a:gd name="T8" fmla="*/ 0 w 1382"/>
                <a:gd name="T9" fmla="*/ 3738 h 3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2" h="3738">
                  <a:moveTo>
                    <a:pt x="0" y="3738"/>
                  </a:moveTo>
                  <a:lnTo>
                    <a:pt x="0" y="1370"/>
                  </a:lnTo>
                  <a:lnTo>
                    <a:pt x="1382" y="0"/>
                  </a:lnTo>
                  <a:lnTo>
                    <a:pt x="1382" y="2362"/>
                  </a:lnTo>
                  <a:lnTo>
                    <a:pt x="0" y="3738"/>
                  </a:lnTo>
                  <a:close/>
                </a:path>
              </a:pathLst>
            </a:custGeom>
            <a:solidFill>
              <a:srgbClr val="403F40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1" name="Rectangle 20"/>
          <p:cNvSpPr>
            <a:spLocks noChangeArrowheads="1"/>
          </p:cNvSpPr>
          <p:nvPr/>
        </p:nvSpPr>
        <p:spPr bwMode="auto">
          <a:xfrm>
            <a:off x="1792729" y="4366022"/>
            <a:ext cx="149283" cy="148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2" name="Freeform 21"/>
          <p:cNvSpPr>
            <a:spLocks/>
          </p:cNvSpPr>
          <p:nvPr/>
        </p:nvSpPr>
        <p:spPr bwMode="auto">
          <a:xfrm rot="10800000" flipH="1">
            <a:off x="1705605" y="4279277"/>
            <a:ext cx="236407" cy="86745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3" name="Freeform 22"/>
          <p:cNvSpPr>
            <a:spLocks/>
          </p:cNvSpPr>
          <p:nvPr/>
        </p:nvSpPr>
        <p:spPr bwMode="auto">
          <a:xfrm flipH="1">
            <a:off x="1705605" y="4279275"/>
            <a:ext cx="87124" cy="235650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4" name="Rectangle 20"/>
          <p:cNvSpPr>
            <a:spLocks noChangeArrowheads="1"/>
          </p:cNvSpPr>
          <p:nvPr/>
        </p:nvSpPr>
        <p:spPr bwMode="auto">
          <a:xfrm>
            <a:off x="2152139" y="4366022"/>
            <a:ext cx="149283" cy="148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5" name="Freeform 21"/>
          <p:cNvSpPr>
            <a:spLocks/>
          </p:cNvSpPr>
          <p:nvPr/>
        </p:nvSpPr>
        <p:spPr bwMode="auto">
          <a:xfrm rot="10800000" flipH="1">
            <a:off x="2065015" y="4279277"/>
            <a:ext cx="236407" cy="86745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6" name="Freeform 22"/>
          <p:cNvSpPr>
            <a:spLocks/>
          </p:cNvSpPr>
          <p:nvPr/>
        </p:nvSpPr>
        <p:spPr bwMode="auto">
          <a:xfrm flipH="1">
            <a:off x="2065015" y="4279275"/>
            <a:ext cx="87124" cy="235650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7" name="Rectangle 20"/>
          <p:cNvSpPr>
            <a:spLocks noChangeArrowheads="1"/>
          </p:cNvSpPr>
          <p:nvPr/>
        </p:nvSpPr>
        <p:spPr bwMode="auto">
          <a:xfrm>
            <a:off x="2511549" y="4366022"/>
            <a:ext cx="149283" cy="148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8" name="Freeform 21"/>
          <p:cNvSpPr>
            <a:spLocks/>
          </p:cNvSpPr>
          <p:nvPr/>
        </p:nvSpPr>
        <p:spPr bwMode="auto">
          <a:xfrm rot="10800000" flipH="1">
            <a:off x="2424425" y="4279277"/>
            <a:ext cx="236407" cy="86745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9" name="Freeform 22"/>
          <p:cNvSpPr>
            <a:spLocks/>
          </p:cNvSpPr>
          <p:nvPr/>
        </p:nvSpPr>
        <p:spPr bwMode="auto">
          <a:xfrm flipH="1">
            <a:off x="2424425" y="4279275"/>
            <a:ext cx="87124" cy="235650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0" name="Grupp 180"/>
          <p:cNvGrpSpPr/>
          <p:nvPr/>
        </p:nvGrpSpPr>
        <p:grpSpPr>
          <a:xfrm>
            <a:off x="994563" y="4633917"/>
            <a:ext cx="236407" cy="235650"/>
            <a:chOff x="2684615" y="3345007"/>
            <a:chExt cx="2566002" cy="2557790"/>
          </a:xfrm>
        </p:grpSpPr>
        <p:sp>
          <p:nvSpPr>
            <p:cNvPr id="431" name="Rectangle 20"/>
            <p:cNvSpPr>
              <a:spLocks noChangeArrowheads="1"/>
            </p:cNvSpPr>
            <p:nvPr/>
          </p:nvSpPr>
          <p:spPr bwMode="auto">
            <a:xfrm>
              <a:off x="3630273" y="4286558"/>
              <a:ext cx="1620344" cy="16162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" name="Freeform 21"/>
            <p:cNvSpPr>
              <a:spLocks/>
            </p:cNvSpPr>
            <p:nvPr/>
          </p:nvSpPr>
          <p:spPr bwMode="auto">
            <a:xfrm rot="10800000" flipH="1">
              <a:off x="2684616" y="3345007"/>
              <a:ext cx="2566001" cy="941551"/>
            </a:xfrm>
            <a:custGeom>
              <a:avLst/>
              <a:gdLst>
                <a:gd name="T0" fmla="*/ 2362 w 3750"/>
                <a:gd name="T1" fmla="*/ 1376 h 1376"/>
                <a:gd name="T2" fmla="*/ 0 w 3750"/>
                <a:gd name="T3" fmla="*/ 1376 h 1376"/>
                <a:gd name="T4" fmla="*/ 1382 w 3750"/>
                <a:gd name="T5" fmla="*/ 0 h 1376"/>
                <a:gd name="T6" fmla="*/ 3750 w 3750"/>
                <a:gd name="T7" fmla="*/ 0 h 1376"/>
                <a:gd name="T8" fmla="*/ 2362 w 3750"/>
                <a:gd name="T9" fmla="*/ 137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0" h="1376">
                  <a:moveTo>
                    <a:pt x="2362" y="1376"/>
                  </a:moveTo>
                  <a:lnTo>
                    <a:pt x="0" y="1376"/>
                  </a:lnTo>
                  <a:lnTo>
                    <a:pt x="1382" y="0"/>
                  </a:lnTo>
                  <a:lnTo>
                    <a:pt x="3750" y="0"/>
                  </a:lnTo>
                  <a:lnTo>
                    <a:pt x="2362" y="1376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" name="Freeform 22"/>
            <p:cNvSpPr>
              <a:spLocks/>
            </p:cNvSpPr>
            <p:nvPr/>
          </p:nvSpPr>
          <p:spPr bwMode="auto">
            <a:xfrm flipH="1">
              <a:off x="2684615" y="3345007"/>
              <a:ext cx="945657" cy="2557790"/>
            </a:xfrm>
            <a:custGeom>
              <a:avLst/>
              <a:gdLst>
                <a:gd name="T0" fmla="*/ 0 w 1382"/>
                <a:gd name="T1" fmla="*/ 3738 h 3738"/>
                <a:gd name="T2" fmla="*/ 0 w 1382"/>
                <a:gd name="T3" fmla="*/ 1370 h 3738"/>
                <a:gd name="T4" fmla="*/ 1382 w 1382"/>
                <a:gd name="T5" fmla="*/ 0 h 3738"/>
                <a:gd name="T6" fmla="*/ 1382 w 1382"/>
                <a:gd name="T7" fmla="*/ 2362 h 3738"/>
                <a:gd name="T8" fmla="*/ 0 w 1382"/>
                <a:gd name="T9" fmla="*/ 3738 h 3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2" h="3738">
                  <a:moveTo>
                    <a:pt x="0" y="3738"/>
                  </a:moveTo>
                  <a:lnTo>
                    <a:pt x="0" y="1370"/>
                  </a:lnTo>
                  <a:lnTo>
                    <a:pt x="1382" y="0"/>
                  </a:lnTo>
                  <a:lnTo>
                    <a:pt x="1382" y="2362"/>
                  </a:lnTo>
                  <a:lnTo>
                    <a:pt x="0" y="3738"/>
                  </a:lnTo>
                  <a:close/>
                </a:path>
              </a:pathLst>
            </a:custGeom>
            <a:solidFill>
              <a:srgbClr val="403F40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4" name="Grupp 181"/>
          <p:cNvGrpSpPr/>
          <p:nvPr/>
        </p:nvGrpSpPr>
        <p:grpSpPr>
          <a:xfrm>
            <a:off x="1353974" y="4633917"/>
            <a:ext cx="236407" cy="235650"/>
            <a:chOff x="2684615" y="3345007"/>
            <a:chExt cx="2566002" cy="2557790"/>
          </a:xfrm>
        </p:grpSpPr>
        <p:sp>
          <p:nvSpPr>
            <p:cNvPr id="435" name="Rectangle 20"/>
            <p:cNvSpPr>
              <a:spLocks noChangeArrowheads="1"/>
            </p:cNvSpPr>
            <p:nvPr/>
          </p:nvSpPr>
          <p:spPr bwMode="auto">
            <a:xfrm>
              <a:off x="3630273" y="4286558"/>
              <a:ext cx="1620344" cy="16162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Freeform 21"/>
            <p:cNvSpPr>
              <a:spLocks/>
            </p:cNvSpPr>
            <p:nvPr/>
          </p:nvSpPr>
          <p:spPr bwMode="auto">
            <a:xfrm rot="10800000" flipH="1">
              <a:off x="2684616" y="3345007"/>
              <a:ext cx="2566001" cy="941551"/>
            </a:xfrm>
            <a:custGeom>
              <a:avLst/>
              <a:gdLst>
                <a:gd name="T0" fmla="*/ 2362 w 3750"/>
                <a:gd name="T1" fmla="*/ 1376 h 1376"/>
                <a:gd name="T2" fmla="*/ 0 w 3750"/>
                <a:gd name="T3" fmla="*/ 1376 h 1376"/>
                <a:gd name="T4" fmla="*/ 1382 w 3750"/>
                <a:gd name="T5" fmla="*/ 0 h 1376"/>
                <a:gd name="T6" fmla="*/ 3750 w 3750"/>
                <a:gd name="T7" fmla="*/ 0 h 1376"/>
                <a:gd name="T8" fmla="*/ 2362 w 3750"/>
                <a:gd name="T9" fmla="*/ 137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0" h="1376">
                  <a:moveTo>
                    <a:pt x="2362" y="1376"/>
                  </a:moveTo>
                  <a:lnTo>
                    <a:pt x="0" y="1376"/>
                  </a:lnTo>
                  <a:lnTo>
                    <a:pt x="1382" y="0"/>
                  </a:lnTo>
                  <a:lnTo>
                    <a:pt x="3750" y="0"/>
                  </a:lnTo>
                  <a:lnTo>
                    <a:pt x="2362" y="1376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" name="Freeform 22"/>
            <p:cNvSpPr>
              <a:spLocks/>
            </p:cNvSpPr>
            <p:nvPr/>
          </p:nvSpPr>
          <p:spPr bwMode="auto">
            <a:xfrm flipH="1">
              <a:off x="2684615" y="3345007"/>
              <a:ext cx="945657" cy="2557790"/>
            </a:xfrm>
            <a:custGeom>
              <a:avLst/>
              <a:gdLst>
                <a:gd name="T0" fmla="*/ 0 w 1382"/>
                <a:gd name="T1" fmla="*/ 3738 h 3738"/>
                <a:gd name="T2" fmla="*/ 0 w 1382"/>
                <a:gd name="T3" fmla="*/ 1370 h 3738"/>
                <a:gd name="T4" fmla="*/ 1382 w 1382"/>
                <a:gd name="T5" fmla="*/ 0 h 3738"/>
                <a:gd name="T6" fmla="*/ 1382 w 1382"/>
                <a:gd name="T7" fmla="*/ 2362 h 3738"/>
                <a:gd name="T8" fmla="*/ 0 w 1382"/>
                <a:gd name="T9" fmla="*/ 3738 h 3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2" h="3738">
                  <a:moveTo>
                    <a:pt x="0" y="3738"/>
                  </a:moveTo>
                  <a:lnTo>
                    <a:pt x="0" y="1370"/>
                  </a:lnTo>
                  <a:lnTo>
                    <a:pt x="1382" y="0"/>
                  </a:lnTo>
                  <a:lnTo>
                    <a:pt x="1382" y="2362"/>
                  </a:lnTo>
                  <a:lnTo>
                    <a:pt x="0" y="3738"/>
                  </a:lnTo>
                  <a:close/>
                </a:path>
              </a:pathLst>
            </a:custGeom>
            <a:solidFill>
              <a:srgbClr val="403F40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45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8" name="Rectangle 20"/>
          <p:cNvSpPr>
            <a:spLocks noChangeArrowheads="1"/>
          </p:cNvSpPr>
          <p:nvPr/>
        </p:nvSpPr>
        <p:spPr bwMode="auto">
          <a:xfrm>
            <a:off x="1800508" y="4720664"/>
            <a:ext cx="149283" cy="148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9" name="Freeform 21"/>
          <p:cNvSpPr>
            <a:spLocks/>
          </p:cNvSpPr>
          <p:nvPr/>
        </p:nvSpPr>
        <p:spPr bwMode="auto">
          <a:xfrm rot="10800000" flipH="1">
            <a:off x="1713384" y="4633919"/>
            <a:ext cx="236407" cy="86745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" name="Freeform 22"/>
          <p:cNvSpPr>
            <a:spLocks/>
          </p:cNvSpPr>
          <p:nvPr/>
        </p:nvSpPr>
        <p:spPr bwMode="auto">
          <a:xfrm flipH="1">
            <a:off x="1713384" y="4633917"/>
            <a:ext cx="87124" cy="235650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1" name="Rectangle 20"/>
          <p:cNvSpPr>
            <a:spLocks noChangeArrowheads="1"/>
          </p:cNvSpPr>
          <p:nvPr/>
        </p:nvSpPr>
        <p:spPr bwMode="auto">
          <a:xfrm>
            <a:off x="2159919" y="4720664"/>
            <a:ext cx="149283" cy="148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2" name="Freeform 21"/>
          <p:cNvSpPr>
            <a:spLocks/>
          </p:cNvSpPr>
          <p:nvPr/>
        </p:nvSpPr>
        <p:spPr bwMode="auto">
          <a:xfrm rot="10800000" flipH="1">
            <a:off x="2072795" y="4633919"/>
            <a:ext cx="236407" cy="86745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3" name="Freeform 22"/>
          <p:cNvSpPr>
            <a:spLocks/>
          </p:cNvSpPr>
          <p:nvPr/>
        </p:nvSpPr>
        <p:spPr bwMode="auto">
          <a:xfrm flipH="1">
            <a:off x="2072795" y="4633917"/>
            <a:ext cx="87124" cy="235650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4" name="Rectangle 20"/>
          <p:cNvSpPr>
            <a:spLocks noChangeArrowheads="1"/>
          </p:cNvSpPr>
          <p:nvPr/>
        </p:nvSpPr>
        <p:spPr bwMode="auto">
          <a:xfrm>
            <a:off x="2519328" y="4720664"/>
            <a:ext cx="149283" cy="148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5" name="Freeform 21"/>
          <p:cNvSpPr>
            <a:spLocks/>
          </p:cNvSpPr>
          <p:nvPr/>
        </p:nvSpPr>
        <p:spPr bwMode="auto">
          <a:xfrm rot="10800000" flipH="1">
            <a:off x="2432205" y="4633919"/>
            <a:ext cx="236407" cy="86745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6" name="Freeform 22"/>
          <p:cNvSpPr>
            <a:spLocks/>
          </p:cNvSpPr>
          <p:nvPr/>
        </p:nvSpPr>
        <p:spPr bwMode="auto">
          <a:xfrm flipH="1">
            <a:off x="2432205" y="4633917"/>
            <a:ext cx="87124" cy="235650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8" name="Rectangle 20"/>
          <p:cNvSpPr>
            <a:spLocks noChangeArrowheads="1"/>
          </p:cNvSpPr>
          <p:nvPr/>
        </p:nvSpPr>
        <p:spPr bwMode="auto">
          <a:xfrm>
            <a:off x="4071498" y="2777201"/>
            <a:ext cx="271221" cy="27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9" name="Freeform 21"/>
          <p:cNvSpPr>
            <a:spLocks/>
          </p:cNvSpPr>
          <p:nvPr/>
        </p:nvSpPr>
        <p:spPr bwMode="auto">
          <a:xfrm rot="10800000" flipH="1">
            <a:off x="3913207" y="2619600"/>
            <a:ext cx="429510" cy="157601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rgbClr val="B3B2B3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" name="Freeform 22"/>
          <p:cNvSpPr>
            <a:spLocks/>
          </p:cNvSpPr>
          <p:nvPr/>
        </p:nvSpPr>
        <p:spPr bwMode="auto">
          <a:xfrm flipH="1">
            <a:off x="3913209" y="2619598"/>
            <a:ext cx="158288" cy="428135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rgbClr val="3F3E3F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" name="Rectangle 20"/>
          <p:cNvSpPr>
            <a:spLocks noChangeArrowheads="1"/>
          </p:cNvSpPr>
          <p:nvPr/>
        </p:nvSpPr>
        <p:spPr bwMode="auto">
          <a:xfrm>
            <a:off x="4624942" y="2777200"/>
            <a:ext cx="271221" cy="27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" name="Freeform 21"/>
          <p:cNvSpPr>
            <a:spLocks/>
          </p:cNvSpPr>
          <p:nvPr/>
        </p:nvSpPr>
        <p:spPr bwMode="auto">
          <a:xfrm rot="10800000" flipH="1">
            <a:off x="4466651" y="2619599"/>
            <a:ext cx="429510" cy="157601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rgbClr val="B3B2B3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3" name="Freeform 22"/>
          <p:cNvSpPr>
            <a:spLocks/>
          </p:cNvSpPr>
          <p:nvPr/>
        </p:nvSpPr>
        <p:spPr bwMode="auto">
          <a:xfrm flipH="1">
            <a:off x="4466653" y="2619597"/>
            <a:ext cx="158288" cy="428135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rgbClr val="3F3E3F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4" name="Rectangle 20"/>
          <p:cNvSpPr>
            <a:spLocks noChangeArrowheads="1"/>
          </p:cNvSpPr>
          <p:nvPr/>
        </p:nvSpPr>
        <p:spPr bwMode="auto">
          <a:xfrm>
            <a:off x="5178385" y="2777201"/>
            <a:ext cx="271221" cy="27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5" name="Freeform 21"/>
          <p:cNvSpPr>
            <a:spLocks/>
          </p:cNvSpPr>
          <p:nvPr/>
        </p:nvSpPr>
        <p:spPr bwMode="auto">
          <a:xfrm rot="10800000" flipH="1">
            <a:off x="5020094" y="2619600"/>
            <a:ext cx="429510" cy="157601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rgbClr val="B3B2B3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6" name="Freeform 22"/>
          <p:cNvSpPr>
            <a:spLocks/>
          </p:cNvSpPr>
          <p:nvPr/>
        </p:nvSpPr>
        <p:spPr bwMode="auto">
          <a:xfrm flipH="1">
            <a:off x="5020097" y="2619598"/>
            <a:ext cx="158288" cy="428135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rgbClr val="3F3E3F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7" name="Rectangle 20"/>
          <p:cNvSpPr>
            <a:spLocks noChangeArrowheads="1"/>
          </p:cNvSpPr>
          <p:nvPr/>
        </p:nvSpPr>
        <p:spPr bwMode="auto">
          <a:xfrm>
            <a:off x="4071497" y="3415498"/>
            <a:ext cx="271221" cy="2705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8" name="Freeform 21"/>
          <p:cNvSpPr>
            <a:spLocks/>
          </p:cNvSpPr>
          <p:nvPr/>
        </p:nvSpPr>
        <p:spPr bwMode="auto">
          <a:xfrm rot="10800000" flipH="1">
            <a:off x="3913206" y="3257897"/>
            <a:ext cx="429510" cy="157601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rgbClr val="B3B2B3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9" name="Freeform 22"/>
          <p:cNvSpPr>
            <a:spLocks/>
          </p:cNvSpPr>
          <p:nvPr/>
        </p:nvSpPr>
        <p:spPr bwMode="auto">
          <a:xfrm flipH="1">
            <a:off x="3913208" y="3257895"/>
            <a:ext cx="158288" cy="428135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rgbClr val="3F3E3F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0" name="Rectangle 20"/>
          <p:cNvSpPr>
            <a:spLocks noChangeArrowheads="1"/>
          </p:cNvSpPr>
          <p:nvPr/>
        </p:nvSpPr>
        <p:spPr bwMode="auto">
          <a:xfrm>
            <a:off x="4624941" y="3415497"/>
            <a:ext cx="271221" cy="2705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1" name="Freeform 21"/>
          <p:cNvSpPr>
            <a:spLocks/>
          </p:cNvSpPr>
          <p:nvPr/>
        </p:nvSpPr>
        <p:spPr bwMode="auto">
          <a:xfrm rot="10800000" flipH="1">
            <a:off x="4466650" y="3257896"/>
            <a:ext cx="429510" cy="157601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2" name="Freeform 22"/>
          <p:cNvSpPr>
            <a:spLocks/>
          </p:cNvSpPr>
          <p:nvPr/>
        </p:nvSpPr>
        <p:spPr bwMode="auto">
          <a:xfrm flipH="1">
            <a:off x="4466652" y="3257894"/>
            <a:ext cx="158288" cy="428135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3" name="Rectangle 20"/>
          <p:cNvSpPr>
            <a:spLocks noChangeArrowheads="1"/>
          </p:cNvSpPr>
          <p:nvPr/>
        </p:nvSpPr>
        <p:spPr bwMode="auto">
          <a:xfrm>
            <a:off x="5178384" y="3415498"/>
            <a:ext cx="271221" cy="2705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4" name="Freeform 21"/>
          <p:cNvSpPr>
            <a:spLocks/>
          </p:cNvSpPr>
          <p:nvPr/>
        </p:nvSpPr>
        <p:spPr bwMode="auto">
          <a:xfrm rot="10800000" flipH="1">
            <a:off x="5020093" y="3257897"/>
            <a:ext cx="429510" cy="157601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5" name="Freeform 22"/>
          <p:cNvSpPr>
            <a:spLocks/>
          </p:cNvSpPr>
          <p:nvPr/>
        </p:nvSpPr>
        <p:spPr bwMode="auto">
          <a:xfrm flipH="1">
            <a:off x="5020096" y="3257895"/>
            <a:ext cx="158288" cy="428135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6" name="Rectangle 20"/>
          <p:cNvSpPr>
            <a:spLocks noChangeArrowheads="1"/>
          </p:cNvSpPr>
          <p:nvPr/>
        </p:nvSpPr>
        <p:spPr bwMode="auto">
          <a:xfrm>
            <a:off x="4071498" y="4053795"/>
            <a:ext cx="271221" cy="2705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7" name="Freeform 21"/>
          <p:cNvSpPr>
            <a:spLocks/>
          </p:cNvSpPr>
          <p:nvPr/>
        </p:nvSpPr>
        <p:spPr bwMode="auto">
          <a:xfrm rot="10800000" flipH="1">
            <a:off x="3913207" y="3896194"/>
            <a:ext cx="429510" cy="157601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8" name="Freeform 22"/>
          <p:cNvSpPr>
            <a:spLocks/>
          </p:cNvSpPr>
          <p:nvPr/>
        </p:nvSpPr>
        <p:spPr bwMode="auto">
          <a:xfrm flipH="1">
            <a:off x="3913209" y="3896192"/>
            <a:ext cx="158288" cy="428135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9" name="Rectangle 20"/>
          <p:cNvSpPr>
            <a:spLocks noChangeArrowheads="1"/>
          </p:cNvSpPr>
          <p:nvPr/>
        </p:nvSpPr>
        <p:spPr bwMode="auto">
          <a:xfrm>
            <a:off x="4624942" y="4053795"/>
            <a:ext cx="271221" cy="2705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0" name="Freeform 21"/>
          <p:cNvSpPr>
            <a:spLocks/>
          </p:cNvSpPr>
          <p:nvPr/>
        </p:nvSpPr>
        <p:spPr bwMode="auto">
          <a:xfrm rot="10800000" flipH="1">
            <a:off x="4466651" y="3896193"/>
            <a:ext cx="429510" cy="157601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" name="Freeform 22"/>
          <p:cNvSpPr>
            <a:spLocks/>
          </p:cNvSpPr>
          <p:nvPr/>
        </p:nvSpPr>
        <p:spPr bwMode="auto">
          <a:xfrm flipH="1">
            <a:off x="4466653" y="3896191"/>
            <a:ext cx="158288" cy="428135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2" name="Rectangle 20"/>
          <p:cNvSpPr>
            <a:spLocks noChangeArrowheads="1"/>
          </p:cNvSpPr>
          <p:nvPr/>
        </p:nvSpPr>
        <p:spPr bwMode="auto">
          <a:xfrm>
            <a:off x="5178385" y="4053795"/>
            <a:ext cx="271221" cy="2705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3" name="Freeform 21"/>
          <p:cNvSpPr>
            <a:spLocks/>
          </p:cNvSpPr>
          <p:nvPr/>
        </p:nvSpPr>
        <p:spPr bwMode="auto">
          <a:xfrm rot="10800000" flipH="1">
            <a:off x="5020094" y="3896194"/>
            <a:ext cx="429510" cy="157601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4" name="Freeform 22"/>
          <p:cNvSpPr>
            <a:spLocks/>
          </p:cNvSpPr>
          <p:nvPr/>
        </p:nvSpPr>
        <p:spPr bwMode="auto">
          <a:xfrm flipH="1">
            <a:off x="5020097" y="3896192"/>
            <a:ext cx="158288" cy="428135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6" name="Rectangle 20"/>
          <p:cNvSpPr>
            <a:spLocks noChangeArrowheads="1"/>
          </p:cNvSpPr>
          <p:nvPr/>
        </p:nvSpPr>
        <p:spPr bwMode="auto">
          <a:xfrm>
            <a:off x="7463595" y="3002063"/>
            <a:ext cx="271221" cy="270534"/>
          </a:xfrm>
          <a:prstGeom prst="rect">
            <a:avLst/>
          </a:prstGeom>
          <a:solidFill>
            <a:srgbClr val="E2E3E4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7" name="Freeform 21"/>
          <p:cNvSpPr>
            <a:spLocks/>
          </p:cNvSpPr>
          <p:nvPr/>
        </p:nvSpPr>
        <p:spPr bwMode="auto">
          <a:xfrm rot="10800000" flipH="1">
            <a:off x="7305304" y="2844462"/>
            <a:ext cx="429510" cy="157601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rgbClr val="B3B2B3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8" name="Freeform 22"/>
          <p:cNvSpPr>
            <a:spLocks/>
          </p:cNvSpPr>
          <p:nvPr/>
        </p:nvSpPr>
        <p:spPr bwMode="auto">
          <a:xfrm flipH="1">
            <a:off x="7305307" y="2844460"/>
            <a:ext cx="158288" cy="428135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rgbClr val="3F3E3F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9" name="Rectangle 20"/>
          <p:cNvSpPr>
            <a:spLocks noChangeArrowheads="1"/>
          </p:cNvSpPr>
          <p:nvPr/>
        </p:nvSpPr>
        <p:spPr bwMode="auto">
          <a:xfrm>
            <a:off x="8017039" y="3002064"/>
            <a:ext cx="271221" cy="270534"/>
          </a:xfrm>
          <a:prstGeom prst="rect">
            <a:avLst/>
          </a:prstGeom>
          <a:solidFill>
            <a:srgbClr val="E2E3E4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0" name="Freeform 21"/>
          <p:cNvSpPr>
            <a:spLocks/>
          </p:cNvSpPr>
          <p:nvPr/>
        </p:nvSpPr>
        <p:spPr bwMode="auto">
          <a:xfrm rot="10800000" flipH="1">
            <a:off x="7858748" y="2844463"/>
            <a:ext cx="429510" cy="157601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rgbClr val="B3B2B3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" name="Freeform 22"/>
          <p:cNvSpPr>
            <a:spLocks/>
          </p:cNvSpPr>
          <p:nvPr/>
        </p:nvSpPr>
        <p:spPr bwMode="auto">
          <a:xfrm flipH="1">
            <a:off x="7858750" y="2844461"/>
            <a:ext cx="158288" cy="428135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rgbClr val="3F3E3F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2" name="Rectangle 20"/>
          <p:cNvSpPr>
            <a:spLocks noChangeArrowheads="1"/>
          </p:cNvSpPr>
          <p:nvPr/>
        </p:nvSpPr>
        <p:spPr bwMode="auto">
          <a:xfrm>
            <a:off x="6910152" y="3640361"/>
            <a:ext cx="271221" cy="270534"/>
          </a:xfrm>
          <a:prstGeom prst="rect">
            <a:avLst/>
          </a:prstGeom>
          <a:solidFill>
            <a:srgbClr val="E2E3E4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3" name="Freeform 21"/>
          <p:cNvSpPr>
            <a:spLocks/>
          </p:cNvSpPr>
          <p:nvPr/>
        </p:nvSpPr>
        <p:spPr bwMode="auto">
          <a:xfrm rot="10800000" flipH="1">
            <a:off x="6751861" y="3482760"/>
            <a:ext cx="429510" cy="157601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rgbClr val="B3B2B3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4" name="Freeform 22"/>
          <p:cNvSpPr>
            <a:spLocks/>
          </p:cNvSpPr>
          <p:nvPr/>
        </p:nvSpPr>
        <p:spPr bwMode="auto">
          <a:xfrm flipH="1">
            <a:off x="6751864" y="3482758"/>
            <a:ext cx="158288" cy="428135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rgbClr val="3F3E3F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5" name="Rectangle 20"/>
          <p:cNvSpPr>
            <a:spLocks noChangeArrowheads="1"/>
          </p:cNvSpPr>
          <p:nvPr/>
        </p:nvSpPr>
        <p:spPr bwMode="auto">
          <a:xfrm>
            <a:off x="7463596" y="3640360"/>
            <a:ext cx="271221" cy="2705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6" name="Freeform 21"/>
          <p:cNvSpPr>
            <a:spLocks/>
          </p:cNvSpPr>
          <p:nvPr/>
        </p:nvSpPr>
        <p:spPr bwMode="auto">
          <a:xfrm rot="10800000" flipH="1">
            <a:off x="7305305" y="3482759"/>
            <a:ext cx="429510" cy="157601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7" name="Freeform 22"/>
          <p:cNvSpPr>
            <a:spLocks/>
          </p:cNvSpPr>
          <p:nvPr/>
        </p:nvSpPr>
        <p:spPr bwMode="auto">
          <a:xfrm flipH="1">
            <a:off x="7305308" y="3482757"/>
            <a:ext cx="158288" cy="428135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8" name="Rectangle 20"/>
          <p:cNvSpPr>
            <a:spLocks noChangeArrowheads="1"/>
          </p:cNvSpPr>
          <p:nvPr/>
        </p:nvSpPr>
        <p:spPr bwMode="auto">
          <a:xfrm>
            <a:off x="8017040" y="3640361"/>
            <a:ext cx="271221" cy="2705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9" name="Freeform 21"/>
          <p:cNvSpPr>
            <a:spLocks/>
          </p:cNvSpPr>
          <p:nvPr/>
        </p:nvSpPr>
        <p:spPr bwMode="auto">
          <a:xfrm rot="10800000" flipH="1">
            <a:off x="7858749" y="3482760"/>
            <a:ext cx="429510" cy="157601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0" name="Freeform 22"/>
          <p:cNvSpPr>
            <a:spLocks/>
          </p:cNvSpPr>
          <p:nvPr/>
        </p:nvSpPr>
        <p:spPr bwMode="auto">
          <a:xfrm flipH="1">
            <a:off x="7858751" y="3482758"/>
            <a:ext cx="158288" cy="428135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2" name="Rectangle 20"/>
          <p:cNvSpPr>
            <a:spLocks noChangeArrowheads="1"/>
          </p:cNvSpPr>
          <p:nvPr/>
        </p:nvSpPr>
        <p:spPr bwMode="auto">
          <a:xfrm>
            <a:off x="9801134" y="3319414"/>
            <a:ext cx="488934" cy="4876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3" name="Freeform 21"/>
          <p:cNvSpPr>
            <a:spLocks/>
          </p:cNvSpPr>
          <p:nvPr/>
        </p:nvSpPr>
        <p:spPr bwMode="auto">
          <a:xfrm rot="10800000" flipH="1">
            <a:off x="9515786" y="3035304"/>
            <a:ext cx="774284" cy="284110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4" name="Freeform 22"/>
          <p:cNvSpPr>
            <a:spLocks/>
          </p:cNvSpPr>
          <p:nvPr/>
        </p:nvSpPr>
        <p:spPr bwMode="auto">
          <a:xfrm flipH="1">
            <a:off x="9515787" y="3035304"/>
            <a:ext cx="285349" cy="771806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5" name="Rectangle 20"/>
          <p:cNvSpPr>
            <a:spLocks noChangeArrowheads="1"/>
          </p:cNvSpPr>
          <p:nvPr/>
        </p:nvSpPr>
        <p:spPr bwMode="auto">
          <a:xfrm>
            <a:off x="10728873" y="3319414"/>
            <a:ext cx="488934" cy="4876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6" name="Freeform 21"/>
          <p:cNvSpPr>
            <a:spLocks/>
          </p:cNvSpPr>
          <p:nvPr/>
        </p:nvSpPr>
        <p:spPr bwMode="auto">
          <a:xfrm rot="10800000" flipH="1">
            <a:off x="10443525" y="3035304"/>
            <a:ext cx="774284" cy="284110"/>
          </a:xfrm>
          <a:custGeom>
            <a:avLst/>
            <a:gdLst>
              <a:gd name="T0" fmla="*/ 2362 w 3750"/>
              <a:gd name="T1" fmla="*/ 1376 h 1376"/>
              <a:gd name="T2" fmla="*/ 0 w 3750"/>
              <a:gd name="T3" fmla="*/ 1376 h 1376"/>
              <a:gd name="T4" fmla="*/ 1382 w 3750"/>
              <a:gd name="T5" fmla="*/ 0 h 1376"/>
              <a:gd name="T6" fmla="*/ 3750 w 3750"/>
              <a:gd name="T7" fmla="*/ 0 h 1376"/>
              <a:gd name="T8" fmla="*/ 2362 w 3750"/>
              <a:gd name="T9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0" h="1376">
                <a:moveTo>
                  <a:pt x="2362" y="1376"/>
                </a:moveTo>
                <a:lnTo>
                  <a:pt x="0" y="1376"/>
                </a:lnTo>
                <a:lnTo>
                  <a:pt x="1382" y="0"/>
                </a:lnTo>
                <a:lnTo>
                  <a:pt x="3750" y="0"/>
                </a:lnTo>
                <a:lnTo>
                  <a:pt x="2362" y="13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7" name="Freeform 22"/>
          <p:cNvSpPr>
            <a:spLocks/>
          </p:cNvSpPr>
          <p:nvPr/>
        </p:nvSpPr>
        <p:spPr bwMode="auto">
          <a:xfrm flipH="1">
            <a:off x="10443526" y="3035304"/>
            <a:ext cx="285349" cy="771806"/>
          </a:xfrm>
          <a:custGeom>
            <a:avLst/>
            <a:gdLst>
              <a:gd name="T0" fmla="*/ 0 w 1382"/>
              <a:gd name="T1" fmla="*/ 3738 h 3738"/>
              <a:gd name="T2" fmla="*/ 0 w 1382"/>
              <a:gd name="T3" fmla="*/ 1370 h 3738"/>
              <a:gd name="T4" fmla="*/ 1382 w 1382"/>
              <a:gd name="T5" fmla="*/ 0 h 3738"/>
              <a:gd name="T6" fmla="*/ 1382 w 1382"/>
              <a:gd name="T7" fmla="*/ 2362 h 3738"/>
              <a:gd name="T8" fmla="*/ 0 w 1382"/>
              <a:gd name="T9" fmla="*/ 3738 h 3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2" h="3738">
                <a:moveTo>
                  <a:pt x="0" y="3738"/>
                </a:moveTo>
                <a:lnTo>
                  <a:pt x="0" y="1370"/>
                </a:lnTo>
                <a:lnTo>
                  <a:pt x="1382" y="0"/>
                </a:lnTo>
                <a:lnTo>
                  <a:pt x="1382" y="2362"/>
                </a:lnTo>
                <a:lnTo>
                  <a:pt x="0" y="373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9" name="Likbent triangel 279"/>
          <p:cNvSpPr/>
          <p:nvPr/>
        </p:nvSpPr>
        <p:spPr>
          <a:xfrm rot="5400000">
            <a:off x="8430598" y="2973998"/>
            <a:ext cx="338677" cy="165518"/>
          </a:xfrm>
          <a:prstGeom prst="triangle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Text Placeholder 2"/>
          <p:cNvSpPr txBox="1">
            <a:spLocks/>
          </p:cNvSpPr>
          <p:nvPr/>
        </p:nvSpPr>
        <p:spPr>
          <a:xfrm>
            <a:off x="5694588" y="39111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35" name="textruta 52"/>
          <p:cNvSpPr txBox="1"/>
          <p:nvPr/>
        </p:nvSpPr>
        <p:spPr>
          <a:xfrm>
            <a:off x="562392" y="1378488"/>
            <a:ext cx="250414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 algn="ctr">
              <a:defRPr/>
            </a:pPr>
            <a:r>
              <a:rPr lang="ru-RU" sz="1100">
                <a:solidFill>
                  <a:prstClr val="white"/>
                </a:solidFill>
                <a:cs typeface="Calibri" pitchFamily="34" charset="0"/>
              </a:rPr>
              <a:t>(70-150 работодателя в каждой основной области обучения)</a:t>
            </a:r>
            <a:endParaRPr lang="en-US" sz="11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236" name="textruta 284"/>
          <p:cNvSpPr txBox="1"/>
          <p:nvPr/>
        </p:nvSpPr>
        <p:spPr>
          <a:xfrm>
            <a:off x="3413991" y="1201685"/>
            <a:ext cx="2457064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z-Cyrl-AZ" sz="1088" cap="all" dirty="0">
                <a:solidFill>
                  <a:prstClr val="white"/>
                </a:solidFill>
                <a:cs typeface="Calibri" pitchFamily="34" charset="0"/>
              </a:rPr>
              <a:t>С учетом рейтинга Работодателя</a:t>
            </a:r>
          </a:p>
        </p:txBody>
      </p:sp>
      <p:sp>
        <p:nvSpPr>
          <p:cNvPr id="237" name="textruta 286"/>
          <p:cNvSpPr txBox="1"/>
          <p:nvPr/>
        </p:nvSpPr>
        <p:spPr>
          <a:xfrm>
            <a:off x="6451210" y="1547850"/>
            <a:ext cx="2391941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 algn="ctr">
              <a:defRPr/>
            </a:pPr>
            <a:r>
              <a:rPr lang="az-Cyrl-AZ" sz="1100" dirty="0">
                <a:solidFill>
                  <a:prstClr val="white"/>
                </a:solidFill>
                <a:cs typeface="Calibri" pitchFamily="34" charset="0"/>
              </a:rPr>
              <a:t>(максимум пять работодателей)</a:t>
            </a:r>
          </a:p>
          <a:p>
            <a:pPr lvl="0" algn="ctr">
              <a:defRPr/>
            </a:pPr>
            <a:endParaRPr lang="az-Cyrl-AZ" sz="11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238" name="textruta 288"/>
          <p:cNvSpPr txBox="1"/>
          <p:nvPr/>
        </p:nvSpPr>
        <p:spPr>
          <a:xfrm>
            <a:off x="9316389" y="1199655"/>
            <a:ext cx="1988834" cy="76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088" cap="all" dirty="0">
                <a:solidFill>
                  <a:prstClr val="white"/>
                </a:solidFill>
                <a:cs typeface="Calibri" pitchFamily="34" charset="0"/>
              </a:rPr>
              <a:t>Рейтинг потенциальных претендентов </a:t>
            </a:r>
          </a:p>
          <a:p>
            <a:pPr lvl="0" algn="ctr">
              <a:defRPr/>
            </a:pPr>
            <a:endParaRPr lang="ru-RU" sz="1088" cap="all" dirty="0">
              <a:solidFill>
                <a:prstClr val="white"/>
              </a:solidFill>
              <a:cs typeface="Calibri" pitchFamily="34" charset="0"/>
            </a:endParaRPr>
          </a:p>
          <a:p>
            <a:pPr lvl="0" algn="ctr">
              <a:defRPr/>
            </a:pPr>
            <a:endParaRPr lang="ru-RU" sz="1088" cap="all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27843" y="1193524"/>
            <a:ext cx="2538694" cy="243827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rmAutofit fontScale="97500" lnSpcReduction="10000"/>
          </a:bodyPr>
          <a:lstStyle/>
          <a:p>
            <a:pPr lvl="0" algn="ctr">
              <a:defRPr/>
            </a:pPr>
            <a:r>
              <a:rPr lang="az-Cyrl-AZ" sz="1088" cap="all" dirty="0">
                <a:solidFill>
                  <a:prstClr val="white"/>
                </a:solidFill>
                <a:cs typeface="Calibri" pitchFamily="34" charset="0"/>
              </a:rPr>
              <a:t>ПОЛНЫЙ СПИСОК КОМПАНИЙ</a:t>
            </a:r>
          </a:p>
        </p:txBody>
      </p:sp>
      <p:sp>
        <p:nvSpPr>
          <p:cNvPr id="240" name="TextBox 239"/>
          <p:cNvSpPr txBox="1"/>
          <p:nvPr/>
        </p:nvSpPr>
        <p:spPr>
          <a:xfrm>
            <a:off x="3404196" y="1609960"/>
            <a:ext cx="2513940" cy="195812"/>
          </a:xfrm>
          <a:prstGeom prst="rect">
            <a:avLst/>
          </a:prstGeom>
        </p:spPr>
        <p:txBody>
          <a:bodyPr vert="horz" wrap="square" lIns="90273" tIns="45136" rIns="90273" bIns="45136" rtlCol="0" anchor="b">
            <a:no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az-Cyrl-AZ" sz="1100" dirty="0">
                <a:solidFill>
                  <a:prstClr val="white"/>
                </a:solidFill>
                <a:cs typeface="Calibri" pitchFamily="34" charset="0"/>
              </a:rPr>
              <a:t>(столько, сколько применимо)</a:t>
            </a:r>
          </a:p>
        </p:txBody>
      </p:sp>
      <p:sp>
        <p:nvSpPr>
          <p:cNvPr id="242" name="TextBox 241"/>
          <p:cNvSpPr txBox="1"/>
          <p:nvPr/>
        </p:nvSpPr>
        <p:spPr>
          <a:xfrm>
            <a:off x="6490797" y="1373131"/>
            <a:ext cx="2005711" cy="255861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 algn="ctr">
              <a:defRPr/>
            </a:pPr>
            <a:r>
              <a:rPr lang="az-Cyrl-AZ" sz="1100" cap="all" dirty="0">
                <a:solidFill>
                  <a:prstClr val="white"/>
                </a:solidFill>
                <a:cs typeface="Calibri" pitchFamily="34" charset="0"/>
              </a:rPr>
              <a:t>Рейтинг идеального работодателя</a:t>
            </a:r>
          </a:p>
          <a:p>
            <a:pPr lvl="0" algn="ctr">
              <a:defRPr/>
            </a:pPr>
            <a:endParaRPr lang="az-Cyrl-AZ" sz="1100" cap="all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9408521" y="1473173"/>
            <a:ext cx="1991516" cy="354639"/>
          </a:xfrm>
          <a:prstGeom prst="rect">
            <a:avLst/>
          </a:prstGeom>
        </p:spPr>
        <p:txBody>
          <a:bodyPr vert="horz" wrap="square" lIns="90273" tIns="45136" rIns="90273" bIns="45136" rtlCol="0" anchor="b">
            <a:normAutofit fontScale="97500"/>
          </a:bodyPr>
          <a:lstStyle/>
          <a:p>
            <a:pPr lvl="0" algn="ctr">
              <a:defRPr/>
            </a:pPr>
            <a:r>
              <a:rPr lang="ru-RU" sz="1200" dirty="0">
                <a:solidFill>
                  <a:prstClr val="white"/>
                </a:solidFill>
                <a:cs typeface="Calibri" pitchFamily="34" charset="0"/>
              </a:rPr>
              <a:t>(Да, подавал / да, я буду)</a:t>
            </a:r>
          </a:p>
        </p:txBody>
      </p:sp>
      <p:sp>
        <p:nvSpPr>
          <p:cNvPr id="253" name="Text Placeholder 2"/>
          <p:cNvSpPr txBox="1">
            <a:spLocks/>
          </p:cNvSpPr>
          <p:nvPr/>
        </p:nvSpPr>
        <p:spPr>
          <a:xfrm>
            <a:off x="5968821" y="39110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50" name="Rätvinklig triangel 291"/>
          <p:cNvSpPr/>
          <p:nvPr/>
        </p:nvSpPr>
        <p:spPr>
          <a:xfrm rot="16200000">
            <a:off x="5108392" y="5080191"/>
            <a:ext cx="217535" cy="198789"/>
          </a:xfrm>
          <a:prstGeom prst="rtTriangle">
            <a:avLst/>
          </a:prstGeom>
          <a:solidFill>
            <a:srgbClr val="B3B2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997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254" name="Rektangel 289"/>
          <p:cNvSpPr/>
          <p:nvPr/>
        </p:nvSpPr>
        <p:spPr>
          <a:xfrm>
            <a:off x="3901930" y="5270230"/>
            <a:ext cx="2031137" cy="726385"/>
          </a:xfrm>
          <a:prstGeom prst="rect">
            <a:avLst/>
          </a:prstGeom>
          <a:solidFill>
            <a:srgbClr val="B3B2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kumimoji="0" lang="ru-RU" sz="99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"Ниже приведён список потенциальных работодателей*. Укажите, у каких работодателей Вы бы хотели работать."</a:t>
            </a:r>
            <a:endParaRPr kumimoji="0" lang="en-GB" sz="9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255" name="Rätvinklig triangel 295"/>
          <p:cNvSpPr/>
          <p:nvPr/>
        </p:nvSpPr>
        <p:spPr>
          <a:xfrm rot="16200000">
            <a:off x="7955394" y="5073055"/>
            <a:ext cx="217535" cy="198787"/>
          </a:xfrm>
          <a:prstGeom prst="rtTriangle">
            <a:avLst/>
          </a:prstGeom>
          <a:solidFill>
            <a:srgbClr val="B3B2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997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256" name="Rektangel 294"/>
          <p:cNvSpPr/>
          <p:nvPr/>
        </p:nvSpPr>
        <p:spPr>
          <a:xfrm>
            <a:off x="6707791" y="5270229"/>
            <a:ext cx="2031137" cy="726386"/>
          </a:xfrm>
          <a:prstGeom prst="rect">
            <a:avLst/>
          </a:prstGeom>
          <a:solidFill>
            <a:srgbClr val="B3B2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"А теперь выберите 5 идеальных работодателей, на которых Вам больше всего хочется работать."</a:t>
            </a:r>
            <a:endParaRPr kumimoji="0" lang="en-GB" sz="99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257" name="Rektangel 298"/>
          <p:cNvSpPr/>
          <p:nvPr/>
        </p:nvSpPr>
        <p:spPr>
          <a:xfrm>
            <a:off x="9569254" y="5278751"/>
            <a:ext cx="2031137" cy="717863"/>
          </a:xfrm>
          <a:prstGeom prst="rect">
            <a:avLst/>
          </a:prstGeom>
          <a:solidFill>
            <a:srgbClr val="B3B2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262" name="Rätvinklig triangel 299"/>
          <p:cNvSpPr/>
          <p:nvPr/>
        </p:nvSpPr>
        <p:spPr>
          <a:xfrm rot="16200000">
            <a:off x="10842085" y="5079967"/>
            <a:ext cx="217535" cy="198787"/>
          </a:xfrm>
          <a:prstGeom prst="rtTriangle">
            <a:avLst/>
          </a:prstGeom>
          <a:solidFill>
            <a:srgbClr val="B3B2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263" name="textruta 300"/>
          <p:cNvSpPr txBox="1"/>
          <p:nvPr/>
        </p:nvSpPr>
        <p:spPr>
          <a:xfrm>
            <a:off x="9569305" y="5353795"/>
            <a:ext cx="2001585" cy="39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"Подавали ли Вы или планируете подать резюме в эти компании?"</a:t>
            </a:r>
            <a:endParaRPr kumimoji="0" lang="en-US" sz="99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pic>
        <p:nvPicPr>
          <p:cNvPr id="244" name="Picture 2">
            <a:extLst>
              <a:ext uri="{FF2B5EF4-FFF2-40B4-BE49-F238E27FC236}">
                <a16:creationId xmlns:a16="http://schemas.microsoft.com/office/drawing/2014/main" id="{1A2CCEF0-759C-462E-BBA8-D2A65B6EF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787" y="2167890"/>
            <a:ext cx="981762" cy="89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Likbent triangel 279">
            <a:extLst>
              <a:ext uri="{FF2B5EF4-FFF2-40B4-BE49-F238E27FC236}">
                <a16:creationId xmlns:a16="http://schemas.microsoft.com/office/drawing/2014/main" id="{49D14163-5D5F-464C-AB19-720706B8C36E}"/>
              </a:ext>
            </a:extLst>
          </p:cNvPr>
          <p:cNvSpPr/>
          <p:nvPr/>
        </p:nvSpPr>
        <p:spPr>
          <a:xfrm rot="5400000">
            <a:off x="2967906" y="3332740"/>
            <a:ext cx="338677" cy="165518"/>
          </a:xfrm>
          <a:prstGeom prst="triangle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Likbent triangel 279">
            <a:extLst>
              <a:ext uri="{FF2B5EF4-FFF2-40B4-BE49-F238E27FC236}">
                <a16:creationId xmlns:a16="http://schemas.microsoft.com/office/drawing/2014/main" id="{C86247F6-9908-4B46-92DC-E900C9FCB604}"/>
              </a:ext>
            </a:extLst>
          </p:cNvPr>
          <p:cNvSpPr/>
          <p:nvPr/>
        </p:nvSpPr>
        <p:spPr>
          <a:xfrm rot="5400000">
            <a:off x="5827840" y="3355526"/>
            <a:ext cx="338677" cy="165518"/>
          </a:xfrm>
          <a:prstGeom prst="triangle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Likbent triangel 279">
            <a:extLst>
              <a:ext uri="{FF2B5EF4-FFF2-40B4-BE49-F238E27FC236}">
                <a16:creationId xmlns:a16="http://schemas.microsoft.com/office/drawing/2014/main" id="{F93D915F-CB59-4E50-AF7D-20844BAA0962}"/>
              </a:ext>
            </a:extLst>
          </p:cNvPr>
          <p:cNvSpPr/>
          <p:nvPr/>
        </p:nvSpPr>
        <p:spPr>
          <a:xfrm rot="5400000">
            <a:off x="8722798" y="3298668"/>
            <a:ext cx="338677" cy="165518"/>
          </a:xfrm>
          <a:prstGeom prst="triangle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8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9" name="Text Placeholder 2"/>
          <p:cNvSpPr txBox="1">
            <a:spLocks/>
          </p:cNvSpPr>
          <p:nvPr/>
        </p:nvSpPr>
        <p:spPr>
          <a:xfrm>
            <a:off x="52707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8150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9B047-733B-4201-B62F-939C2FE0C1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Ниже приведён список потенциальных работодателей. Укажите, у каких работодателей Вы бы хотели работать.</a:t>
            </a:r>
          </a:p>
          <a:p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3F055-934B-480F-849D-BB148D0A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Рейтинг работодателей, принятых во внимание | Топ 20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34A482-445F-4F50-8249-FE368561A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50" y="3863680"/>
            <a:ext cx="9189403" cy="232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50" y="1242880"/>
            <a:ext cx="9189403" cy="232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8ACB1D-C149-4CE3-B9A6-EC03506271B7}"/>
              </a:ext>
            </a:extLst>
          </p:cNvPr>
          <p:cNvSpPr/>
          <p:nvPr/>
        </p:nvSpPr>
        <p:spPr>
          <a:xfrm>
            <a:off x="566820" y="972000"/>
            <a:ext cx="9176090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97754">
              <a:spcBef>
                <a:spcPct val="20000"/>
              </a:spcBef>
              <a:defRPr/>
            </a:pPr>
            <a:r>
              <a:rPr lang="az-Cyrl-AZ" sz="1270">
                <a:solidFill>
                  <a:srgbClr val="0E99BF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r>
              <a:rPr lang="sv-SE" sz="1270">
                <a:solidFill>
                  <a:srgbClr val="0E99BF"/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az-Cyrl-AZ" sz="1270">
                <a:solidFill>
                  <a:srgbClr val="0E99BF"/>
                </a:solidFill>
                <a:latin typeface="Calibri" pitchFamily="34" charset="0"/>
                <a:cs typeface="Calibri" pitchFamily="34" charset="0"/>
              </a:rPr>
              <a:t>Бизнес/Экономика/Торговля</a:t>
            </a:r>
            <a:endParaRPr lang="sv-SE" sz="1270" dirty="0">
              <a:solidFill>
                <a:srgbClr val="0E99B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44D54F-05C5-45A4-85DE-121825B06A08}"/>
              </a:ext>
            </a:extLst>
          </p:cNvPr>
          <p:cNvSpPr/>
          <p:nvPr/>
        </p:nvSpPr>
        <p:spPr>
          <a:xfrm>
            <a:off x="558000" y="3608161"/>
            <a:ext cx="9176089" cy="29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97754">
              <a:spcBef>
                <a:spcPct val="20000"/>
              </a:spcBef>
              <a:defRPr/>
            </a:pP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r>
              <a:rPr lang="sv-SE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Бизнес/Экономика/Торговля</a:t>
            </a:r>
            <a:endParaRPr lang="sv-SE" sz="1270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0396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9B047-733B-4201-B62F-939C2FE0C1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А теперь выберите 5 идеальных работодателей, на которых Вам больше всего хочется работать.</a:t>
            </a:r>
          </a:p>
          <a:p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3F055-934B-480F-849D-BB148D0A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Рейтинг идеальных работодателей | Топ 20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34A482-445F-4F50-8249-FE368561A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8ACB1D-C149-4CE3-B9A6-EC03506271B7}"/>
              </a:ext>
            </a:extLst>
          </p:cNvPr>
          <p:cNvSpPr/>
          <p:nvPr/>
        </p:nvSpPr>
        <p:spPr>
          <a:xfrm>
            <a:off x="566670" y="970895"/>
            <a:ext cx="9176090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97754">
              <a:spcBef>
                <a:spcPct val="20000"/>
              </a:spcBef>
              <a:defRPr/>
            </a:pPr>
            <a:r>
              <a:rPr lang="az-Cyrl-AZ" sz="1270">
                <a:solidFill>
                  <a:srgbClr val="0E99BF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r>
              <a:rPr lang="sv-SE" sz="1270">
                <a:solidFill>
                  <a:srgbClr val="0E99BF"/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az-Cyrl-AZ" sz="1270">
                <a:solidFill>
                  <a:srgbClr val="0E99BF"/>
                </a:solidFill>
                <a:latin typeface="Calibri" pitchFamily="34" charset="0"/>
                <a:cs typeface="Calibri" pitchFamily="34" charset="0"/>
              </a:rPr>
              <a:t>Бизнес/Экономика/Торговля</a:t>
            </a:r>
            <a:endParaRPr lang="sv-SE" sz="1270" dirty="0">
              <a:solidFill>
                <a:srgbClr val="0E99B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44D54F-05C5-45A4-85DE-121825B06A08}"/>
              </a:ext>
            </a:extLst>
          </p:cNvPr>
          <p:cNvSpPr/>
          <p:nvPr/>
        </p:nvSpPr>
        <p:spPr>
          <a:xfrm>
            <a:off x="557850" y="3607056"/>
            <a:ext cx="9176089" cy="29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97754">
              <a:spcBef>
                <a:spcPct val="20000"/>
              </a:spcBef>
              <a:defRPr/>
            </a:pP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r>
              <a:rPr lang="sv-SE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Бизнес/Экономика/Торговля</a:t>
            </a:r>
            <a:endParaRPr lang="sv-SE" sz="1270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000" y="3865050"/>
            <a:ext cx="9189403" cy="232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000" y="1244250"/>
            <a:ext cx="9189403" cy="232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3350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9B047-733B-4201-B62F-939C2FE0C1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09810"/>
          </a:xfrm>
        </p:spPr>
        <p:txBody>
          <a:bodyPr/>
          <a:lstStyle/>
          <a:p>
            <a:r>
              <a:rPr lang="ru-RU"/>
              <a:t>А теперь выберите 5 идеальных работодателей, на которых вам больше всего хочется работать. Назовём их "Идеальные работодатели".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3F055-934B-480F-849D-BB148D0A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Рейтинг идеальных работодателей | 20 лучших в сравнении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34A482-445F-4F50-8249-FE368561A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00" y="1430710"/>
            <a:ext cx="7922372" cy="482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A9E2C9-9D88-4B5E-9244-E77A95D077E8}"/>
              </a:ext>
            </a:extLst>
          </p:cNvPr>
          <p:cNvSpPr/>
          <p:nvPr/>
        </p:nvSpPr>
        <p:spPr>
          <a:xfrm>
            <a:off x="566670" y="1089645"/>
            <a:ext cx="8945774" cy="371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/>
              <a:t>Бизнес/Экономика/Торговля</a:t>
            </a:r>
            <a:endParaRPr lang="sv-SE" dirty="0"/>
          </a:p>
        </p:txBody>
      </p:sp>
      <p:sp>
        <p:nvSpPr>
          <p:cNvPr id="13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970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9B047-733B-4201-B62F-939C2FE0C1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Подавали ли Вы или планируете подать заявку на работу в эти компании? – Да, уже подал/подала / Да, обязательно подам.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3F055-934B-480F-849D-BB148D0A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Рейтинг потенциальных претендентов | Топ 20</a:t>
            </a:r>
            <a:endParaRPr lang="en-ZA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34A482-445F-4F50-8249-FE368561A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8ACB1D-C149-4CE3-B9A6-EC03506271B7}"/>
              </a:ext>
            </a:extLst>
          </p:cNvPr>
          <p:cNvSpPr/>
          <p:nvPr/>
        </p:nvSpPr>
        <p:spPr>
          <a:xfrm>
            <a:off x="566820" y="972000"/>
            <a:ext cx="9176090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97754">
              <a:spcBef>
                <a:spcPct val="20000"/>
              </a:spcBef>
              <a:defRPr/>
            </a:pPr>
            <a:r>
              <a:rPr lang="az-Cyrl-AZ" sz="1270">
                <a:solidFill>
                  <a:srgbClr val="0E99BF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r>
              <a:rPr lang="sv-SE" sz="1270">
                <a:solidFill>
                  <a:srgbClr val="0E99BF"/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az-Cyrl-AZ" sz="1270">
                <a:solidFill>
                  <a:srgbClr val="0E99BF"/>
                </a:solidFill>
                <a:latin typeface="Calibri" pitchFamily="34" charset="0"/>
                <a:cs typeface="Calibri" pitchFamily="34" charset="0"/>
              </a:rPr>
              <a:t>Бизнес/Экономика/Торговля</a:t>
            </a:r>
            <a:endParaRPr lang="sv-SE" sz="1270" dirty="0">
              <a:solidFill>
                <a:srgbClr val="0E99B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44D54F-05C5-45A4-85DE-121825B06A08}"/>
              </a:ext>
            </a:extLst>
          </p:cNvPr>
          <p:cNvSpPr/>
          <p:nvPr/>
        </p:nvSpPr>
        <p:spPr>
          <a:xfrm>
            <a:off x="558000" y="3608161"/>
            <a:ext cx="9176089" cy="29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97754">
              <a:spcBef>
                <a:spcPct val="20000"/>
              </a:spcBef>
              <a:defRPr/>
            </a:pP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r>
              <a:rPr lang="sv-SE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Бизнес/Экономика/Торговля</a:t>
            </a:r>
            <a:endParaRPr lang="sv-SE" sz="1270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50" y="3873330"/>
            <a:ext cx="9189403" cy="232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50" y="1252530"/>
            <a:ext cx="9189403" cy="232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7638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822523"/>
            <a:ext cx="5223293" cy="3140089"/>
            <a:chOff x="10427" y="1822523"/>
            <a:chExt cx="5223293" cy="3140089"/>
          </a:xfrm>
        </p:grpSpPr>
        <p:sp>
          <p:nvSpPr>
            <p:cNvPr id="50" name="Freeform 49"/>
            <p:cNvSpPr/>
            <p:nvPr/>
          </p:nvSpPr>
          <p:spPr>
            <a:xfrm>
              <a:off x="10546" y="308408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8206" y="308549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46821" y="323400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az-Cyrl-AZ" sz="127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ВОСПРИЯТИЕ БРЕНДА УНИВЕРСИТЕТА</a:t>
              </a:r>
              <a:endParaRPr lang="en-GB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10546" y="245330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8206" y="245471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46821" y="260322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az-Cyrl-AZ" sz="127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ПРОФИЛЬ ТАЛАНТА</a:t>
              </a:r>
              <a:endParaRPr lang="en-US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10546" y="434564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8206" y="434705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GB" sz="3400" dirty="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46821" y="449556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az-Cyrl-AZ" sz="127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КОММУНИКАЦИЯ</a:t>
              </a:r>
              <a:endParaRPr lang="en-US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10546" y="182252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8206" y="182393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46821" y="197244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z-Cyrl-AZ" sz="127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ВВЕДЕНИЕ</a:t>
              </a:r>
              <a:endParaRPr kumimoji="0" lang="en-US" sz="127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10427" y="371486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68087" y="371627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46702" y="386478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az-Cyrl-AZ" sz="1270" dirty="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КАРЬЕРНЫЙ ЦЕНТР</a:t>
              </a:r>
              <a:endParaRPr lang="sv-SE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endParaRPr>
            </a:p>
          </p:txBody>
        </p: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</p:spPr>
        <p:txBody>
          <a:bodyPr vert="horz" lIns="90273" tIns="45136" rIns="90273" bIns="45136" rtlCol="0" anchor="t">
            <a:normAutofit fontScale="90000"/>
          </a:bodyPr>
          <a:lstStyle/>
          <a:p>
            <a:r>
              <a:rPr lang="az-Cyrl-AZ"/>
              <a:t>Содержание</a:t>
            </a:r>
            <a:endParaRPr lang="en-GB"/>
          </a:p>
        </p:txBody>
      </p:sp>
      <p:sp>
        <p:nvSpPr>
          <p:cNvPr id="8" name="Rubrik 1"/>
          <p:cNvSpPr txBox="1">
            <a:spLocks/>
          </p:cNvSpPr>
          <p:nvPr/>
        </p:nvSpPr>
        <p:spPr>
          <a:xfrm>
            <a:off x="1901139" y="561143"/>
            <a:ext cx="8389723" cy="567765"/>
          </a:xfrm>
          <a:prstGeom prst="rect">
            <a:avLst/>
          </a:prstGeom>
        </p:spPr>
        <p:txBody>
          <a:bodyPr vert="horz" lIns="90273" tIns="45136" rIns="90273" bIns="45136" rtlCol="0" anchor="ctr">
            <a:norm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2800" b="0" i="0" kern="1200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539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5968821" y="39110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4" name="Freeform 50">
            <a:extLst>
              <a:ext uri="{FF2B5EF4-FFF2-40B4-BE49-F238E27FC236}">
                <a16:creationId xmlns:a16="http://schemas.microsoft.com/office/drawing/2014/main" id="{6BC16B29-5A51-46C7-9FD8-2D130918F98A}"/>
              </a:ext>
            </a:extLst>
          </p:cNvPr>
          <p:cNvSpPr/>
          <p:nvPr/>
        </p:nvSpPr>
        <p:spPr>
          <a:xfrm>
            <a:off x="0" y="4975453"/>
            <a:ext cx="5223174" cy="587607"/>
          </a:xfrm>
          <a:custGeom>
            <a:avLst/>
            <a:gdLst>
              <a:gd name="connsiteX0" fmla="*/ 0 w 5223174"/>
              <a:gd name="connsiteY0" fmla="*/ 0 h 587607"/>
              <a:gd name="connsiteX1" fmla="*/ 4926997 w 5223174"/>
              <a:gd name="connsiteY1" fmla="*/ 0 h 587607"/>
              <a:gd name="connsiteX2" fmla="*/ 4927992 w 5223174"/>
              <a:gd name="connsiteY2" fmla="*/ 987 h 587607"/>
              <a:gd name="connsiteX3" fmla="*/ 4929774 w 5223174"/>
              <a:gd name="connsiteY3" fmla="*/ 807 h 587607"/>
              <a:gd name="connsiteX4" fmla="*/ 5200117 w 5223174"/>
              <a:gd name="connsiteY4" fmla="*/ 180003 h 587607"/>
              <a:gd name="connsiteX5" fmla="*/ 5223072 w 5223174"/>
              <a:gd name="connsiteY5" fmla="*/ 293703 h 587607"/>
              <a:gd name="connsiteX6" fmla="*/ 5223174 w 5223174"/>
              <a:gd name="connsiteY6" fmla="*/ 293804 h 587607"/>
              <a:gd name="connsiteX7" fmla="*/ 5223106 w 5223174"/>
              <a:gd name="connsiteY7" fmla="*/ 293871 h 587607"/>
              <a:gd name="connsiteX8" fmla="*/ 5223174 w 5223174"/>
              <a:gd name="connsiteY8" fmla="*/ 294207 h 587607"/>
              <a:gd name="connsiteX9" fmla="*/ 4929774 w 5223174"/>
              <a:gd name="connsiteY9" fmla="*/ 587607 h 587607"/>
              <a:gd name="connsiteX10" fmla="*/ 4927253 w 5223174"/>
              <a:gd name="connsiteY10" fmla="*/ 587353 h 587607"/>
              <a:gd name="connsiteX11" fmla="*/ 4926997 w 5223174"/>
              <a:gd name="connsiteY11" fmla="*/ 587607 h 587607"/>
              <a:gd name="connsiteX12" fmla="*/ 0 w 5223174"/>
              <a:gd name="connsiteY12" fmla="*/ 587607 h 58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174" h="587607">
                <a:moveTo>
                  <a:pt x="0" y="0"/>
                </a:moveTo>
                <a:lnTo>
                  <a:pt x="4926997" y="0"/>
                </a:lnTo>
                <a:lnTo>
                  <a:pt x="4927992" y="987"/>
                </a:lnTo>
                <a:lnTo>
                  <a:pt x="4929774" y="807"/>
                </a:lnTo>
                <a:cubicBezTo>
                  <a:pt x="5051304" y="807"/>
                  <a:pt x="5155576" y="74697"/>
                  <a:pt x="5200117" y="180003"/>
                </a:cubicBezTo>
                <a:lnTo>
                  <a:pt x="5223072" y="293703"/>
                </a:lnTo>
                <a:lnTo>
                  <a:pt x="5223174" y="293804"/>
                </a:lnTo>
                <a:lnTo>
                  <a:pt x="5223106" y="293871"/>
                </a:lnTo>
                <a:lnTo>
                  <a:pt x="5223174" y="294207"/>
                </a:lnTo>
                <a:cubicBezTo>
                  <a:pt x="5223174" y="456247"/>
                  <a:pt x="5091814" y="587607"/>
                  <a:pt x="4929774" y="587607"/>
                </a:cubicBezTo>
                <a:lnTo>
                  <a:pt x="4927253" y="587353"/>
                </a:lnTo>
                <a:lnTo>
                  <a:pt x="4926997" y="587607"/>
                </a:lnTo>
                <a:lnTo>
                  <a:pt x="0" y="587607"/>
                </a:ln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EA61F9-CC50-4458-8164-B76F836898C9}"/>
              </a:ext>
            </a:extLst>
          </p:cNvPr>
          <p:cNvSpPr txBox="1"/>
          <p:nvPr/>
        </p:nvSpPr>
        <p:spPr>
          <a:xfrm>
            <a:off x="157660" y="4976869"/>
            <a:ext cx="3839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40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A8B045-ADB5-4ED0-BE8E-E8061ED9B379}"/>
              </a:ext>
            </a:extLst>
          </p:cNvPr>
          <p:cNvSpPr txBox="1"/>
          <p:nvPr/>
        </p:nvSpPr>
        <p:spPr>
          <a:xfrm>
            <a:off x="736275" y="5125371"/>
            <a:ext cx="4350075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rPr>
              <a:t>ПРЕДПОЧТЕНИЯ В КАРЬЕРЕ И РАБОТОДАТЕЛЯХ</a:t>
            </a:r>
            <a:endParaRPr lang="en-US" sz="1270" dirty="0">
              <a:solidFill>
                <a:prstClr val="white">
                  <a:lumMod val="65000"/>
                </a:prstClr>
              </a:solidFill>
              <a:latin typeface="Calibri" pitchFamily="34" charset="0"/>
            </a:endParaRPr>
          </a:p>
        </p:txBody>
      </p:sp>
      <p:sp>
        <p:nvSpPr>
          <p:cNvPr id="27" name="Freeform 50">
            <a:extLst>
              <a:ext uri="{FF2B5EF4-FFF2-40B4-BE49-F238E27FC236}">
                <a16:creationId xmlns:a16="http://schemas.microsoft.com/office/drawing/2014/main" id="{1A8B5D1E-F613-4F12-B774-E3214AFEC0A1}"/>
              </a:ext>
            </a:extLst>
          </p:cNvPr>
          <p:cNvSpPr/>
          <p:nvPr/>
        </p:nvSpPr>
        <p:spPr>
          <a:xfrm>
            <a:off x="0" y="5592422"/>
            <a:ext cx="5223174" cy="587607"/>
          </a:xfrm>
          <a:custGeom>
            <a:avLst/>
            <a:gdLst>
              <a:gd name="connsiteX0" fmla="*/ 0 w 5223174"/>
              <a:gd name="connsiteY0" fmla="*/ 0 h 587607"/>
              <a:gd name="connsiteX1" fmla="*/ 4926997 w 5223174"/>
              <a:gd name="connsiteY1" fmla="*/ 0 h 587607"/>
              <a:gd name="connsiteX2" fmla="*/ 4927992 w 5223174"/>
              <a:gd name="connsiteY2" fmla="*/ 987 h 587607"/>
              <a:gd name="connsiteX3" fmla="*/ 4929774 w 5223174"/>
              <a:gd name="connsiteY3" fmla="*/ 807 h 587607"/>
              <a:gd name="connsiteX4" fmla="*/ 5200117 w 5223174"/>
              <a:gd name="connsiteY4" fmla="*/ 180003 h 587607"/>
              <a:gd name="connsiteX5" fmla="*/ 5223072 w 5223174"/>
              <a:gd name="connsiteY5" fmla="*/ 293703 h 587607"/>
              <a:gd name="connsiteX6" fmla="*/ 5223174 w 5223174"/>
              <a:gd name="connsiteY6" fmla="*/ 293804 h 587607"/>
              <a:gd name="connsiteX7" fmla="*/ 5223106 w 5223174"/>
              <a:gd name="connsiteY7" fmla="*/ 293871 h 587607"/>
              <a:gd name="connsiteX8" fmla="*/ 5223174 w 5223174"/>
              <a:gd name="connsiteY8" fmla="*/ 294207 h 587607"/>
              <a:gd name="connsiteX9" fmla="*/ 4929774 w 5223174"/>
              <a:gd name="connsiteY9" fmla="*/ 587607 h 587607"/>
              <a:gd name="connsiteX10" fmla="*/ 4927253 w 5223174"/>
              <a:gd name="connsiteY10" fmla="*/ 587353 h 587607"/>
              <a:gd name="connsiteX11" fmla="*/ 4926997 w 5223174"/>
              <a:gd name="connsiteY11" fmla="*/ 587607 h 587607"/>
              <a:gd name="connsiteX12" fmla="*/ 0 w 5223174"/>
              <a:gd name="connsiteY12" fmla="*/ 587607 h 58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174" h="587607">
                <a:moveTo>
                  <a:pt x="0" y="0"/>
                </a:moveTo>
                <a:lnTo>
                  <a:pt x="4926997" y="0"/>
                </a:lnTo>
                <a:lnTo>
                  <a:pt x="4927992" y="987"/>
                </a:lnTo>
                <a:lnTo>
                  <a:pt x="4929774" y="807"/>
                </a:lnTo>
                <a:cubicBezTo>
                  <a:pt x="5051304" y="807"/>
                  <a:pt x="5155576" y="74697"/>
                  <a:pt x="5200117" y="180003"/>
                </a:cubicBezTo>
                <a:lnTo>
                  <a:pt x="5223072" y="293703"/>
                </a:lnTo>
                <a:lnTo>
                  <a:pt x="5223174" y="293804"/>
                </a:lnTo>
                <a:lnTo>
                  <a:pt x="5223106" y="293871"/>
                </a:lnTo>
                <a:lnTo>
                  <a:pt x="5223174" y="294207"/>
                </a:lnTo>
                <a:cubicBezTo>
                  <a:pt x="5223174" y="456247"/>
                  <a:pt x="5091814" y="587607"/>
                  <a:pt x="4929774" y="587607"/>
                </a:cubicBezTo>
                <a:lnTo>
                  <a:pt x="4927253" y="587353"/>
                </a:lnTo>
                <a:lnTo>
                  <a:pt x="4926997" y="587607"/>
                </a:lnTo>
                <a:lnTo>
                  <a:pt x="0" y="587607"/>
                </a:ln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106271-3804-4586-A261-635C01846ABD}"/>
              </a:ext>
            </a:extLst>
          </p:cNvPr>
          <p:cNvSpPr txBox="1"/>
          <p:nvPr/>
        </p:nvSpPr>
        <p:spPr>
          <a:xfrm>
            <a:off x="157660" y="5593838"/>
            <a:ext cx="3839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400" dirty="0">
                <a:solidFill>
                  <a:srgbClr val="4CAFCD"/>
                </a:solidFill>
                <a:latin typeface="Calibri" pitchFamily="34" charset="0"/>
              </a:rPr>
              <a:t>7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4CAFC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E24EED-B819-4AB3-B409-A9BCB8432A9A}"/>
              </a:ext>
            </a:extLst>
          </p:cNvPr>
          <p:cNvSpPr txBox="1"/>
          <p:nvPr/>
        </p:nvSpPr>
        <p:spPr>
          <a:xfrm>
            <a:off x="736275" y="5742340"/>
            <a:ext cx="3202065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az-Cyrl-AZ" sz="1270">
                <a:solidFill>
                  <a:srgbClr val="4CAFCD"/>
                </a:solidFill>
                <a:latin typeface="Calibri" pitchFamily="34" charset="0"/>
              </a:rPr>
              <a:t>ОСНОВНЫЕ ВЫВОДЫ</a:t>
            </a:r>
            <a:endParaRPr lang="en-US" sz="1270" dirty="0">
              <a:solidFill>
                <a:srgbClr val="4CAFCD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1305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ounded Rectangle 37">
            <a:extLst>
              <a:ext uri="{FF2B5EF4-FFF2-40B4-BE49-F238E27FC236}">
                <a16:creationId xmlns:a16="http://schemas.microsoft.com/office/drawing/2014/main" id="{D4CEDF52-A5AC-42C0-942E-645D4DCCE9C7}"/>
              </a:ext>
            </a:extLst>
          </p:cNvPr>
          <p:cNvSpPr/>
          <p:nvPr/>
        </p:nvSpPr>
        <p:spPr>
          <a:xfrm>
            <a:off x="476127" y="1425096"/>
            <a:ext cx="11237247" cy="4960565"/>
          </a:xfrm>
          <a:custGeom>
            <a:avLst>
              <a:gd name="f0" fmla="val 92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2F2F2"/>
          </a:solidFill>
          <a:ln w="6345" cap="flat">
            <a:solidFill>
              <a:srgbClr val="F2F2F2"/>
            </a:solidFill>
            <a:prstDash val="solid"/>
            <a:miter/>
          </a:ln>
        </p:spPr>
        <p:txBody>
          <a:bodyPr vert="horz" wrap="square" lIns="90269" tIns="45134" rIns="90269" bIns="45134" anchor="ctr" anchorCtr="1" compatLnSpc="1">
            <a:noAutofit/>
          </a:bodyPr>
          <a:lstStyle/>
          <a:p>
            <a:pPr marL="0" marR="0" lvl="0" indent="0" algn="ctr" defTabSz="45136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MX" sz="12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6" name="TextBox 65">
            <a:extLst>
              <a:ext uri="{FF2B5EF4-FFF2-40B4-BE49-F238E27FC236}">
                <a16:creationId xmlns:a16="http://schemas.microsoft.com/office/drawing/2014/main" id="{2F4F65C3-C90A-470C-8D00-A0D99133928D}"/>
              </a:ext>
            </a:extLst>
          </p:cNvPr>
          <p:cNvSpPr txBox="1"/>
          <p:nvPr/>
        </p:nvSpPr>
        <p:spPr>
          <a:xfrm>
            <a:off x="763336" y="2544447"/>
            <a:ext cx="974137" cy="5385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9550" tIns="49770" rIns="99550" bIns="49770" anchor="ctr" anchorCtr="0" compatLnSpc="1">
            <a:normAutofit fontScale="92500" lnSpcReduction="20000"/>
          </a:bodyPr>
          <a:lstStyle/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>
                <a:solidFill>
                  <a:srgbClr val="000000"/>
                </a:solidFill>
                <a:cs typeface="Miriam Libre"/>
              </a:rPr>
              <a:t>22%</a:t>
            </a:r>
            <a:endParaRPr lang="en-GB" sz="1800" dirty="0">
              <a:solidFill>
                <a:srgbClr val="000000"/>
              </a:solidFill>
              <a:cs typeface="Miriam Libre"/>
            </a:endParaRPr>
          </a:p>
        </p:txBody>
      </p:sp>
      <p:sp>
        <p:nvSpPr>
          <p:cNvPr id="5" name="Title 22">
            <a:extLst>
              <a:ext uri="{FF2B5EF4-FFF2-40B4-BE49-F238E27FC236}">
                <a16:creationId xmlns:a16="http://schemas.microsoft.com/office/drawing/2014/main" id="{8476503C-000F-4CC5-BF44-82F04BB93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Общий обзор – Ваши студенты</a:t>
            </a:r>
            <a:endParaRPr lang="en-ZA" dirty="0"/>
          </a:p>
        </p:txBody>
      </p:sp>
      <p:sp>
        <p:nvSpPr>
          <p:cNvPr id="69" name="Text Placeholder 1">
            <a:extLst>
              <a:ext uri="{FF2B5EF4-FFF2-40B4-BE49-F238E27FC236}">
                <a16:creationId xmlns:a16="http://schemas.microsoft.com/office/drawing/2014/main" id="{07FAA9BE-4CC1-4029-8FAB-99E6508E17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76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2" name="Diagonal Stripe 8">
            <a:extLst>
              <a:ext uri="{FF2B5EF4-FFF2-40B4-BE49-F238E27FC236}">
                <a16:creationId xmlns:a16="http://schemas.microsoft.com/office/drawing/2014/main" id="{21C9A8D7-F6F6-45BC-A911-4AAB2DAB17D7}"/>
              </a:ext>
            </a:extLst>
          </p:cNvPr>
          <p:cNvSpPr/>
          <p:nvPr/>
        </p:nvSpPr>
        <p:spPr>
          <a:xfrm>
            <a:off x="476127" y="1430582"/>
            <a:ext cx="1027401" cy="843808"/>
          </a:xfrm>
          <a:custGeom>
            <a:avLst>
              <a:gd name="f8" fmla="val 500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50000"/>
              <a:gd name="f9" fmla="+- 0 0 -90"/>
              <a:gd name="f10" fmla="+- 0 0 -270"/>
              <a:gd name="f11" fmla="+- 0 0 -360"/>
              <a:gd name="f12" fmla="abs f4"/>
              <a:gd name="f13" fmla="abs f5"/>
              <a:gd name="f14" fmla="abs f6"/>
              <a:gd name="f15" fmla="val f7"/>
              <a:gd name="f16" fmla="val f8"/>
              <a:gd name="f17" fmla="*/ f9 f1 1"/>
              <a:gd name="f18" fmla="*/ f10 f1 1"/>
              <a:gd name="f19" fmla="*/ f11 f1 1"/>
              <a:gd name="f20" fmla="?: f12 f4 1"/>
              <a:gd name="f21" fmla="?: f13 f5 1"/>
              <a:gd name="f22" fmla="?: f14 f6 1"/>
              <a:gd name="f23" fmla="*/ f17 1 f3"/>
              <a:gd name="f24" fmla="*/ f18 1 f3"/>
              <a:gd name="f25" fmla="*/ f19 1 f3"/>
              <a:gd name="f26" fmla="*/ f20 1 21600"/>
              <a:gd name="f27" fmla="*/ f21 1 21600"/>
              <a:gd name="f28" fmla="*/ 21600 f20 1"/>
              <a:gd name="f29" fmla="*/ 21600 f21 1"/>
              <a:gd name="f30" fmla="+- f23 0 f2"/>
              <a:gd name="f31" fmla="+- f24 0 f2"/>
              <a:gd name="f32" fmla="+- f25 0 f2"/>
              <a:gd name="f33" fmla="min f27 f26"/>
              <a:gd name="f34" fmla="*/ f28 1 f22"/>
              <a:gd name="f35" fmla="*/ f29 1 f22"/>
              <a:gd name="f36" fmla="val f34"/>
              <a:gd name="f37" fmla="val f35"/>
              <a:gd name="f38" fmla="*/ f15 f33 1"/>
              <a:gd name="f39" fmla="+- f37 0 f15"/>
              <a:gd name="f40" fmla="+- f36 0 f15"/>
              <a:gd name="f41" fmla="*/ f36 f33 1"/>
              <a:gd name="f42" fmla="*/ f37 f33 1"/>
              <a:gd name="f43" fmla="*/ f39 1 2"/>
              <a:gd name="f44" fmla="*/ f40 1 2"/>
              <a:gd name="f45" fmla="*/ f40 f16 1"/>
              <a:gd name="f46" fmla="*/ f39 f16 1"/>
              <a:gd name="f47" fmla="+- f15 f43 0"/>
              <a:gd name="f48" fmla="+- f15 f44 0"/>
              <a:gd name="f49" fmla="*/ f45 1 100000"/>
              <a:gd name="f50" fmla="*/ f46 1 100000"/>
              <a:gd name="f51" fmla="*/ f49 1 2"/>
              <a:gd name="f52" fmla="+- f49 f36 0"/>
              <a:gd name="f53" fmla="*/ f50 1 2"/>
              <a:gd name="f54" fmla="+- f50 f37 0"/>
              <a:gd name="f55" fmla="*/ f50 f33 1"/>
              <a:gd name="f56" fmla="*/ f49 f33 1"/>
              <a:gd name="f57" fmla="*/ f48 f33 1"/>
              <a:gd name="f58" fmla="*/ f47 f33 1"/>
              <a:gd name="f59" fmla="*/ f52 1 2"/>
              <a:gd name="f60" fmla="*/ f54 1 2"/>
              <a:gd name="f61" fmla="*/ f51 f33 1"/>
              <a:gd name="f62" fmla="*/ f53 f33 1"/>
              <a:gd name="f63" fmla="*/ f59 f33 1"/>
              <a:gd name="f64" fmla="*/ f60 f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7" y="f58"/>
              </a:cxn>
              <a:cxn ang="f31">
                <a:pos x="f38" y="f64"/>
              </a:cxn>
              <a:cxn ang="f31">
                <a:pos x="f61" y="f62"/>
              </a:cxn>
              <a:cxn ang="f32">
                <a:pos x="f63" y="f38"/>
              </a:cxn>
            </a:cxnLst>
            <a:rect l="f38" t="f38" r="f63" b="f64"/>
            <a:pathLst>
              <a:path>
                <a:moveTo>
                  <a:pt x="f38" y="f55"/>
                </a:moveTo>
                <a:lnTo>
                  <a:pt x="f56" y="f38"/>
                </a:lnTo>
                <a:lnTo>
                  <a:pt x="f41" y="f38"/>
                </a:lnTo>
                <a:lnTo>
                  <a:pt x="f38" y="f42"/>
                </a:lnTo>
                <a:close/>
              </a:path>
            </a:pathLst>
          </a:custGeom>
          <a:solidFill>
            <a:srgbClr val="0E97C1"/>
          </a:solidFill>
          <a:ln cap="flat">
            <a:noFill/>
            <a:prstDash val="solid"/>
          </a:ln>
        </p:spPr>
        <p:txBody>
          <a:bodyPr vert="horz" wrap="square" lIns="90269" tIns="45134" rIns="90269" bIns="45134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45" b="0" i="0" u="none" strike="noStrike" kern="1200" cap="none" spc="0" baseline="0">
              <a:solidFill>
                <a:srgbClr val="000000"/>
              </a:solidFill>
              <a:uFillTx/>
              <a:latin typeface="Calibri Light"/>
              <a:cs typeface="Miriam Libre"/>
            </a:endParaRPr>
          </a:p>
        </p:txBody>
      </p:sp>
      <p:sp>
        <p:nvSpPr>
          <p:cNvPr id="83" name="AutoShape 12">
            <a:extLst>
              <a:ext uri="{FF2B5EF4-FFF2-40B4-BE49-F238E27FC236}">
                <a16:creationId xmlns:a16="http://schemas.microsoft.com/office/drawing/2014/main" id="{18906C1F-F1B6-42C0-99C0-3F7516D1A6B1}"/>
              </a:ext>
            </a:extLst>
          </p:cNvPr>
          <p:cNvSpPr/>
          <p:nvPr/>
        </p:nvSpPr>
        <p:spPr>
          <a:xfrm>
            <a:off x="3968301" y="3839735"/>
            <a:ext cx="1747244" cy="56169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261244" lvl="0" indent="-228600" defTabSz="914400">
              <a:spcBef>
                <a:spcPts val="300"/>
              </a:spcBef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50">
                <a:solidFill>
                  <a:srgbClr val="000000"/>
                </a:solidFill>
                <a:cs typeface="Miriam Libre"/>
              </a:rPr>
              <a:t>Социальные сети</a:t>
            </a:r>
          </a:p>
          <a:p>
            <a:pPr marL="261244" lvl="0" indent="-228600" defTabSz="914400">
              <a:spcBef>
                <a:spcPts val="300"/>
              </a:spcBef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50">
                <a:solidFill>
                  <a:srgbClr val="000000"/>
                </a:solidFill>
                <a:cs typeface="Miriam Libre"/>
              </a:rPr>
              <a:t>Сайт университета</a:t>
            </a:r>
          </a:p>
          <a:p>
            <a:pPr marL="261244" lvl="0" indent="-228600" defTabSz="914400">
              <a:spcBef>
                <a:spcPts val="300"/>
              </a:spcBef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50">
                <a:solidFill>
                  <a:srgbClr val="000000"/>
                </a:solidFill>
                <a:cs typeface="Miriam Libre"/>
              </a:rPr>
              <a:t>Имейл</a:t>
            </a:r>
            <a:endParaRPr lang="es-MX" sz="1050" dirty="0">
              <a:solidFill>
                <a:srgbClr val="000000"/>
              </a:solidFill>
              <a:cs typeface="Miriam Libre"/>
            </a:endParaRPr>
          </a:p>
        </p:txBody>
      </p:sp>
      <p:sp>
        <p:nvSpPr>
          <p:cNvPr id="85" name="AutoShape 12">
            <a:extLst>
              <a:ext uri="{FF2B5EF4-FFF2-40B4-BE49-F238E27FC236}">
                <a16:creationId xmlns:a16="http://schemas.microsoft.com/office/drawing/2014/main" id="{15EE4B86-FCCF-419F-96F3-0B998AE598C5}"/>
              </a:ext>
            </a:extLst>
          </p:cNvPr>
          <p:cNvSpPr/>
          <p:nvPr/>
        </p:nvSpPr>
        <p:spPr>
          <a:xfrm>
            <a:off x="3981012" y="1878118"/>
            <a:ext cx="1669215" cy="40011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164107" marR="0" lvl="0" indent="-164107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z-Cyrl-AZ" sz="13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  <a:cs typeface="Miriam Libre"/>
              </a:rPr>
              <a:t>Доминирующие карьерные профили</a:t>
            </a:r>
            <a:endParaRPr lang="en-GB" sz="13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  <a:cs typeface="Miriam Libre"/>
            </a:endParaRPr>
          </a:p>
        </p:txBody>
      </p:sp>
      <p:sp>
        <p:nvSpPr>
          <p:cNvPr id="86" name="AutoShape 12">
            <a:extLst>
              <a:ext uri="{FF2B5EF4-FFF2-40B4-BE49-F238E27FC236}">
                <a16:creationId xmlns:a16="http://schemas.microsoft.com/office/drawing/2014/main" id="{B4E200C6-D45D-44C9-A79A-94E4EFC7C2A7}"/>
              </a:ext>
            </a:extLst>
          </p:cNvPr>
          <p:cNvSpPr/>
          <p:nvPr/>
        </p:nvSpPr>
        <p:spPr>
          <a:xfrm>
            <a:off x="3953251" y="2518232"/>
            <a:ext cx="1867698" cy="5847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261244" lvl="0" indent="-228600" defTabSz="914400">
              <a:spcBef>
                <a:spcPts val="300"/>
              </a:spcBef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z-Cyrl-AZ" sz="1100">
                <a:solidFill>
                  <a:srgbClr val="000000"/>
                </a:solidFill>
                <a:cs typeface="Miriam Libre"/>
              </a:rPr>
              <a:t>«Энтузиасты»</a:t>
            </a:r>
          </a:p>
          <a:p>
            <a:pPr marL="261244" lvl="0" indent="-228600" defTabSz="914400">
              <a:spcBef>
                <a:spcPts val="300"/>
              </a:spcBef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z-Cyrl-AZ" sz="1100">
                <a:solidFill>
                  <a:srgbClr val="000000"/>
                </a:solidFill>
                <a:cs typeface="Miriam Libre"/>
              </a:rPr>
              <a:t>«Космополиты»</a:t>
            </a:r>
          </a:p>
          <a:p>
            <a:pPr marL="261244" lvl="0" indent="-228600" defTabSz="914400">
              <a:spcBef>
                <a:spcPts val="300"/>
              </a:spcBef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z-Cyrl-AZ" sz="1100">
                <a:solidFill>
                  <a:srgbClr val="000000"/>
                </a:solidFill>
                <a:cs typeface="Miriam Libre"/>
              </a:rPr>
              <a:t>«Искатели равновесия»</a:t>
            </a:r>
            <a:endParaRPr lang="en-US" sz="1100" dirty="0">
              <a:solidFill>
                <a:srgbClr val="000000"/>
              </a:solidFill>
              <a:cs typeface="Miriam Libre"/>
            </a:endParaRPr>
          </a:p>
        </p:txBody>
      </p:sp>
      <p:sp>
        <p:nvSpPr>
          <p:cNvPr id="87" name="AutoShape 12">
            <a:extLst>
              <a:ext uri="{FF2B5EF4-FFF2-40B4-BE49-F238E27FC236}">
                <a16:creationId xmlns:a16="http://schemas.microsoft.com/office/drawing/2014/main" id="{852BA82A-6DF7-40C4-8DEB-742541AB7C7B}"/>
              </a:ext>
            </a:extLst>
          </p:cNvPr>
          <p:cNvSpPr/>
          <p:nvPr/>
        </p:nvSpPr>
        <p:spPr>
          <a:xfrm>
            <a:off x="1234285" y="3359136"/>
            <a:ext cx="2098542" cy="40011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164107" marR="0" lvl="0" indent="-1641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z-Cyrl-AZ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  <a:cs typeface="Miriam Libre"/>
              </a:rPr>
              <a:t>Основные практические</a:t>
            </a:r>
          </a:p>
          <a:p>
            <a:pPr marL="164107" marR="0" lvl="0" indent="-1641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z-Cyrl-AZ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  <a:cs typeface="Miriam Libre"/>
              </a:rPr>
              <a:t>навыки</a:t>
            </a:r>
            <a:endParaRPr lang="en-GB" sz="13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  <a:cs typeface="Miriam Libre"/>
            </a:endParaRPr>
          </a:p>
        </p:txBody>
      </p:sp>
      <p:sp>
        <p:nvSpPr>
          <p:cNvPr id="88" name="AutoShape 12">
            <a:extLst>
              <a:ext uri="{FF2B5EF4-FFF2-40B4-BE49-F238E27FC236}">
                <a16:creationId xmlns:a16="http://schemas.microsoft.com/office/drawing/2014/main" id="{42190164-8DAC-484A-B87F-4689DEFC0423}"/>
              </a:ext>
            </a:extLst>
          </p:cNvPr>
          <p:cNvSpPr/>
          <p:nvPr/>
        </p:nvSpPr>
        <p:spPr>
          <a:xfrm>
            <a:off x="1396221" y="3835723"/>
            <a:ext cx="2379341" cy="88485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261244" lvl="0" indent="-228600" defTabSz="914400">
              <a:spcBef>
                <a:spcPts val="300"/>
              </a:spcBef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50">
                <a:solidFill>
                  <a:srgbClr val="000000"/>
                </a:solidFill>
                <a:cs typeface="Miriam Libre"/>
              </a:rPr>
              <a:t>Я был/а волонтером</a:t>
            </a:r>
          </a:p>
          <a:p>
            <a:pPr marL="261244" lvl="0" indent="-228600" defTabSz="914400">
              <a:spcBef>
                <a:spcPts val="300"/>
              </a:spcBef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50">
                <a:solidFill>
                  <a:srgbClr val="000000"/>
                </a:solidFill>
                <a:cs typeface="Miriam Libre"/>
              </a:rPr>
              <a:t>Я проходил/а стажировку или практику</a:t>
            </a:r>
          </a:p>
          <a:p>
            <a:pPr marL="261244" lvl="0" indent="-228600" defTabSz="914400">
              <a:spcBef>
                <a:spcPts val="300"/>
              </a:spcBef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50">
                <a:solidFill>
                  <a:srgbClr val="000000"/>
                </a:solidFill>
                <a:cs typeface="Miriam Libre"/>
              </a:rPr>
              <a:t>Я работал/а на полставки во время обучения</a:t>
            </a:r>
            <a:endParaRPr lang="en-US" sz="1050" dirty="0">
              <a:solidFill>
                <a:srgbClr val="000000"/>
              </a:solidFill>
              <a:cs typeface="Miriam Libre"/>
            </a:endParaRPr>
          </a:p>
        </p:txBody>
      </p:sp>
      <p:pic>
        <p:nvPicPr>
          <p:cNvPr id="89" name="Graphic 28" descr="Graduation cap">
            <a:extLst>
              <a:ext uri="{FF2B5EF4-FFF2-40B4-BE49-F238E27FC236}">
                <a16:creationId xmlns:a16="http://schemas.microsoft.com/office/drawing/2014/main" id="{890BF6B3-E25C-40F0-825F-786421946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6478" y="1925196"/>
            <a:ext cx="724698" cy="7933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1" name="TextBox 60">
            <a:extLst>
              <a:ext uri="{FF2B5EF4-FFF2-40B4-BE49-F238E27FC236}">
                <a16:creationId xmlns:a16="http://schemas.microsoft.com/office/drawing/2014/main" id="{416AFB37-AC46-4360-A426-D3269A089F37}"/>
              </a:ext>
            </a:extLst>
          </p:cNvPr>
          <p:cNvSpPr txBox="1"/>
          <p:nvPr/>
        </p:nvSpPr>
        <p:spPr>
          <a:xfrm>
            <a:off x="2248383" y="2550137"/>
            <a:ext cx="974137" cy="5385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9550" tIns="49770" rIns="99550" bIns="49770" anchor="ctr" anchorCtr="0" compatLnSpc="1">
            <a:normAutofit fontScale="92500" lnSpcReduction="20000"/>
          </a:bodyPr>
          <a:lstStyle/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>
                <a:solidFill>
                  <a:srgbClr val="000000"/>
                </a:solidFill>
                <a:cs typeface="Miriam Libre"/>
              </a:rPr>
              <a:t>78%</a:t>
            </a:r>
            <a:endParaRPr lang="en-GB" sz="1800" dirty="0">
              <a:solidFill>
                <a:srgbClr val="000000"/>
              </a:solidFill>
              <a:cs typeface="Miriam Libre"/>
            </a:endParaRPr>
          </a:p>
        </p:txBody>
      </p:sp>
      <p:pic>
        <p:nvPicPr>
          <p:cNvPr id="90" name="Graphic 69" descr="Network">
            <a:extLst>
              <a:ext uri="{FF2B5EF4-FFF2-40B4-BE49-F238E27FC236}">
                <a16:creationId xmlns:a16="http://schemas.microsoft.com/office/drawing/2014/main" id="{9A96916E-74D1-4D2D-9EC5-96C1B5919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8975" y="2452082"/>
            <a:ext cx="527910" cy="5279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3" name="Graphic 23" descr="Open book">
            <a:extLst>
              <a:ext uri="{FF2B5EF4-FFF2-40B4-BE49-F238E27FC236}">
                <a16:creationId xmlns:a16="http://schemas.microsoft.com/office/drawing/2014/main" id="{5F8CEAFF-478C-4376-8D8D-B3799396C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634" y="3780776"/>
            <a:ext cx="537008" cy="5370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4" name="Graphic 24" descr="Thumbs up sign">
            <a:extLst>
              <a:ext uri="{FF2B5EF4-FFF2-40B4-BE49-F238E27FC236}">
                <a16:creationId xmlns:a16="http://schemas.microsoft.com/office/drawing/2014/main" id="{20C27FA2-161E-4E28-B0F7-8F338C7D0E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97834" y="3800373"/>
            <a:ext cx="453853" cy="4538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7" name="TextBox 83">
            <a:extLst>
              <a:ext uri="{FF2B5EF4-FFF2-40B4-BE49-F238E27FC236}">
                <a16:creationId xmlns:a16="http://schemas.microsoft.com/office/drawing/2014/main" id="{3AAD09C4-83DF-4FB2-850C-53F34C67D107}"/>
              </a:ext>
            </a:extLst>
          </p:cNvPr>
          <p:cNvSpPr txBox="1"/>
          <p:nvPr/>
        </p:nvSpPr>
        <p:spPr>
          <a:xfrm>
            <a:off x="2838960" y="4818589"/>
            <a:ext cx="3338743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defTabSz="829177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>
                <a:solidFill>
                  <a:srgbClr val="414041"/>
                </a:solidFill>
                <a:cs typeface="Miriam Libre"/>
              </a:rPr>
              <a:t> RUB 66 607</a:t>
            </a:r>
            <a:endParaRPr lang="en-US" sz="2400" dirty="0">
              <a:solidFill>
                <a:srgbClr val="414041"/>
              </a:solidFill>
              <a:cs typeface="Miriam Libre"/>
            </a:endParaRPr>
          </a:p>
        </p:txBody>
      </p:sp>
      <p:grpSp>
        <p:nvGrpSpPr>
          <p:cNvPr id="98" name="Group 84">
            <a:extLst>
              <a:ext uri="{FF2B5EF4-FFF2-40B4-BE49-F238E27FC236}">
                <a16:creationId xmlns:a16="http://schemas.microsoft.com/office/drawing/2014/main" id="{AA2A5237-76E0-4E24-81B6-C0789188D841}"/>
              </a:ext>
            </a:extLst>
          </p:cNvPr>
          <p:cNvGrpSpPr/>
          <p:nvPr/>
        </p:nvGrpSpPr>
        <p:grpSpPr>
          <a:xfrm>
            <a:off x="2169311" y="4768751"/>
            <a:ext cx="529565" cy="369335"/>
            <a:chOff x="1663037" y="4955023"/>
            <a:chExt cx="529565" cy="369335"/>
          </a:xfrm>
          <a:solidFill>
            <a:srgbClr val="0E97C1"/>
          </a:solidFill>
        </p:grpSpPr>
        <p:sp>
          <p:nvSpPr>
            <p:cNvPr id="99" name="Freeform 113">
              <a:extLst>
                <a:ext uri="{FF2B5EF4-FFF2-40B4-BE49-F238E27FC236}">
                  <a16:creationId xmlns:a16="http://schemas.microsoft.com/office/drawing/2014/main" id="{70D874BF-4B3B-43F5-84A6-3755FCFBCF62}"/>
                </a:ext>
              </a:extLst>
            </p:cNvPr>
            <p:cNvSpPr/>
            <p:nvPr/>
          </p:nvSpPr>
          <p:spPr>
            <a:xfrm>
              <a:off x="1663037" y="5074517"/>
              <a:ext cx="415320" cy="2498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44"/>
                <a:gd name="f7" fmla="val 923"/>
                <a:gd name="f8" fmla="val 97"/>
                <a:gd name="f9" fmla="val 98"/>
                <a:gd name="f10" fmla="val 825"/>
                <a:gd name="f11" fmla="val 1446"/>
                <a:gd name="f12" fmla="val 48"/>
                <a:gd name="f13" fmla="val 1496"/>
                <a:gd name="f14" fmla="val 1510"/>
                <a:gd name="f15" fmla="val 3"/>
                <a:gd name="f16" fmla="val 1523"/>
                <a:gd name="f17" fmla="val 10"/>
                <a:gd name="f18" fmla="val 1534"/>
                <a:gd name="f19" fmla="val 21"/>
                <a:gd name="f20" fmla="val 1542"/>
                <a:gd name="f21" fmla="val 34"/>
                <a:gd name="f22" fmla="val 49"/>
                <a:gd name="f23" fmla="val 874"/>
                <a:gd name="f24" fmla="val 889"/>
                <a:gd name="f25" fmla="val 902"/>
                <a:gd name="f26" fmla="val 913"/>
                <a:gd name="f27" fmla="val 920"/>
                <a:gd name="f28" fmla="val 33"/>
                <a:gd name="f29" fmla="val 19"/>
                <a:gd name="f30" fmla="val 8"/>
                <a:gd name="f31" fmla="val 2"/>
                <a:gd name="f32" fmla="+- 0 0 -90"/>
                <a:gd name="f33" fmla="*/ f3 1 1544"/>
                <a:gd name="f34" fmla="*/ f4 1 923"/>
                <a:gd name="f35" fmla="val f5"/>
                <a:gd name="f36" fmla="val f6"/>
                <a:gd name="f37" fmla="val f7"/>
                <a:gd name="f38" fmla="*/ f32 f0 1"/>
                <a:gd name="f39" fmla="+- f37 0 f35"/>
                <a:gd name="f40" fmla="+- f36 0 f35"/>
                <a:gd name="f41" fmla="*/ f38 1 f2"/>
                <a:gd name="f42" fmla="*/ f40 1 1544"/>
                <a:gd name="f43" fmla="*/ f39 1 923"/>
                <a:gd name="f44" fmla="*/ 97 f40 1"/>
                <a:gd name="f45" fmla="*/ 98 f39 1"/>
                <a:gd name="f46" fmla="*/ 825 f39 1"/>
                <a:gd name="f47" fmla="*/ 1446 f40 1"/>
                <a:gd name="f48" fmla="*/ 48 f40 1"/>
                <a:gd name="f49" fmla="*/ 0 f39 1"/>
                <a:gd name="f50" fmla="*/ 1496 f40 1"/>
                <a:gd name="f51" fmla="*/ 1510 f40 1"/>
                <a:gd name="f52" fmla="*/ 3 f39 1"/>
                <a:gd name="f53" fmla="*/ 1523 f40 1"/>
                <a:gd name="f54" fmla="*/ 10 f39 1"/>
                <a:gd name="f55" fmla="*/ 1534 f40 1"/>
                <a:gd name="f56" fmla="*/ 21 f39 1"/>
                <a:gd name="f57" fmla="*/ 1542 f40 1"/>
                <a:gd name="f58" fmla="*/ 34 f39 1"/>
                <a:gd name="f59" fmla="*/ 1544 f40 1"/>
                <a:gd name="f60" fmla="*/ 49 f39 1"/>
                <a:gd name="f61" fmla="*/ 874 f39 1"/>
                <a:gd name="f62" fmla="*/ 889 f39 1"/>
                <a:gd name="f63" fmla="*/ 902 f39 1"/>
                <a:gd name="f64" fmla="*/ 913 f39 1"/>
                <a:gd name="f65" fmla="*/ 920 f39 1"/>
                <a:gd name="f66" fmla="*/ 923 f39 1"/>
                <a:gd name="f67" fmla="*/ 33 f40 1"/>
                <a:gd name="f68" fmla="*/ 19 f40 1"/>
                <a:gd name="f69" fmla="*/ 8 f40 1"/>
                <a:gd name="f70" fmla="*/ 2 f40 1"/>
                <a:gd name="f71" fmla="*/ 0 f40 1"/>
                <a:gd name="f72" fmla="+- f41 0 f1"/>
                <a:gd name="f73" fmla="*/ f44 1 1544"/>
                <a:gd name="f74" fmla="*/ f45 1 923"/>
                <a:gd name="f75" fmla="*/ f46 1 923"/>
                <a:gd name="f76" fmla="*/ f47 1 1544"/>
                <a:gd name="f77" fmla="*/ f48 1 1544"/>
                <a:gd name="f78" fmla="*/ f49 1 923"/>
                <a:gd name="f79" fmla="*/ f50 1 1544"/>
                <a:gd name="f80" fmla="*/ f51 1 1544"/>
                <a:gd name="f81" fmla="*/ f52 1 923"/>
                <a:gd name="f82" fmla="*/ f53 1 1544"/>
                <a:gd name="f83" fmla="*/ f54 1 923"/>
                <a:gd name="f84" fmla="*/ f55 1 1544"/>
                <a:gd name="f85" fmla="*/ f56 1 923"/>
                <a:gd name="f86" fmla="*/ f57 1 1544"/>
                <a:gd name="f87" fmla="*/ f58 1 923"/>
                <a:gd name="f88" fmla="*/ f59 1 1544"/>
                <a:gd name="f89" fmla="*/ f60 1 923"/>
                <a:gd name="f90" fmla="*/ f61 1 923"/>
                <a:gd name="f91" fmla="*/ f62 1 923"/>
                <a:gd name="f92" fmla="*/ f63 1 923"/>
                <a:gd name="f93" fmla="*/ f64 1 923"/>
                <a:gd name="f94" fmla="*/ f65 1 923"/>
                <a:gd name="f95" fmla="*/ f66 1 923"/>
                <a:gd name="f96" fmla="*/ f67 1 1544"/>
                <a:gd name="f97" fmla="*/ f68 1 1544"/>
                <a:gd name="f98" fmla="*/ f69 1 1544"/>
                <a:gd name="f99" fmla="*/ f70 1 1544"/>
                <a:gd name="f100" fmla="*/ f71 1 1544"/>
                <a:gd name="f101" fmla="*/ 0 1 f42"/>
                <a:gd name="f102" fmla="*/ f36 1 f42"/>
                <a:gd name="f103" fmla="*/ 0 1 f43"/>
                <a:gd name="f104" fmla="*/ f37 1 f43"/>
                <a:gd name="f105" fmla="*/ f73 1 f42"/>
                <a:gd name="f106" fmla="*/ f74 1 f43"/>
                <a:gd name="f107" fmla="*/ f75 1 f43"/>
                <a:gd name="f108" fmla="*/ f76 1 f42"/>
                <a:gd name="f109" fmla="*/ f77 1 f42"/>
                <a:gd name="f110" fmla="*/ f78 1 f43"/>
                <a:gd name="f111" fmla="*/ f79 1 f42"/>
                <a:gd name="f112" fmla="*/ f80 1 f42"/>
                <a:gd name="f113" fmla="*/ f81 1 f43"/>
                <a:gd name="f114" fmla="*/ f82 1 f42"/>
                <a:gd name="f115" fmla="*/ f83 1 f43"/>
                <a:gd name="f116" fmla="*/ f84 1 f42"/>
                <a:gd name="f117" fmla="*/ f85 1 f43"/>
                <a:gd name="f118" fmla="*/ f86 1 f42"/>
                <a:gd name="f119" fmla="*/ f87 1 f43"/>
                <a:gd name="f120" fmla="*/ f88 1 f42"/>
                <a:gd name="f121" fmla="*/ f89 1 f43"/>
                <a:gd name="f122" fmla="*/ f90 1 f43"/>
                <a:gd name="f123" fmla="*/ f91 1 f43"/>
                <a:gd name="f124" fmla="*/ f92 1 f43"/>
                <a:gd name="f125" fmla="*/ f93 1 f43"/>
                <a:gd name="f126" fmla="*/ f94 1 f43"/>
                <a:gd name="f127" fmla="*/ f95 1 f43"/>
                <a:gd name="f128" fmla="*/ f96 1 f42"/>
                <a:gd name="f129" fmla="*/ f97 1 f42"/>
                <a:gd name="f130" fmla="*/ f98 1 f42"/>
                <a:gd name="f131" fmla="*/ f99 1 f42"/>
                <a:gd name="f132" fmla="*/ f100 1 f42"/>
                <a:gd name="f133" fmla="*/ f101 f33 1"/>
                <a:gd name="f134" fmla="*/ f102 f33 1"/>
                <a:gd name="f135" fmla="*/ f104 f34 1"/>
                <a:gd name="f136" fmla="*/ f103 f34 1"/>
                <a:gd name="f137" fmla="*/ f105 f33 1"/>
                <a:gd name="f138" fmla="*/ f106 f34 1"/>
                <a:gd name="f139" fmla="*/ f107 f34 1"/>
                <a:gd name="f140" fmla="*/ f108 f33 1"/>
                <a:gd name="f141" fmla="*/ f109 f33 1"/>
                <a:gd name="f142" fmla="*/ f110 f34 1"/>
                <a:gd name="f143" fmla="*/ f111 f33 1"/>
                <a:gd name="f144" fmla="*/ f112 f33 1"/>
                <a:gd name="f145" fmla="*/ f113 f34 1"/>
                <a:gd name="f146" fmla="*/ f114 f33 1"/>
                <a:gd name="f147" fmla="*/ f115 f34 1"/>
                <a:gd name="f148" fmla="*/ f116 f33 1"/>
                <a:gd name="f149" fmla="*/ f117 f34 1"/>
                <a:gd name="f150" fmla="*/ f118 f33 1"/>
                <a:gd name="f151" fmla="*/ f119 f34 1"/>
                <a:gd name="f152" fmla="*/ f120 f33 1"/>
                <a:gd name="f153" fmla="*/ f121 f34 1"/>
                <a:gd name="f154" fmla="*/ f122 f34 1"/>
                <a:gd name="f155" fmla="*/ f123 f34 1"/>
                <a:gd name="f156" fmla="*/ f124 f34 1"/>
                <a:gd name="f157" fmla="*/ f125 f34 1"/>
                <a:gd name="f158" fmla="*/ f126 f34 1"/>
                <a:gd name="f159" fmla="*/ f127 f34 1"/>
                <a:gd name="f160" fmla="*/ f128 f33 1"/>
                <a:gd name="f161" fmla="*/ f129 f33 1"/>
                <a:gd name="f162" fmla="*/ f130 f33 1"/>
                <a:gd name="f163" fmla="*/ f131 f33 1"/>
                <a:gd name="f164" fmla="*/ f132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2">
                  <a:pos x="f137" y="f138"/>
                </a:cxn>
                <a:cxn ang="f72">
                  <a:pos x="f137" y="f139"/>
                </a:cxn>
                <a:cxn ang="f72">
                  <a:pos x="f140" y="f139"/>
                </a:cxn>
                <a:cxn ang="f72">
                  <a:pos x="f140" y="f138"/>
                </a:cxn>
                <a:cxn ang="f72">
                  <a:pos x="f137" y="f138"/>
                </a:cxn>
                <a:cxn ang="f72">
                  <a:pos x="f141" y="f142"/>
                </a:cxn>
                <a:cxn ang="f72">
                  <a:pos x="f143" y="f142"/>
                </a:cxn>
                <a:cxn ang="f72">
                  <a:pos x="f144" y="f145"/>
                </a:cxn>
                <a:cxn ang="f72">
                  <a:pos x="f146" y="f147"/>
                </a:cxn>
                <a:cxn ang="f72">
                  <a:pos x="f148" y="f149"/>
                </a:cxn>
                <a:cxn ang="f72">
                  <a:pos x="f150" y="f151"/>
                </a:cxn>
                <a:cxn ang="f72">
                  <a:pos x="f152" y="f153"/>
                </a:cxn>
                <a:cxn ang="f72">
                  <a:pos x="f152" y="f154"/>
                </a:cxn>
                <a:cxn ang="f72">
                  <a:pos x="f150" y="f155"/>
                </a:cxn>
                <a:cxn ang="f72">
                  <a:pos x="f148" y="f156"/>
                </a:cxn>
                <a:cxn ang="f72">
                  <a:pos x="f146" y="f157"/>
                </a:cxn>
                <a:cxn ang="f72">
                  <a:pos x="f144" y="f158"/>
                </a:cxn>
                <a:cxn ang="f72">
                  <a:pos x="f143" y="f159"/>
                </a:cxn>
                <a:cxn ang="f72">
                  <a:pos x="f141" y="f159"/>
                </a:cxn>
                <a:cxn ang="f72">
                  <a:pos x="f160" y="f158"/>
                </a:cxn>
                <a:cxn ang="f72">
                  <a:pos x="f161" y="f157"/>
                </a:cxn>
                <a:cxn ang="f72">
                  <a:pos x="f162" y="f156"/>
                </a:cxn>
                <a:cxn ang="f72">
                  <a:pos x="f163" y="f155"/>
                </a:cxn>
                <a:cxn ang="f72">
                  <a:pos x="f164" y="f154"/>
                </a:cxn>
                <a:cxn ang="f72">
                  <a:pos x="f164" y="f153"/>
                </a:cxn>
                <a:cxn ang="f72">
                  <a:pos x="f163" y="f151"/>
                </a:cxn>
                <a:cxn ang="f72">
                  <a:pos x="f162" y="f149"/>
                </a:cxn>
                <a:cxn ang="f72">
                  <a:pos x="f161" y="f147"/>
                </a:cxn>
                <a:cxn ang="f72">
                  <a:pos x="f160" y="f145"/>
                </a:cxn>
                <a:cxn ang="f72">
                  <a:pos x="f141" y="f142"/>
                </a:cxn>
              </a:cxnLst>
              <a:rect l="f133" t="f136" r="f134" b="f135"/>
              <a:pathLst>
                <a:path w="1544" h="923">
                  <a:moveTo>
                    <a:pt x="f8" y="f9"/>
                  </a:moveTo>
                  <a:lnTo>
                    <a:pt x="f8" y="f10"/>
                  </a:lnTo>
                  <a:lnTo>
                    <a:pt x="f11" y="f10"/>
                  </a:lnTo>
                  <a:lnTo>
                    <a:pt x="f11" y="f9"/>
                  </a:lnTo>
                  <a:lnTo>
                    <a:pt x="f8" y="f9"/>
                  </a:lnTo>
                  <a:close/>
                  <a:moveTo>
                    <a:pt x="f12" y="f5"/>
                  </a:moveTo>
                  <a:lnTo>
                    <a:pt x="f13" y="f5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6" y="f22"/>
                  </a:lnTo>
                  <a:lnTo>
                    <a:pt x="f6" y="f23"/>
                  </a:lnTo>
                  <a:lnTo>
                    <a:pt x="f20" y="f24"/>
                  </a:lnTo>
                  <a:lnTo>
                    <a:pt x="f18" y="f25"/>
                  </a:lnTo>
                  <a:lnTo>
                    <a:pt x="f16" y="f26"/>
                  </a:lnTo>
                  <a:lnTo>
                    <a:pt x="f14" y="f27"/>
                  </a:lnTo>
                  <a:lnTo>
                    <a:pt x="f13" y="f7"/>
                  </a:lnTo>
                  <a:lnTo>
                    <a:pt x="f12" y="f7"/>
                  </a:lnTo>
                  <a:lnTo>
                    <a:pt x="f28" y="f27"/>
                  </a:lnTo>
                  <a:lnTo>
                    <a:pt x="f29" y="f26"/>
                  </a:lnTo>
                  <a:lnTo>
                    <a:pt x="f30" y="f25"/>
                  </a:lnTo>
                  <a:lnTo>
                    <a:pt x="f31" y="f24"/>
                  </a:lnTo>
                  <a:lnTo>
                    <a:pt x="f5" y="f23"/>
                  </a:lnTo>
                  <a:lnTo>
                    <a:pt x="f5" y="f22"/>
                  </a:lnTo>
                  <a:lnTo>
                    <a:pt x="f31" y="f21"/>
                  </a:lnTo>
                  <a:lnTo>
                    <a:pt x="f30" y="f19"/>
                  </a:lnTo>
                  <a:lnTo>
                    <a:pt x="f29" y="f17"/>
                  </a:lnTo>
                  <a:lnTo>
                    <a:pt x="f28" y="f15"/>
                  </a:ln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6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  <a:cs typeface="Miriam Libre"/>
              </a:endParaRPr>
            </a:p>
          </p:txBody>
        </p:sp>
        <p:sp>
          <p:nvSpPr>
            <p:cNvPr id="100" name="Freeform 114">
              <a:extLst>
                <a:ext uri="{FF2B5EF4-FFF2-40B4-BE49-F238E27FC236}">
                  <a16:creationId xmlns:a16="http://schemas.microsoft.com/office/drawing/2014/main" id="{FA8045C8-0A18-419E-9149-FC11F708A794}"/>
                </a:ext>
              </a:extLst>
            </p:cNvPr>
            <p:cNvSpPr/>
            <p:nvPr/>
          </p:nvSpPr>
          <p:spPr>
            <a:xfrm>
              <a:off x="1738310" y="5185864"/>
              <a:ext cx="59143" cy="258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9"/>
                <a:gd name="f7" fmla="val 98"/>
                <a:gd name="f8" fmla="val 50"/>
                <a:gd name="f9" fmla="val 171"/>
                <a:gd name="f10" fmla="val 187"/>
                <a:gd name="f11" fmla="val 3"/>
                <a:gd name="f12" fmla="val 200"/>
                <a:gd name="f13" fmla="val 10"/>
                <a:gd name="f14" fmla="val 211"/>
                <a:gd name="f15" fmla="val 21"/>
                <a:gd name="f16" fmla="val 217"/>
                <a:gd name="f17" fmla="val 34"/>
                <a:gd name="f18" fmla="val 49"/>
                <a:gd name="f19" fmla="val 64"/>
                <a:gd name="f20" fmla="val 78"/>
                <a:gd name="f21" fmla="val 89"/>
                <a:gd name="f22" fmla="val 96"/>
                <a:gd name="f23" fmla="+- 0 0 -90"/>
                <a:gd name="f24" fmla="*/ f3 1 219"/>
                <a:gd name="f25" fmla="*/ f4 1 98"/>
                <a:gd name="f26" fmla="val f5"/>
                <a:gd name="f27" fmla="val f6"/>
                <a:gd name="f28" fmla="val f7"/>
                <a:gd name="f29" fmla="*/ f23 f0 1"/>
                <a:gd name="f30" fmla="+- f28 0 f26"/>
                <a:gd name="f31" fmla="+- f27 0 f26"/>
                <a:gd name="f32" fmla="*/ f29 1 f2"/>
                <a:gd name="f33" fmla="*/ f31 1 219"/>
                <a:gd name="f34" fmla="*/ f30 1 98"/>
                <a:gd name="f35" fmla="*/ 50 f31 1"/>
                <a:gd name="f36" fmla="*/ 0 f30 1"/>
                <a:gd name="f37" fmla="*/ 171 f31 1"/>
                <a:gd name="f38" fmla="*/ 187 f31 1"/>
                <a:gd name="f39" fmla="*/ 3 f30 1"/>
                <a:gd name="f40" fmla="*/ 200 f31 1"/>
                <a:gd name="f41" fmla="*/ 10 f30 1"/>
                <a:gd name="f42" fmla="*/ 211 f31 1"/>
                <a:gd name="f43" fmla="*/ 21 f30 1"/>
                <a:gd name="f44" fmla="*/ 217 f31 1"/>
                <a:gd name="f45" fmla="*/ 34 f30 1"/>
                <a:gd name="f46" fmla="*/ 219 f31 1"/>
                <a:gd name="f47" fmla="*/ 49 f30 1"/>
                <a:gd name="f48" fmla="*/ 64 f30 1"/>
                <a:gd name="f49" fmla="*/ 78 f30 1"/>
                <a:gd name="f50" fmla="*/ 89 f30 1"/>
                <a:gd name="f51" fmla="*/ 96 f30 1"/>
                <a:gd name="f52" fmla="*/ 98 f30 1"/>
                <a:gd name="f53" fmla="*/ 34 f31 1"/>
                <a:gd name="f54" fmla="*/ 21 f31 1"/>
                <a:gd name="f55" fmla="*/ 10 f31 1"/>
                <a:gd name="f56" fmla="*/ 3 f31 1"/>
                <a:gd name="f57" fmla="*/ 0 f31 1"/>
                <a:gd name="f58" fmla="+- f32 0 f1"/>
                <a:gd name="f59" fmla="*/ f35 1 219"/>
                <a:gd name="f60" fmla="*/ f36 1 98"/>
                <a:gd name="f61" fmla="*/ f37 1 219"/>
                <a:gd name="f62" fmla="*/ f38 1 219"/>
                <a:gd name="f63" fmla="*/ f39 1 98"/>
                <a:gd name="f64" fmla="*/ f40 1 219"/>
                <a:gd name="f65" fmla="*/ f41 1 98"/>
                <a:gd name="f66" fmla="*/ f42 1 219"/>
                <a:gd name="f67" fmla="*/ f43 1 98"/>
                <a:gd name="f68" fmla="*/ f44 1 219"/>
                <a:gd name="f69" fmla="*/ f45 1 98"/>
                <a:gd name="f70" fmla="*/ f46 1 219"/>
                <a:gd name="f71" fmla="*/ f47 1 98"/>
                <a:gd name="f72" fmla="*/ f48 1 98"/>
                <a:gd name="f73" fmla="*/ f49 1 98"/>
                <a:gd name="f74" fmla="*/ f50 1 98"/>
                <a:gd name="f75" fmla="*/ f51 1 98"/>
                <a:gd name="f76" fmla="*/ f52 1 98"/>
                <a:gd name="f77" fmla="*/ f53 1 219"/>
                <a:gd name="f78" fmla="*/ f54 1 219"/>
                <a:gd name="f79" fmla="*/ f55 1 219"/>
                <a:gd name="f80" fmla="*/ f56 1 219"/>
                <a:gd name="f81" fmla="*/ f57 1 219"/>
                <a:gd name="f82" fmla="*/ 0 1 f33"/>
                <a:gd name="f83" fmla="*/ f27 1 f33"/>
                <a:gd name="f84" fmla="*/ 0 1 f34"/>
                <a:gd name="f85" fmla="*/ f28 1 f34"/>
                <a:gd name="f86" fmla="*/ f59 1 f33"/>
                <a:gd name="f87" fmla="*/ f60 1 f34"/>
                <a:gd name="f88" fmla="*/ f61 1 f33"/>
                <a:gd name="f89" fmla="*/ f62 1 f33"/>
                <a:gd name="f90" fmla="*/ f63 1 f34"/>
                <a:gd name="f91" fmla="*/ f64 1 f33"/>
                <a:gd name="f92" fmla="*/ f65 1 f34"/>
                <a:gd name="f93" fmla="*/ f66 1 f33"/>
                <a:gd name="f94" fmla="*/ f67 1 f34"/>
                <a:gd name="f95" fmla="*/ f68 1 f33"/>
                <a:gd name="f96" fmla="*/ f69 1 f34"/>
                <a:gd name="f97" fmla="*/ f70 1 f33"/>
                <a:gd name="f98" fmla="*/ f71 1 f34"/>
                <a:gd name="f99" fmla="*/ f72 1 f34"/>
                <a:gd name="f100" fmla="*/ f73 1 f34"/>
                <a:gd name="f101" fmla="*/ f74 1 f34"/>
                <a:gd name="f102" fmla="*/ f75 1 f34"/>
                <a:gd name="f103" fmla="*/ f76 1 f34"/>
                <a:gd name="f104" fmla="*/ f77 1 f33"/>
                <a:gd name="f105" fmla="*/ f78 1 f33"/>
                <a:gd name="f106" fmla="*/ f79 1 f33"/>
                <a:gd name="f107" fmla="*/ f80 1 f33"/>
                <a:gd name="f108" fmla="*/ f81 1 f33"/>
                <a:gd name="f109" fmla="*/ f82 f24 1"/>
                <a:gd name="f110" fmla="*/ f83 f24 1"/>
                <a:gd name="f111" fmla="*/ f85 f25 1"/>
                <a:gd name="f112" fmla="*/ f84 f25 1"/>
                <a:gd name="f113" fmla="*/ f86 f24 1"/>
                <a:gd name="f114" fmla="*/ f87 f25 1"/>
                <a:gd name="f115" fmla="*/ f88 f24 1"/>
                <a:gd name="f116" fmla="*/ f89 f24 1"/>
                <a:gd name="f117" fmla="*/ f90 f25 1"/>
                <a:gd name="f118" fmla="*/ f91 f24 1"/>
                <a:gd name="f119" fmla="*/ f92 f25 1"/>
                <a:gd name="f120" fmla="*/ f93 f24 1"/>
                <a:gd name="f121" fmla="*/ f94 f25 1"/>
                <a:gd name="f122" fmla="*/ f95 f24 1"/>
                <a:gd name="f123" fmla="*/ f96 f25 1"/>
                <a:gd name="f124" fmla="*/ f97 f24 1"/>
                <a:gd name="f125" fmla="*/ f98 f25 1"/>
                <a:gd name="f126" fmla="*/ f99 f25 1"/>
                <a:gd name="f127" fmla="*/ f100 f25 1"/>
                <a:gd name="f128" fmla="*/ f101 f25 1"/>
                <a:gd name="f129" fmla="*/ f102 f25 1"/>
                <a:gd name="f130" fmla="*/ f103 f25 1"/>
                <a:gd name="f131" fmla="*/ f104 f24 1"/>
                <a:gd name="f132" fmla="*/ f105 f24 1"/>
                <a:gd name="f133" fmla="*/ f106 f24 1"/>
                <a:gd name="f134" fmla="*/ f107 f24 1"/>
                <a:gd name="f135" fmla="*/ f108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8">
                  <a:pos x="f113" y="f114"/>
                </a:cxn>
                <a:cxn ang="f58">
                  <a:pos x="f115" y="f114"/>
                </a:cxn>
                <a:cxn ang="f58">
                  <a:pos x="f116" y="f117"/>
                </a:cxn>
                <a:cxn ang="f58">
                  <a:pos x="f118" y="f119"/>
                </a:cxn>
                <a:cxn ang="f58">
                  <a:pos x="f120" y="f121"/>
                </a:cxn>
                <a:cxn ang="f58">
                  <a:pos x="f122" y="f123"/>
                </a:cxn>
                <a:cxn ang="f58">
                  <a:pos x="f124" y="f125"/>
                </a:cxn>
                <a:cxn ang="f58">
                  <a:pos x="f122" y="f126"/>
                </a:cxn>
                <a:cxn ang="f58">
                  <a:pos x="f120" y="f127"/>
                </a:cxn>
                <a:cxn ang="f58">
                  <a:pos x="f118" y="f128"/>
                </a:cxn>
                <a:cxn ang="f58">
                  <a:pos x="f116" y="f129"/>
                </a:cxn>
                <a:cxn ang="f58">
                  <a:pos x="f115" y="f130"/>
                </a:cxn>
                <a:cxn ang="f58">
                  <a:pos x="f113" y="f130"/>
                </a:cxn>
                <a:cxn ang="f58">
                  <a:pos x="f131" y="f129"/>
                </a:cxn>
                <a:cxn ang="f58">
                  <a:pos x="f132" y="f128"/>
                </a:cxn>
                <a:cxn ang="f58">
                  <a:pos x="f133" y="f127"/>
                </a:cxn>
                <a:cxn ang="f58">
                  <a:pos x="f134" y="f126"/>
                </a:cxn>
                <a:cxn ang="f58">
                  <a:pos x="f135" y="f125"/>
                </a:cxn>
                <a:cxn ang="f58">
                  <a:pos x="f134" y="f123"/>
                </a:cxn>
                <a:cxn ang="f58">
                  <a:pos x="f133" y="f121"/>
                </a:cxn>
                <a:cxn ang="f58">
                  <a:pos x="f132" y="f119"/>
                </a:cxn>
                <a:cxn ang="f58">
                  <a:pos x="f131" y="f117"/>
                </a:cxn>
                <a:cxn ang="f58">
                  <a:pos x="f113" y="f114"/>
                </a:cxn>
              </a:cxnLst>
              <a:rect l="f109" t="f112" r="f110" b="f111"/>
              <a:pathLst>
                <a:path w="219" h="98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6" y="f18"/>
                  </a:lnTo>
                  <a:lnTo>
                    <a:pt x="f16" y="f19"/>
                  </a:lnTo>
                  <a:lnTo>
                    <a:pt x="f14" y="f20"/>
                  </a:lnTo>
                  <a:lnTo>
                    <a:pt x="f12" y="f21"/>
                  </a:lnTo>
                  <a:lnTo>
                    <a:pt x="f10" y="f22"/>
                  </a:lnTo>
                  <a:lnTo>
                    <a:pt x="f9" y="f7"/>
                  </a:lnTo>
                  <a:lnTo>
                    <a:pt x="f8" y="f7"/>
                  </a:lnTo>
                  <a:lnTo>
                    <a:pt x="f17" y="f22"/>
                  </a:lnTo>
                  <a:lnTo>
                    <a:pt x="f15" y="f21"/>
                  </a:lnTo>
                  <a:lnTo>
                    <a:pt x="f13" y="f20"/>
                  </a:lnTo>
                  <a:lnTo>
                    <a:pt x="f11" y="f19"/>
                  </a:lnTo>
                  <a:lnTo>
                    <a:pt x="f5" y="f18"/>
                  </a:lnTo>
                  <a:lnTo>
                    <a:pt x="f11" y="f17"/>
                  </a:lnTo>
                  <a:lnTo>
                    <a:pt x="f13" y="f15"/>
                  </a:lnTo>
                  <a:lnTo>
                    <a:pt x="f15" y="f13"/>
                  </a:lnTo>
                  <a:lnTo>
                    <a:pt x="f17" y="f11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6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  <a:cs typeface="Miriam Libre"/>
              </a:endParaRPr>
            </a:p>
          </p:txBody>
        </p:sp>
        <p:sp>
          <p:nvSpPr>
            <p:cNvPr id="101" name="Freeform 115">
              <a:extLst>
                <a:ext uri="{FF2B5EF4-FFF2-40B4-BE49-F238E27FC236}">
                  <a16:creationId xmlns:a16="http://schemas.microsoft.com/office/drawing/2014/main" id="{C846FA4B-A815-4636-9235-3410B9EEE3B9}"/>
                </a:ext>
              </a:extLst>
            </p:cNvPr>
            <p:cNvSpPr/>
            <p:nvPr/>
          </p:nvSpPr>
          <p:spPr>
            <a:xfrm>
              <a:off x="1719492" y="5014770"/>
              <a:ext cx="415320" cy="2498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44"/>
                <a:gd name="f7" fmla="val 923"/>
                <a:gd name="f8" fmla="val 49"/>
                <a:gd name="f9" fmla="val 1496"/>
                <a:gd name="f10" fmla="val 1512"/>
                <a:gd name="f11" fmla="val 3"/>
                <a:gd name="f12" fmla="val 1525"/>
                <a:gd name="f13" fmla="val 10"/>
                <a:gd name="f14" fmla="val 1536"/>
                <a:gd name="f15" fmla="val 19"/>
                <a:gd name="f16" fmla="val 1542"/>
                <a:gd name="f17" fmla="val 34"/>
                <a:gd name="f18" fmla="val 48"/>
                <a:gd name="f19" fmla="val 873"/>
                <a:gd name="f20" fmla="val 889"/>
                <a:gd name="f21" fmla="val 902"/>
                <a:gd name="f22" fmla="val 913"/>
                <a:gd name="f23" fmla="val 920"/>
                <a:gd name="f24" fmla="val 1480"/>
                <a:gd name="f25" fmla="val 1467"/>
                <a:gd name="f26" fmla="val 1456"/>
                <a:gd name="f27" fmla="val 1450"/>
                <a:gd name="f28" fmla="val 1448"/>
                <a:gd name="f29" fmla="val 98"/>
                <a:gd name="f30" fmla="val 96"/>
                <a:gd name="f31" fmla="val 21"/>
                <a:gd name="f32" fmla="val 88"/>
                <a:gd name="f33" fmla="val 78"/>
                <a:gd name="f34" fmla="val 64"/>
                <a:gd name="f35" fmla="+- 0 0 -90"/>
                <a:gd name="f36" fmla="*/ f3 1 1544"/>
                <a:gd name="f37" fmla="*/ f4 1 923"/>
                <a:gd name="f38" fmla="val f5"/>
                <a:gd name="f39" fmla="val f6"/>
                <a:gd name="f40" fmla="val f7"/>
                <a:gd name="f41" fmla="*/ f35 f0 1"/>
                <a:gd name="f42" fmla="+- f40 0 f38"/>
                <a:gd name="f43" fmla="+- f39 0 f38"/>
                <a:gd name="f44" fmla="*/ f41 1 f2"/>
                <a:gd name="f45" fmla="*/ f43 1 1544"/>
                <a:gd name="f46" fmla="*/ f42 1 923"/>
                <a:gd name="f47" fmla="*/ 49 f43 1"/>
                <a:gd name="f48" fmla="*/ 0 f42 1"/>
                <a:gd name="f49" fmla="*/ 1496 f43 1"/>
                <a:gd name="f50" fmla="*/ 1512 f43 1"/>
                <a:gd name="f51" fmla="*/ 3 f42 1"/>
                <a:gd name="f52" fmla="*/ 1525 f43 1"/>
                <a:gd name="f53" fmla="*/ 10 f42 1"/>
                <a:gd name="f54" fmla="*/ 1536 f43 1"/>
                <a:gd name="f55" fmla="*/ 19 f42 1"/>
                <a:gd name="f56" fmla="*/ 1542 f43 1"/>
                <a:gd name="f57" fmla="*/ 34 f42 1"/>
                <a:gd name="f58" fmla="*/ 1544 f43 1"/>
                <a:gd name="f59" fmla="*/ 48 f42 1"/>
                <a:gd name="f60" fmla="*/ 873 f42 1"/>
                <a:gd name="f61" fmla="*/ 889 f42 1"/>
                <a:gd name="f62" fmla="*/ 902 f42 1"/>
                <a:gd name="f63" fmla="*/ 913 f42 1"/>
                <a:gd name="f64" fmla="*/ 920 f42 1"/>
                <a:gd name="f65" fmla="*/ 923 f42 1"/>
                <a:gd name="f66" fmla="*/ 1480 f43 1"/>
                <a:gd name="f67" fmla="*/ 1467 f43 1"/>
                <a:gd name="f68" fmla="*/ 1456 f43 1"/>
                <a:gd name="f69" fmla="*/ 1450 f43 1"/>
                <a:gd name="f70" fmla="*/ 1448 f43 1"/>
                <a:gd name="f71" fmla="*/ 98 f42 1"/>
                <a:gd name="f72" fmla="*/ 34 f43 1"/>
                <a:gd name="f73" fmla="*/ 96 f42 1"/>
                <a:gd name="f74" fmla="*/ 21 f43 1"/>
                <a:gd name="f75" fmla="*/ 88 f42 1"/>
                <a:gd name="f76" fmla="*/ 10 f43 1"/>
                <a:gd name="f77" fmla="*/ 78 f42 1"/>
                <a:gd name="f78" fmla="*/ 3 f43 1"/>
                <a:gd name="f79" fmla="*/ 64 f42 1"/>
                <a:gd name="f80" fmla="*/ 0 f43 1"/>
                <a:gd name="f81" fmla="+- f44 0 f1"/>
                <a:gd name="f82" fmla="*/ f47 1 1544"/>
                <a:gd name="f83" fmla="*/ f48 1 923"/>
                <a:gd name="f84" fmla="*/ f49 1 1544"/>
                <a:gd name="f85" fmla="*/ f50 1 1544"/>
                <a:gd name="f86" fmla="*/ f51 1 923"/>
                <a:gd name="f87" fmla="*/ f52 1 1544"/>
                <a:gd name="f88" fmla="*/ f53 1 923"/>
                <a:gd name="f89" fmla="*/ f54 1 1544"/>
                <a:gd name="f90" fmla="*/ f55 1 923"/>
                <a:gd name="f91" fmla="*/ f56 1 1544"/>
                <a:gd name="f92" fmla="*/ f57 1 923"/>
                <a:gd name="f93" fmla="*/ f58 1 1544"/>
                <a:gd name="f94" fmla="*/ f59 1 923"/>
                <a:gd name="f95" fmla="*/ f60 1 923"/>
                <a:gd name="f96" fmla="*/ f61 1 923"/>
                <a:gd name="f97" fmla="*/ f62 1 923"/>
                <a:gd name="f98" fmla="*/ f63 1 923"/>
                <a:gd name="f99" fmla="*/ f64 1 923"/>
                <a:gd name="f100" fmla="*/ f65 1 923"/>
                <a:gd name="f101" fmla="*/ f66 1 1544"/>
                <a:gd name="f102" fmla="*/ f67 1 1544"/>
                <a:gd name="f103" fmla="*/ f68 1 1544"/>
                <a:gd name="f104" fmla="*/ f69 1 1544"/>
                <a:gd name="f105" fmla="*/ f70 1 1544"/>
                <a:gd name="f106" fmla="*/ f71 1 923"/>
                <a:gd name="f107" fmla="*/ f72 1 1544"/>
                <a:gd name="f108" fmla="*/ f73 1 923"/>
                <a:gd name="f109" fmla="*/ f74 1 1544"/>
                <a:gd name="f110" fmla="*/ f75 1 923"/>
                <a:gd name="f111" fmla="*/ f76 1 1544"/>
                <a:gd name="f112" fmla="*/ f77 1 923"/>
                <a:gd name="f113" fmla="*/ f78 1 1544"/>
                <a:gd name="f114" fmla="*/ f79 1 923"/>
                <a:gd name="f115" fmla="*/ f80 1 1544"/>
                <a:gd name="f116" fmla="*/ 0 1 f45"/>
                <a:gd name="f117" fmla="*/ f39 1 f45"/>
                <a:gd name="f118" fmla="*/ 0 1 f46"/>
                <a:gd name="f119" fmla="*/ f40 1 f46"/>
                <a:gd name="f120" fmla="*/ f82 1 f45"/>
                <a:gd name="f121" fmla="*/ f83 1 f46"/>
                <a:gd name="f122" fmla="*/ f84 1 f45"/>
                <a:gd name="f123" fmla="*/ f85 1 f45"/>
                <a:gd name="f124" fmla="*/ f86 1 f46"/>
                <a:gd name="f125" fmla="*/ f87 1 f45"/>
                <a:gd name="f126" fmla="*/ f88 1 f46"/>
                <a:gd name="f127" fmla="*/ f89 1 f45"/>
                <a:gd name="f128" fmla="*/ f90 1 f46"/>
                <a:gd name="f129" fmla="*/ f91 1 f45"/>
                <a:gd name="f130" fmla="*/ f92 1 f46"/>
                <a:gd name="f131" fmla="*/ f93 1 f45"/>
                <a:gd name="f132" fmla="*/ f94 1 f46"/>
                <a:gd name="f133" fmla="*/ f95 1 f46"/>
                <a:gd name="f134" fmla="*/ f96 1 f46"/>
                <a:gd name="f135" fmla="*/ f97 1 f46"/>
                <a:gd name="f136" fmla="*/ f98 1 f46"/>
                <a:gd name="f137" fmla="*/ f99 1 f46"/>
                <a:gd name="f138" fmla="*/ f100 1 f46"/>
                <a:gd name="f139" fmla="*/ f101 1 f45"/>
                <a:gd name="f140" fmla="*/ f102 1 f45"/>
                <a:gd name="f141" fmla="*/ f103 1 f45"/>
                <a:gd name="f142" fmla="*/ f104 1 f45"/>
                <a:gd name="f143" fmla="*/ f105 1 f45"/>
                <a:gd name="f144" fmla="*/ f106 1 f46"/>
                <a:gd name="f145" fmla="*/ f107 1 f45"/>
                <a:gd name="f146" fmla="*/ f108 1 f46"/>
                <a:gd name="f147" fmla="*/ f109 1 f45"/>
                <a:gd name="f148" fmla="*/ f110 1 f46"/>
                <a:gd name="f149" fmla="*/ f111 1 f45"/>
                <a:gd name="f150" fmla="*/ f112 1 f46"/>
                <a:gd name="f151" fmla="*/ f113 1 f45"/>
                <a:gd name="f152" fmla="*/ f114 1 f46"/>
                <a:gd name="f153" fmla="*/ f115 1 f45"/>
                <a:gd name="f154" fmla="*/ f116 f36 1"/>
                <a:gd name="f155" fmla="*/ f117 f36 1"/>
                <a:gd name="f156" fmla="*/ f119 f37 1"/>
                <a:gd name="f157" fmla="*/ f118 f37 1"/>
                <a:gd name="f158" fmla="*/ f120 f36 1"/>
                <a:gd name="f159" fmla="*/ f121 f37 1"/>
                <a:gd name="f160" fmla="*/ f122 f36 1"/>
                <a:gd name="f161" fmla="*/ f123 f36 1"/>
                <a:gd name="f162" fmla="*/ f124 f37 1"/>
                <a:gd name="f163" fmla="*/ f125 f36 1"/>
                <a:gd name="f164" fmla="*/ f126 f37 1"/>
                <a:gd name="f165" fmla="*/ f127 f36 1"/>
                <a:gd name="f166" fmla="*/ f128 f37 1"/>
                <a:gd name="f167" fmla="*/ f129 f36 1"/>
                <a:gd name="f168" fmla="*/ f130 f37 1"/>
                <a:gd name="f169" fmla="*/ f131 f36 1"/>
                <a:gd name="f170" fmla="*/ f132 f37 1"/>
                <a:gd name="f171" fmla="*/ f133 f37 1"/>
                <a:gd name="f172" fmla="*/ f134 f37 1"/>
                <a:gd name="f173" fmla="*/ f135 f37 1"/>
                <a:gd name="f174" fmla="*/ f136 f37 1"/>
                <a:gd name="f175" fmla="*/ f137 f37 1"/>
                <a:gd name="f176" fmla="*/ f138 f37 1"/>
                <a:gd name="f177" fmla="*/ f139 f36 1"/>
                <a:gd name="f178" fmla="*/ f140 f36 1"/>
                <a:gd name="f179" fmla="*/ f141 f36 1"/>
                <a:gd name="f180" fmla="*/ f142 f36 1"/>
                <a:gd name="f181" fmla="*/ f143 f36 1"/>
                <a:gd name="f182" fmla="*/ f144 f37 1"/>
                <a:gd name="f183" fmla="*/ f145 f36 1"/>
                <a:gd name="f184" fmla="*/ f146 f37 1"/>
                <a:gd name="f185" fmla="*/ f147 f36 1"/>
                <a:gd name="f186" fmla="*/ f148 f37 1"/>
                <a:gd name="f187" fmla="*/ f149 f36 1"/>
                <a:gd name="f188" fmla="*/ f150 f37 1"/>
                <a:gd name="f189" fmla="*/ f151 f36 1"/>
                <a:gd name="f190" fmla="*/ f152 f37 1"/>
                <a:gd name="f191" fmla="*/ f153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1">
                  <a:pos x="f158" y="f159"/>
                </a:cxn>
                <a:cxn ang="f81">
                  <a:pos x="f160" y="f159"/>
                </a:cxn>
                <a:cxn ang="f81">
                  <a:pos x="f161" y="f162"/>
                </a:cxn>
                <a:cxn ang="f81">
                  <a:pos x="f163" y="f164"/>
                </a:cxn>
                <a:cxn ang="f81">
                  <a:pos x="f165" y="f166"/>
                </a:cxn>
                <a:cxn ang="f81">
                  <a:pos x="f167" y="f168"/>
                </a:cxn>
                <a:cxn ang="f81">
                  <a:pos x="f169" y="f170"/>
                </a:cxn>
                <a:cxn ang="f81">
                  <a:pos x="f169" y="f171"/>
                </a:cxn>
                <a:cxn ang="f81">
                  <a:pos x="f167" y="f172"/>
                </a:cxn>
                <a:cxn ang="f81">
                  <a:pos x="f165" y="f173"/>
                </a:cxn>
                <a:cxn ang="f81">
                  <a:pos x="f163" y="f174"/>
                </a:cxn>
                <a:cxn ang="f81">
                  <a:pos x="f161" y="f175"/>
                </a:cxn>
                <a:cxn ang="f81">
                  <a:pos x="f160" y="f176"/>
                </a:cxn>
                <a:cxn ang="f81">
                  <a:pos x="f177" y="f175"/>
                </a:cxn>
                <a:cxn ang="f81">
                  <a:pos x="f178" y="f174"/>
                </a:cxn>
                <a:cxn ang="f81">
                  <a:pos x="f179" y="f173"/>
                </a:cxn>
                <a:cxn ang="f81">
                  <a:pos x="f180" y="f172"/>
                </a:cxn>
                <a:cxn ang="f81">
                  <a:pos x="f181" y="f171"/>
                </a:cxn>
                <a:cxn ang="f81">
                  <a:pos x="f181" y="f182"/>
                </a:cxn>
                <a:cxn ang="f81">
                  <a:pos x="f158" y="f182"/>
                </a:cxn>
                <a:cxn ang="f81">
                  <a:pos x="f183" y="f184"/>
                </a:cxn>
                <a:cxn ang="f81">
                  <a:pos x="f185" y="f186"/>
                </a:cxn>
                <a:cxn ang="f81">
                  <a:pos x="f187" y="f188"/>
                </a:cxn>
                <a:cxn ang="f81">
                  <a:pos x="f189" y="f190"/>
                </a:cxn>
                <a:cxn ang="f81">
                  <a:pos x="f191" y="f170"/>
                </a:cxn>
                <a:cxn ang="f81">
                  <a:pos x="f189" y="f168"/>
                </a:cxn>
                <a:cxn ang="f81">
                  <a:pos x="f187" y="f166"/>
                </a:cxn>
                <a:cxn ang="f81">
                  <a:pos x="f185" y="f164"/>
                </a:cxn>
                <a:cxn ang="f81">
                  <a:pos x="f183" y="f162"/>
                </a:cxn>
                <a:cxn ang="f81">
                  <a:pos x="f158" y="f159"/>
                </a:cxn>
              </a:cxnLst>
              <a:rect l="f154" t="f157" r="f155" b="f156"/>
              <a:pathLst>
                <a:path w="1544" h="923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6" y="f18"/>
                  </a:lnTo>
                  <a:lnTo>
                    <a:pt x="f6" y="f19"/>
                  </a:lnTo>
                  <a:lnTo>
                    <a:pt x="f16" y="f20"/>
                  </a:lnTo>
                  <a:lnTo>
                    <a:pt x="f14" y="f21"/>
                  </a:lnTo>
                  <a:lnTo>
                    <a:pt x="f12" y="f22"/>
                  </a:lnTo>
                  <a:lnTo>
                    <a:pt x="f10" y="f23"/>
                  </a:lnTo>
                  <a:lnTo>
                    <a:pt x="f9" y="f7"/>
                  </a:lnTo>
                  <a:lnTo>
                    <a:pt x="f24" y="f23"/>
                  </a:lnTo>
                  <a:lnTo>
                    <a:pt x="f25" y="f22"/>
                  </a:lnTo>
                  <a:lnTo>
                    <a:pt x="f26" y="f21"/>
                  </a:lnTo>
                  <a:lnTo>
                    <a:pt x="f27" y="f20"/>
                  </a:lnTo>
                  <a:lnTo>
                    <a:pt x="f28" y="f19"/>
                  </a:lnTo>
                  <a:lnTo>
                    <a:pt x="f28" y="f29"/>
                  </a:lnTo>
                  <a:lnTo>
                    <a:pt x="f8" y="f29"/>
                  </a:lnTo>
                  <a:lnTo>
                    <a:pt x="f17" y="f30"/>
                  </a:lnTo>
                  <a:lnTo>
                    <a:pt x="f31" y="f32"/>
                  </a:lnTo>
                  <a:lnTo>
                    <a:pt x="f13" y="f33"/>
                  </a:lnTo>
                  <a:lnTo>
                    <a:pt x="f11" y="f34"/>
                  </a:lnTo>
                  <a:lnTo>
                    <a:pt x="f5" y="f18"/>
                  </a:lnTo>
                  <a:lnTo>
                    <a:pt x="f11" y="f17"/>
                  </a:lnTo>
                  <a:lnTo>
                    <a:pt x="f13" y="f15"/>
                  </a:lnTo>
                  <a:lnTo>
                    <a:pt x="f31" y="f13"/>
                  </a:lnTo>
                  <a:lnTo>
                    <a:pt x="f17" y="f11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6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  <a:cs typeface="Miriam Libre"/>
              </a:endParaRPr>
            </a:p>
          </p:txBody>
        </p:sp>
        <p:sp>
          <p:nvSpPr>
            <p:cNvPr id="102" name="Freeform 116">
              <a:extLst>
                <a:ext uri="{FF2B5EF4-FFF2-40B4-BE49-F238E27FC236}">
                  <a16:creationId xmlns:a16="http://schemas.microsoft.com/office/drawing/2014/main" id="{567FC449-9E14-40F1-B492-2CE95F82C6E6}"/>
                </a:ext>
              </a:extLst>
            </p:cNvPr>
            <p:cNvSpPr/>
            <p:nvPr/>
          </p:nvSpPr>
          <p:spPr>
            <a:xfrm>
              <a:off x="1777282" y="4955023"/>
              <a:ext cx="415320" cy="2498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44"/>
                <a:gd name="f7" fmla="val 923"/>
                <a:gd name="f8" fmla="val 48"/>
                <a:gd name="f9" fmla="val 1496"/>
                <a:gd name="f10" fmla="val 1511"/>
                <a:gd name="f11" fmla="val 3"/>
                <a:gd name="f12" fmla="val 1525"/>
                <a:gd name="f13" fmla="val 10"/>
                <a:gd name="f14" fmla="val 1536"/>
                <a:gd name="f15" fmla="val 21"/>
                <a:gd name="f16" fmla="val 1542"/>
                <a:gd name="f17" fmla="val 34"/>
                <a:gd name="f18" fmla="val 49"/>
                <a:gd name="f19" fmla="val 874"/>
                <a:gd name="f20" fmla="val 889"/>
                <a:gd name="f21" fmla="val 902"/>
                <a:gd name="f22" fmla="val 913"/>
                <a:gd name="f23" fmla="val 920"/>
                <a:gd name="f24" fmla="val 1480"/>
                <a:gd name="f25" fmla="val 1467"/>
                <a:gd name="f26" fmla="val 1456"/>
                <a:gd name="f27" fmla="val 1450"/>
                <a:gd name="f28" fmla="val 1447"/>
                <a:gd name="f29" fmla="val 98"/>
                <a:gd name="f30" fmla="val 96"/>
                <a:gd name="f31" fmla="val 89"/>
                <a:gd name="f32" fmla="val 78"/>
                <a:gd name="f33" fmla="val 2"/>
                <a:gd name="f34" fmla="val 64"/>
                <a:gd name="f35" fmla="+- 0 0 -90"/>
                <a:gd name="f36" fmla="*/ f3 1 1544"/>
                <a:gd name="f37" fmla="*/ f4 1 923"/>
                <a:gd name="f38" fmla="val f5"/>
                <a:gd name="f39" fmla="val f6"/>
                <a:gd name="f40" fmla="val f7"/>
                <a:gd name="f41" fmla="*/ f35 f0 1"/>
                <a:gd name="f42" fmla="+- f40 0 f38"/>
                <a:gd name="f43" fmla="+- f39 0 f38"/>
                <a:gd name="f44" fmla="*/ f41 1 f2"/>
                <a:gd name="f45" fmla="*/ f43 1 1544"/>
                <a:gd name="f46" fmla="*/ f42 1 923"/>
                <a:gd name="f47" fmla="*/ 48 f43 1"/>
                <a:gd name="f48" fmla="*/ 0 f42 1"/>
                <a:gd name="f49" fmla="*/ 1496 f43 1"/>
                <a:gd name="f50" fmla="*/ 1511 f43 1"/>
                <a:gd name="f51" fmla="*/ 3 f42 1"/>
                <a:gd name="f52" fmla="*/ 1525 f43 1"/>
                <a:gd name="f53" fmla="*/ 10 f42 1"/>
                <a:gd name="f54" fmla="*/ 1536 f43 1"/>
                <a:gd name="f55" fmla="*/ 21 f42 1"/>
                <a:gd name="f56" fmla="*/ 1542 f43 1"/>
                <a:gd name="f57" fmla="*/ 34 f42 1"/>
                <a:gd name="f58" fmla="*/ 1544 f43 1"/>
                <a:gd name="f59" fmla="*/ 49 f42 1"/>
                <a:gd name="f60" fmla="*/ 874 f42 1"/>
                <a:gd name="f61" fmla="*/ 889 f42 1"/>
                <a:gd name="f62" fmla="*/ 902 f42 1"/>
                <a:gd name="f63" fmla="*/ 913 f42 1"/>
                <a:gd name="f64" fmla="*/ 920 f42 1"/>
                <a:gd name="f65" fmla="*/ 923 f42 1"/>
                <a:gd name="f66" fmla="*/ 1480 f43 1"/>
                <a:gd name="f67" fmla="*/ 1467 f43 1"/>
                <a:gd name="f68" fmla="*/ 1456 f43 1"/>
                <a:gd name="f69" fmla="*/ 1450 f43 1"/>
                <a:gd name="f70" fmla="*/ 1447 f43 1"/>
                <a:gd name="f71" fmla="*/ 98 f42 1"/>
                <a:gd name="f72" fmla="*/ 34 f43 1"/>
                <a:gd name="f73" fmla="*/ 96 f42 1"/>
                <a:gd name="f74" fmla="*/ 21 f43 1"/>
                <a:gd name="f75" fmla="*/ 89 f42 1"/>
                <a:gd name="f76" fmla="*/ 10 f43 1"/>
                <a:gd name="f77" fmla="*/ 78 f42 1"/>
                <a:gd name="f78" fmla="*/ 2 f43 1"/>
                <a:gd name="f79" fmla="*/ 64 f42 1"/>
                <a:gd name="f80" fmla="*/ 0 f43 1"/>
                <a:gd name="f81" fmla="+- f44 0 f1"/>
                <a:gd name="f82" fmla="*/ f47 1 1544"/>
                <a:gd name="f83" fmla="*/ f48 1 923"/>
                <a:gd name="f84" fmla="*/ f49 1 1544"/>
                <a:gd name="f85" fmla="*/ f50 1 1544"/>
                <a:gd name="f86" fmla="*/ f51 1 923"/>
                <a:gd name="f87" fmla="*/ f52 1 1544"/>
                <a:gd name="f88" fmla="*/ f53 1 923"/>
                <a:gd name="f89" fmla="*/ f54 1 1544"/>
                <a:gd name="f90" fmla="*/ f55 1 923"/>
                <a:gd name="f91" fmla="*/ f56 1 1544"/>
                <a:gd name="f92" fmla="*/ f57 1 923"/>
                <a:gd name="f93" fmla="*/ f58 1 1544"/>
                <a:gd name="f94" fmla="*/ f59 1 923"/>
                <a:gd name="f95" fmla="*/ f60 1 923"/>
                <a:gd name="f96" fmla="*/ f61 1 923"/>
                <a:gd name="f97" fmla="*/ f62 1 923"/>
                <a:gd name="f98" fmla="*/ f63 1 923"/>
                <a:gd name="f99" fmla="*/ f64 1 923"/>
                <a:gd name="f100" fmla="*/ f65 1 923"/>
                <a:gd name="f101" fmla="*/ f66 1 1544"/>
                <a:gd name="f102" fmla="*/ f67 1 1544"/>
                <a:gd name="f103" fmla="*/ f68 1 1544"/>
                <a:gd name="f104" fmla="*/ f69 1 1544"/>
                <a:gd name="f105" fmla="*/ f70 1 1544"/>
                <a:gd name="f106" fmla="*/ f71 1 923"/>
                <a:gd name="f107" fmla="*/ f72 1 1544"/>
                <a:gd name="f108" fmla="*/ f73 1 923"/>
                <a:gd name="f109" fmla="*/ f74 1 1544"/>
                <a:gd name="f110" fmla="*/ f75 1 923"/>
                <a:gd name="f111" fmla="*/ f76 1 1544"/>
                <a:gd name="f112" fmla="*/ f77 1 923"/>
                <a:gd name="f113" fmla="*/ f78 1 1544"/>
                <a:gd name="f114" fmla="*/ f79 1 923"/>
                <a:gd name="f115" fmla="*/ f80 1 1544"/>
                <a:gd name="f116" fmla="*/ 0 1 f45"/>
                <a:gd name="f117" fmla="*/ f39 1 f45"/>
                <a:gd name="f118" fmla="*/ 0 1 f46"/>
                <a:gd name="f119" fmla="*/ f40 1 f46"/>
                <a:gd name="f120" fmla="*/ f82 1 f45"/>
                <a:gd name="f121" fmla="*/ f83 1 f46"/>
                <a:gd name="f122" fmla="*/ f84 1 f45"/>
                <a:gd name="f123" fmla="*/ f85 1 f45"/>
                <a:gd name="f124" fmla="*/ f86 1 f46"/>
                <a:gd name="f125" fmla="*/ f87 1 f45"/>
                <a:gd name="f126" fmla="*/ f88 1 f46"/>
                <a:gd name="f127" fmla="*/ f89 1 f45"/>
                <a:gd name="f128" fmla="*/ f90 1 f46"/>
                <a:gd name="f129" fmla="*/ f91 1 f45"/>
                <a:gd name="f130" fmla="*/ f92 1 f46"/>
                <a:gd name="f131" fmla="*/ f93 1 f45"/>
                <a:gd name="f132" fmla="*/ f94 1 f46"/>
                <a:gd name="f133" fmla="*/ f95 1 f46"/>
                <a:gd name="f134" fmla="*/ f96 1 f46"/>
                <a:gd name="f135" fmla="*/ f97 1 f46"/>
                <a:gd name="f136" fmla="*/ f98 1 f46"/>
                <a:gd name="f137" fmla="*/ f99 1 f46"/>
                <a:gd name="f138" fmla="*/ f100 1 f46"/>
                <a:gd name="f139" fmla="*/ f101 1 f45"/>
                <a:gd name="f140" fmla="*/ f102 1 f45"/>
                <a:gd name="f141" fmla="*/ f103 1 f45"/>
                <a:gd name="f142" fmla="*/ f104 1 f45"/>
                <a:gd name="f143" fmla="*/ f105 1 f45"/>
                <a:gd name="f144" fmla="*/ f106 1 f46"/>
                <a:gd name="f145" fmla="*/ f107 1 f45"/>
                <a:gd name="f146" fmla="*/ f108 1 f46"/>
                <a:gd name="f147" fmla="*/ f109 1 f45"/>
                <a:gd name="f148" fmla="*/ f110 1 f46"/>
                <a:gd name="f149" fmla="*/ f111 1 f45"/>
                <a:gd name="f150" fmla="*/ f112 1 f46"/>
                <a:gd name="f151" fmla="*/ f113 1 f45"/>
                <a:gd name="f152" fmla="*/ f114 1 f46"/>
                <a:gd name="f153" fmla="*/ f115 1 f45"/>
                <a:gd name="f154" fmla="*/ f116 f36 1"/>
                <a:gd name="f155" fmla="*/ f117 f36 1"/>
                <a:gd name="f156" fmla="*/ f119 f37 1"/>
                <a:gd name="f157" fmla="*/ f118 f37 1"/>
                <a:gd name="f158" fmla="*/ f120 f36 1"/>
                <a:gd name="f159" fmla="*/ f121 f37 1"/>
                <a:gd name="f160" fmla="*/ f122 f36 1"/>
                <a:gd name="f161" fmla="*/ f123 f36 1"/>
                <a:gd name="f162" fmla="*/ f124 f37 1"/>
                <a:gd name="f163" fmla="*/ f125 f36 1"/>
                <a:gd name="f164" fmla="*/ f126 f37 1"/>
                <a:gd name="f165" fmla="*/ f127 f36 1"/>
                <a:gd name="f166" fmla="*/ f128 f37 1"/>
                <a:gd name="f167" fmla="*/ f129 f36 1"/>
                <a:gd name="f168" fmla="*/ f130 f37 1"/>
                <a:gd name="f169" fmla="*/ f131 f36 1"/>
                <a:gd name="f170" fmla="*/ f132 f37 1"/>
                <a:gd name="f171" fmla="*/ f133 f37 1"/>
                <a:gd name="f172" fmla="*/ f134 f37 1"/>
                <a:gd name="f173" fmla="*/ f135 f37 1"/>
                <a:gd name="f174" fmla="*/ f136 f37 1"/>
                <a:gd name="f175" fmla="*/ f137 f37 1"/>
                <a:gd name="f176" fmla="*/ f138 f37 1"/>
                <a:gd name="f177" fmla="*/ f139 f36 1"/>
                <a:gd name="f178" fmla="*/ f140 f36 1"/>
                <a:gd name="f179" fmla="*/ f141 f36 1"/>
                <a:gd name="f180" fmla="*/ f142 f36 1"/>
                <a:gd name="f181" fmla="*/ f143 f36 1"/>
                <a:gd name="f182" fmla="*/ f144 f37 1"/>
                <a:gd name="f183" fmla="*/ f145 f36 1"/>
                <a:gd name="f184" fmla="*/ f146 f37 1"/>
                <a:gd name="f185" fmla="*/ f147 f36 1"/>
                <a:gd name="f186" fmla="*/ f148 f37 1"/>
                <a:gd name="f187" fmla="*/ f149 f36 1"/>
                <a:gd name="f188" fmla="*/ f150 f37 1"/>
                <a:gd name="f189" fmla="*/ f151 f36 1"/>
                <a:gd name="f190" fmla="*/ f152 f37 1"/>
                <a:gd name="f191" fmla="*/ f153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1">
                  <a:pos x="f158" y="f159"/>
                </a:cxn>
                <a:cxn ang="f81">
                  <a:pos x="f160" y="f159"/>
                </a:cxn>
                <a:cxn ang="f81">
                  <a:pos x="f161" y="f162"/>
                </a:cxn>
                <a:cxn ang="f81">
                  <a:pos x="f163" y="f164"/>
                </a:cxn>
                <a:cxn ang="f81">
                  <a:pos x="f165" y="f166"/>
                </a:cxn>
                <a:cxn ang="f81">
                  <a:pos x="f167" y="f168"/>
                </a:cxn>
                <a:cxn ang="f81">
                  <a:pos x="f169" y="f170"/>
                </a:cxn>
                <a:cxn ang="f81">
                  <a:pos x="f169" y="f171"/>
                </a:cxn>
                <a:cxn ang="f81">
                  <a:pos x="f167" y="f172"/>
                </a:cxn>
                <a:cxn ang="f81">
                  <a:pos x="f165" y="f173"/>
                </a:cxn>
                <a:cxn ang="f81">
                  <a:pos x="f163" y="f174"/>
                </a:cxn>
                <a:cxn ang="f81">
                  <a:pos x="f161" y="f175"/>
                </a:cxn>
                <a:cxn ang="f81">
                  <a:pos x="f160" y="f176"/>
                </a:cxn>
                <a:cxn ang="f81">
                  <a:pos x="f177" y="f175"/>
                </a:cxn>
                <a:cxn ang="f81">
                  <a:pos x="f178" y="f174"/>
                </a:cxn>
                <a:cxn ang="f81">
                  <a:pos x="f179" y="f173"/>
                </a:cxn>
                <a:cxn ang="f81">
                  <a:pos x="f180" y="f172"/>
                </a:cxn>
                <a:cxn ang="f81">
                  <a:pos x="f181" y="f171"/>
                </a:cxn>
                <a:cxn ang="f81">
                  <a:pos x="f181" y="f182"/>
                </a:cxn>
                <a:cxn ang="f81">
                  <a:pos x="f158" y="f182"/>
                </a:cxn>
                <a:cxn ang="f81">
                  <a:pos x="f183" y="f184"/>
                </a:cxn>
                <a:cxn ang="f81">
                  <a:pos x="f185" y="f186"/>
                </a:cxn>
                <a:cxn ang="f81">
                  <a:pos x="f187" y="f188"/>
                </a:cxn>
                <a:cxn ang="f81">
                  <a:pos x="f189" y="f190"/>
                </a:cxn>
                <a:cxn ang="f81">
                  <a:pos x="f191" y="f170"/>
                </a:cxn>
                <a:cxn ang="f81">
                  <a:pos x="f189" y="f168"/>
                </a:cxn>
                <a:cxn ang="f81">
                  <a:pos x="f187" y="f166"/>
                </a:cxn>
                <a:cxn ang="f81">
                  <a:pos x="f185" y="f164"/>
                </a:cxn>
                <a:cxn ang="f81">
                  <a:pos x="f183" y="f162"/>
                </a:cxn>
                <a:cxn ang="f81">
                  <a:pos x="f158" y="f159"/>
                </a:cxn>
              </a:cxnLst>
              <a:rect l="f154" t="f157" r="f155" b="f156"/>
              <a:pathLst>
                <a:path w="1544" h="923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6" y="f18"/>
                  </a:lnTo>
                  <a:lnTo>
                    <a:pt x="f6" y="f19"/>
                  </a:lnTo>
                  <a:lnTo>
                    <a:pt x="f16" y="f20"/>
                  </a:lnTo>
                  <a:lnTo>
                    <a:pt x="f14" y="f21"/>
                  </a:lnTo>
                  <a:lnTo>
                    <a:pt x="f12" y="f22"/>
                  </a:lnTo>
                  <a:lnTo>
                    <a:pt x="f10" y="f23"/>
                  </a:lnTo>
                  <a:lnTo>
                    <a:pt x="f9" y="f7"/>
                  </a:lnTo>
                  <a:lnTo>
                    <a:pt x="f24" y="f23"/>
                  </a:lnTo>
                  <a:lnTo>
                    <a:pt x="f25" y="f22"/>
                  </a:lnTo>
                  <a:lnTo>
                    <a:pt x="f26" y="f21"/>
                  </a:lnTo>
                  <a:lnTo>
                    <a:pt x="f27" y="f20"/>
                  </a:lnTo>
                  <a:lnTo>
                    <a:pt x="f28" y="f19"/>
                  </a:lnTo>
                  <a:lnTo>
                    <a:pt x="f28" y="f29"/>
                  </a:lnTo>
                  <a:lnTo>
                    <a:pt x="f8" y="f29"/>
                  </a:lnTo>
                  <a:lnTo>
                    <a:pt x="f17" y="f30"/>
                  </a:lnTo>
                  <a:lnTo>
                    <a:pt x="f15" y="f31"/>
                  </a:lnTo>
                  <a:lnTo>
                    <a:pt x="f13" y="f32"/>
                  </a:lnTo>
                  <a:lnTo>
                    <a:pt x="f33" y="f34"/>
                  </a:lnTo>
                  <a:lnTo>
                    <a:pt x="f5" y="f18"/>
                  </a:lnTo>
                  <a:lnTo>
                    <a:pt x="f33" y="f17"/>
                  </a:lnTo>
                  <a:lnTo>
                    <a:pt x="f13" y="f15"/>
                  </a:lnTo>
                  <a:lnTo>
                    <a:pt x="f15" y="f13"/>
                  </a:lnTo>
                  <a:lnTo>
                    <a:pt x="f17" y="f11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6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  <a:cs typeface="Miriam Libre"/>
              </a:endParaRPr>
            </a:p>
          </p:txBody>
        </p:sp>
        <p:sp>
          <p:nvSpPr>
            <p:cNvPr id="103" name="Freeform 117">
              <a:extLst>
                <a:ext uri="{FF2B5EF4-FFF2-40B4-BE49-F238E27FC236}">
                  <a16:creationId xmlns:a16="http://schemas.microsoft.com/office/drawing/2014/main" id="{917ECA1E-6173-42CC-9D40-CFBB46243A67}"/>
                </a:ext>
              </a:extLst>
            </p:cNvPr>
            <p:cNvSpPr/>
            <p:nvPr/>
          </p:nvSpPr>
          <p:spPr>
            <a:xfrm>
              <a:off x="1943950" y="5185864"/>
              <a:ext cx="59143" cy="258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9"/>
                <a:gd name="f7" fmla="val 98"/>
                <a:gd name="f8" fmla="val 49"/>
                <a:gd name="f9" fmla="val 170"/>
                <a:gd name="f10" fmla="val 186"/>
                <a:gd name="f11" fmla="val 3"/>
                <a:gd name="f12" fmla="val 199"/>
                <a:gd name="f13" fmla="val 10"/>
                <a:gd name="f14" fmla="val 209"/>
                <a:gd name="f15" fmla="val 21"/>
                <a:gd name="f16" fmla="val 216"/>
                <a:gd name="f17" fmla="val 34"/>
                <a:gd name="f18" fmla="val 64"/>
                <a:gd name="f19" fmla="val 78"/>
                <a:gd name="f20" fmla="val 89"/>
                <a:gd name="f21" fmla="val 96"/>
                <a:gd name="f22" fmla="val 20"/>
                <a:gd name="f23" fmla="val 9"/>
                <a:gd name="f24" fmla="val 2"/>
                <a:gd name="f25" fmla="+- 0 0 -90"/>
                <a:gd name="f26" fmla="*/ f3 1 219"/>
                <a:gd name="f27" fmla="*/ f4 1 98"/>
                <a:gd name="f28" fmla="val f5"/>
                <a:gd name="f29" fmla="val f6"/>
                <a:gd name="f30" fmla="val f7"/>
                <a:gd name="f31" fmla="*/ f25 f0 1"/>
                <a:gd name="f32" fmla="+- f30 0 f28"/>
                <a:gd name="f33" fmla="+- f29 0 f28"/>
                <a:gd name="f34" fmla="*/ f31 1 f2"/>
                <a:gd name="f35" fmla="*/ f33 1 219"/>
                <a:gd name="f36" fmla="*/ f32 1 98"/>
                <a:gd name="f37" fmla="*/ 49 f33 1"/>
                <a:gd name="f38" fmla="*/ 0 f32 1"/>
                <a:gd name="f39" fmla="*/ 170 f33 1"/>
                <a:gd name="f40" fmla="*/ 186 f33 1"/>
                <a:gd name="f41" fmla="*/ 3 f32 1"/>
                <a:gd name="f42" fmla="*/ 199 f33 1"/>
                <a:gd name="f43" fmla="*/ 10 f32 1"/>
                <a:gd name="f44" fmla="*/ 209 f33 1"/>
                <a:gd name="f45" fmla="*/ 21 f32 1"/>
                <a:gd name="f46" fmla="*/ 216 f33 1"/>
                <a:gd name="f47" fmla="*/ 34 f32 1"/>
                <a:gd name="f48" fmla="*/ 219 f33 1"/>
                <a:gd name="f49" fmla="*/ 49 f32 1"/>
                <a:gd name="f50" fmla="*/ 64 f32 1"/>
                <a:gd name="f51" fmla="*/ 78 f32 1"/>
                <a:gd name="f52" fmla="*/ 89 f32 1"/>
                <a:gd name="f53" fmla="*/ 96 f32 1"/>
                <a:gd name="f54" fmla="*/ 98 f32 1"/>
                <a:gd name="f55" fmla="*/ 34 f33 1"/>
                <a:gd name="f56" fmla="*/ 20 f33 1"/>
                <a:gd name="f57" fmla="*/ 9 f33 1"/>
                <a:gd name="f58" fmla="*/ 2 f33 1"/>
                <a:gd name="f59" fmla="*/ 0 f33 1"/>
                <a:gd name="f60" fmla="+- f34 0 f1"/>
                <a:gd name="f61" fmla="*/ f37 1 219"/>
                <a:gd name="f62" fmla="*/ f38 1 98"/>
                <a:gd name="f63" fmla="*/ f39 1 219"/>
                <a:gd name="f64" fmla="*/ f40 1 219"/>
                <a:gd name="f65" fmla="*/ f41 1 98"/>
                <a:gd name="f66" fmla="*/ f42 1 219"/>
                <a:gd name="f67" fmla="*/ f43 1 98"/>
                <a:gd name="f68" fmla="*/ f44 1 219"/>
                <a:gd name="f69" fmla="*/ f45 1 98"/>
                <a:gd name="f70" fmla="*/ f46 1 219"/>
                <a:gd name="f71" fmla="*/ f47 1 98"/>
                <a:gd name="f72" fmla="*/ f48 1 219"/>
                <a:gd name="f73" fmla="*/ f49 1 98"/>
                <a:gd name="f74" fmla="*/ f50 1 98"/>
                <a:gd name="f75" fmla="*/ f51 1 98"/>
                <a:gd name="f76" fmla="*/ f52 1 98"/>
                <a:gd name="f77" fmla="*/ f53 1 98"/>
                <a:gd name="f78" fmla="*/ f54 1 98"/>
                <a:gd name="f79" fmla="*/ f55 1 219"/>
                <a:gd name="f80" fmla="*/ f56 1 219"/>
                <a:gd name="f81" fmla="*/ f57 1 219"/>
                <a:gd name="f82" fmla="*/ f58 1 219"/>
                <a:gd name="f83" fmla="*/ f59 1 219"/>
                <a:gd name="f84" fmla="*/ 0 1 f35"/>
                <a:gd name="f85" fmla="*/ f29 1 f35"/>
                <a:gd name="f86" fmla="*/ 0 1 f36"/>
                <a:gd name="f87" fmla="*/ f30 1 f36"/>
                <a:gd name="f88" fmla="*/ f61 1 f35"/>
                <a:gd name="f89" fmla="*/ f62 1 f36"/>
                <a:gd name="f90" fmla="*/ f63 1 f35"/>
                <a:gd name="f91" fmla="*/ f64 1 f35"/>
                <a:gd name="f92" fmla="*/ f65 1 f36"/>
                <a:gd name="f93" fmla="*/ f66 1 f35"/>
                <a:gd name="f94" fmla="*/ f67 1 f36"/>
                <a:gd name="f95" fmla="*/ f68 1 f35"/>
                <a:gd name="f96" fmla="*/ f69 1 f36"/>
                <a:gd name="f97" fmla="*/ f70 1 f35"/>
                <a:gd name="f98" fmla="*/ f71 1 f36"/>
                <a:gd name="f99" fmla="*/ f72 1 f35"/>
                <a:gd name="f100" fmla="*/ f73 1 f36"/>
                <a:gd name="f101" fmla="*/ f74 1 f36"/>
                <a:gd name="f102" fmla="*/ f75 1 f36"/>
                <a:gd name="f103" fmla="*/ f76 1 f36"/>
                <a:gd name="f104" fmla="*/ f77 1 f36"/>
                <a:gd name="f105" fmla="*/ f78 1 f36"/>
                <a:gd name="f106" fmla="*/ f79 1 f35"/>
                <a:gd name="f107" fmla="*/ f80 1 f35"/>
                <a:gd name="f108" fmla="*/ f81 1 f35"/>
                <a:gd name="f109" fmla="*/ f82 1 f35"/>
                <a:gd name="f110" fmla="*/ f83 1 f35"/>
                <a:gd name="f111" fmla="*/ f84 f26 1"/>
                <a:gd name="f112" fmla="*/ f85 f26 1"/>
                <a:gd name="f113" fmla="*/ f87 f27 1"/>
                <a:gd name="f114" fmla="*/ f86 f27 1"/>
                <a:gd name="f115" fmla="*/ f88 f26 1"/>
                <a:gd name="f116" fmla="*/ f89 f27 1"/>
                <a:gd name="f117" fmla="*/ f90 f26 1"/>
                <a:gd name="f118" fmla="*/ f91 f26 1"/>
                <a:gd name="f119" fmla="*/ f92 f27 1"/>
                <a:gd name="f120" fmla="*/ f93 f26 1"/>
                <a:gd name="f121" fmla="*/ f94 f27 1"/>
                <a:gd name="f122" fmla="*/ f95 f26 1"/>
                <a:gd name="f123" fmla="*/ f96 f27 1"/>
                <a:gd name="f124" fmla="*/ f97 f26 1"/>
                <a:gd name="f125" fmla="*/ f98 f27 1"/>
                <a:gd name="f126" fmla="*/ f99 f26 1"/>
                <a:gd name="f127" fmla="*/ f100 f27 1"/>
                <a:gd name="f128" fmla="*/ f101 f27 1"/>
                <a:gd name="f129" fmla="*/ f102 f27 1"/>
                <a:gd name="f130" fmla="*/ f103 f27 1"/>
                <a:gd name="f131" fmla="*/ f104 f27 1"/>
                <a:gd name="f132" fmla="*/ f105 f27 1"/>
                <a:gd name="f133" fmla="*/ f106 f26 1"/>
                <a:gd name="f134" fmla="*/ f107 f26 1"/>
                <a:gd name="f135" fmla="*/ f108 f26 1"/>
                <a:gd name="f136" fmla="*/ f109 f26 1"/>
                <a:gd name="f137" fmla="*/ f11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115" y="f116"/>
                </a:cxn>
                <a:cxn ang="f60">
                  <a:pos x="f117" y="f116"/>
                </a:cxn>
                <a:cxn ang="f60">
                  <a:pos x="f118" y="f119"/>
                </a:cxn>
                <a:cxn ang="f60">
                  <a:pos x="f120" y="f121"/>
                </a:cxn>
                <a:cxn ang="f60">
                  <a:pos x="f122" y="f123"/>
                </a:cxn>
                <a:cxn ang="f60">
                  <a:pos x="f124" y="f125"/>
                </a:cxn>
                <a:cxn ang="f60">
                  <a:pos x="f126" y="f127"/>
                </a:cxn>
                <a:cxn ang="f60">
                  <a:pos x="f124" y="f128"/>
                </a:cxn>
                <a:cxn ang="f60">
                  <a:pos x="f122" y="f129"/>
                </a:cxn>
                <a:cxn ang="f60">
                  <a:pos x="f120" y="f130"/>
                </a:cxn>
                <a:cxn ang="f60">
                  <a:pos x="f118" y="f131"/>
                </a:cxn>
                <a:cxn ang="f60">
                  <a:pos x="f117" y="f132"/>
                </a:cxn>
                <a:cxn ang="f60">
                  <a:pos x="f115" y="f132"/>
                </a:cxn>
                <a:cxn ang="f60">
                  <a:pos x="f133" y="f131"/>
                </a:cxn>
                <a:cxn ang="f60">
                  <a:pos x="f134" y="f130"/>
                </a:cxn>
                <a:cxn ang="f60">
                  <a:pos x="f135" y="f129"/>
                </a:cxn>
                <a:cxn ang="f60">
                  <a:pos x="f136" y="f128"/>
                </a:cxn>
                <a:cxn ang="f60">
                  <a:pos x="f137" y="f127"/>
                </a:cxn>
                <a:cxn ang="f60">
                  <a:pos x="f136" y="f125"/>
                </a:cxn>
                <a:cxn ang="f60">
                  <a:pos x="f135" y="f123"/>
                </a:cxn>
                <a:cxn ang="f60">
                  <a:pos x="f134" y="f121"/>
                </a:cxn>
                <a:cxn ang="f60">
                  <a:pos x="f133" y="f119"/>
                </a:cxn>
                <a:cxn ang="f60">
                  <a:pos x="f115" y="f116"/>
                </a:cxn>
              </a:cxnLst>
              <a:rect l="f111" t="f114" r="f112" b="f113"/>
              <a:pathLst>
                <a:path w="219" h="98">
                  <a:moveTo>
                    <a:pt x="f8" y="f5"/>
                  </a:moveTo>
                  <a:lnTo>
                    <a:pt x="f9" y="f5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6" y="f8"/>
                  </a:lnTo>
                  <a:lnTo>
                    <a:pt x="f16" y="f18"/>
                  </a:lnTo>
                  <a:lnTo>
                    <a:pt x="f14" y="f19"/>
                  </a:lnTo>
                  <a:lnTo>
                    <a:pt x="f12" y="f20"/>
                  </a:lnTo>
                  <a:lnTo>
                    <a:pt x="f10" y="f21"/>
                  </a:lnTo>
                  <a:lnTo>
                    <a:pt x="f9" y="f7"/>
                  </a:lnTo>
                  <a:lnTo>
                    <a:pt x="f8" y="f7"/>
                  </a:lnTo>
                  <a:lnTo>
                    <a:pt x="f17" y="f21"/>
                  </a:lnTo>
                  <a:lnTo>
                    <a:pt x="f22" y="f20"/>
                  </a:lnTo>
                  <a:lnTo>
                    <a:pt x="f23" y="f19"/>
                  </a:lnTo>
                  <a:lnTo>
                    <a:pt x="f24" y="f18"/>
                  </a:lnTo>
                  <a:lnTo>
                    <a:pt x="f5" y="f8"/>
                  </a:lnTo>
                  <a:lnTo>
                    <a:pt x="f24" y="f17"/>
                  </a:lnTo>
                  <a:lnTo>
                    <a:pt x="f23" y="f15"/>
                  </a:lnTo>
                  <a:lnTo>
                    <a:pt x="f22" y="f13"/>
                  </a:lnTo>
                  <a:lnTo>
                    <a:pt x="f17" y="f11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6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  <a:cs typeface="Miriam Libre"/>
              </a:endParaRPr>
            </a:p>
          </p:txBody>
        </p:sp>
        <p:sp>
          <p:nvSpPr>
            <p:cNvPr id="104" name="Freeform 118">
              <a:extLst>
                <a:ext uri="{FF2B5EF4-FFF2-40B4-BE49-F238E27FC236}">
                  <a16:creationId xmlns:a16="http://schemas.microsoft.com/office/drawing/2014/main" id="{0DC3A115-F94D-4CA9-9ADC-AF9B03F15C56}"/>
                </a:ext>
              </a:extLst>
            </p:cNvPr>
            <p:cNvSpPr/>
            <p:nvPr/>
          </p:nvSpPr>
          <p:spPr>
            <a:xfrm>
              <a:off x="1825672" y="5119323"/>
              <a:ext cx="91394" cy="1602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2"/>
                <a:gd name="f7" fmla="val 593"/>
                <a:gd name="f8" fmla="val 170"/>
                <a:gd name="f9" fmla="val 186"/>
                <a:gd name="f10" fmla="val 2"/>
                <a:gd name="f11" fmla="val 199"/>
                <a:gd name="f12" fmla="val 9"/>
                <a:gd name="f13" fmla="val 210"/>
                <a:gd name="f14" fmla="val 20"/>
                <a:gd name="f15" fmla="val 218"/>
                <a:gd name="f16" fmla="val 33"/>
                <a:gd name="f17" fmla="val 220"/>
                <a:gd name="f18" fmla="val 48"/>
                <a:gd name="f19" fmla="val 79"/>
                <a:gd name="f20" fmla="val 267"/>
                <a:gd name="f21" fmla="val 283"/>
                <a:gd name="f22" fmla="val 82"/>
                <a:gd name="f23" fmla="val 296"/>
                <a:gd name="f24" fmla="val 89"/>
                <a:gd name="f25" fmla="val 307"/>
                <a:gd name="f26" fmla="val 100"/>
                <a:gd name="f27" fmla="val 313"/>
                <a:gd name="f28" fmla="val 113"/>
                <a:gd name="f29" fmla="val 316"/>
                <a:gd name="f30" fmla="val 128"/>
                <a:gd name="f31" fmla="val 144"/>
                <a:gd name="f32" fmla="val 157"/>
                <a:gd name="f33" fmla="val 168"/>
                <a:gd name="f34" fmla="val 175"/>
                <a:gd name="f35" fmla="val 177"/>
                <a:gd name="f36" fmla="val 133"/>
                <a:gd name="f37" fmla="val 118"/>
                <a:gd name="f38" fmla="val 108"/>
                <a:gd name="f39" fmla="val 187"/>
                <a:gd name="f40" fmla="val 98"/>
                <a:gd name="f41" fmla="val 212"/>
                <a:gd name="f42" fmla="val 226"/>
                <a:gd name="f43" fmla="val 237"/>
                <a:gd name="f44" fmla="val 244"/>
                <a:gd name="f45" fmla="val 247"/>
                <a:gd name="f46" fmla="val 209"/>
                <a:gd name="f47" fmla="val 239"/>
                <a:gd name="f48" fmla="val 251"/>
                <a:gd name="f49" fmla="val 261"/>
                <a:gd name="f50" fmla="val 293"/>
                <a:gd name="f51" fmla="val 277"/>
                <a:gd name="f52" fmla="val 297"/>
                <a:gd name="f53" fmla="val 329"/>
                <a:gd name="f54" fmla="val 321"/>
                <a:gd name="f55" fmla="val 338"/>
                <a:gd name="f56" fmla="val 349"/>
                <a:gd name="f57" fmla="val 379"/>
                <a:gd name="f58" fmla="val 408"/>
                <a:gd name="f59" fmla="val 436"/>
                <a:gd name="f60" fmla="val 459"/>
                <a:gd name="f61" fmla="val 480"/>
                <a:gd name="f62" fmla="val 273"/>
                <a:gd name="f63" fmla="val 495"/>
                <a:gd name="f64" fmla="val 248"/>
                <a:gd name="f65" fmla="val 506"/>
                <a:gd name="f66" fmla="val 512"/>
                <a:gd name="f67" fmla="val 545"/>
                <a:gd name="f68" fmla="val 561"/>
                <a:gd name="f69" fmla="val 574"/>
                <a:gd name="f70" fmla="val 584"/>
                <a:gd name="f71" fmla="val 591"/>
                <a:gd name="f72" fmla="val 156"/>
                <a:gd name="f73" fmla="val 141"/>
                <a:gd name="f74" fmla="val 132"/>
                <a:gd name="f75" fmla="val 124"/>
                <a:gd name="f76" fmla="val 122"/>
                <a:gd name="f77" fmla="val 71"/>
                <a:gd name="f78" fmla="val 57"/>
                <a:gd name="f79" fmla="val 510"/>
                <a:gd name="f80" fmla="val 43"/>
                <a:gd name="f81" fmla="val 503"/>
                <a:gd name="f82" fmla="val 493"/>
                <a:gd name="f83" fmla="val 25"/>
                <a:gd name="f84" fmla="val 23"/>
                <a:gd name="f85" fmla="val 464"/>
                <a:gd name="f86" fmla="val 448"/>
                <a:gd name="f87" fmla="val 435"/>
                <a:gd name="f88" fmla="val 424"/>
                <a:gd name="f89" fmla="val 418"/>
                <a:gd name="f90" fmla="val 414"/>
                <a:gd name="f91" fmla="val 222"/>
                <a:gd name="f92" fmla="val 412"/>
                <a:gd name="f93" fmla="val 233"/>
                <a:gd name="f94" fmla="val 405"/>
                <a:gd name="f95" fmla="val 242"/>
                <a:gd name="f96" fmla="val 394"/>
                <a:gd name="f97" fmla="val 366"/>
                <a:gd name="f98" fmla="val 355"/>
                <a:gd name="f99" fmla="val 348"/>
                <a:gd name="f100" fmla="val 345"/>
                <a:gd name="f101" fmla="val 101"/>
                <a:gd name="f102" fmla="val 74"/>
                <a:gd name="f103" fmla="val 331"/>
                <a:gd name="f104" fmla="val 50"/>
                <a:gd name="f105" fmla="val 315"/>
                <a:gd name="f106" fmla="val 29"/>
                <a:gd name="f107" fmla="val 295"/>
                <a:gd name="f108" fmla="val 13"/>
                <a:gd name="f109" fmla="val 270"/>
                <a:gd name="f110" fmla="val 4"/>
                <a:gd name="f111" fmla="val 243"/>
                <a:gd name="f112" fmla="val 183"/>
                <a:gd name="f113" fmla="val 12"/>
                <a:gd name="f114" fmla="val 27"/>
                <a:gd name="f115" fmla="val 46"/>
                <a:gd name="f116" fmla="val 112"/>
                <a:gd name="f117" fmla="val 68"/>
                <a:gd name="f118" fmla="val 96"/>
                <a:gd name="f119" fmla="val 94"/>
                <a:gd name="f120" fmla="val 85"/>
                <a:gd name="f121" fmla="val 81"/>
                <a:gd name="f122" fmla="+- 0 0 -90"/>
                <a:gd name="f123" fmla="*/ f3 1 342"/>
                <a:gd name="f124" fmla="*/ f4 1 593"/>
                <a:gd name="f125" fmla="val f5"/>
                <a:gd name="f126" fmla="val f6"/>
                <a:gd name="f127" fmla="val f7"/>
                <a:gd name="f128" fmla="*/ f122 f0 1"/>
                <a:gd name="f129" fmla="+- f127 0 f125"/>
                <a:gd name="f130" fmla="+- f126 0 f125"/>
                <a:gd name="f131" fmla="*/ f128 1 f2"/>
                <a:gd name="f132" fmla="*/ f130 1 342"/>
                <a:gd name="f133" fmla="*/ f129 1 593"/>
                <a:gd name="f134" fmla="*/ 186 f130 1"/>
                <a:gd name="f135" fmla="*/ 2 f129 1"/>
                <a:gd name="f136" fmla="*/ 210 f130 1"/>
                <a:gd name="f137" fmla="*/ 20 f129 1"/>
                <a:gd name="f138" fmla="*/ 220 f130 1"/>
                <a:gd name="f139" fmla="*/ 48 f129 1"/>
                <a:gd name="f140" fmla="*/ 267 f130 1"/>
                <a:gd name="f141" fmla="*/ 79 f129 1"/>
                <a:gd name="f142" fmla="*/ 296 f130 1"/>
                <a:gd name="f143" fmla="*/ 89 f129 1"/>
                <a:gd name="f144" fmla="*/ 313 f130 1"/>
                <a:gd name="f145" fmla="*/ 113 f129 1"/>
                <a:gd name="f146" fmla="*/ 144 f129 1"/>
                <a:gd name="f147" fmla="*/ 168 f129 1"/>
                <a:gd name="f148" fmla="*/ 177 f129 1"/>
                <a:gd name="f149" fmla="*/ 118 f130 1"/>
                <a:gd name="f150" fmla="*/ 180 f129 1"/>
                <a:gd name="f151" fmla="*/ 100 f130 1"/>
                <a:gd name="f152" fmla="*/ 199 f129 1"/>
                <a:gd name="f153" fmla="*/ 226 f129 1"/>
                <a:gd name="f154" fmla="*/ 244 f129 1"/>
                <a:gd name="f155" fmla="*/ 209 f130 1"/>
                <a:gd name="f156" fmla="*/ 247 f129 1"/>
                <a:gd name="f157" fmla="*/ 261 f129 1"/>
                <a:gd name="f158" fmla="*/ 297 f129 1"/>
                <a:gd name="f159" fmla="*/ 338 f130 1"/>
                <a:gd name="f160" fmla="*/ 349 f129 1"/>
                <a:gd name="f161" fmla="*/ 408 f129 1"/>
                <a:gd name="f162" fmla="*/ 316 f130 1"/>
                <a:gd name="f163" fmla="*/ 459 f129 1"/>
                <a:gd name="f164" fmla="*/ 273 f130 1"/>
                <a:gd name="f165" fmla="*/ 495 f129 1"/>
                <a:gd name="f166" fmla="*/ 512 f129 1"/>
                <a:gd name="f167" fmla="*/ 218 f130 1"/>
                <a:gd name="f168" fmla="*/ 561 f129 1"/>
                <a:gd name="f169" fmla="*/ 199 f130 1"/>
                <a:gd name="f170" fmla="*/ 584 f129 1"/>
                <a:gd name="f171" fmla="*/ 170 f130 1"/>
                <a:gd name="f172" fmla="*/ 593 f129 1"/>
                <a:gd name="f173" fmla="*/ 141 f130 1"/>
                <a:gd name="f174" fmla="*/ 124 f130 1"/>
                <a:gd name="f175" fmla="*/ 122 f130 1"/>
                <a:gd name="f176" fmla="*/ 57 f130 1"/>
                <a:gd name="f177" fmla="*/ 510 f129 1"/>
                <a:gd name="f178" fmla="*/ 33 f130 1"/>
                <a:gd name="f179" fmla="*/ 493 f129 1"/>
                <a:gd name="f180" fmla="*/ 23 f130 1"/>
                <a:gd name="f181" fmla="*/ 464 f129 1"/>
                <a:gd name="f182" fmla="*/ 435 f129 1"/>
                <a:gd name="f183" fmla="*/ 418 f129 1"/>
                <a:gd name="f184" fmla="*/ 414 f129 1"/>
                <a:gd name="f185" fmla="*/ 233 f130 1"/>
                <a:gd name="f186" fmla="*/ 405 f129 1"/>
                <a:gd name="f187" fmla="*/ 244 f130 1"/>
                <a:gd name="f188" fmla="*/ 379 f129 1"/>
                <a:gd name="f189" fmla="*/ 355 f129 1"/>
                <a:gd name="f190" fmla="*/ 345 f129 1"/>
                <a:gd name="f191" fmla="*/ 101 f130 1"/>
                <a:gd name="f192" fmla="*/ 342 f129 1"/>
                <a:gd name="f193" fmla="*/ 50 f130 1"/>
                <a:gd name="f194" fmla="*/ 315 f129 1"/>
                <a:gd name="f195" fmla="*/ 13 f130 1"/>
                <a:gd name="f196" fmla="*/ 270 f129 1"/>
                <a:gd name="f197" fmla="*/ 0 f130 1"/>
                <a:gd name="f198" fmla="*/ 212 f129 1"/>
                <a:gd name="f199" fmla="*/ 12 f130 1"/>
                <a:gd name="f200" fmla="*/ 157 f129 1"/>
                <a:gd name="f201" fmla="*/ 46 f130 1"/>
                <a:gd name="f202" fmla="*/ 112 f129 1"/>
                <a:gd name="f203" fmla="*/ 94 f130 1"/>
                <a:gd name="f204" fmla="*/ 85 f129 1"/>
                <a:gd name="f205" fmla="*/ 132 f130 1"/>
                <a:gd name="f206" fmla="*/ 156 f130 1"/>
                <a:gd name="f207" fmla="+- f131 0 f1"/>
                <a:gd name="f208" fmla="*/ f134 1 342"/>
                <a:gd name="f209" fmla="*/ f135 1 593"/>
                <a:gd name="f210" fmla="*/ f136 1 342"/>
                <a:gd name="f211" fmla="*/ f137 1 593"/>
                <a:gd name="f212" fmla="*/ f138 1 342"/>
                <a:gd name="f213" fmla="*/ f139 1 593"/>
                <a:gd name="f214" fmla="*/ f140 1 342"/>
                <a:gd name="f215" fmla="*/ f141 1 593"/>
                <a:gd name="f216" fmla="*/ f142 1 342"/>
                <a:gd name="f217" fmla="*/ f143 1 593"/>
                <a:gd name="f218" fmla="*/ f144 1 342"/>
                <a:gd name="f219" fmla="*/ f145 1 593"/>
                <a:gd name="f220" fmla="*/ f146 1 593"/>
                <a:gd name="f221" fmla="*/ f147 1 593"/>
                <a:gd name="f222" fmla="*/ f148 1 593"/>
                <a:gd name="f223" fmla="*/ f149 1 342"/>
                <a:gd name="f224" fmla="*/ f150 1 593"/>
                <a:gd name="f225" fmla="*/ f151 1 342"/>
                <a:gd name="f226" fmla="*/ f152 1 593"/>
                <a:gd name="f227" fmla="*/ f153 1 593"/>
                <a:gd name="f228" fmla="*/ f154 1 593"/>
                <a:gd name="f229" fmla="*/ f155 1 342"/>
                <a:gd name="f230" fmla="*/ f156 1 593"/>
                <a:gd name="f231" fmla="*/ f157 1 593"/>
                <a:gd name="f232" fmla="*/ f158 1 593"/>
                <a:gd name="f233" fmla="*/ f159 1 342"/>
                <a:gd name="f234" fmla="*/ f160 1 593"/>
                <a:gd name="f235" fmla="*/ f161 1 593"/>
                <a:gd name="f236" fmla="*/ f162 1 342"/>
                <a:gd name="f237" fmla="*/ f163 1 593"/>
                <a:gd name="f238" fmla="*/ f164 1 342"/>
                <a:gd name="f239" fmla="*/ f165 1 593"/>
                <a:gd name="f240" fmla="*/ f166 1 593"/>
                <a:gd name="f241" fmla="*/ f167 1 342"/>
                <a:gd name="f242" fmla="*/ f168 1 593"/>
                <a:gd name="f243" fmla="*/ f169 1 342"/>
                <a:gd name="f244" fmla="*/ f170 1 593"/>
                <a:gd name="f245" fmla="*/ f171 1 342"/>
                <a:gd name="f246" fmla="*/ f172 1 593"/>
                <a:gd name="f247" fmla="*/ f173 1 342"/>
                <a:gd name="f248" fmla="*/ f174 1 342"/>
                <a:gd name="f249" fmla="*/ f175 1 342"/>
                <a:gd name="f250" fmla="*/ f176 1 342"/>
                <a:gd name="f251" fmla="*/ f177 1 593"/>
                <a:gd name="f252" fmla="*/ f178 1 342"/>
                <a:gd name="f253" fmla="*/ f179 1 593"/>
                <a:gd name="f254" fmla="*/ f180 1 342"/>
                <a:gd name="f255" fmla="*/ f181 1 593"/>
                <a:gd name="f256" fmla="*/ f182 1 593"/>
                <a:gd name="f257" fmla="*/ f183 1 593"/>
                <a:gd name="f258" fmla="*/ f184 1 593"/>
                <a:gd name="f259" fmla="*/ f185 1 342"/>
                <a:gd name="f260" fmla="*/ f186 1 593"/>
                <a:gd name="f261" fmla="*/ f187 1 342"/>
                <a:gd name="f262" fmla="*/ f188 1 593"/>
                <a:gd name="f263" fmla="*/ f189 1 593"/>
                <a:gd name="f264" fmla="*/ f190 1 593"/>
                <a:gd name="f265" fmla="*/ f191 1 342"/>
                <a:gd name="f266" fmla="*/ f192 1 593"/>
                <a:gd name="f267" fmla="*/ f193 1 342"/>
                <a:gd name="f268" fmla="*/ f194 1 593"/>
                <a:gd name="f269" fmla="*/ f195 1 342"/>
                <a:gd name="f270" fmla="*/ f196 1 593"/>
                <a:gd name="f271" fmla="*/ f197 1 342"/>
                <a:gd name="f272" fmla="*/ f198 1 593"/>
                <a:gd name="f273" fmla="*/ f199 1 342"/>
                <a:gd name="f274" fmla="*/ f200 1 593"/>
                <a:gd name="f275" fmla="*/ f201 1 342"/>
                <a:gd name="f276" fmla="*/ f202 1 593"/>
                <a:gd name="f277" fmla="*/ f203 1 342"/>
                <a:gd name="f278" fmla="*/ f204 1 593"/>
                <a:gd name="f279" fmla="*/ f205 1 342"/>
                <a:gd name="f280" fmla="*/ f206 1 342"/>
                <a:gd name="f281" fmla="*/ 0 1 f132"/>
                <a:gd name="f282" fmla="*/ f126 1 f132"/>
                <a:gd name="f283" fmla="*/ 0 1 f133"/>
                <a:gd name="f284" fmla="*/ f127 1 f133"/>
                <a:gd name="f285" fmla="*/ f208 1 f132"/>
                <a:gd name="f286" fmla="*/ f209 1 f133"/>
                <a:gd name="f287" fmla="*/ f210 1 f132"/>
                <a:gd name="f288" fmla="*/ f211 1 f133"/>
                <a:gd name="f289" fmla="*/ f212 1 f132"/>
                <a:gd name="f290" fmla="*/ f213 1 f133"/>
                <a:gd name="f291" fmla="*/ f214 1 f132"/>
                <a:gd name="f292" fmla="*/ f215 1 f133"/>
                <a:gd name="f293" fmla="*/ f216 1 f132"/>
                <a:gd name="f294" fmla="*/ f217 1 f133"/>
                <a:gd name="f295" fmla="*/ f218 1 f132"/>
                <a:gd name="f296" fmla="*/ f219 1 f133"/>
                <a:gd name="f297" fmla="*/ f220 1 f133"/>
                <a:gd name="f298" fmla="*/ f221 1 f133"/>
                <a:gd name="f299" fmla="*/ f222 1 f133"/>
                <a:gd name="f300" fmla="*/ f223 1 f132"/>
                <a:gd name="f301" fmla="*/ f224 1 f133"/>
                <a:gd name="f302" fmla="*/ f225 1 f132"/>
                <a:gd name="f303" fmla="*/ f226 1 f133"/>
                <a:gd name="f304" fmla="*/ f227 1 f133"/>
                <a:gd name="f305" fmla="*/ f228 1 f133"/>
                <a:gd name="f306" fmla="*/ f229 1 f132"/>
                <a:gd name="f307" fmla="*/ f230 1 f133"/>
                <a:gd name="f308" fmla="*/ f231 1 f133"/>
                <a:gd name="f309" fmla="*/ f232 1 f133"/>
                <a:gd name="f310" fmla="*/ f233 1 f132"/>
                <a:gd name="f311" fmla="*/ f234 1 f133"/>
                <a:gd name="f312" fmla="*/ f235 1 f133"/>
                <a:gd name="f313" fmla="*/ f236 1 f132"/>
                <a:gd name="f314" fmla="*/ f237 1 f133"/>
                <a:gd name="f315" fmla="*/ f238 1 f132"/>
                <a:gd name="f316" fmla="*/ f239 1 f133"/>
                <a:gd name="f317" fmla="*/ f240 1 f133"/>
                <a:gd name="f318" fmla="*/ f241 1 f132"/>
                <a:gd name="f319" fmla="*/ f242 1 f133"/>
                <a:gd name="f320" fmla="*/ f243 1 f132"/>
                <a:gd name="f321" fmla="*/ f244 1 f133"/>
                <a:gd name="f322" fmla="*/ f245 1 f132"/>
                <a:gd name="f323" fmla="*/ f246 1 f133"/>
                <a:gd name="f324" fmla="*/ f247 1 f132"/>
                <a:gd name="f325" fmla="*/ f248 1 f132"/>
                <a:gd name="f326" fmla="*/ f249 1 f132"/>
                <a:gd name="f327" fmla="*/ f250 1 f132"/>
                <a:gd name="f328" fmla="*/ f251 1 f133"/>
                <a:gd name="f329" fmla="*/ f252 1 f132"/>
                <a:gd name="f330" fmla="*/ f253 1 f133"/>
                <a:gd name="f331" fmla="*/ f254 1 f132"/>
                <a:gd name="f332" fmla="*/ f255 1 f133"/>
                <a:gd name="f333" fmla="*/ f256 1 f133"/>
                <a:gd name="f334" fmla="*/ f257 1 f133"/>
                <a:gd name="f335" fmla="*/ f258 1 f133"/>
                <a:gd name="f336" fmla="*/ f259 1 f132"/>
                <a:gd name="f337" fmla="*/ f260 1 f133"/>
                <a:gd name="f338" fmla="*/ f261 1 f132"/>
                <a:gd name="f339" fmla="*/ f262 1 f133"/>
                <a:gd name="f340" fmla="*/ f263 1 f133"/>
                <a:gd name="f341" fmla="*/ f264 1 f133"/>
                <a:gd name="f342" fmla="*/ f265 1 f132"/>
                <a:gd name="f343" fmla="*/ f266 1 f133"/>
                <a:gd name="f344" fmla="*/ f267 1 f132"/>
                <a:gd name="f345" fmla="*/ f268 1 f133"/>
                <a:gd name="f346" fmla="*/ f269 1 f132"/>
                <a:gd name="f347" fmla="*/ f270 1 f133"/>
                <a:gd name="f348" fmla="*/ f271 1 f132"/>
                <a:gd name="f349" fmla="*/ f272 1 f133"/>
                <a:gd name="f350" fmla="*/ f273 1 f132"/>
                <a:gd name="f351" fmla="*/ f274 1 f133"/>
                <a:gd name="f352" fmla="*/ f275 1 f132"/>
                <a:gd name="f353" fmla="*/ f276 1 f133"/>
                <a:gd name="f354" fmla="*/ f277 1 f132"/>
                <a:gd name="f355" fmla="*/ f278 1 f133"/>
                <a:gd name="f356" fmla="*/ f279 1 f132"/>
                <a:gd name="f357" fmla="*/ f280 1 f132"/>
                <a:gd name="f358" fmla="*/ f281 f123 1"/>
                <a:gd name="f359" fmla="*/ f282 f123 1"/>
                <a:gd name="f360" fmla="*/ f284 f124 1"/>
                <a:gd name="f361" fmla="*/ f283 f124 1"/>
                <a:gd name="f362" fmla="*/ f285 f123 1"/>
                <a:gd name="f363" fmla="*/ f286 f124 1"/>
                <a:gd name="f364" fmla="*/ f287 f123 1"/>
                <a:gd name="f365" fmla="*/ f288 f124 1"/>
                <a:gd name="f366" fmla="*/ f289 f123 1"/>
                <a:gd name="f367" fmla="*/ f290 f124 1"/>
                <a:gd name="f368" fmla="*/ f291 f123 1"/>
                <a:gd name="f369" fmla="*/ f292 f124 1"/>
                <a:gd name="f370" fmla="*/ f293 f123 1"/>
                <a:gd name="f371" fmla="*/ f294 f124 1"/>
                <a:gd name="f372" fmla="*/ f295 f123 1"/>
                <a:gd name="f373" fmla="*/ f296 f124 1"/>
                <a:gd name="f374" fmla="*/ f297 f124 1"/>
                <a:gd name="f375" fmla="*/ f298 f124 1"/>
                <a:gd name="f376" fmla="*/ f299 f124 1"/>
                <a:gd name="f377" fmla="*/ f300 f123 1"/>
                <a:gd name="f378" fmla="*/ f301 f124 1"/>
                <a:gd name="f379" fmla="*/ f302 f123 1"/>
                <a:gd name="f380" fmla="*/ f303 f124 1"/>
                <a:gd name="f381" fmla="*/ f304 f124 1"/>
                <a:gd name="f382" fmla="*/ f305 f124 1"/>
                <a:gd name="f383" fmla="*/ f306 f123 1"/>
                <a:gd name="f384" fmla="*/ f307 f124 1"/>
                <a:gd name="f385" fmla="*/ f308 f124 1"/>
                <a:gd name="f386" fmla="*/ f309 f124 1"/>
                <a:gd name="f387" fmla="*/ f310 f123 1"/>
                <a:gd name="f388" fmla="*/ f311 f124 1"/>
                <a:gd name="f389" fmla="*/ f312 f124 1"/>
                <a:gd name="f390" fmla="*/ f313 f123 1"/>
                <a:gd name="f391" fmla="*/ f314 f124 1"/>
                <a:gd name="f392" fmla="*/ f315 f123 1"/>
                <a:gd name="f393" fmla="*/ f316 f124 1"/>
                <a:gd name="f394" fmla="*/ f317 f124 1"/>
                <a:gd name="f395" fmla="*/ f318 f123 1"/>
                <a:gd name="f396" fmla="*/ f319 f124 1"/>
                <a:gd name="f397" fmla="*/ f320 f123 1"/>
                <a:gd name="f398" fmla="*/ f321 f124 1"/>
                <a:gd name="f399" fmla="*/ f322 f123 1"/>
                <a:gd name="f400" fmla="*/ f323 f124 1"/>
                <a:gd name="f401" fmla="*/ f324 f123 1"/>
                <a:gd name="f402" fmla="*/ f325 f123 1"/>
                <a:gd name="f403" fmla="*/ f326 f123 1"/>
                <a:gd name="f404" fmla="*/ f327 f123 1"/>
                <a:gd name="f405" fmla="*/ f328 f124 1"/>
                <a:gd name="f406" fmla="*/ f329 f123 1"/>
                <a:gd name="f407" fmla="*/ f330 f124 1"/>
                <a:gd name="f408" fmla="*/ f331 f123 1"/>
                <a:gd name="f409" fmla="*/ f332 f124 1"/>
                <a:gd name="f410" fmla="*/ f333 f124 1"/>
                <a:gd name="f411" fmla="*/ f334 f124 1"/>
                <a:gd name="f412" fmla="*/ f335 f124 1"/>
                <a:gd name="f413" fmla="*/ f336 f123 1"/>
                <a:gd name="f414" fmla="*/ f337 f124 1"/>
                <a:gd name="f415" fmla="*/ f338 f123 1"/>
                <a:gd name="f416" fmla="*/ f339 f124 1"/>
                <a:gd name="f417" fmla="*/ f340 f124 1"/>
                <a:gd name="f418" fmla="*/ f341 f124 1"/>
                <a:gd name="f419" fmla="*/ f342 f123 1"/>
                <a:gd name="f420" fmla="*/ f343 f124 1"/>
                <a:gd name="f421" fmla="*/ f344 f123 1"/>
                <a:gd name="f422" fmla="*/ f345 f124 1"/>
                <a:gd name="f423" fmla="*/ f346 f123 1"/>
                <a:gd name="f424" fmla="*/ f347 f124 1"/>
                <a:gd name="f425" fmla="*/ f348 f123 1"/>
                <a:gd name="f426" fmla="*/ f349 f124 1"/>
                <a:gd name="f427" fmla="*/ f350 f123 1"/>
                <a:gd name="f428" fmla="*/ f351 f124 1"/>
                <a:gd name="f429" fmla="*/ f352 f123 1"/>
                <a:gd name="f430" fmla="*/ f353 f124 1"/>
                <a:gd name="f431" fmla="*/ f354 f123 1"/>
                <a:gd name="f432" fmla="*/ f355 f124 1"/>
                <a:gd name="f433" fmla="*/ f356 f123 1"/>
                <a:gd name="f434" fmla="*/ f357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7">
                  <a:pos x="f362" y="f363"/>
                </a:cxn>
                <a:cxn ang="f207">
                  <a:pos x="f364" y="f365"/>
                </a:cxn>
                <a:cxn ang="f207">
                  <a:pos x="f366" y="f367"/>
                </a:cxn>
                <a:cxn ang="f207">
                  <a:pos x="f368" y="f369"/>
                </a:cxn>
                <a:cxn ang="f207">
                  <a:pos x="f370" y="f371"/>
                </a:cxn>
                <a:cxn ang="f207">
                  <a:pos x="f372" y="f373"/>
                </a:cxn>
                <a:cxn ang="f207">
                  <a:pos x="f372" y="f374"/>
                </a:cxn>
                <a:cxn ang="f207">
                  <a:pos x="f370" y="f375"/>
                </a:cxn>
                <a:cxn ang="f207">
                  <a:pos x="f368" y="f376"/>
                </a:cxn>
                <a:cxn ang="f207">
                  <a:pos x="f377" y="f378"/>
                </a:cxn>
                <a:cxn ang="f207">
                  <a:pos x="f379" y="f380"/>
                </a:cxn>
                <a:cxn ang="f207">
                  <a:pos x="f379" y="f381"/>
                </a:cxn>
                <a:cxn ang="f207">
                  <a:pos x="f377" y="f382"/>
                </a:cxn>
                <a:cxn ang="f207">
                  <a:pos x="f383" y="f384"/>
                </a:cxn>
                <a:cxn ang="f207">
                  <a:pos x="f368" y="f385"/>
                </a:cxn>
                <a:cxn ang="f207">
                  <a:pos x="f372" y="f386"/>
                </a:cxn>
                <a:cxn ang="f207">
                  <a:pos x="f387" y="f388"/>
                </a:cxn>
                <a:cxn ang="f207">
                  <a:pos x="f387" y="f389"/>
                </a:cxn>
                <a:cxn ang="f207">
                  <a:pos x="f390" y="f391"/>
                </a:cxn>
                <a:cxn ang="f207">
                  <a:pos x="f392" y="f393"/>
                </a:cxn>
                <a:cxn ang="f207">
                  <a:pos x="f366" y="f394"/>
                </a:cxn>
                <a:cxn ang="f207">
                  <a:pos x="f395" y="f396"/>
                </a:cxn>
                <a:cxn ang="f207">
                  <a:pos x="f397" y="f398"/>
                </a:cxn>
                <a:cxn ang="f207">
                  <a:pos x="f399" y="f400"/>
                </a:cxn>
                <a:cxn ang="f207">
                  <a:pos x="f401" y="f398"/>
                </a:cxn>
                <a:cxn ang="f207">
                  <a:pos x="f402" y="f396"/>
                </a:cxn>
                <a:cxn ang="f207">
                  <a:pos x="f403" y="f394"/>
                </a:cxn>
                <a:cxn ang="f207">
                  <a:pos x="f404" y="f405"/>
                </a:cxn>
                <a:cxn ang="f207">
                  <a:pos x="f406" y="f407"/>
                </a:cxn>
                <a:cxn ang="f207">
                  <a:pos x="f408" y="f409"/>
                </a:cxn>
                <a:cxn ang="f207">
                  <a:pos x="f406" y="f410"/>
                </a:cxn>
                <a:cxn ang="f207">
                  <a:pos x="f404" y="f411"/>
                </a:cxn>
                <a:cxn ang="f207">
                  <a:pos x="f383" y="f412"/>
                </a:cxn>
                <a:cxn ang="f207">
                  <a:pos x="f413" y="f414"/>
                </a:cxn>
                <a:cxn ang="f207">
                  <a:pos x="f415" y="f416"/>
                </a:cxn>
                <a:cxn ang="f207">
                  <a:pos x="f413" y="f417"/>
                </a:cxn>
                <a:cxn ang="f207">
                  <a:pos x="f383" y="f418"/>
                </a:cxn>
                <a:cxn ang="f207">
                  <a:pos x="f419" y="f420"/>
                </a:cxn>
                <a:cxn ang="f207">
                  <a:pos x="f421" y="f422"/>
                </a:cxn>
                <a:cxn ang="f207">
                  <a:pos x="f423" y="f424"/>
                </a:cxn>
                <a:cxn ang="f207">
                  <a:pos x="f425" y="f426"/>
                </a:cxn>
                <a:cxn ang="f207">
                  <a:pos x="f427" y="f428"/>
                </a:cxn>
                <a:cxn ang="f207">
                  <a:pos x="f429" y="f430"/>
                </a:cxn>
                <a:cxn ang="f207">
                  <a:pos x="f431" y="f432"/>
                </a:cxn>
                <a:cxn ang="f207">
                  <a:pos x="f403" y="f367"/>
                </a:cxn>
                <a:cxn ang="f207">
                  <a:pos x="f433" y="f365"/>
                </a:cxn>
                <a:cxn ang="f207">
                  <a:pos x="f434" y="f363"/>
                </a:cxn>
              </a:cxnLst>
              <a:rect l="f358" t="f361" r="f359" b="f360"/>
              <a:pathLst>
                <a:path w="342" h="593">
                  <a:moveTo>
                    <a:pt x="f8" y="f5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7" y="f19"/>
                  </a:lnTo>
                  <a:lnTo>
                    <a:pt x="f20" y="f19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27" y="f31"/>
                  </a:lnTo>
                  <a:lnTo>
                    <a:pt x="f25" y="f32"/>
                  </a:lnTo>
                  <a:lnTo>
                    <a:pt x="f23" y="f33"/>
                  </a:lnTo>
                  <a:lnTo>
                    <a:pt x="f21" y="f34"/>
                  </a:lnTo>
                  <a:lnTo>
                    <a:pt x="f20" y="f35"/>
                  </a:lnTo>
                  <a:lnTo>
                    <a:pt x="f36" y="f35"/>
                  </a:lnTo>
                  <a:lnTo>
                    <a:pt x="f37" y="f2"/>
                  </a:lnTo>
                  <a:lnTo>
                    <a:pt x="f38" y="f39"/>
                  </a:lnTo>
                  <a:lnTo>
                    <a:pt x="f26" y="f11"/>
                  </a:lnTo>
                  <a:lnTo>
                    <a:pt x="f40" y="f41"/>
                  </a:lnTo>
                  <a:lnTo>
                    <a:pt x="f26" y="f42"/>
                  </a:lnTo>
                  <a:lnTo>
                    <a:pt x="f38" y="f43"/>
                  </a:lnTo>
                  <a:lnTo>
                    <a:pt x="f37" y="f44"/>
                  </a:lnTo>
                  <a:lnTo>
                    <a:pt x="f36" y="f45"/>
                  </a:lnTo>
                  <a:lnTo>
                    <a:pt x="f46" y="f45"/>
                  </a:lnTo>
                  <a:lnTo>
                    <a:pt x="f47" y="f48"/>
                  </a:lnTo>
                  <a:lnTo>
                    <a:pt x="f20" y="f49"/>
                  </a:lnTo>
                  <a:lnTo>
                    <a:pt x="f50" y="f51"/>
                  </a:lnTo>
                  <a:lnTo>
                    <a:pt x="f27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6" y="f57"/>
                  </a:lnTo>
                  <a:lnTo>
                    <a:pt x="f55" y="f58"/>
                  </a:lnTo>
                  <a:lnTo>
                    <a:pt x="f53" y="f59"/>
                  </a:lnTo>
                  <a:lnTo>
                    <a:pt x="f29" y="f60"/>
                  </a:lnTo>
                  <a:lnTo>
                    <a:pt x="f23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17" y="f66"/>
                  </a:lnTo>
                  <a:lnTo>
                    <a:pt x="f17" y="f67"/>
                  </a:lnTo>
                  <a:lnTo>
                    <a:pt x="f15" y="f68"/>
                  </a:lnTo>
                  <a:lnTo>
                    <a:pt x="f13" y="f69"/>
                  </a:lnTo>
                  <a:lnTo>
                    <a:pt x="f11" y="f70"/>
                  </a:lnTo>
                  <a:lnTo>
                    <a:pt x="f9" y="f71"/>
                  </a:lnTo>
                  <a:lnTo>
                    <a:pt x="f8" y="f7"/>
                  </a:lnTo>
                  <a:lnTo>
                    <a:pt x="f72" y="f71"/>
                  </a:lnTo>
                  <a:lnTo>
                    <a:pt x="f73" y="f70"/>
                  </a:lnTo>
                  <a:lnTo>
                    <a:pt x="f74" y="f69"/>
                  </a:lnTo>
                  <a:lnTo>
                    <a:pt x="f75" y="f68"/>
                  </a:lnTo>
                  <a:lnTo>
                    <a:pt x="f76" y="f67"/>
                  </a:lnTo>
                  <a:lnTo>
                    <a:pt x="f76" y="f66"/>
                  </a:lnTo>
                  <a:lnTo>
                    <a:pt x="f77" y="f66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16" y="f82"/>
                  </a:lnTo>
                  <a:lnTo>
                    <a:pt x="f83" y="f61"/>
                  </a:lnTo>
                  <a:lnTo>
                    <a:pt x="f84" y="f85"/>
                  </a:lnTo>
                  <a:lnTo>
                    <a:pt x="f83" y="f86"/>
                  </a:lnTo>
                  <a:lnTo>
                    <a:pt x="f16" y="f87"/>
                  </a:lnTo>
                  <a:lnTo>
                    <a:pt x="f80" y="f88"/>
                  </a:lnTo>
                  <a:lnTo>
                    <a:pt x="f78" y="f89"/>
                  </a:lnTo>
                  <a:lnTo>
                    <a:pt x="f77" y="f90"/>
                  </a:lnTo>
                  <a:lnTo>
                    <a:pt x="f46" y="f90"/>
                  </a:lnTo>
                  <a:lnTo>
                    <a:pt x="f91" y="f92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44" y="f57"/>
                  </a:lnTo>
                  <a:lnTo>
                    <a:pt x="f95" y="f97"/>
                  </a:lnTo>
                  <a:lnTo>
                    <a:pt x="f93" y="f98"/>
                  </a:lnTo>
                  <a:lnTo>
                    <a:pt x="f91" y="f99"/>
                  </a:lnTo>
                  <a:lnTo>
                    <a:pt x="f46" y="f100"/>
                  </a:lnTo>
                  <a:lnTo>
                    <a:pt x="f36" y="f100"/>
                  </a:lnTo>
                  <a:lnTo>
                    <a:pt x="f101" y="f6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5" y="f41"/>
                  </a:lnTo>
                  <a:lnTo>
                    <a:pt x="f110" y="f112"/>
                  </a:lnTo>
                  <a:lnTo>
                    <a:pt x="f113" y="f32"/>
                  </a:lnTo>
                  <a:lnTo>
                    <a:pt x="f114" y="f36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76" y="f121"/>
                  </a:lnTo>
                  <a:lnTo>
                    <a:pt x="f76" y="f18"/>
                  </a:lnTo>
                  <a:lnTo>
                    <a:pt x="f75" y="f16"/>
                  </a:lnTo>
                  <a:lnTo>
                    <a:pt x="f74" y="f14"/>
                  </a:lnTo>
                  <a:lnTo>
                    <a:pt x="f73" y="f12"/>
                  </a:lnTo>
                  <a:lnTo>
                    <a:pt x="f72" y="f10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6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  <a:cs typeface="Miriam Libre"/>
              </a:endParaRPr>
            </a:p>
          </p:txBody>
        </p:sp>
      </p:grpSp>
      <p:sp>
        <p:nvSpPr>
          <p:cNvPr id="105" name="TextBox 93">
            <a:extLst>
              <a:ext uri="{FF2B5EF4-FFF2-40B4-BE49-F238E27FC236}">
                <a16:creationId xmlns:a16="http://schemas.microsoft.com/office/drawing/2014/main" id="{123CF6ED-2573-4D61-BF2E-D11A4AEB4E79}"/>
              </a:ext>
            </a:extLst>
          </p:cNvPr>
          <p:cNvSpPr txBox="1"/>
          <p:nvPr/>
        </p:nvSpPr>
        <p:spPr>
          <a:xfrm>
            <a:off x="1895166" y="5545953"/>
            <a:ext cx="97061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1" compatLnSpc="1">
            <a:spAutoFit/>
          </a:bodyPr>
          <a:lstStyle/>
          <a:p>
            <a:pPr lvl="0" algn="ctr" defTabSz="829177">
              <a:spcBef>
                <a:spcPts val="5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>
                <a:solidFill>
                  <a:srgbClr val="414041"/>
                </a:solidFill>
                <a:cs typeface="Miriam Libre"/>
              </a:rPr>
              <a:t>69 000</a:t>
            </a:r>
            <a:endParaRPr lang="en-US" sz="1800" dirty="0">
              <a:solidFill>
                <a:srgbClr val="414041"/>
              </a:solidFill>
              <a:cs typeface="Miriam Libre"/>
            </a:endParaRPr>
          </a:p>
        </p:txBody>
      </p:sp>
      <p:grpSp>
        <p:nvGrpSpPr>
          <p:cNvPr id="106" name="Group 94">
            <a:extLst>
              <a:ext uri="{FF2B5EF4-FFF2-40B4-BE49-F238E27FC236}">
                <a16:creationId xmlns:a16="http://schemas.microsoft.com/office/drawing/2014/main" id="{71793227-765D-4303-A285-705B2BD375C5}"/>
              </a:ext>
            </a:extLst>
          </p:cNvPr>
          <p:cNvGrpSpPr/>
          <p:nvPr/>
        </p:nvGrpSpPr>
        <p:grpSpPr>
          <a:xfrm>
            <a:off x="2891350" y="5546611"/>
            <a:ext cx="416866" cy="403350"/>
            <a:chOff x="2392637" y="5750588"/>
            <a:chExt cx="416866" cy="403350"/>
          </a:xfrm>
        </p:grpSpPr>
        <p:sp>
          <p:nvSpPr>
            <p:cNvPr id="107" name="Flowchart: Connector 95">
              <a:extLst>
                <a:ext uri="{FF2B5EF4-FFF2-40B4-BE49-F238E27FC236}">
                  <a16:creationId xmlns:a16="http://schemas.microsoft.com/office/drawing/2014/main" id="{30147D45-3862-40ED-8D17-25F6C185C275}"/>
                </a:ext>
              </a:extLst>
            </p:cNvPr>
            <p:cNvSpPr/>
            <p:nvPr/>
          </p:nvSpPr>
          <p:spPr>
            <a:xfrm>
              <a:off x="2392637" y="5797661"/>
              <a:ext cx="357164" cy="35627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38103" cap="flat">
              <a:solidFill>
                <a:srgbClr val="5F636A"/>
              </a:solidFill>
              <a:prstDash val="solid"/>
              <a:miter/>
            </a:ln>
          </p:spPr>
          <p:txBody>
            <a:bodyPr vert="horz" wrap="square" lIns="99550" tIns="49770" rIns="99550" bIns="4977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b="0" i="0" u="none" strike="noStrike" kern="1200" cap="none" spc="0" baseline="0">
                <a:solidFill>
                  <a:srgbClr val="414041"/>
                </a:solidFill>
                <a:uFillTx/>
                <a:latin typeface="Calibri Light"/>
                <a:cs typeface="Miriam Libre"/>
              </a:endParaRPr>
            </a:p>
          </p:txBody>
        </p:sp>
        <p:cxnSp>
          <p:nvCxnSpPr>
            <p:cNvPr id="108" name="Straight Connector 96">
              <a:extLst>
                <a:ext uri="{FF2B5EF4-FFF2-40B4-BE49-F238E27FC236}">
                  <a16:creationId xmlns:a16="http://schemas.microsoft.com/office/drawing/2014/main" id="{8C64BB48-DECF-45D6-859A-041113CA2680}"/>
                </a:ext>
              </a:extLst>
            </p:cNvPr>
            <p:cNvCxnSpPr/>
            <p:nvPr/>
          </p:nvCxnSpPr>
          <p:spPr>
            <a:xfrm>
              <a:off x="2749792" y="5758744"/>
              <a:ext cx="59711" cy="0"/>
            </a:xfrm>
            <a:prstGeom prst="straightConnector1">
              <a:avLst/>
            </a:prstGeom>
            <a:noFill/>
            <a:ln w="28575" cap="flat">
              <a:solidFill>
                <a:srgbClr val="5F636A"/>
              </a:solidFill>
              <a:prstDash val="solid"/>
              <a:miter/>
            </a:ln>
          </p:spPr>
        </p:cxnSp>
        <p:cxnSp>
          <p:nvCxnSpPr>
            <p:cNvPr id="109" name="Straight Connector 97">
              <a:extLst>
                <a:ext uri="{FF2B5EF4-FFF2-40B4-BE49-F238E27FC236}">
                  <a16:creationId xmlns:a16="http://schemas.microsoft.com/office/drawing/2014/main" id="{BC9AF57C-C97D-43B0-9154-F6494B98EF84}"/>
                </a:ext>
              </a:extLst>
            </p:cNvPr>
            <p:cNvCxnSpPr/>
            <p:nvPr/>
          </p:nvCxnSpPr>
          <p:spPr>
            <a:xfrm>
              <a:off x="2802251" y="5750588"/>
              <a:ext cx="0" cy="65050"/>
            </a:xfrm>
            <a:prstGeom prst="straightConnector1">
              <a:avLst/>
            </a:prstGeom>
            <a:noFill/>
            <a:ln w="28575" cap="flat">
              <a:solidFill>
                <a:srgbClr val="5F636A"/>
              </a:solidFill>
              <a:prstDash val="solid"/>
              <a:miter/>
            </a:ln>
          </p:spPr>
        </p:cxnSp>
        <p:cxnSp>
          <p:nvCxnSpPr>
            <p:cNvPr id="110" name="Straight Connector 98">
              <a:extLst>
                <a:ext uri="{FF2B5EF4-FFF2-40B4-BE49-F238E27FC236}">
                  <a16:creationId xmlns:a16="http://schemas.microsoft.com/office/drawing/2014/main" id="{96CB2744-B40F-4908-8D53-15CB52295682}"/>
                </a:ext>
              </a:extLst>
            </p:cNvPr>
            <p:cNvCxnSpPr/>
            <p:nvPr/>
          </p:nvCxnSpPr>
          <p:spPr>
            <a:xfrm flipH="1">
              <a:off x="2704594" y="5763234"/>
              <a:ext cx="90406" cy="102642"/>
            </a:xfrm>
            <a:prstGeom prst="straightConnector1">
              <a:avLst/>
            </a:prstGeom>
            <a:noFill/>
            <a:ln w="28575" cap="flat">
              <a:solidFill>
                <a:srgbClr val="5F636A"/>
              </a:solidFill>
              <a:prstDash val="solid"/>
              <a:miter/>
            </a:ln>
          </p:spPr>
        </p:cxnSp>
      </p:grpSp>
      <p:grpSp>
        <p:nvGrpSpPr>
          <p:cNvPr id="111" name="Group 99">
            <a:extLst>
              <a:ext uri="{FF2B5EF4-FFF2-40B4-BE49-F238E27FC236}">
                <a16:creationId xmlns:a16="http://schemas.microsoft.com/office/drawing/2014/main" id="{6829274C-6B7A-4005-AD47-733E5521FEB8}"/>
              </a:ext>
            </a:extLst>
          </p:cNvPr>
          <p:cNvGrpSpPr/>
          <p:nvPr/>
        </p:nvGrpSpPr>
        <p:grpSpPr>
          <a:xfrm>
            <a:off x="3382227" y="5557474"/>
            <a:ext cx="357164" cy="501914"/>
            <a:chOff x="2883514" y="5761451"/>
            <a:chExt cx="357164" cy="501914"/>
          </a:xfrm>
        </p:grpSpPr>
        <p:sp>
          <p:nvSpPr>
            <p:cNvPr id="112" name="Flowchart: Connector 100">
              <a:extLst>
                <a:ext uri="{FF2B5EF4-FFF2-40B4-BE49-F238E27FC236}">
                  <a16:creationId xmlns:a16="http://schemas.microsoft.com/office/drawing/2014/main" id="{B24B1407-1C89-47E7-8BDB-5D4E8CD7C84A}"/>
                </a:ext>
              </a:extLst>
            </p:cNvPr>
            <p:cNvSpPr/>
            <p:nvPr/>
          </p:nvSpPr>
          <p:spPr>
            <a:xfrm>
              <a:off x="2883514" y="5761451"/>
              <a:ext cx="357164" cy="35627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38103" cap="flat">
              <a:solidFill>
                <a:srgbClr val="0E97C1"/>
              </a:solidFill>
              <a:prstDash val="solid"/>
              <a:miter/>
            </a:ln>
          </p:spPr>
          <p:txBody>
            <a:bodyPr vert="horz" wrap="square" lIns="99550" tIns="49770" rIns="99550" bIns="4977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b="0" i="0" u="none" strike="noStrike" kern="1200" cap="none" spc="0" baseline="0">
                <a:solidFill>
                  <a:srgbClr val="414041"/>
                </a:solidFill>
                <a:uFillTx/>
                <a:latin typeface="Calibri Light"/>
                <a:cs typeface="Miriam Libre"/>
              </a:endParaRPr>
            </a:p>
          </p:txBody>
        </p:sp>
        <p:cxnSp>
          <p:nvCxnSpPr>
            <p:cNvPr id="113" name="Straight Connector 101">
              <a:extLst>
                <a:ext uri="{FF2B5EF4-FFF2-40B4-BE49-F238E27FC236}">
                  <a16:creationId xmlns:a16="http://schemas.microsoft.com/office/drawing/2014/main" id="{B5D055A3-AC58-4114-A3A2-5DFA833012E2}"/>
                </a:ext>
              </a:extLst>
            </p:cNvPr>
            <p:cNvCxnSpPr>
              <a:stCxn id="112" idx="2"/>
            </p:cNvCxnSpPr>
            <p:nvPr/>
          </p:nvCxnSpPr>
          <p:spPr>
            <a:xfrm>
              <a:off x="3062106" y="6117729"/>
              <a:ext cx="0" cy="145636"/>
            </a:xfrm>
            <a:prstGeom prst="straightConnector1">
              <a:avLst/>
            </a:prstGeom>
            <a:noFill/>
            <a:ln w="28575" cap="flat">
              <a:solidFill>
                <a:srgbClr val="0E97C1"/>
              </a:solidFill>
              <a:prstDash val="solid"/>
              <a:miter/>
            </a:ln>
          </p:spPr>
        </p:cxnSp>
        <p:cxnSp>
          <p:nvCxnSpPr>
            <p:cNvPr id="114" name="Straight Connector 102">
              <a:extLst>
                <a:ext uri="{FF2B5EF4-FFF2-40B4-BE49-F238E27FC236}">
                  <a16:creationId xmlns:a16="http://schemas.microsoft.com/office/drawing/2014/main" id="{18995D76-A011-4C55-AD02-4C2EA93076F5}"/>
                </a:ext>
              </a:extLst>
            </p:cNvPr>
            <p:cNvCxnSpPr/>
            <p:nvPr/>
          </p:nvCxnSpPr>
          <p:spPr>
            <a:xfrm>
              <a:off x="3013423" y="6199632"/>
              <a:ext cx="98207" cy="0"/>
            </a:xfrm>
            <a:prstGeom prst="straightConnector1">
              <a:avLst/>
            </a:prstGeom>
            <a:noFill/>
            <a:ln w="28575" cap="flat">
              <a:solidFill>
                <a:srgbClr val="0E97C1"/>
              </a:solidFill>
              <a:prstDash val="solid"/>
              <a:miter/>
            </a:ln>
          </p:spPr>
        </p:cxnSp>
      </p:grpSp>
      <p:sp>
        <p:nvSpPr>
          <p:cNvPr id="115" name="TextBox 103">
            <a:extLst>
              <a:ext uri="{FF2B5EF4-FFF2-40B4-BE49-F238E27FC236}">
                <a16:creationId xmlns:a16="http://schemas.microsoft.com/office/drawing/2014/main" id="{C946742E-506C-4097-BFE0-286FDF29E8F4}"/>
              </a:ext>
            </a:extLst>
          </p:cNvPr>
          <p:cNvSpPr txBox="1"/>
          <p:nvPr/>
        </p:nvSpPr>
        <p:spPr>
          <a:xfrm>
            <a:off x="1928697" y="5808074"/>
            <a:ext cx="97061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1" compatLnSpc="1">
            <a:spAutoFit/>
          </a:bodyPr>
          <a:lstStyle/>
          <a:p>
            <a:pPr lvl="0" algn="ctr" defTabSz="829177">
              <a:spcBef>
                <a:spcPts val="5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>
                <a:solidFill>
                  <a:srgbClr val="414041"/>
                </a:solidFill>
                <a:cs typeface="Miriam Libre"/>
              </a:rPr>
              <a:t>RUB</a:t>
            </a:r>
            <a:endParaRPr lang="en-US" sz="1800" b="0" i="0" u="none" strike="noStrike" kern="1200" cap="none" spc="0" baseline="0" dirty="0">
              <a:solidFill>
                <a:srgbClr val="414041"/>
              </a:solidFill>
              <a:uFillTx/>
              <a:latin typeface="Calibri"/>
              <a:cs typeface="Miriam Libre"/>
            </a:endParaRPr>
          </a:p>
        </p:txBody>
      </p:sp>
      <p:sp>
        <p:nvSpPr>
          <p:cNvPr id="116" name="TextBox 104">
            <a:extLst>
              <a:ext uri="{FF2B5EF4-FFF2-40B4-BE49-F238E27FC236}">
                <a16:creationId xmlns:a16="http://schemas.microsoft.com/office/drawing/2014/main" id="{CBD3DF21-BC1E-4D1D-9523-6B9C73299032}"/>
              </a:ext>
            </a:extLst>
          </p:cNvPr>
          <p:cNvSpPr txBox="1"/>
          <p:nvPr/>
        </p:nvSpPr>
        <p:spPr>
          <a:xfrm>
            <a:off x="3764017" y="5545953"/>
            <a:ext cx="97061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1" compatLnSpc="1">
            <a:spAutoFit/>
          </a:bodyPr>
          <a:lstStyle/>
          <a:p>
            <a:pPr lvl="0" algn="ctr" defTabSz="829177">
              <a:spcBef>
                <a:spcPts val="5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>
                <a:solidFill>
                  <a:srgbClr val="000000"/>
                </a:solidFill>
                <a:cs typeface="Miriam Libre"/>
              </a:rPr>
              <a:t>66 087</a:t>
            </a:r>
            <a:endParaRPr lang="en-US" sz="1800" dirty="0">
              <a:solidFill>
                <a:srgbClr val="000000"/>
              </a:solidFill>
              <a:cs typeface="Miriam Libre"/>
            </a:endParaRPr>
          </a:p>
        </p:txBody>
      </p:sp>
      <p:sp>
        <p:nvSpPr>
          <p:cNvPr id="117" name="TextBox 105">
            <a:extLst>
              <a:ext uri="{FF2B5EF4-FFF2-40B4-BE49-F238E27FC236}">
                <a16:creationId xmlns:a16="http://schemas.microsoft.com/office/drawing/2014/main" id="{F9B7EA0B-32EE-4AEA-B32B-9D7A8CF21CC7}"/>
              </a:ext>
            </a:extLst>
          </p:cNvPr>
          <p:cNvSpPr txBox="1"/>
          <p:nvPr/>
        </p:nvSpPr>
        <p:spPr>
          <a:xfrm>
            <a:off x="3767071" y="5808074"/>
            <a:ext cx="97061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1" compatLnSpc="1">
            <a:spAutoFit/>
          </a:bodyPr>
          <a:lstStyle/>
          <a:p>
            <a:pPr lvl="0" algn="ctr" defTabSz="829177">
              <a:spcBef>
                <a:spcPts val="5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>
                <a:solidFill>
                  <a:srgbClr val="414041"/>
                </a:solidFill>
                <a:cs typeface="Miriam Libre"/>
              </a:rPr>
              <a:t>RUB</a:t>
            </a:r>
            <a:endParaRPr lang="en-US" sz="1800" b="0" i="0" u="none" strike="noStrike" kern="1200" cap="none" spc="0" baseline="0" dirty="0">
              <a:solidFill>
                <a:srgbClr val="414041"/>
              </a:solidFill>
              <a:uFillTx/>
              <a:latin typeface="Calibri"/>
              <a:cs typeface="Miriam Libre"/>
            </a:endParaRPr>
          </a:p>
        </p:txBody>
      </p:sp>
      <p:sp>
        <p:nvSpPr>
          <p:cNvPr id="118" name="TextBox 138">
            <a:extLst>
              <a:ext uri="{FF2B5EF4-FFF2-40B4-BE49-F238E27FC236}">
                <a16:creationId xmlns:a16="http://schemas.microsoft.com/office/drawing/2014/main" id="{BA7B44AC-3A64-4E53-B3AD-F1B527E9306F}"/>
              </a:ext>
            </a:extLst>
          </p:cNvPr>
          <p:cNvSpPr txBox="1"/>
          <p:nvPr/>
        </p:nvSpPr>
        <p:spPr>
          <a:xfrm>
            <a:off x="7246556" y="2605817"/>
            <a:ext cx="4452423" cy="296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9550" tIns="49770" rIns="99550" bIns="49770" anchor="ctr" anchorCtr="0" compatLnSpc="1">
            <a:noAutofit/>
          </a:bodyPr>
          <a:lstStyle/>
          <a:p>
            <a:pPr marL="171450" lvl="0" indent="-171450" defTabSz="914400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z-Cyrl-AZ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Удовлетворенность университетом: 7,8</a:t>
            </a:r>
            <a:r>
              <a:rPr lang="es-MX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(0,0)</a:t>
            </a:r>
            <a:endParaRPr lang="es-MX" sz="12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sp>
        <p:nvSpPr>
          <p:cNvPr id="119" name="TextBox 139">
            <a:extLst>
              <a:ext uri="{FF2B5EF4-FFF2-40B4-BE49-F238E27FC236}">
                <a16:creationId xmlns:a16="http://schemas.microsoft.com/office/drawing/2014/main" id="{D17F830C-6FB4-48F3-8AC3-2FE0730D668F}"/>
              </a:ext>
            </a:extLst>
          </p:cNvPr>
          <p:cNvSpPr txBox="1"/>
          <p:nvPr/>
        </p:nvSpPr>
        <p:spPr>
          <a:xfrm>
            <a:off x="7242973" y="3546217"/>
            <a:ext cx="4175936" cy="2796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9550" tIns="49770" rIns="99550" bIns="49770" anchor="ctr" anchorCtr="0" compatLnSpc="1">
            <a:noAutofit/>
          </a:bodyPr>
          <a:lstStyle/>
          <a:p>
            <a:pPr marL="171450" indent="-171450" defTabSz="9144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</a:rPr>
              <a:t>Доля студентов, пользующихся Вашими услугами по трудоустройству: </a:t>
            </a:r>
            <a:r>
              <a:rPr lang="en-US" sz="1200" b="1" dirty="0">
                <a:solidFill>
                  <a:srgbClr val="000000"/>
                </a:solidFill>
              </a:rPr>
              <a:t>91% </a:t>
            </a:r>
            <a:endParaRPr lang="en-US" sz="1200" b="1" strike="noStrike" cap="none" spc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sp>
        <p:nvSpPr>
          <p:cNvPr id="120" name="TextBox 140">
            <a:extLst>
              <a:ext uri="{FF2B5EF4-FFF2-40B4-BE49-F238E27FC236}">
                <a16:creationId xmlns:a16="http://schemas.microsoft.com/office/drawing/2014/main" id="{630D16B4-8B20-4478-BD5C-B30A784550CA}"/>
              </a:ext>
            </a:extLst>
          </p:cNvPr>
          <p:cNvSpPr txBox="1"/>
          <p:nvPr/>
        </p:nvSpPr>
        <p:spPr>
          <a:xfrm>
            <a:off x="7234760" y="5102663"/>
            <a:ext cx="4315785" cy="4397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9550" tIns="49770" rIns="99550" bIns="49770" anchor="ctr" anchorCtr="0" compatLnSpc="1">
            <a:noAutofit/>
          </a:bodyPr>
          <a:lstStyle/>
          <a:p>
            <a:pPr marL="171450" indent="-171450" defTabSz="9144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Calibri"/>
              </a:rPr>
              <a:t>Ожидаемая заработная плата Ваших студенток (</a:t>
            </a:r>
            <a:r>
              <a:rPr lang="en-US" sz="1200" b="1" dirty="0">
                <a:solidFill>
                  <a:srgbClr val="000000"/>
                </a:solidFill>
                <a:latin typeface="Calibri"/>
              </a:rPr>
              <a:t>4%</a:t>
            </a:r>
            <a:r>
              <a:rPr lang="az-Cyrl-AZ" sz="1200" dirty="0">
                <a:solidFill>
                  <a:srgbClr val="000000"/>
                </a:solidFill>
                <a:latin typeface="Calibri"/>
              </a:rPr>
              <a:t>) ниже, чем студентов</a:t>
            </a:r>
            <a:endParaRPr lang="es-MX" sz="1200" strike="noStrike" kern="1200" cap="none" spc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sp>
        <p:nvSpPr>
          <p:cNvPr id="122" name="TextBox 142">
            <a:extLst>
              <a:ext uri="{FF2B5EF4-FFF2-40B4-BE49-F238E27FC236}">
                <a16:creationId xmlns:a16="http://schemas.microsoft.com/office/drawing/2014/main" id="{AE7E3E8D-7909-4B1B-811B-C8C69B792C90}"/>
              </a:ext>
            </a:extLst>
          </p:cNvPr>
          <p:cNvSpPr txBox="1"/>
          <p:nvPr/>
        </p:nvSpPr>
        <p:spPr>
          <a:xfrm>
            <a:off x="6112544" y="2538593"/>
            <a:ext cx="1177198" cy="6801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9550" tIns="49770" rIns="99550" bIns="4977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z-Cyrl-AZ" sz="13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Восприятие бренда университета</a:t>
            </a:r>
            <a:endParaRPr lang="en-US" sz="13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23" name="TextBox 143">
            <a:extLst>
              <a:ext uri="{FF2B5EF4-FFF2-40B4-BE49-F238E27FC236}">
                <a16:creationId xmlns:a16="http://schemas.microsoft.com/office/drawing/2014/main" id="{68AE9642-F90B-428F-9C73-26498B4CC99B}"/>
              </a:ext>
            </a:extLst>
          </p:cNvPr>
          <p:cNvSpPr txBox="1"/>
          <p:nvPr/>
        </p:nvSpPr>
        <p:spPr>
          <a:xfrm>
            <a:off x="6177704" y="4060870"/>
            <a:ext cx="1032842" cy="4759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9550" tIns="49770" rIns="99550" bIns="4977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z-Cyrl-AZ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Услуги по трудоустройству</a:t>
            </a:r>
            <a:endParaRPr lang="en-US" sz="13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24" name="AutoShape 12">
            <a:extLst>
              <a:ext uri="{FF2B5EF4-FFF2-40B4-BE49-F238E27FC236}">
                <a16:creationId xmlns:a16="http://schemas.microsoft.com/office/drawing/2014/main" id="{2CC50A5A-7EDE-465F-956D-88BE3EBD4E58}"/>
              </a:ext>
            </a:extLst>
          </p:cNvPr>
          <p:cNvSpPr/>
          <p:nvPr/>
        </p:nvSpPr>
        <p:spPr>
          <a:xfrm>
            <a:off x="1351198" y="3180585"/>
            <a:ext cx="304796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5" name="AutoShape 14">
            <a:extLst>
              <a:ext uri="{FF2B5EF4-FFF2-40B4-BE49-F238E27FC236}">
                <a16:creationId xmlns:a16="http://schemas.microsoft.com/office/drawing/2014/main" id="{8ABA4E6C-427F-4CD7-B711-55B5546A1256}"/>
              </a:ext>
            </a:extLst>
          </p:cNvPr>
          <p:cNvSpPr/>
          <p:nvPr/>
        </p:nvSpPr>
        <p:spPr>
          <a:xfrm>
            <a:off x="1956878" y="3020492"/>
            <a:ext cx="304796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6" name="AutoShape 16">
            <a:extLst>
              <a:ext uri="{FF2B5EF4-FFF2-40B4-BE49-F238E27FC236}">
                <a16:creationId xmlns:a16="http://schemas.microsoft.com/office/drawing/2014/main" id="{F559EF36-4395-4377-A584-A8AC473D1757}"/>
              </a:ext>
            </a:extLst>
          </p:cNvPr>
          <p:cNvSpPr/>
          <p:nvPr/>
        </p:nvSpPr>
        <p:spPr>
          <a:xfrm>
            <a:off x="2109282" y="3172895"/>
            <a:ext cx="304796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7" name="Graphic 147" descr="Briefcase">
            <a:extLst>
              <a:ext uri="{FF2B5EF4-FFF2-40B4-BE49-F238E27FC236}">
                <a16:creationId xmlns:a16="http://schemas.microsoft.com/office/drawing/2014/main" id="{F2961C41-BE98-4E96-9BF2-1BD7182D5E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15551" y="4974409"/>
            <a:ext cx="582244" cy="5822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8" name="TextBox 148">
            <a:extLst>
              <a:ext uri="{FF2B5EF4-FFF2-40B4-BE49-F238E27FC236}">
                <a16:creationId xmlns:a16="http://schemas.microsoft.com/office/drawing/2014/main" id="{9E782F1D-A6D4-4497-986A-0BF578B71A8A}"/>
              </a:ext>
            </a:extLst>
          </p:cNvPr>
          <p:cNvSpPr txBox="1"/>
          <p:nvPr/>
        </p:nvSpPr>
        <p:spPr>
          <a:xfrm>
            <a:off x="6057873" y="5424465"/>
            <a:ext cx="1290044" cy="6337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9550" tIns="49770" rIns="99550" bIns="49770" anchor="ctr" anchorCtr="1" compatLnSpc="1">
            <a:normAutofit fontScale="85000" lnSpcReduction="20000"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z-Cyrl-AZ" sz="13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Предпочтения в отношении трудоустройства</a:t>
            </a:r>
            <a:endParaRPr lang="en-US" sz="13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pic>
        <p:nvPicPr>
          <p:cNvPr id="129" name="Graphic 150" descr="Boardroom">
            <a:extLst>
              <a:ext uri="{FF2B5EF4-FFF2-40B4-BE49-F238E27FC236}">
                <a16:creationId xmlns:a16="http://schemas.microsoft.com/office/drawing/2014/main" id="{AC077004-CC88-44DC-84CE-BE7AC81920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24919" y="3457364"/>
            <a:ext cx="742812" cy="742812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35" name="Group 77">
            <a:extLst>
              <a:ext uri="{FF2B5EF4-FFF2-40B4-BE49-F238E27FC236}">
                <a16:creationId xmlns:a16="http://schemas.microsoft.com/office/drawing/2014/main" id="{2CE2C1B2-A853-4EAF-B94E-083DAE3F3901}"/>
              </a:ext>
            </a:extLst>
          </p:cNvPr>
          <p:cNvGrpSpPr/>
          <p:nvPr/>
        </p:nvGrpSpPr>
        <p:grpSpPr>
          <a:xfrm>
            <a:off x="1878536" y="2564246"/>
            <a:ext cx="357164" cy="501914"/>
            <a:chOff x="2879226" y="1642948"/>
            <a:chExt cx="357164" cy="501914"/>
          </a:xfrm>
        </p:grpSpPr>
        <p:sp>
          <p:nvSpPr>
            <p:cNvPr id="136" name="Flowchart: Connector 78">
              <a:extLst>
                <a:ext uri="{FF2B5EF4-FFF2-40B4-BE49-F238E27FC236}">
                  <a16:creationId xmlns:a16="http://schemas.microsoft.com/office/drawing/2014/main" id="{237E840D-93D1-49D3-9E68-07FFF3EE8FC2}"/>
                </a:ext>
              </a:extLst>
            </p:cNvPr>
            <p:cNvSpPr/>
            <p:nvPr/>
          </p:nvSpPr>
          <p:spPr>
            <a:xfrm>
              <a:off x="2879226" y="1642948"/>
              <a:ext cx="357164" cy="35627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38103" cap="flat">
              <a:solidFill>
                <a:srgbClr val="0E97C1"/>
              </a:solidFill>
              <a:prstDash val="solid"/>
              <a:miter/>
            </a:ln>
          </p:spPr>
          <p:txBody>
            <a:bodyPr vert="horz" wrap="square" lIns="99550" tIns="49770" rIns="99550" bIns="4977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b="0" i="0" u="none" strike="noStrike" kern="1200" cap="none" spc="0" baseline="0">
                <a:solidFill>
                  <a:srgbClr val="414041"/>
                </a:solidFill>
                <a:uFillTx/>
                <a:latin typeface="Calibri Light"/>
                <a:cs typeface="Miriam Libre"/>
              </a:endParaRPr>
            </a:p>
          </p:txBody>
        </p:sp>
        <p:cxnSp>
          <p:nvCxnSpPr>
            <p:cNvPr id="137" name="Straight Connector 79">
              <a:extLst>
                <a:ext uri="{FF2B5EF4-FFF2-40B4-BE49-F238E27FC236}">
                  <a16:creationId xmlns:a16="http://schemas.microsoft.com/office/drawing/2014/main" id="{90CA51ED-91DF-471B-9296-A82973E190F3}"/>
                </a:ext>
              </a:extLst>
            </p:cNvPr>
            <p:cNvCxnSpPr>
              <a:stCxn id="136" idx="2"/>
            </p:cNvCxnSpPr>
            <p:nvPr/>
          </p:nvCxnSpPr>
          <p:spPr>
            <a:xfrm>
              <a:off x="3057808" y="1999225"/>
              <a:ext cx="0" cy="145637"/>
            </a:xfrm>
            <a:prstGeom prst="straightConnector1">
              <a:avLst/>
            </a:prstGeom>
            <a:noFill/>
            <a:ln w="28575" cap="flat">
              <a:solidFill>
                <a:srgbClr val="0E97C1"/>
              </a:solidFill>
              <a:prstDash val="solid"/>
              <a:miter/>
            </a:ln>
          </p:spPr>
        </p:cxnSp>
        <p:cxnSp>
          <p:nvCxnSpPr>
            <p:cNvPr id="138" name="Straight Connector 80">
              <a:extLst>
                <a:ext uri="{FF2B5EF4-FFF2-40B4-BE49-F238E27FC236}">
                  <a16:creationId xmlns:a16="http://schemas.microsoft.com/office/drawing/2014/main" id="{1294D2DE-5A17-49AF-83C3-AD89911B01D3}"/>
                </a:ext>
              </a:extLst>
            </p:cNvPr>
            <p:cNvCxnSpPr/>
            <p:nvPr/>
          </p:nvCxnSpPr>
          <p:spPr>
            <a:xfrm>
              <a:off x="3009125" y="2081119"/>
              <a:ext cx="98216" cy="0"/>
            </a:xfrm>
            <a:prstGeom prst="straightConnector1">
              <a:avLst/>
            </a:prstGeom>
            <a:noFill/>
            <a:ln w="28575" cap="flat">
              <a:solidFill>
                <a:srgbClr val="0E97C1"/>
              </a:solidFill>
              <a:prstDash val="solid"/>
              <a:miter/>
            </a:ln>
          </p:spPr>
        </p:cxnSp>
      </p:grpSp>
      <p:grpSp>
        <p:nvGrpSpPr>
          <p:cNvPr id="130" name="Group 70">
            <a:extLst>
              <a:ext uri="{FF2B5EF4-FFF2-40B4-BE49-F238E27FC236}">
                <a16:creationId xmlns:a16="http://schemas.microsoft.com/office/drawing/2014/main" id="{519253E7-B8C8-4E22-8C0B-276C41081543}"/>
              </a:ext>
            </a:extLst>
          </p:cNvPr>
          <p:cNvGrpSpPr/>
          <p:nvPr/>
        </p:nvGrpSpPr>
        <p:grpSpPr>
          <a:xfrm>
            <a:off x="1381382" y="2519335"/>
            <a:ext cx="416866" cy="403351"/>
            <a:chOff x="2388348" y="1632075"/>
            <a:chExt cx="416866" cy="403351"/>
          </a:xfrm>
        </p:grpSpPr>
        <p:sp>
          <p:nvSpPr>
            <p:cNvPr id="131" name="Flowchart: Connector 71">
              <a:extLst>
                <a:ext uri="{FF2B5EF4-FFF2-40B4-BE49-F238E27FC236}">
                  <a16:creationId xmlns:a16="http://schemas.microsoft.com/office/drawing/2014/main" id="{E8D0EA97-1B4E-40FB-BE9A-C684721C6E01}"/>
                </a:ext>
              </a:extLst>
            </p:cNvPr>
            <p:cNvSpPr/>
            <p:nvPr/>
          </p:nvSpPr>
          <p:spPr>
            <a:xfrm>
              <a:off x="2388348" y="1679149"/>
              <a:ext cx="357164" cy="35627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38103" cap="flat">
              <a:solidFill>
                <a:srgbClr val="5F636A"/>
              </a:solidFill>
              <a:prstDash val="solid"/>
              <a:miter/>
            </a:ln>
          </p:spPr>
          <p:txBody>
            <a:bodyPr vert="horz" wrap="square" lIns="99550" tIns="49770" rIns="99550" bIns="4977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b="0" i="0" u="none" strike="noStrike" kern="1200" cap="none" spc="0" baseline="0">
                <a:solidFill>
                  <a:srgbClr val="414041"/>
                </a:solidFill>
                <a:uFillTx/>
                <a:latin typeface="Calibri Light"/>
                <a:cs typeface="Miriam Libre"/>
              </a:endParaRPr>
            </a:p>
          </p:txBody>
        </p:sp>
        <p:cxnSp>
          <p:nvCxnSpPr>
            <p:cNvPr id="132" name="Straight Connector 72">
              <a:extLst>
                <a:ext uri="{FF2B5EF4-FFF2-40B4-BE49-F238E27FC236}">
                  <a16:creationId xmlns:a16="http://schemas.microsoft.com/office/drawing/2014/main" id="{103EF937-B270-4B76-ACF3-F68AF9B282F7}"/>
                </a:ext>
              </a:extLst>
            </p:cNvPr>
            <p:cNvCxnSpPr/>
            <p:nvPr/>
          </p:nvCxnSpPr>
          <p:spPr>
            <a:xfrm>
              <a:off x="2745504" y="1640232"/>
              <a:ext cx="59710" cy="0"/>
            </a:xfrm>
            <a:prstGeom prst="straightConnector1">
              <a:avLst/>
            </a:prstGeom>
            <a:noFill/>
            <a:ln w="28575" cap="flat">
              <a:solidFill>
                <a:srgbClr val="5F636A"/>
              </a:solidFill>
              <a:prstDash val="solid"/>
              <a:miter/>
            </a:ln>
          </p:spPr>
        </p:cxnSp>
        <p:cxnSp>
          <p:nvCxnSpPr>
            <p:cNvPr id="133" name="Straight Connector 75">
              <a:extLst>
                <a:ext uri="{FF2B5EF4-FFF2-40B4-BE49-F238E27FC236}">
                  <a16:creationId xmlns:a16="http://schemas.microsoft.com/office/drawing/2014/main" id="{6E3B8957-D8B9-4406-B59C-102D4269EFF9}"/>
                </a:ext>
              </a:extLst>
            </p:cNvPr>
            <p:cNvCxnSpPr/>
            <p:nvPr/>
          </p:nvCxnSpPr>
          <p:spPr>
            <a:xfrm>
              <a:off x="2797963" y="1632075"/>
              <a:ext cx="0" cy="65060"/>
            </a:xfrm>
            <a:prstGeom prst="straightConnector1">
              <a:avLst/>
            </a:prstGeom>
            <a:noFill/>
            <a:ln w="28575" cap="flat">
              <a:solidFill>
                <a:srgbClr val="5F636A"/>
              </a:solidFill>
              <a:prstDash val="solid"/>
              <a:miter/>
            </a:ln>
          </p:spPr>
        </p:cxnSp>
        <p:cxnSp>
          <p:nvCxnSpPr>
            <p:cNvPr id="134" name="Straight Connector 76">
              <a:extLst>
                <a:ext uri="{FF2B5EF4-FFF2-40B4-BE49-F238E27FC236}">
                  <a16:creationId xmlns:a16="http://schemas.microsoft.com/office/drawing/2014/main" id="{36831AD5-D7F9-4F2B-9424-F3059F10AC3A}"/>
                </a:ext>
              </a:extLst>
            </p:cNvPr>
            <p:cNvCxnSpPr/>
            <p:nvPr/>
          </p:nvCxnSpPr>
          <p:spPr>
            <a:xfrm flipH="1">
              <a:off x="2700296" y="1644731"/>
              <a:ext cx="90416" cy="102641"/>
            </a:xfrm>
            <a:prstGeom prst="straightConnector1">
              <a:avLst/>
            </a:prstGeom>
            <a:noFill/>
            <a:ln w="28575" cap="flat">
              <a:solidFill>
                <a:srgbClr val="5F636A"/>
              </a:solidFill>
              <a:prstDash val="solid"/>
              <a:miter/>
            </a:ln>
          </p:spPr>
        </p:cxnSp>
      </p:grpSp>
      <p:sp>
        <p:nvSpPr>
          <p:cNvPr id="140" name="textruta 38">
            <a:extLst>
              <a:ext uri="{FF2B5EF4-FFF2-40B4-BE49-F238E27FC236}">
                <a16:creationId xmlns:a16="http://schemas.microsoft.com/office/drawing/2014/main" id="{72B46463-898E-4403-ADD4-C4448F410A5C}"/>
              </a:ext>
            </a:extLst>
          </p:cNvPr>
          <p:cNvSpPr txBox="1"/>
          <p:nvPr/>
        </p:nvSpPr>
        <p:spPr>
          <a:xfrm>
            <a:off x="2052296" y="5251653"/>
            <a:ext cx="720108" cy="246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45136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z-Cyrl-AZ" sz="1000">
                <a:solidFill>
                  <a:srgbClr val="414041"/>
                </a:solidFill>
                <a:latin typeface="Calibri"/>
                <a:cs typeface="Miriam Libre"/>
              </a:rPr>
              <a:t>Мужской</a:t>
            </a:r>
            <a:endParaRPr lang="en-GB" sz="1000" b="0" i="0" u="none" strike="noStrike" kern="1200" cap="none" spc="0" baseline="0" dirty="0">
              <a:solidFill>
                <a:srgbClr val="414041"/>
              </a:solidFill>
              <a:uFillTx/>
              <a:latin typeface="Calibri"/>
              <a:cs typeface="Miriam Libre"/>
            </a:endParaRPr>
          </a:p>
        </p:txBody>
      </p:sp>
      <p:sp>
        <p:nvSpPr>
          <p:cNvPr id="141" name="textruta 38">
            <a:extLst>
              <a:ext uri="{FF2B5EF4-FFF2-40B4-BE49-F238E27FC236}">
                <a16:creationId xmlns:a16="http://schemas.microsoft.com/office/drawing/2014/main" id="{D323D07F-0915-439D-AF98-C7F9C5702A31}"/>
              </a:ext>
            </a:extLst>
          </p:cNvPr>
          <p:cNvSpPr txBox="1"/>
          <p:nvPr/>
        </p:nvSpPr>
        <p:spPr>
          <a:xfrm>
            <a:off x="3865917" y="5251653"/>
            <a:ext cx="744861" cy="246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45136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z-Cyrl-AZ" sz="1000">
                <a:solidFill>
                  <a:srgbClr val="414041"/>
                </a:solidFill>
                <a:latin typeface="Calibri"/>
                <a:cs typeface="Miriam Libre"/>
              </a:rPr>
              <a:t>Женский</a:t>
            </a:r>
            <a:endParaRPr lang="en-US"/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9CA7734E-416C-4267-8702-93DC1A022FB0}"/>
              </a:ext>
            </a:extLst>
          </p:cNvPr>
          <p:cNvSpPr/>
          <p:nvPr/>
        </p:nvSpPr>
        <p:spPr>
          <a:xfrm>
            <a:off x="3859349" y="3260156"/>
            <a:ext cx="2375420" cy="663232"/>
          </a:xfrm>
          <a:prstGeom prst="rect">
            <a:avLst/>
          </a:prstGeom>
        </p:spPr>
        <p:txBody>
          <a:bodyPr vert="horz" lIns="99551" tIns="49775" rIns="99551" bIns="49775" rtlCol="0" anchor="t">
            <a:normAutofit/>
          </a:bodyPr>
          <a:lstStyle/>
          <a:p>
            <a:pPr defTabSz="451331">
              <a:spcBef>
                <a:spcPct val="0"/>
              </a:spcBef>
            </a:pPr>
            <a:r>
              <a:rPr lang="ru-RU" sz="1200" b="1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Основные источники информации по трудоустройству</a:t>
            </a:r>
            <a:endParaRPr lang="en-GB" sz="1200" b="1" dirty="0">
              <a:solidFill>
                <a:srgbClr val="000000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" name="AutoShape 12">
            <a:extLst>
              <a:ext uri="{FF2B5EF4-FFF2-40B4-BE49-F238E27FC236}">
                <a16:creationId xmlns:a16="http://schemas.microsoft.com/office/drawing/2014/main" id="{D367163A-A37F-4854-AE07-28BAF270DE57}"/>
              </a:ext>
            </a:extLst>
          </p:cNvPr>
          <p:cNvSpPr/>
          <p:nvPr/>
        </p:nvSpPr>
        <p:spPr>
          <a:xfrm>
            <a:off x="1400718" y="1921079"/>
            <a:ext cx="1932110" cy="40011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164107" marR="0" lvl="0" indent="-164107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z-Cyrl-AZ" sz="1300" b="1" dirty="0">
                <a:solidFill>
                  <a:srgbClr val="000000"/>
                </a:solidFill>
                <a:latin typeface="Calibri Light"/>
                <a:cs typeface="Miriam Libre"/>
              </a:rPr>
              <a:t>Половая принадлежность в долях</a:t>
            </a:r>
            <a:endParaRPr lang="en-GB" sz="13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  <a:cs typeface="Miriam Libre"/>
            </a:endParaRPr>
          </a:p>
        </p:txBody>
      </p:sp>
      <p:sp>
        <p:nvSpPr>
          <p:cNvPr id="70" name="TextBox 138">
            <a:extLst>
              <a:ext uri="{FF2B5EF4-FFF2-40B4-BE49-F238E27FC236}">
                <a16:creationId xmlns:a16="http://schemas.microsoft.com/office/drawing/2014/main" id="{BA7B44AC-3A64-4E53-B3AD-F1B527E9306F}"/>
              </a:ext>
            </a:extLst>
          </p:cNvPr>
          <p:cNvSpPr txBox="1"/>
          <p:nvPr/>
        </p:nvSpPr>
        <p:spPr>
          <a:xfrm>
            <a:off x="7239376" y="1987647"/>
            <a:ext cx="4452423" cy="301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9550" tIns="49770" rIns="99550" bIns="49770" anchor="ctr" anchorCtr="0" compatLnSpc="1">
            <a:noAutofit/>
          </a:bodyPr>
          <a:lstStyle/>
          <a:p>
            <a:pPr marL="171450" indent="-171450" defTabSz="9144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</a:rPr>
              <a:t>Наиболее распространенный стимул</a:t>
            </a:r>
            <a:r>
              <a:rPr lang="ru-RU" sz="1200">
                <a:solidFill>
                  <a:srgbClr val="000000"/>
                </a:solidFill>
              </a:rPr>
              <a:t>: Все драйверы одинаково связаны </a:t>
            </a:r>
            <a:endParaRPr lang="en-US" sz="12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2" name="TextBox 138">
            <a:extLst>
              <a:ext uri="{FF2B5EF4-FFF2-40B4-BE49-F238E27FC236}">
                <a16:creationId xmlns:a16="http://schemas.microsoft.com/office/drawing/2014/main" id="{BA7B44AC-3A64-4E53-B3AD-F1B527E9306F}"/>
              </a:ext>
            </a:extLst>
          </p:cNvPr>
          <p:cNvSpPr txBox="1"/>
          <p:nvPr/>
        </p:nvSpPr>
        <p:spPr>
          <a:xfrm>
            <a:off x="7253581" y="2361746"/>
            <a:ext cx="4536612" cy="3171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9550" tIns="49770" rIns="99550" bIns="49770" anchor="ctr" anchorCtr="0" compatLnSpc="1">
            <a:noAutofit/>
          </a:bodyPr>
          <a:lstStyle/>
          <a:p>
            <a:pPr marL="171450" indent="-171450" defTabSz="9144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1" dirty="0">
                <a:solidFill>
                  <a:srgbClr val="000000"/>
                </a:solidFill>
              </a:rPr>
              <a:t>64% </a:t>
            </a:r>
            <a:r>
              <a:rPr lang="ru-RU" sz="1200" dirty="0">
                <a:solidFill>
                  <a:srgbClr val="000000"/>
                </a:solidFill>
              </a:rPr>
              <a:t>Ваших студентов хотели бы снова поступить в Ваш университет</a:t>
            </a:r>
            <a:endParaRPr lang="es-MX" sz="1200" dirty="0">
              <a:solidFill>
                <a:srgbClr val="000000"/>
              </a:solidFill>
            </a:endParaRPr>
          </a:p>
        </p:txBody>
      </p:sp>
      <p:sp>
        <p:nvSpPr>
          <p:cNvPr id="73" name="TextBox 139">
            <a:extLst>
              <a:ext uri="{FF2B5EF4-FFF2-40B4-BE49-F238E27FC236}">
                <a16:creationId xmlns:a16="http://schemas.microsoft.com/office/drawing/2014/main" id="{D17F830C-6FB4-48F3-8AC3-2FE0730D668F}"/>
              </a:ext>
            </a:extLst>
          </p:cNvPr>
          <p:cNvSpPr txBox="1"/>
          <p:nvPr/>
        </p:nvSpPr>
        <p:spPr>
          <a:xfrm>
            <a:off x="7234760" y="3975175"/>
            <a:ext cx="4452424" cy="4142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9550" tIns="49770" rIns="99550" bIns="49770" anchor="ctr" anchorCtr="0" compatLnSpc="1">
            <a:noAutofit/>
          </a:bodyPr>
          <a:lstStyle/>
          <a:p>
            <a:pPr marL="171450" indent="-171450" defTabSz="9144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Calibri"/>
              </a:rPr>
              <a:t>Услуги по трудоустройству, которыми Ваши студенты пользуются меньше всего: Тренинги по написании резюме/CV и подготовка к собеседованиям </a:t>
            </a:r>
            <a:endParaRPr lang="en-US" sz="1200" b="0" i="0" u="none" strike="noStrike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sp>
        <p:nvSpPr>
          <p:cNvPr id="74" name="TextBox 139">
            <a:extLst>
              <a:ext uri="{FF2B5EF4-FFF2-40B4-BE49-F238E27FC236}">
                <a16:creationId xmlns:a16="http://schemas.microsoft.com/office/drawing/2014/main" id="{D17F830C-6FB4-48F3-8AC3-2FE0730D668F}"/>
              </a:ext>
            </a:extLst>
          </p:cNvPr>
          <p:cNvSpPr txBox="1"/>
          <p:nvPr/>
        </p:nvSpPr>
        <p:spPr>
          <a:xfrm>
            <a:off x="7242973" y="4558403"/>
            <a:ext cx="4175936" cy="2278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9550" tIns="49770" rIns="99550" bIns="49770" anchor="ctr" anchorCtr="0" compatLnSpc="1">
            <a:noAutofit/>
          </a:bodyPr>
          <a:lstStyle/>
          <a:p>
            <a:pPr marL="171450" lvl="0" indent="-171450" defTabSz="9144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Степень удовлетворенности услугами по трудоустройству: 7,2 (-0,5)</a:t>
            </a:r>
            <a:endParaRPr lang="es-MX" sz="1200" b="1" dirty="0">
              <a:solidFill>
                <a:srgbClr val="000000"/>
              </a:solidFill>
            </a:endParaRPr>
          </a:p>
        </p:txBody>
      </p:sp>
      <p:sp>
        <p:nvSpPr>
          <p:cNvPr id="75" name="TextBox 140">
            <a:extLst>
              <a:ext uri="{FF2B5EF4-FFF2-40B4-BE49-F238E27FC236}">
                <a16:creationId xmlns:a16="http://schemas.microsoft.com/office/drawing/2014/main" id="{630D16B4-8B20-4478-BD5C-B30A784550CA}"/>
              </a:ext>
            </a:extLst>
          </p:cNvPr>
          <p:cNvSpPr txBox="1"/>
          <p:nvPr/>
        </p:nvSpPr>
        <p:spPr>
          <a:xfrm>
            <a:off x="7238857" y="5430153"/>
            <a:ext cx="4315785" cy="2730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9550" tIns="49770" rIns="99550" bIns="49770" anchor="ctr" anchorCtr="0" compatLnSpc="1">
            <a:noAutofit/>
          </a:bodyPr>
          <a:lstStyle/>
          <a:p>
            <a:pPr marL="171450" indent="-171450" defTabSz="914400">
              <a:lnSpc>
                <a:spcPct val="150000"/>
              </a:lnSpc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000000"/>
                </a:solidFill>
                <a:latin typeface="Calibri"/>
              </a:rPr>
              <a:t>Ваши студенты </a:t>
            </a:r>
            <a:r>
              <a:rPr lang="ru-RU" sz="1200">
                <a:solidFill>
                  <a:srgbClr val="000000"/>
                </a:solidFill>
                <a:latin typeface="Calibri"/>
              </a:rPr>
              <a:t>предпочитают </a:t>
            </a:r>
            <a:r>
              <a:rPr lang="en-US" sz="1200">
                <a:solidFill>
                  <a:srgbClr val="000000"/>
                </a:solidFill>
                <a:latin typeface="Calibri"/>
              </a:rPr>
              <a:t>International Companies</a:t>
            </a:r>
            <a:r>
              <a:rPr lang="ru-RU" sz="1200">
                <a:solidFill>
                  <a:srgbClr val="000000"/>
                </a:solidFill>
                <a:latin typeface="Calibri"/>
              </a:rPr>
              <a:t> </a:t>
            </a:r>
            <a:endParaRPr lang="en-US" sz="12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77" name="TextBox 140">
            <a:extLst>
              <a:ext uri="{FF2B5EF4-FFF2-40B4-BE49-F238E27FC236}">
                <a16:creationId xmlns:a16="http://schemas.microsoft.com/office/drawing/2014/main" id="{630D16B4-8B20-4478-BD5C-B30A784550CA}"/>
              </a:ext>
            </a:extLst>
          </p:cNvPr>
          <p:cNvSpPr txBox="1"/>
          <p:nvPr/>
        </p:nvSpPr>
        <p:spPr>
          <a:xfrm>
            <a:off x="7242973" y="5745866"/>
            <a:ext cx="4533015" cy="34455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9550" tIns="49770" rIns="99550" bIns="49770" anchor="ctr" anchorCtr="0" compatLnSpc="1">
            <a:noAutofit/>
          </a:bodyPr>
          <a:lstStyle/>
          <a:p>
            <a:pPr marL="171450" indent="-171450" defTabSz="9144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>
                <a:solidFill>
                  <a:srgbClr val="000000"/>
                </a:solidFill>
                <a:latin typeface="Calibri"/>
              </a:rPr>
              <a:t>Важнейший признак работодателя: Хорошие перспективы высокого дохода в будущем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8" name="Text Placeholder 2"/>
          <p:cNvSpPr txBox="1">
            <a:spLocks/>
          </p:cNvSpPr>
          <p:nvPr/>
        </p:nvSpPr>
        <p:spPr>
          <a:xfrm>
            <a:off x="5654357" y="27296"/>
            <a:ext cx="3495683" cy="591518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1525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2">
            <a:extLst>
              <a:ext uri="{FF2B5EF4-FFF2-40B4-BE49-F238E27FC236}">
                <a16:creationId xmlns:a16="http://schemas.microsoft.com/office/drawing/2014/main" id="{8476503C-000F-4CC5-BF44-82F04BB93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/>
              <a:t>Общий обзор талантов | Ваши студенты vs Все студенты</a:t>
            </a:r>
            <a:endParaRPr lang="en-ZA" dirty="0"/>
          </a:p>
        </p:txBody>
      </p:sp>
      <p:sp>
        <p:nvSpPr>
          <p:cNvPr id="69" name="Text Placeholder 1">
            <a:extLst>
              <a:ext uri="{FF2B5EF4-FFF2-40B4-BE49-F238E27FC236}">
                <a16:creationId xmlns:a16="http://schemas.microsoft.com/office/drawing/2014/main" id="{07FAA9BE-4CC1-4029-8FAB-99E6508E17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76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0" name="Rounded Rectangle 37">
            <a:extLst>
              <a:ext uri="{FF2B5EF4-FFF2-40B4-BE49-F238E27FC236}">
                <a16:creationId xmlns:a16="http://schemas.microsoft.com/office/drawing/2014/main" id="{5C0F189D-8355-4C33-B696-6F2FB536973D}"/>
              </a:ext>
            </a:extLst>
          </p:cNvPr>
          <p:cNvSpPr/>
          <p:nvPr/>
        </p:nvSpPr>
        <p:spPr>
          <a:xfrm>
            <a:off x="6209583" y="1431494"/>
            <a:ext cx="5423558" cy="5026456"/>
          </a:xfrm>
          <a:prstGeom prst="roundRect">
            <a:avLst>
              <a:gd name="adj" fmla="val 427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Miriam" panose="020B0502050101010101" pitchFamily="34" charset="-79"/>
              <a:cs typeface="Miriam Libre" panose="00000500000000000000"/>
            </a:endParaRPr>
          </a:p>
        </p:txBody>
      </p:sp>
      <p:sp>
        <p:nvSpPr>
          <p:cNvPr id="171" name="Rounded Rectangle 37">
            <a:extLst>
              <a:ext uri="{FF2B5EF4-FFF2-40B4-BE49-F238E27FC236}">
                <a16:creationId xmlns:a16="http://schemas.microsoft.com/office/drawing/2014/main" id="{FDB2D143-83FE-4B2A-9900-6355A20D410C}"/>
              </a:ext>
            </a:extLst>
          </p:cNvPr>
          <p:cNvSpPr/>
          <p:nvPr/>
        </p:nvSpPr>
        <p:spPr>
          <a:xfrm>
            <a:off x="583883" y="1425284"/>
            <a:ext cx="5423558" cy="5026456"/>
          </a:xfrm>
          <a:prstGeom prst="roundRect">
            <a:avLst>
              <a:gd name="adj" fmla="val 427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1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2" name="AutoShape 12">
            <a:extLst>
              <a:ext uri="{FF2B5EF4-FFF2-40B4-BE49-F238E27FC236}">
                <a16:creationId xmlns:a16="http://schemas.microsoft.com/office/drawing/2014/main" id="{3E27FB5D-A9CE-4BF2-BA0F-5811413CF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165" y="2219406"/>
            <a:ext cx="1663024" cy="169277"/>
          </a:xfrm>
          <a:prstGeom prst="rect">
            <a:avLst/>
          </a:prstGeom>
          <a:noFill/>
          <a:ln w="3175">
            <a:noFill/>
            <a:prstDash val="solid"/>
          </a:ln>
          <a:effectLst/>
        </p:spPr>
        <p:txBody>
          <a:bodyPr wrap="square" lIns="0" tIns="0" rIns="0" bIns="0">
            <a:spAutoFit/>
          </a:bodyPr>
          <a:lstStyle/>
          <a:p>
            <a:pPr marL="164108" indent="-164108"/>
            <a:r>
              <a:rPr lang="az-Cyrl-AZ" sz="1100" b="1">
                <a:cs typeface="Miriam Libre" panose="00000500000000000000"/>
              </a:rPr>
              <a:t>Топ карьерных профилей</a:t>
            </a:r>
            <a:endParaRPr lang="en-GB" sz="1100" b="1" dirty="0">
              <a:cs typeface="Miriam Libre" panose="00000500000000000000"/>
            </a:endParaRPr>
          </a:p>
        </p:txBody>
      </p:sp>
      <p:sp>
        <p:nvSpPr>
          <p:cNvPr id="173" name="AutoShape 12">
            <a:extLst>
              <a:ext uri="{FF2B5EF4-FFF2-40B4-BE49-F238E27FC236}">
                <a16:creationId xmlns:a16="http://schemas.microsoft.com/office/drawing/2014/main" id="{2D1511D4-C8A2-4795-9847-BAA3EE102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663" y="2518200"/>
            <a:ext cx="1867697" cy="538609"/>
          </a:xfrm>
          <a:prstGeom prst="rect">
            <a:avLst/>
          </a:prstGeom>
          <a:noFill/>
          <a:ln w="3175">
            <a:noFill/>
            <a:prstDash val="solid"/>
          </a:ln>
          <a:effectLst/>
        </p:spPr>
        <p:txBody>
          <a:bodyPr wrap="square" lIns="0" tIns="0" rIns="0" bIns="0">
            <a:spAutoFit/>
          </a:bodyPr>
          <a:lstStyle/>
          <a:p>
            <a:pPr marL="261244" lvl="0" indent="-228600" defTabSz="914400">
              <a:spcBef>
                <a:spcPts val="300"/>
              </a:spcBef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z-Cyrl-AZ" sz="1000">
                <a:solidFill>
                  <a:srgbClr val="000000"/>
                </a:solidFill>
                <a:cs typeface="Miriam Libre"/>
              </a:rPr>
              <a:t>«Энтузиасты»</a:t>
            </a:r>
          </a:p>
          <a:p>
            <a:pPr marL="261244" lvl="0" indent="-228600" defTabSz="914400">
              <a:spcBef>
                <a:spcPts val="300"/>
              </a:spcBef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z-Cyrl-AZ" sz="1000">
                <a:solidFill>
                  <a:srgbClr val="000000"/>
                </a:solidFill>
                <a:cs typeface="Miriam Libre"/>
              </a:rPr>
              <a:t>«Космополиты»</a:t>
            </a:r>
          </a:p>
          <a:p>
            <a:pPr marL="261244" lvl="0" indent="-228600" defTabSz="914400">
              <a:spcBef>
                <a:spcPts val="300"/>
              </a:spcBef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z-Cyrl-AZ" sz="1000">
                <a:solidFill>
                  <a:srgbClr val="000000"/>
                </a:solidFill>
                <a:cs typeface="Miriam Libre"/>
              </a:rPr>
              <a:t>«Искатели равновесия»</a:t>
            </a:r>
            <a:endParaRPr lang="en-US" sz="1000" dirty="0">
              <a:solidFill>
                <a:srgbClr val="000000"/>
              </a:solidFill>
              <a:cs typeface="Miriam Libre"/>
            </a:endParaRPr>
          </a:p>
        </p:txBody>
      </p:sp>
      <p:sp>
        <p:nvSpPr>
          <p:cNvPr id="174" name="AutoShape 12">
            <a:extLst>
              <a:ext uri="{FF2B5EF4-FFF2-40B4-BE49-F238E27FC236}">
                <a16:creationId xmlns:a16="http://schemas.microsoft.com/office/drawing/2014/main" id="{AA652BA6-112B-4992-B647-FE1DF5305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2209136"/>
            <a:ext cx="1947869" cy="169277"/>
          </a:xfrm>
          <a:prstGeom prst="rect">
            <a:avLst/>
          </a:prstGeom>
          <a:noFill/>
          <a:ln w="3175">
            <a:noFill/>
            <a:prstDash val="solid"/>
          </a:ln>
          <a:effectLst/>
        </p:spPr>
        <p:txBody>
          <a:bodyPr wrap="square" lIns="0" tIns="0" rIns="0" bIns="0">
            <a:spAutoFit/>
          </a:bodyPr>
          <a:lstStyle/>
          <a:p>
            <a:pPr marL="164108" indent="-164108"/>
            <a:r>
              <a:rPr lang="az-Cyrl-AZ" sz="1100" b="1">
                <a:cs typeface="Miriam Libre" panose="00000500000000000000"/>
              </a:rPr>
              <a:t>Передовой опыт</a:t>
            </a:r>
            <a:endParaRPr lang="en-GB" sz="1100" b="1">
              <a:cs typeface="Miriam Libre" panose="00000500000000000000"/>
            </a:endParaRPr>
          </a:p>
        </p:txBody>
      </p:sp>
      <p:sp>
        <p:nvSpPr>
          <p:cNvPr id="175" name="AutoShape 12">
            <a:extLst>
              <a:ext uri="{FF2B5EF4-FFF2-40B4-BE49-F238E27FC236}">
                <a16:creationId xmlns:a16="http://schemas.microsoft.com/office/drawing/2014/main" id="{1E9AF13F-838A-48D8-B0AE-0E9B20B32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3499" y="2519186"/>
            <a:ext cx="1747247" cy="846386"/>
          </a:xfrm>
          <a:prstGeom prst="rect">
            <a:avLst/>
          </a:prstGeom>
          <a:noFill/>
          <a:ln w="3175">
            <a:noFill/>
            <a:prstDash val="solid"/>
          </a:ln>
          <a:effectLst/>
        </p:spPr>
        <p:txBody>
          <a:bodyPr wrap="square" lIns="0" tIns="0" rIns="0" bIns="0">
            <a:spAutoFit/>
          </a:bodyPr>
          <a:lstStyle/>
          <a:p>
            <a:pPr marL="261245" indent="-228600">
              <a:spcBef>
                <a:spcPct val="25000"/>
              </a:spcBef>
              <a:buFont typeface="+mj-lt"/>
              <a:buAutoNum type="arabicPeriod"/>
            </a:pPr>
            <a:r>
              <a:rPr lang="ru-RU" sz="1000">
                <a:cs typeface="Miriam Libre" panose="00000500000000000000"/>
              </a:rPr>
              <a:t>Я был/а волонтером</a:t>
            </a:r>
          </a:p>
          <a:p>
            <a:pPr marL="261245" indent="-228600">
              <a:spcBef>
                <a:spcPct val="25000"/>
              </a:spcBef>
              <a:buFont typeface="+mj-lt"/>
              <a:buAutoNum type="arabicPeriod"/>
            </a:pPr>
            <a:r>
              <a:rPr lang="ru-RU" sz="1000">
                <a:cs typeface="Miriam Libre" panose="00000500000000000000"/>
              </a:rPr>
              <a:t>Я проходил/а стажировку или практику</a:t>
            </a:r>
          </a:p>
          <a:p>
            <a:pPr marL="261245" indent="-228600">
              <a:spcBef>
                <a:spcPct val="25000"/>
              </a:spcBef>
              <a:buFont typeface="+mj-lt"/>
              <a:buAutoNum type="arabicPeriod"/>
            </a:pPr>
            <a:r>
              <a:rPr lang="ru-RU" sz="1000">
                <a:cs typeface="Miriam Libre" panose="00000500000000000000"/>
              </a:rPr>
              <a:t>Я работал/а на полставки во время обучения</a:t>
            </a:r>
            <a:endParaRPr lang="en-US" sz="1000" dirty="0">
              <a:cs typeface="Miriam Libre" panose="00000500000000000000"/>
            </a:endParaRPr>
          </a:p>
        </p:txBody>
      </p:sp>
      <p:sp>
        <p:nvSpPr>
          <p:cNvPr id="176" name="textruta 1">
            <a:extLst>
              <a:ext uri="{FF2B5EF4-FFF2-40B4-BE49-F238E27FC236}">
                <a16:creationId xmlns:a16="http://schemas.microsoft.com/office/drawing/2014/main" id="{88B30226-9ADF-4823-B1F1-EAAACA68D7DB}"/>
              </a:ext>
            </a:extLst>
          </p:cNvPr>
          <p:cNvSpPr txBox="1"/>
          <p:nvPr/>
        </p:nvSpPr>
        <p:spPr>
          <a:xfrm>
            <a:off x="968363" y="3411559"/>
            <a:ext cx="2547375" cy="169277"/>
          </a:xfrm>
          <a:prstGeom prst="rect">
            <a:avLst/>
          </a:prstGeom>
          <a:noFill/>
          <a:ln w="3175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180975" indent="-180975">
              <a:defRPr sz="1200">
                <a:latin typeface="Titillium WebSemiBold"/>
                <a:cs typeface="Titillium WebSemiBold"/>
              </a:defRPr>
            </a:lvl1pPr>
          </a:lstStyle>
          <a:p>
            <a:r>
              <a:rPr lang="az-Cyrl-AZ" sz="1100" b="1">
                <a:latin typeface="+mn-lt"/>
                <a:cs typeface="Calibri" pitchFamily="34" charset="0"/>
              </a:rPr>
              <a:t>Наиболее важные атрибуты </a:t>
            </a:r>
            <a:endParaRPr lang="en-US" sz="1100" dirty="0">
              <a:latin typeface="+mn-lt"/>
              <a:cs typeface="Calibri" pitchFamily="34" charset="0"/>
            </a:endParaRPr>
          </a:p>
        </p:txBody>
      </p:sp>
      <p:sp>
        <p:nvSpPr>
          <p:cNvPr id="178" name="AutoShape 12">
            <a:extLst>
              <a:ext uri="{FF2B5EF4-FFF2-40B4-BE49-F238E27FC236}">
                <a16:creationId xmlns:a16="http://schemas.microsoft.com/office/drawing/2014/main" id="{03EAC7B8-4EA4-4756-8568-7980B77BC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870" y="5027700"/>
            <a:ext cx="2130762" cy="338554"/>
          </a:xfrm>
          <a:prstGeom prst="rect">
            <a:avLst/>
          </a:prstGeom>
          <a:noFill/>
          <a:ln w="3175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163830" indent="-163830"/>
            <a:r>
              <a:rPr lang="az-Cyrl-AZ" sz="1100" b="1" dirty="0">
                <a:cs typeface="Miriam Libre" panose="00000500000000000000"/>
              </a:rPr>
              <a:t>Наиболее предпочтительные отрасли</a:t>
            </a:r>
            <a:endParaRPr lang="en-GB" sz="1100" b="1" dirty="0">
              <a:cs typeface="Miriam Libre" panose="0000050000000000000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C4A9F0F8-D9F1-4C78-AF2B-1CAD845B2E62}"/>
              </a:ext>
            </a:extLst>
          </p:cNvPr>
          <p:cNvSpPr txBox="1"/>
          <p:nvPr/>
        </p:nvSpPr>
        <p:spPr>
          <a:xfrm>
            <a:off x="4275056" y="3737981"/>
            <a:ext cx="1381179" cy="3693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829178">
              <a:spcBef>
                <a:spcPct val="25000"/>
              </a:spcBef>
              <a:buClr>
                <a:srgbClr val="B6B1AF"/>
              </a:buClr>
            </a:pPr>
            <a:r>
              <a:rPr lang="en-US" sz="2400">
                <a:solidFill>
                  <a:srgbClr val="414041"/>
                </a:solidFill>
                <a:cs typeface="Calibri" pitchFamily="34" charset="0"/>
              </a:rPr>
              <a:t>66 607</a:t>
            </a:r>
            <a:endParaRPr lang="en-US" sz="240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6FA6F69F-789F-48E4-8CEE-4A1494E1D2DC}"/>
              </a:ext>
            </a:extLst>
          </p:cNvPr>
          <p:cNvSpPr txBox="1"/>
          <p:nvPr/>
        </p:nvSpPr>
        <p:spPr>
          <a:xfrm>
            <a:off x="4321153" y="4153479"/>
            <a:ext cx="133508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829178">
              <a:spcBef>
                <a:spcPct val="25000"/>
              </a:spcBef>
              <a:buClr>
                <a:srgbClr val="B6B1AF"/>
              </a:buClr>
            </a:pPr>
            <a:r>
              <a:rPr lang="en-US" sz="1200">
                <a:solidFill>
                  <a:srgbClr val="414041"/>
                </a:solidFill>
                <a:cs typeface="Calibri" pitchFamily="34" charset="0"/>
              </a:rPr>
              <a:t>RUB</a:t>
            </a:r>
            <a:endParaRPr lang="en-US" sz="120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182" name="AutoShape 12">
            <a:extLst>
              <a:ext uri="{FF2B5EF4-FFF2-40B4-BE49-F238E27FC236}">
                <a16:creationId xmlns:a16="http://schemas.microsoft.com/office/drawing/2014/main" id="{6914F8B1-A27B-4921-BA8B-47D00276F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2887" y="2210747"/>
            <a:ext cx="1663024" cy="169277"/>
          </a:xfrm>
          <a:prstGeom prst="rect">
            <a:avLst/>
          </a:prstGeom>
          <a:noFill/>
          <a:ln w="3175">
            <a:noFill/>
            <a:prstDash val="solid"/>
          </a:ln>
          <a:effectLst/>
        </p:spPr>
        <p:txBody>
          <a:bodyPr wrap="square" lIns="0" tIns="0" rIns="0" bIns="0">
            <a:spAutoFit/>
          </a:bodyPr>
          <a:lstStyle/>
          <a:p>
            <a:pPr marL="164108" indent="-164108"/>
            <a:r>
              <a:rPr lang="az-Cyrl-AZ" sz="1100" b="1">
                <a:cs typeface="Miriam Libre" panose="00000500000000000000"/>
              </a:rPr>
              <a:t>Топ карьерных профилей</a:t>
            </a:r>
            <a:endParaRPr lang="en-GB" sz="1100" b="1" dirty="0">
              <a:cs typeface="Miriam Libre" panose="00000500000000000000"/>
            </a:endParaRPr>
          </a:p>
        </p:txBody>
      </p:sp>
      <p:sp>
        <p:nvSpPr>
          <p:cNvPr id="184" name="AutoShape 12">
            <a:extLst>
              <a:ext uri="{FF2B5EF4-FFF2-40B4-BE49-F238E27FC236}">
                <a16:creationId xmlns:a16="http://schemas.microsoft.com/office/drawing/2014/main" id="{C14FCAFC-A894-4017-A5E4-E17A5DDC1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6369" y="2229052"/>
            <a:ext cx="1917603" cy="169277"/>
          </a:xfrm>
          <a:prstGeom prst="rect">
            <a:avLst/>
          </a:prstGeom>
          <a:noFill/>
          <a:ln w="3175">
            <a:noFill/>
            <a:prstDash val="solid"/>
          </a:ln>
          <a:effectLst/>
        </p:spPr>
        <p:txBody>
          <a:bodyPr wrap="square" lIns="0" tIns="0" rIns="0" bIns="0">
            <a:spAutoFit/>
          </a:bodyPr>
          <a:lstStyle/>
          <a:p>
            <a:pPr marL="164108" indent="-164108"/>
            <a:r>
              <a:rPr lang="az-Cyrl-AZ" sz="1100" b="1">
                <a:cs typeface="Miriam Libre" panose="00000500000000000000"/>
              </a:rPr>
              <a:t>Передовой опыт</a:t>
            </a:r>
            <a:endParaRPr lang="en-GB" sz="1100" b="1">
              <a:cs typeface="Miriam Libre" panose="00000500000000000000"/>
            </a:endParaRPr>
          </a:p>
        </p:txBody>
      </p:sp>
      <p:sp>
        <p:nvSpPr>
          <p:cNvPr id="186" name="textruta 1">
            <a:extLst>
              <a:ext uri="{FF2B5EF4-FFF2-40B4-BE49-F238E27FC236}">
                <a16:creationId xmlns:a16="http://schemas.microsoft.com/office/drawing/2014/main" id="{0E245453-780D-44BA-B98B-6CAE2F446D60}"/>
              </a:ext>
            </a:extLst>
          </p:cNvPr>
          <p:cNvSpPr txBox="1"/>
          <p:nvPr/>
        </p:nvSpPr>
        <p:spPr>
          <a:xfrm>
            <a:off x="6590927" y="3402900"/>
            <a:ext cx="3703324" cy="169277"/>
          </a:xfrm>
          <a:prstGeom prst="rect">
            <a:avLst/>
          </a:prstGeom>
          <a:noFill/>
          <a:ln w="3175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180975" indent="-180975">
              <a:defRPr sz="1200">
                <a:latin typeface="Titillium WebSemiBold"/>
                <a:cs typeface="Titillium WebSemiBold"/>
              </a:defRPr>
            </a:lvl1pPr>
          </a:lstStyle>
          <a:p>
            <a:r>
              <a:rPr lang="az-Cyrl-AZ" sz="1100" b="1">
                <a:latin typeface="+mn-lt"/>
                <a:cs typeface="Calibri" pitchFamily="34" charset="0"/>
              </a:rPr>
              <a:t>Наиболее важные атрибуты </a:t>
            </a:r>
            <a:endParaRPr lang="en-US" sz="1100" dirty="0">
              <a:latin typeface="+mn-lt"/>
              <a:cs typeface="Calibri" pitchFamily="34" charset="0"/>
            </a:endParaRPr>
          </a:p>
        </p:txBody>
      </p:sp>
      <p:sp>
        <p:nvSpPr>
          <p:cNvPr id="188" name="textruta 38">
            <a:extLst>
              <a:ext uri="{FF2B5EF4-FFF2-40B4-BE49-F238E27FC236}">
                <a16:creationId xmlns:a16="http://schemas.microsoft.com/office/drawing/2014/main" id="{43D99BBA-2C2B-42AD-B788-840674DD392F}"/>
              </a:ext>
            </a:extLst>
          </p:cNvPr>
          <p:cNvSpPr txBox="1"/>
          <p:nvPr/>
        </p:nvSpPr>
        <p:spPr>
          <a:xfrm>
            <a:off x="3756515" y="3357880"/>
            <a:ext cx="24938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1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cs typeface="Miriam Libre" panose="00000500000000000000"/>
              </a:rPr>
              <a:t>Зарплатные ожидания в месяц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cs typeface="Miriam Libre" panose="00000500000000000000"/>
            </a:endParaRPr>
          </a:p>
        </p:txBody>
      </p:sp>
      <p:pic>
        <p:nvPicPr>
          <p:cNvPr id="189" name="Imagem 18">
            <a:extLst>
              <a:ext uri="{FF2B5EF4-FFF2-40B4-BE49-F238E27FC236}">
                <a16:creationId xmlns:a16="http://schemas.microsoft.com/office/drawing/2014/main" id="{9E8BF518-32BE-4F28-986B-D6A07505D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4535" y="3805131"/>
            <a:ext cx="274180" cy="285797"/>
          </a:xfrm>
          <a:prstGeom prst="rect">
            <a:avLst/>
          </a:prstGeom>
        </p:spPr>
      </p:pic>
      <p:sp>
        <p:nvSpPr>
          <p:cNvPr id="190" name="TextBox 189">
            <a:extLst>
              <a:ext uri="{FF2B5EF4-FFF2-40B4-BE49-F238E27FC236}">
                <a16:creationId xmlns:a16="http://schemas.microsoft.com/office/drawing/2014/main" id="{0C73834C-E28C-4CFA-A88A-1406714B6275}"/>
              </a:ext>
            </a:extLst>
          </p:cNvPr>
          <p:cNvSpPr txBox="1"/>
          <p:nvPr/>
        </p:nvSpPr>
        <p:spPr>
          <a:xfrm>
            <a:off x="9872671" y="3736615"/>
            <a:ext cx="1381179" cy="3693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829178">
              <a:spcBef>
                <a:spcPct val="25000"/>
              </a:spcBef>
              <a:buClr>
                <a:srgbClr val="B6B1AF"/>
              </a:buClr>
            </a:pPr>
            <a:r>
              <a:rPr lang="en-US" sz="2400">
                <a:solidFill>
                  <a:srgbClr val="414041"/>
                </a:solidFill>
                <a:cs typeface="Calibri" pitchFamily="34" charset="0"/>
              </a:rPr>
              <a:t>79 166</a:t>
            </a:r>
            <a:endParaRPr lang="en-US" sz="240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403FED6E-AC48-40E8-91D0-335EA94ECF00}"/>
              </a:ext>
            </a:extLst>
          </p:cNvPr>
          <p:cNvSpPr txBox="1"/>
          <p:nvPr/>
        </p:nvSpPr>
        <p:spPr>
          <a:xfrm>
            <a:off x="9918768" y="4152113"/>
            <a:ext cx="133508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829178">
              <a:spcBef>
                <a:spcPct val="25000"/>
              </a:spcBef>
              <a:buClr>
                <a:srgbClr val="B6B1AF"/>
              </a:buClr>
            </a:pPr>
            <a:r>
              <a:rPr lang="en-US" sz="1200">
                <a:solidFill>
                  <a:srgbClr val="414041"/>
                </a:solidFill>
                <a:cs typeface="Calibri" pitchFamily="34" charset="0"/>
              </a:rPr>
              <a:t>RUB</a:t>
            </a:r>
            <a:endParaRPr lang="en-US" sz="120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192" name="textruta 38">
            <a:extLst>
              <a:ext uri="{FF2B5EF4-FFF2-40B4-BE49-F238E27FC236}">
                <a16:creationId xmlns:a16="http://schemas.microsoft.com/office/drawing/2014/main" id="{B75180A7-64E9-41AC-AF60-CF3B1C6E34C0}"/>
              </a:ext>
            </a:extLst>
          </p:cNvPr>
          <p:cNvSpPr txBox="1"/>
          <p:nvPr/>
        </p:nvSpPr>
        <p:spPr>
          <a:xfrm>
            <a:off x="9363656" y="3356514"/>
            <a:ext cx="2337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1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cs typeface="Miriam Libre" panose="00000500000000000000"/>
              </a:rPr>
              <a:t>Зарплатные ожидания в месяц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cs typeface="Miriam Libre" panose="00000500000000000000"/>
            </a:endParaRPr>
          </a:p>
        </p:txBody>
      </p:sp>
      <p:pic>
        <p:nvPicPr>
          <p:cNvPr id="193" name="Imagem 18">
            <a:extLst>
              <a:ext uri="{FF2B5EF4-FFF2-40B4-BE49-F238E27FC236}">
                <a16:creationId xmlns:a16="http://schemas.microsoft.com/office/drawing/2014/main" id="{8F1FA5AD-8870-4812-A88B-7183181F6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2150" y="3803765"/>
            <a:ext cx="274180" cy="285797"/>
          </a:xfrm>
          <a:prstGeom prst="rect">
            <a:avLst/>
          </a:prstGeom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8FCAC63E-EA20-4953-9F01-B3224CD1A22F}"/>
              </a:ext>
            </a:extLst>
          </p:cNvPr>
          <p:cNvSpPr txBox="1"/>
          <p:nvPr/>
        </p:nvSpPr>
        <p:spPr>
          <a:xfrm>
            <a:off x="5076825" y="2971800"/>
            <a:ext cx="914400" cy="914400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7500"/>
          </a:bodyPr>
          <a:lstStyle/>
          <a:p>
            <a:endParaRPr lang="sv-SE" sz="2800"/>
          </a:p>
        </p:txBody>
      </p:sp>
      <p:sp>
        <p:nvSpPr>
          <p:cNvPr id="195" name="textruta 1">
            <a:extLst>
              <a:ext uri="{FF2B5EF4-FFF2-40B4-BE49-F238E27FC236}">
                <a16:creationId xmlns:a16="http://schemas.microsoft.com/office/drawing/2014/main" id="{22FFC497-9B05-4DFD-9658-32B5C24C370F}"/>
              </a:ext>
            </a:extLst>
          </p:cNvPr>
          <p:cNvSpPr txBox="1"/>
          <p:nvPr/>
        </p:nvSpPr>
        <p:spPr>
          <a:xfrm>
            <a:off x="949313" y="5026716"/>
            <a:ext cx="2429053" cy="169277"/>
          </a:xfrm>
          <a:prstGeom prst="rect">
            <a:avLst/>
          </a:prstGeom>
          <a:noFill/>
          <a:ln w="3175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180975" indent="-180975">
              <a:defRPr sz="1200">
                <a:latin typeface="Titillium WebSemiBold"/>
                <a:cs typeface="Titillium WebSemiBold"/>
              </a:defRPr>
            </a:lvl1pPr>
          </a:lstStyle>
          <a:p>
            <a:r>
              <a:rPr lang="az-Cyrl-AZ" sz="1100" b="1">
                <a:latin typeface="+mn-lt"/>
                <a:cs typeface="Calibri" pitchFamily="34" charset="0"/>
              </a:rPr>
              <a:t>Наименее важные атрибуты </a:t>
            </a:r>
            <a:endParaRPr lang="en-US" sz="1100" dirty="0">
              <a:latin typeface="+mn-lt"/>
              <a:cs typeface="Calibri" pitchFamily="34" charset="0"/>
            </a:endParaRPr>
          </a:p>
        </p:txBody>
      </p:sp>
      <p:sp>
        <p:nvSpPr>
          <p:cNvPr id="197" name="textruta 1">
            <a:extLst>
              <a:ext uri="{FF2B5EF4-FFF2-40B4-BE49-F238E27FC236}">
                <a16:creationId xmlns:a16="http://schemas.microsoft.com/office/drawing/2014/main" id="{9EE013D5-CDBF-43CE-96D3-426C42A8B292}"/>
              </a:ext>
            </a:extLst>
          </p:cNvPr>
          <p:cNvSpPr txBox="1"/>
          <p:nvPr/>
        </p:nvSpPr>
        <p:spPr>
          <a:xfrm>
            <a:off x="6590927" y="5026716"/>
            <a:ext cx="3703324" cy="169277"/>
          </a:xfrm>
          <a:prstGeom prst="rect">
            <a:avLst/>
          </a:prstGeom>
          <a:noFill/>
          <a:ln w="3175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180975" indent="-180975">
              <a:defRPr sz="1200">
                <a:latin typeface="Titillium WebSemiBold"/>
                <a:cs typeface="Titillium WebSemiBold"/>
              </a:defRPr>
            </a:lvl1pPr>
          </a:lstStyle>
          <a:p>
            <a:r>
              <a:rPr lang="az-Cyrl-AZ" sz="1100" b="1">
                <a:latin typeface="+mn-lt"/>
                <a:cs typeface="Calibri" pitchFamily="34" charset="0"/>
              </a:rPr>
              <a:t>Наименее важные атрибуты </a:t>
            </a:r>
            <a:endParaRPr lang="en-US" sz="1100" dirty="0">
              <a:latin typeface="+mn-lt"/>
              <a:cs typeface="Calibri" pitchFamily="34" charset="0"/>
            </a:endParaRPr>
          </a:p>
        </p:txBody>
      </p:sp>
      <p:sp>
        <p:nvSpPr>
          <p:cNvPr id="199" name="AutoShape 12">
            <a:extLst>
              <a:ext uri="{FF2B5EF4-FFF2-40B4-BE49-F238E27FC236}">
                <a16:creationId xmlns:a16="http://schemas.microsoft.com/office/drawing/2014/main" id="{2B66FF28-41A4-4A03-A286-6468D9600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6612" y="5027700"/>
            <a:ext cx="2130762" cy="338554"/>
          </a:xfrm>
          <a:prstGeom prst="rect">
            <a:avLst/>
          </a:prstGeom>
          <a:noFill/>
          <a:ln w="3175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163830" indent="-163830"/>
            <a:r>
              <a:rPr lang="az-Cyrl-AZ" sz="1100" b="1" dirty="0">
                <a:cs typeface="Miriam Libre" panose="00000500000000000000"/>
              </a:rPr>
              <a:t>Наиболее предпочтительные отрасли</a:t>
            </a:r>
            <a:endParaRPr lang="en-GB" sz="1100" b="1" dirty="0">
              <a:cs typeface="Miriam Libre" panose="00000500000000000000"/>
            </a:endParaRPr>
          </a:p>
        </p:txBody>
      </p:sp>
      <p:sp>
        <p:nvSpPr>
          <p:cNvPr id="201" name="Rectangle: Top Corners Rounded 43">
            <a:extLst>
              <a:ext uri="{FF2B5EF4-FFF2-40B4-BE49-F238E27FC236}">
                <a16:creationId xmlns:a16="http://schemas.microsoft.com/office/drawing/2014/main" id="{44A62726-6131-40ED-A78D-8E7F8B78ACBC}"/>
              </a:ext>
            </a:extLst>
          </p:cNvPr>
          <p:cNvSpPr/>
          <p:nvPr/>
        </p:nvSpPr>
        <p:spPr>
          <a:xfrm>
            <a:off x="6196467" y="1417580"/>
            <a:ext cx="5449790" cy="594360"/>
          </a:xfrm>
          <a:prstGeom prst="round2SameRect">
            <a:avLst/>
          </a:prstGeom>
          <a:solidFill>
            <a:srgbClr val="074D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/>
            <a:r>
              <a:rPr lang="az-Cyrl-AZ" sz="1800" b="1">
                <a:solidFill>
                  <a:schemeClr val="bg1">
                    <a:lumMod val="95000"/>
                  </a:schemeClr>
                </a:solidFill>
              </a:rPr>
              <a:t>Все студенты</a:t>
            </a:r>
            <a:endParaRPr lang="sv-SE" sz="1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2" name="Rectangle: Top Corners Rounded 44">
            <a:extLst>
              <a:ext uri="{FF2B5EF4-FFF2-40B4-BE49-F238E27FC236}">
                <a16:creationId xmlns:a16="http://schemas.microsoft.com/office/drawing/2014/main" id="{E668B066-C870-4C9D-B937-D87F47B7C464}"/>
              </a:ext>
            </a:extLst>
          </p:cNvPr>
          <p:cNvSpPr/>
          <p:nvPr/>
        </p:nvSpPr>
        <p:spPr>
          <a:xfrm>
            <a:off x="566670" y="1422198"/>
            <a:ext cx="5449790" cy="594360"/>
          </a:xfrm>
          <a:prstGeom prst="round2SameRect">
            <a:avLst/>
          </a:prstGeom>
          <a:solidFill>
            <a:srgbClr val="0E97C1"/>
          </a:solidFill>
          <a:ln w="7541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az-Cyrl-AZ" sz="1800" b="1">
                <a:solidFill>
                  <a:schemeClr val="bg1"/>
                </a:solidFill>
              </a:rPr>
              <a:t>Ваши студенты</a:t>
            </a:r>
            <a:endParaRPr lang="sv-SE" sz="1800" b="1" dirty="0">
              <a:solidFill>
                <a:schemeClr val="bg1"/>
              </a:solidFill>
            </a:endParaRPr>
          </a:p>
        </p:txBody>
      </p:sp>
      <p:pic>
        <p:nvPicPr>
          <p:cNvPr id="205" name="Imagem 12">
            <a:extLst>
              <a:ext uri="{FF2B5EF4-FFF2-40B4-BE49-F238E27FC236}">
                <a16:creationId xmlns:a16="http://schemas.microsoft.com/office/drawing/2014/main" id="{095279FF-B1C0-4CC1-B0F6-46050E5A3E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541511" y="1549424"/>
            <a:ext cx="239286" cy="325836"/>
          </a:xfrm>
          <a:prstGeom prst="rect">
            <a:avLst/>
          </a:prstGeom>
        </p:spPr>
      </p:pic>
      <p:pic>
        <p:nvPicPr>
          <p:cNvPr id="206" name="Imagem 14">
            <a:extLst>
              <a:ext uri="{FF2B5EF4-FFF2-40B4-BE49-F238E27FC236}">
                <a16:creationId xmlns:a16="http://schemas.microsoft.com/office/drawing/2014/main" id="{FB2649AD-3DEF-44BA-924B-F726165E4E3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837959" y="1548416"/>
            <a:ext cx="229533" cy="326448"/>
          </a:xfrm>
          <a:prstGeom prst="rect">
            <a:avLst/>
          </a:prstGeom>
        </p:spPr>
      </p:pic>
      <p:pic>
        <p:nvPicPr>
          <p:cNvPr id="209" name="Imagem 12">
            <a:extLst>
              <a:ext uri="{FF2B5EF4-FFF2-40B4-BE49-F238E27FC236}">
                <a16:creationId xmlns:a16="http://schemas.microsoft.com/office/drawing/2014/main" id="{E5A9EA16-5F5B-4989-9DE5-C15A2F6C4DE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118370" y="1548599"/>
            <a:ext cx="239286" cy="325836"/>
          </a:xfrm>
          <a:prstGeom prst="rect">
            <a:avLst/>
          </a:prstGeom>
        </p:spPr>
      </p:pic>
      <p:pic>
        <p:nvPicPr>
          <p:cNvPr id="210" name="Imagem 14">
            <a:extLst>
              <a:ext uri="{FF2B5EF4-FFF2-40B4-BE49-F238E27FC236}">
                <a16:creationId xmlns:a16="http://schemas.microsoft.com/office/drawing/2014/main" id="{E5789BBE-2331-4954-87FC-1FCD3D24F00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414818" y="1547591"/>
            <a:ext cx="229533" cy="326448"/>
          </a:xfrm>
          <a:prstGeom prst="rect">
            <a:avLst/>
          </a:prstGeom>
        </p:spPr>
      </p:pic>
      <p:sp>
        <p:nvSpPr>
          <p:cNvPr id="54" name="Text Placeholder 2"/>
          <p:cNvSpPr txBox="1">
            <a:spLocks/>
          </p:cNvSpPr>
          <p:nvPr/>
        </p:nvSpPr>
        <p:spPr>
          <a:xfrm>
            <a:off x="5654357" y="27296"/>
            <a:ext cx="3495683" cy="591518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68" y="3417226"/>
            <a:ext cx="3281167" cy="124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68" y="3399226"/>
            <a:ext cx="3281167" cy="124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Content Placeholder 17">
            <a:extLst>
              <a:ext uri="{FF2B5EF4-FFF2-40B4-BE49-F238E27FC236}">
                <a16:creationId xmlns:a16="http://schemas.microsoft.com/office/drawing/2014/main" id="{07DA3D18-6C3F-42A2-9E28-8646AF8C7FF5}"/>
              </a:ext>
            </a:extLst>
          </p:cNvPr>
          <p:cNvSpPr txBox="1">
            <a:spLocks/>
          </p:cNvSpPr>
          <p:nvPr/>
        </p:nvSpPr>
        <p:spPr>
          <a:xfrm>
            <a:off x="5145706" y="1534636"/>
            <a:ext cx="641407" cy="261610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bg1">
                    <a:lumMod val="95000"/>
                  </a:schemeClr>
                </a:solidFill>
                <a:latin typeface="+mn-lt"/>
                <a:cs typeface="Calibri" panose="020F0502020204030204" pitchFamily="34" charset="0"/>
              </a:rPr>
              <a:t>78%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8" name="Content Placeholder 17">
            <a:extLst>
              <a:ext uri="{FF2B5EF4-FFF2-40B4-BE49-F238E27FC236}">
                <a16:creationId xmlns:a16="http://schemas.microsoft.com/office/drawing/2014/main" id="{16C658B1-67BF-4BB6-8677-5ACB7841D1F3}"/>
              </a:ext>
            </a:extLst>
          </p:cNvPr>
          <p:cNvSpPr txBox="1">
            <a:spLocks/>
          </p:cNvSpPr>
          <p:nvPr/>
        </p:nvSpPr>
        <p:spPr>
          <a:xfrm>
            <a:off x="3848414" y="1544536"/>
            <a:ext cx="639726" cy="30436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b="1">
                <a:solidFill>
                  <a:schemeClr val="bg1">
                    <a:lumMod val="95000"/>
                  </a:schemeClr>
                </a:solidFill>
                <a:latin typeface="+mn-lt"/>
                <a:cs typeface="Calibri" panose="020F0502020204030204" pitchFamily="34" charset="0"/>
              </a:rPr>
              <a:t>22%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9" name="AutoShape 12">
            <a:extLst>
              <a:ext uri="{FF2B5EF4-FFF2-40B4-BE49-F238E27FC236}">
                <a16:creationId xmlns:a16="http://schemas.microsoft.com/office/drawing/2014/main" id="{CA54B77E-D1EA-4D89-8061-460164473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91" y="5422295"/>
            <a:ext cx="2004948" cy="1000274"/>
          </a:xfrm>
          <a:prstGeom prst="rect">
            <a:avLst/>
          </a:prstGeom>
          <a:noFill/>
          <a:ln w="3175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261245" indent="-228600">
              <a:spcBef>
                <a:spcPct val="25000"/>
              </a:spcBef>
              <a:buFont typeface="+mj-lt"/>
              <a:buAutoNum type="arabicPeriod"/>
            </a:pPr>
            <a:r>
              <a:rPr lang="ru-RU" sz="1000">
                <a:cs typeface="Miriam Libre" panose="00000500000000000000"/>
              </a:rPr>
              <a:t>Консалтинг по вопросам управления и стратегического развития</a:t>
            </a:r>
          </a:p>
          <a:p>
            <a:pPr marL="261245" indent="-228600">
              <a:spcBef>
                <a:spcPct val="25000"/>
              </a:spcBef>
              <a:buFont typeface="+mj-lt"/>
              <a:buAutoNum type="arabicPeriod"/>
            </a:pPr>
            <a:r>
              <a:rPr lang="ru-RU" sz="1000">
                <a:cs typeface="Miriam Libre" panose="00000500000000000000"/>
              </a:rPr>
              <a:t>Исследования рынка</a:t>
            </a:r>
          </a:p>
          <a:p>
            <a:pPr marL="261245" indent="-228600">
              <a:spcBef>
                <a:spcPct val="25000"/>
              </a:spcBef>
              <a:buFont typeface="+mj-lt"/>
              <a:buAutoNum type="arabicPeriod"/>
            </a:pPr>
            <a:r>
              <a:rPr lang="ru-RU" sz="1000">
                <a:cs typeface="Miriam Libre" panose="00000500000000000000"/>
              </a:rPr>
              <a:t>Финансовые услуги и технологии</a:t>
            </a:r>
            <a:endParaRPr lang="en-US" sz="1000" dirty="0">
              <a:cs typeface="Miriam Libre" panose="00000500000000000000"/>
            </a:endParaRPr>
          </a:p>
        </p:txBody>
      </p:sp>
      <p:sp>
        <p:nvSpPr>
          <p:cNvPr id="60" name="AutoShape 12">
            <a:extLst>
              <a:ext uri="{FF2B5EF4-FFF2-40B4-BE49-F238E27FC236}">
                <a16:creationId xmlns:a16="http://schemas.microsoft.com/office/drawing/2014/main" id="{332E8E7B-77F3-4990-8FF5-9756A3991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760" y="2509541"/>
            <a:ext cx="1867697" cy="538609"/>
          </a:xfrm>
          <a:prstGeom prst="rect">
            <a:avLst/>
          </a:prstGeom>
          <a:noFill/>
          <a:ln w="3175">
            <a:noFill/>
            <a:prstDash val="solid"/>
          </a:ln>
          <a:effectLst/>
        </p:spPr>
        <p:txBody>
          <a:bodyPr wrap="square" lIns="0" tIns="0" rIns="0" bIns="0">
            <a:spAutoFit/>
          </a:bodyPr>
          <a:lstStyle/>
          <a:p>
            <a:pPr marL="261245" indent="-228600">
              <a:spcBef>
                <a:spcPct val="25000"/>
              </a:spcBef>
              <a:buFont typeface="+mj-lt"/>
              <a:buAutoNum type="arabicPeriod"/>
            </a:pPr>
            <a:r>
              <a:rPr lang="az-Cyrl-AZ" sz="1000">
                <a:cs typeface="Miriam Libre" panose="00000500000000000000"/>
              </a:rPr>
              <a:t>«Энтузиасты»</a:t>
            </a:r>
          </a:p>
          <a:p>
            <a:pPr marL="261245" indent="-228600">
              <a:spcBef>
                <a:spcPct val="25000"/>
              </a:spcBef>
              <a:buFont typeface="+mj-lt"/>
              <a:buAutoNum type="arabicPeriod"/>
            </a:pPr>
            <a:r>
              <a:rPr lang="az-Cyrl-AZ" sz="1000">
                <a:cs typeface="Miriam Libre" panose="00000500000000000000"/>
              </a:rPr>
              <a:t>«Космополиты»</a:t>
            </a:r>
          </a:p>
          <a:p>
            <a:pPr marL="261245" indent="-228600">
              <a:spcBef>
                <a:spcPct val="25000"/>
              </a:spcBef>
              <a:buFont typeface="+mj-lt"/>
              <a:buAutoNum type="arabicPeriod"/>
            </a:pPr>
            <a:r>
              <a:rPr lang="az-Cyrl-AZ" sz="1000">
                <a:cs typeface="Miriam Libre" panose="00000500000000000000"/>
              </a:rPr>
              <a:t>«Искатели равновесия»</a:t>
            </a:r>
            <a:endParaRPr lang="en-US" sz="1000" dirty="0">
              <a:cs typeface="Miriam Libre" panose="00000500000000000000"/>
            </a:endParaRPr>
          </a:p>
        </p:txBody>
      </p:sp>
      <p:sp>
        <p:nvSpPr>
          <p:cNvPr id="61" name="AutoShape 12">
            <a:extLst>
              <a:ext uri="{FF2B5EF4-FFF2-40B4-BE49-F238E27FC236}">
                <a16:creationId xmlns:a16="http://schemas.microsoft.com/office/drawing/2014/main" id="{EB3019E9-FE78-485F-9526-65C7FC185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0077" y="2510527"/>
            <a:ext cx="1747247" cy="846386"/>
          </a:xfrm>
          <a:prstGeom prst="rect">
            <a:avLst/>
          </a:prstGeom>
          <a:noFill/>
          <a:ln w="3175">
            <a:noFill/>
            <a:prstDash val="solid"/>
          </a:ln>
          <a:effectLst/>
        </p:spPr>
        <p:txBody>
          <a:bodyPr wrap="square" lIns="0" tIns="0" rIns="0" bIns="0">
            <a:spAutoFit/>
          </a:bodyPr>
          <a:lstStyle/>
          <a:p>
            <a:pPr marL="261245" indent="-228600">
              <a:spcBef>
                <a:spcPct val="25000"/>
              </a:spcBef>
              <a:buFont typeface="+mj-lt"/>
              <a:buAutoNum type="arabicPeriod"/>
            </a:pPr>
            <a:r>
              <a:rPr lang="ru-RU" sz="1000">
                <a:cs typeface="Miriam Libre" panose="00000500000000000000"/>
              </a:rPr>
              <a:t>Я проходил/а стажировку или практику</a:t>
            </a:r>
          </a:p>
          <a:p>
            <a:pPr marL="261245" indent="-228600">
              <a:spcBef>
                <a:spcPct val="25000"/>
              </a:spcBef>
              <a:buFont typeface="+mj-lt"/>
              <a:buAutoNum type="arabicPeriod"/>
            </a:pPr>
            <a:r>
              <a:rPr lang="ru-RU" sz="1000">
                <a:cs typeface="Miriam Libre" panose="00000500000000000000"/>
              </a:rPr>
              <a:t>Я был/а волонтером</a:t>
            </a:r>
          </a:p>
          <a:p>
            <a:pPr marL="261245" indent="-228600">
              <a:spcBef>
                <a:spcPct val="25000"/>
              </a:spcBef>
              <a:buFont typeface="+mj-lt"/>
              <a:buAutoNum type="arabicPeriod"/>
            </a:pPr>
            <a:r>
              <a:rPr lang="ru-RU" sz="1000">
                <a:cs typeface="Miriam Libre" panose="00000500000000000000"/>
              </a:rPr>
              <a:t>Я работал/а на полставки во время обучения</a:t>
            </a:r>
            <a:endParaRPr lang="en-US" sz="1000" dirty="0">
              <a:cs typeface="Miriam Libre" panose="00000500000000000000"/>
            </a:endParaRPr>
          </a:p>
        </p:txBody>
      </p:sp>
      <p:sp>
        <p:nvSpPr>
          <p:cNvPr id="62" name="AutoShape 12">
            <a:extLst>
              <a:ext uri="{FF2B5EF4-FFF2-40B4-BE49-F238E27FC236}">
                <a16:creationId xmlns:a16="http://schemas.microsoft.com/office/drawing/2014/main" id="{B478763D-AFD3-4561-A57B-FD15F0FBE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0633" y="5422295"/>
            <a:ext cx="2004948" cy="846386"/>
          </a:xfrm>
          <a:prstGeom prst="rect">
            <a:avLst/>
          </a:prstGeom>
          <a:noFill/>
          <a:ln w="3175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261245" indent="-228600">
              <a:spcBef>
                <a:spcPct val="25000"/>
              </a:spcBef>
              <a:buFont typeface="+mj-lt"/>
              <a:buAutoNum type="arabicPeriod"/>
            </a:pPr>
            <a:r>
              <a:rPr lang="ru-RU" sz="1000">
                <a:cs typeface="Miriam Libre" panose="00000500000000000000"/>
              </a:rPr>
              <a:t>Интернет-контент и информация</a:t>
            </a:r>
          </a:p>
          <a:p>
            <a:pPr marL="261245" indent="-228600">
              <a:spcBef>
                <a:spcPct val="25000"/>
              </a:spcBef>
              <a:buFont typeface="+mj-lt"/>
              <a:buAutoNum type="arabicPeriod"/>
            </a:pPr>
            <a:r>
              <a:rPr lang="ru-RU" sz="1000">
                <a:cs typeface="Miriam Libre" panose="00000500000000000000"/>
              </a:rPr>
              <a:t>Творчество, Отдых и Развлечения</a:t>
            </a:r>
          </a:p>
          <a:p>
            <a:pPr marL="261245" indent="-228600">
              <a:spcBef>
                <a:spcPct val="25000"/>
              </a:spcBef>
              <a:buFont typeface="+mj-lt"/>
              <a:buAutoNum type="arabicPeriod"/>
            </a:pPr>
            <a:r>
              <a:rPr lang="ru-RU" sz="1000">
                <a:cs typeface="Miriam Libre" panose="00000500000000000000"/>
              </a:rPr>
              <a:t>Медиа</a:t>
            </a:r>
            <a:endParaRPr lang="en-US" sz="1000" dirty="0">
              <a:cs typeface="Miriam Libre" panose="00000500000000000000"/>
            </a:endParaRPr>
          </a:p>
        </p:txBody>
      </p:sp>
      <p:sp>
        <p:nvSpPr>
          <p:cNvPr id="63" name="Content Placeholder 17">
            <a:extLst>
              <a:ext uri="{FF2B5EF4-FFF2-40B4-BE49-F238E27FC236}">
                <a16:creationId xmlns:a16="http://schemas.microsoft.com/office/drawing/2014/main" id="{74C1A81C-7323-4FEF-B187-3ADB40B4C8C0}"/>
              </a:ext>
            </a:extLst>
          </p:cNvPr>
          <p:cNvSpPr txBox="1">
            <a:spLocks/>
          </p:cNvSpPr>
          <p:nvPr/>
        </p:nvSpPr>
        <p:spPr>
          <a:xfrm>
            <a:off x="10722565" y="1533811"/>
            <a:ext cx="641407" cy="261610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bg1">
                    <a:lumMod val="95000"/>
                  </a:schemeClr>
                </a:solidFill>
                <a:latin typeface="+mn-lt"/>
                <a:cs typeface="Calibri" panose="020F0502020204030204" pitchFamily="34" charset="0"/>
              </a:rPr>
              <a:t>65%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64" name="Content Placeholder 17">
            <a:extLst>
              <a:ext uri="{FF2B5EF4-FFF2-40B4-BE49-F238E27FC236}">
                <a16:creationId xmlns:a16="http://schemas.microsoft.com/office/drawing/2014/main" id="{934F089D-2E37-4C1E-BA3C-FCF5FF226552}"/>
              </a:ext>
            </a:extLst>
          </p:cNvPr>
          <p:cNvSpPr txBox="1">
            <a:spLocks/>
          </p:cNvSpPr>
          <p:nvPr/>
        </p:nvSpPr>
        <p:spPr>
          <a:xfrm>
            <a:off x="9425273" y="1543711"/>
            <a:ext cx="639726" cy="30436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b="1">
                <a:solidFill>
                  <a:schemeClr val="bg1">
                    <a:lumMod val="95000"/>
                  </a:schemeClr>
                </a:solidFill>
                <a:latin typeface="+mn-lt"/>
                <a:cs typeface="Calibri" panose="020F0502020204030204" pitchFamily="34" charset="0"/>
              </a:rPr>
              <a:t>35%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78" y="5028497"/>
            <a:ext cx="3281167" cy="124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68" y="5032274"/>
            <a:ext cx="3281167" cy="124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4578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5694588" y="39111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88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088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1088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ktangel 6">
            <a:extLst>
              <a:ext uri="{FF2B5EF4-FFF2-40B4-BE49-F238E27FC236}">
                <a16:creationId xmlns:a16="http://schemas.microsoft.com/office/drawing/2014/main" id="{028317F7-ED45-4540-8659-FD4CA257204C}"/>
              </a:ext>
            </a:extLst>
          </p:cNvPr>
          <p:cNvSpPr/>
          <p:nvPr/>
        </p:nvSpPr>
        <p:spPr>
          <a:xfrm>
            <a:off x="3938022" y="2659801"/>
            <a:ext cx="4127765" cy="15232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645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" name="Rätvinklig triangel 8">
            <a:extLst>
              <a:ext uri="{FF2B5EF4-FFF2-40B4-BE49-F238E27FC236}">
                <a16:creationId xmlns:a16="http://schemas.microsoft.com/office/drawing/2014/main" id="{EA073041-32DB-49DB-9EC8-BA67096B7071}"/>
              </a:ext>
            </a:extLst>
          </p:cNvPr>
          <p:cNvSpPr/>
          <p:nvPr/>
        </p:nvSpPr>
        <p:spPr>
          <a:xfrm rot="5400000">
            <a:off x="8065783" y="3752530"/>
            <a:ext cx="176017" cy="176017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645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Rektangel 9">
            <a:extLst>
              <a:ext uri="{FF2B5EF4-FFF2-40B4-BE49-F238E27FC236}">
                <a16:creationId xmlns:a16="http://schemas.microsoft.com/office/drawing/2014/main" id="{D5376D50-00F1-4FE2-88BF-0BD4B3D7D5BB}"/>
              </a:ext>
            </a:extLst>
          </p:cNvPr>
          <p:cNvSpPr/>
          <p:nvPr/>
        </p:nvSpPr>
        <p:spPr>
          <a:xfrm>
            <a:off x="3938022" y="3762055"/>
            <a:ext cx="4127765" cy="529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645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1" name="Rätvinklig triangel 8">
            <a:extLst>
              <a:ext uri="{FF2B5EF4-FFF2-40B4-BE49-F238E27FC236}">
                <a16:creationId xmlns:a16="http://schemas.microsoft.com/office/drawing/2014/main" id="{CA980AAE-0AA9-4496-A9FF-D19CDF63E348}"/>
              </a:ext>
            </a:extLst>
          </p:cNvPr>
          <p:cNvSpPr/>
          <p:nvPr/>
        </p:nvSpPr>
        <p:spPr>
          <a:xfrm rot="5400000" flipV="1">
            <a:off x="3755787" y="3745340"/>
            <a:ext cx="176016" cy="188457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645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949B96-DC2F-440D-8F5F-8A9767F12A88}"/>
              </a:ext>
            </a:extLst>
          </p:cNvPr>
          <p:cNvSpPr/>
          <p:nvPr/>
        </p:nvSpPr>
        <p:spPr>
          <a:xfrm>
            <a:off x="3657600" y="2963948"/>
            <a:ext cx="4711699" cy="79285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ktangel 10">
            <a:extLst>
              <a:ext uri="{FF2B5EF4-FFF2-40B4-BE49-F238E27FC236}">
                <a16:creationId xmlns:a16="http://schemas.microsoft.com/office/drawing/2014/main" id="{0C009FC9-F619-472E-A20C-7417823968EB}"/>
              </a:ext>
            </a:extLst>
          </p:cNvPr>
          <p:cNvSpPr/>
          <p:nvPr/>
        </p:nvSpPr>
        <p:spPr>
          <a:xfrm>
            <a:off x="3749565" y="3114463"/>
            <a:ext cx="4492237" cy="59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az-Cyrl-AZ" sz="3264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ПРИЛОЖЕНИЕ</a:t>
            </a:r>
            <a:endParaRPr lang="en-GB" sz="3264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42895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vert="horz" lIns="90273" tIns="45136" rIns="90273" bIns="45136" rtlCol="0" anchor="t">
            <a:normAutofit/>
          </a:bodyPr>
          <a:lstStyle/>
          <a:p>
            <a:r>
              <a:rPr lang="ru-RU"/>
              <a:t>Вы поддерживаете то, что важно для Вашего таланта?</a:t>
            </a:r>
            <a:endParaRPr lang="en-US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  <a:p>
            <a:endParaRPr lang="en-ZA" dirty="0"/>
          </a:p>
        </p:txBody>
      </p:sp>
      <p:sp>
        <p:nvSpPr>
          <p:cNvPr id="29" name="Rounded Rectangle 17">
            <a:extLst>
              <a:ext uri="{FF2B5EF4-FFF2-40B4-BE49-F238E27FC236}">
                <a16:creationId xmlns:a16="http://schemas.microsoft.com/office/drawing/2014/main" id="{391611C8-D1C2-44E3-B942-1C4DF8F7EDC5}"/>
              </a:ext>
            </a:extLst>
          </p:cNvPr>
          <p:cNvSpPr/>
          <p:nvPr/>
        </p:nvSpPr>
        <p:spPr>
          <a:xfrm>
            <a:off x="5979008" y="3756852"/>
            <a:ext cx="2955726" cy="1544513"/>
          </a:xfrm>
          <a:prstGeom prst="roundRect">
            <a:avLst>
              <a:gd name="adj" fmla="val 2222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2E71259D-A637-46D2-B840-085F4A05B427}"/>
              </a:ext>
            </a:extLst>
          </p:cNvPr>
          <p:cNvSpPr/>
          <p:nvPr/>
        </p:nvSpPr>
        <p:spPr>
          <a:xfrm>
            <a:off x="2849583" y="3756851"/>
            <a:ext cx="2968960" cy="1544513"/>
          </a:xfrm>
          <a:prstGeom prst="roundRect">
            <a:avLst>
              <a:gd name="adj" fmla="val 2222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17">
            <a:extLst>
              <a:ext uri="{FF2B5EF4-FFF2-40B4-BE49-F238E27FC236}">
                <a16:creationId xmlns:a16="http://schemas.microsoft.com/office/drawing/2014/main" id="{28B93621-1355-46AC-96A9-189F30C54FA7}"/>
              </a:ext>
            </a:extLst>
          </p:cNvPr>
          <p:cNvSpPr/>
          <p:nvPr/>
        </p:nvSpPr>
        <p:spPr>
          <a:xfrm>
            <a:off x="5984215" y="2087973"/>
            <a:ext cx="2952586" cy="1544513"/>
          </a:xfrm>
          <a:prstGeom prst="roundRect">
            <a:avLst>
              <a:gd name="adj" fmla="val 2222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17">
            <a:extLst>
              <a:ext uri="{FF2B5EF4-FFF2-40B4-BE49-F238E27FC236}">
                <a16:creationId xmlns:a16="http://schemas.microsoft.com/office/drawing/2014/main" id="{71E977CC-6734-47DD-BA01-917495B0A3D1}"/>
              </a:ext>
            </a:extLst>
          </p:cNvPr>
          <p:cNvSpPr/>
          <p:nvPr/>
        </p:nvSpPr>
        <p:spPr>
          <a:xfrm>
            <a:off x="2849583" y="2087973"/>
            <a:ext cx="2968960" cy="1544513"/>
          </a:xfrm>
          <a:prstGeom prst="roundRect">
            <a:avLst>
              <a:gd name="adj" fmla="val 2222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upp 22"/>
          <p:cNvGrpSpPr/>
          <p:nvPr/>
        </p:nvGrpSpPr>
        <p:grpSpPr>
          <a:xfrm>
            <a:off x="1695616" y="1534004"/>
            <a:ext cx="8222033" cy="4623728"/>
            <a:chOff x="1551237" y="1176723"/>
            <a:chExt cx="8784010" cy="5138817"/>
          </a:xfrm>
        </p:grpSpPr>
        <p:grpSp>
          <p:nvGrpSpPr>
            <p:cNvPr id="43" name="Grupp 6"/>
            <p:cNvGrpSpPr/>
            <p:nvPr/>
          </p:nvGrpSpPr>
          <p:grpSpPr>
            <a:xfrm>
              <a:off x="2778095" y="5635326"/>
              <a:ext cx="7557152" cy="680214"/>
              <a:chOff x="1175335" y="3369431"/>
              <a:chExt cx="7557152" cy="661290"/>
            </a:xfrm>
            <a:solidFill>
              <a:schemeClr val="accent4"/>
            </a:solidFill>
          </p:grpSpPr>
          <p:sp>
            <p:nvSpPr>
              <p:cNvPr id="49" name="Femhörning 7"/>
              <p:cNvSpPr/>
              <p:nvPr/>
            </p:nvSpPr>
            <p:spPr>
              <a:xfrm>
                <a:off x="4597151" y="3369431"/>
                <a:ext cx="4135336" cy="661290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60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emhörning 8"/>
              <p:cNvSpPr/>
              <p:nvPr/>
            </p:nvSpPr>
            <p:spPr>
              <a:xfrm rot="10800000">
                <a:off x="1175335" y="3369431"/>
                <a:ext cx="4135336" cy="661290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60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4" name="Femhörning 11"/>
            <p:cNvSpPr/>
            <p:nvPr/>
          </p:nvSpPr>
          <p:spPr>
            <a:xfrm rot="16200000">
              <a:off x="978390" y="1749570"/>
              <a:ext cx="2032101" cy="886408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36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" name="Grupp 21"/>
            <p:cNvGrpSpPr/>
            <p:nvPr/>
          </p:nvGrpSpPr>
          <p:grpSpPr>
            <a:xfrm>
              <a:off x="1551237" y="3208825"/>
              <a:ext cx="3011775" cy="3106715"/>
              <a:chOff x="2104782" y="4663038"/>
              <a:chExt cx="1777876" cy="1833920"/>
            </a:xfrm>
          </p:grpSpPr>
          <p:sp>
            <p:nvSpPr>
              <p:cNvPr id="46" name="Rectangle 76"/>
              <p:cNvSpPr/>
              <p:nvPr/>
            </p:nvSpPr>
            <p:spPr>
              <a:xfrm flipV="1">
                <a:off x="2104782" y="4663038"/>
                <a:ext cx="523254" cy="137803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60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ectangle 79"/>
              <p:cNvSpPr/>
              <p:nvPr/>
            </p:nvSpPr>
            <p:spPr>
              <a:xfrm>
                <a:off x="2104782" y="6041079"/>
                <a:ext cx="523255" cy="54344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60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Parallellogram 20"/>
              <p:cNvSpPr/>
              <p:nvPr/>
            </p:nvSpPr>
            <p:spPr>
              <a:xfrm flipV="1">
                <a:off x="2104782" y="6095422"/>
                <a:ext cx="1777876" cy="401536"/>
              </a:xfrm>
              <a:prstGeom prst="parallelogram">
                <a:avLst>
                  <a:gd name="adj" fmla="val 127783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60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" name="Rektangel 23"/>
          <p:cNvSpPr/>
          <p:nvPr/>
        </p:nvSpPr>
        <p:spPr>
          <a:xfrm rot="16200000">
            <a:off x="628994" y="3213938"/>
            <a:ext cx="2836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Привлекательность в целевой группе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Rektangel 24"/>
          <p:cNvSpPr/>
          <p:nvPr/>
        </p:nvSpPr>
        <p:spPr>
          <a:xfrm>
            <a:off x="2617872" y="5672342"/>
            <a:ext cx="70955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Атрибуты, которые Ваши студенты ассоциируют с Вашим вузом</a:t>
            </a:r>
            <a:endParaRPr lang="en-US" sz="16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Rektangel 25"/>
          <p:cNvSpPr/>
          <p:nvPr/>
        </p:nvSpPr>
        <p:spPr>
          <a:xfrm>
            <a:off x="3280280" y="2084982"/>
            <a:ext cx="209910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6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Важные области, где Ваш университетский рейтинг низкий</a:t>
            </a:r>
          </a:p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6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– </a:t>
            </a:r>
          </a:p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6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подумайте, стоит ли адаптировать коммуникацию</a:t>
            </a:r>
            <a:endParaRPr kumimoji="0" lang="en-US" sz="1360" b="1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Rektangel 26"/>
          <p:cNvSpPr/>
          <p:nvPr/>
        </p:nvSpPr>
        <p:spPr>
          <a:xfrm>
            <a:off x="6311549" y="2242150"/>
            <a:ext cx="2294966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60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Важные области, где Ваш университетский рейтинг высокий </a:t>
            </a:r>
          </a:p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60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 - </a:t>
            </a:r>
          </a:p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360" b="1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продолжить текущее общение</a:t>
            </a:r>
            <a:endParaRPr kumimoji="0" lang="en-US" sz="1360" b="1" strike="noStrike" kern="120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cs typeface="Calibri" pitchFamily="34" charset="0"/>
            </a:endParaRPr>
          </a:p>
        </p:txBody>
      </p:sp>
      <p:sp>
        <p:nvSpPr>
          <p:cNvPr id="55" name="Rektangel 27"/>
          <p:cNvSpPr/>
          <p:nvPr/>
        </p:nvSpPr>
        <p:spPr>
          <a:xfrm>
            <a:off x="3284511" y="4061419"/>
            <a:ext cx="20991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60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Менее важные области, где Ваш университетский рейтинг низкий </a:t>
            </a:r>
          </a:p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60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 - </a:t>
            </a:r>
          </a:p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60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 </a:t>
            </a:r>
            <a:r>
              <a:rPr kumimoji="0" lang="ru-RU" sz="1360" b="1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 монитор / бездействие </a:t>
            </a:r>
            <a:endParaRPr kumimoji="0" lang="en-US" sz="1360" b="1" strike="noStrike" kern="120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cs typeface="Calibri" pitchFamily="34" charset="0"/>
            </a:endParaRPr>
          </a:p>
        </p:txBody>
      </p:sp>
      <p:sp>
        <p:nvSpPr>
          <p:cNvPr id="56" name="Rektangel 28"/>
          <p:cNvSpPr/>
          <p:nvPr/>
        </p:nvSpPr>
        <p:spPr>
          <a:xfrm>
            <a:off x="6311548" y="4061420"/>
            <a:ext cx="229496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60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Менее важные области, где Ваш университетский рейтинг высокий </a:t>
            </a:r>
          </a:p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60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 - </a:t>
            </a:r>
          </a:p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360" b="1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оставить как есть</a:t>
            </a:r>
            <a:endParaRPr kumimoji="0" lang="en-US" sz="1360" b="1" strike="noStrike" kern="120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cs typeface="Calibri" pitchFamily="34" charset="0"/>
            </a:endParaRPr>
          </a:p>
        </p:txBody>
      </p:sp>
      <p:sp>
        <p:nvSpPr>
          <p:cNvPr id="57" name="Rektangel 33"/>
          <p:cNvSpPr/>
          <p:nvPr/>
        </p:nvSpPr>
        <p:spPr>
          <a:xfrm>
            <a:off x="4843840" y="1281641"/>
            <a:ext cx="2052840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36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Ваша нормальная реакция</a:t>
            </a:r>
            <a:endParaRPr kumimoji="0" lang="en-US" sz="136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" name="Rektangel 34"/>
          <p:cNvSpPr/>
          <p:nvPr/>
        </p:nvSpPr>
        <p:spPr>
          <a:xfrm>
            <a:off x="9042187" y="3210963"/>
            <a:ext cx="1508653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36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Среднее значение характеристик
</a:t>
            </a:r>
            <a:endParaRPr kumimoji="0" lang="en-US" sz="136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9" name="Rak 36"/>
          <p:cNvCxnSpPr/>
          <p:nvPr/>
        </p:nvCxnSpPr>
        <p:spPr>
          <a:xfrm flipH="1">
            <a:off x="5870260" y="2073428"/>
            <a:ext cx="5615" cy="3199194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37"/>
          <p:cNvCxnSpPr/>
          <p:nvPr/>
        </p:nvCxnSpPr>
        <p:spPr>
          <a:xfrm flipH="1">
            <a:off x="3195066" y="3715913"/>
            <a:ext cx="5451688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328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 lIns="85165" tIns="42582" rIns="85165" bIns="42582" rtlCol="0" anchor="t">
            <a:normAutofit/>
          </a:bodyPr>
          <a:lstStyle/>
          <a:p>
            <a:r>
              <a:rPr lang="en-US"/>
              <a:t>Universum CareerTest 2021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6429908-6063-4374-A6FE-44CA6177B37D}"/>
              </a:ext>
            </a:extLst>
          </p:cNvPr>
          <p:cNvSpPr/>
          <p:nvPr/>
        </p:nvSpPr>
        <p:spPr>
          <a:xfrm>
            <a:off x="566670" y="5057345"/>
            <a:ext cx="5235266" cy="600203"/>
          </a:xfrm>
          <a:prstGeom prst="round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B55266F-A6E9-4C6A-A74D-3BB4D87F532A}"/>
              </a:ext>
            </a:extLst>
          </p:cNvPr>
          <p:cNvSpPr/>
          <p:nvPr/>
        </p:nvSpPr>
        <p:spPr>
          <a:xfrm>
            <a:off x="573926" y="4304742"/>
            <a:ext cx="5228009" cy="600203"/>
          </a:xfrm>
          <a:prstGeom prst="round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4" name="Group 16">
            <a:extLst>
              <a:ext uri="{FF2B5EF4-FFF2-40B4-BE49-F238E27FC236}">
                <a16:creationId xmlns:a16="http://schemas.microsoft.com/office/drawing/2014/main" id="{B3C2981D-40ED-4D59-B411-E68F6D9E0A5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7068" y="4340803"/>
            <a:ext cx="518308" cy="508851"/>
            <a:chOff x="1046" y="421"/>
            <a:chExt cx="548" cy="538"/>
          </a:xfrm>
          <a:solidFill>
            <a:schemeClr val="tx1"/>
          </a:solidFill>
        </p:grpSpPr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1E4D75E9-E44C-4ACD-B3D7-5E9266016B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" y="421"/>
              <a:ext cx="548" cy="538"/>
            </a:xfrm>
            <a:custGeom>
              <a:avLst/>
              <a:gdLst>
                <a:gd name="T0" fmla="*/ 2643 w 2738"/>
                <a:gd name="T1" fmla="*/ 2595 h 2690"/>
                <a:gd name="T2" fmla="*/ 945 w 2738"/>
                <a:gd name="T3" fmla="*/ 0 h 2690"/>
                <a:gd name="T4" fmla="*/ 1063 w 2738"/>
                <a:gd name="T5" fmla="*/ 33 h 2690"/>
                <a:gd name="T6" fmla="*/ 1148 w 2738"/>
                <a:gd name="T7" fmla="*/ 118 h 2690"/>
                <a:gd name="T8" fmla="*/ 1180 w 2738"/>
                <a:gd name="T9" fmla="*/ 236 h 2690"/>
                <a:gd name="T10" fmla="*/ 1148 w 2738"/>
                <a:gd name="T11" fmla="*/ 355 h 2690"/>
                <a:gd name="T12" fmla="*/ 1063 w 2738"/>
                <a:gd name="T13" fmla="*/ 439 h 2690"/>
                <a:gd name="T14" fmla="*/ 945 w 2738"/>
                <a:gd name="T15" fmla="*/ 472 h 2690"/>
                <a:gd name="T16" fmla="*/ 906 w 2738"/>
                <a:gd name="T17" fmla="*/ 453 h 2690"/>
                <a:gd name="T18" fmla="*/ 900 w 2738"/>
                <a:gd name="T19" fmla="*/ 410 h 2690"/>
                <a:gd name="T20" fmla="*/ 930 w 2738"/>
                <a:gd name="T21" fmla="*/ 380 h 2690"/>
                <a:gd name="T22" fmla="*/ 1006 w 2738"/>
                <a:gd name="T23" fmla="*/ 363 h 2690"/>
                <a:gd name="T24" fmla="*/ 1072 w 2738"/>
                <a:gd name="T25" fmla="*/ 298 h 2690"/>
                <a:gd name="T26" fmla="*/ 1082 w 2738"/>
                <a:gd name="T27" fmla="*/ 204 h 2690"/>
                <a:gd name="T28" fmla="*/ 1033 w 2738"/>
                <a:gd name="T29" fmla="*/ 126 h 2690"/>
                <a:gd name="T30" fmla="*/ 945 w 2738"/>
                <a:gd name="T31" fmla="*/ 95 h 2690"/>
                <a:gd name="T32" fmla="*/ 862 w 2738"/>
                <a:gd name="T33" fmla="*/ 121 h 2690"/>
                <a:gd name="T34" fmla="*/ 812 w 2738"/>
                <a:gd name="T35" fmla="*/ 189 h 2690"/>
                <a:gd name="T36" fmla="*/ 925 w 2738"/>
                <a:gd name="T37" fmla="*/ 198 h 2690"/>
                <a:gd name="T38" fmla="*/ 945 w 2738"/>
                <a:gd name="T39" fmla="*/ 236 h 2690"/>
                <a:gd name="T40" fmla="*/ 925 w 2738"/>
                <a:gd name="T41" fmla="*/ 274 h 2690"/>
                <a:gd name="T42" fmla="*/ 96 w 2738"/>
                <a:gd name="T43" fmla="*/ 283 h 2690"/>
                <a:gd name="T44" fmla="*/ 2643 w 2738"/>
                <a:gd name="T45" fmla="*/ 283 h 2690"/>
                <a:gd name="T46" fmla="*/ 1995 w 2738"/>
                <a:gd name="T47" fmla="*/ 358 h 2690"/>
                <a:gd name="T48" fmla="*/ 1911 w 2738"/>
                <a:gd name="T49" fmla="*/ 441 h 2690"/>
                <a:gd name="T50" fmla="*/ 1793 w 2738"/>
                <a:gd name="T51" fmla="*/ 472 h 2690"/>
                <a:gd name="T52" fmla="*/ 1756 w 2738"/>
                <a:gd name="T53" fmla="*/ 453 h 2690"/>
                <a:gd name="T54" fmla="*/ 1749 w 2738"/>
                <a:gd name="T55" fmla="*/ 410 h 2690"/>
                <a:gd name="T56" fmla="*/ 1779 w 2738"/>
                <a:gd name="T57" fmla="*/ 380 h 2690"/>
                <a:gd name="T58" fmla="*/ 1856 w 2738"/>
                <a:gd name="T59" fmla="*/ 363 h 2690"/>
                <a:gd name="T60" fmla="*/ 1920 w 2738"/>
                <a:gd name="T61" fmla="*/ 298 h 2690"/>
                <a:gd name="T62" fmla="*/ 1931 w 2738"/>
                <a:gd name="T63" fmla="*/ 204 h 2690"/>
                <a:gd name="T64" fmla="*/ 1882 w 2738"/>
                <a:gd name="T65" fmla="*/ 126 h 2690"/>
                <a:gd name="T66" fmla="*/ 1793 w 2738"/>
                <a:gd name="T67" fmla="*/ 95 h 2690"/>
                <a:gd name="T68" fmla="*/ 1756 w 2738"/>
                <a:gd name="T69" fmla="*/ 75 h 2690"/>
                <a:gd name="T70" fmla="*/ 1749 w 2738"/>
                <a:gd name="T71" fmla="*/ 33 h 2690"/>
                <a:gd name="T72" fmla="*/ 1779 w 2738"/>
                <a:gd name="T73" fmla="*/ 3 h 2690"/>
                <a:gd name="T74" fmla="*/ 1874 w 2738"/>
                <a:gd name="T75" fmla="*/ 15 h 2690"/>
                <a:gd name="T76" fmla="*/ 1972 w 2738"/>
                <a:gd name="T77" fmla="*/ 82 h 2690"/>
                <a:gd name="T78" fmla="*/ 2024 w 2738"/>
                <a:gd name="T79" fmla="*/ 189 h 2690"/>
                <a:gd name="T80" fmla="*/ 0 w 2738"/>
                <a:gd name="T81" fmla="*/ 2690 h 2690"/>
                <a:gd name="T82" fmla="*/ 725 w 2738"/>
                <a:gd name="T83" fmla="*/ 150 h 2690"/>
                <a:gd name="T84" fmla="*/ 795 w 2738"/>
                <a:gd name="T85" fmla="*/ 55 h 2690"/>
                <a:gd name="T86" fmla="*/ 902 w 2738"/>
                <a:gd name="T87" fmla="*/ 4 h 2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38" h="2690">
                  <a:moveTo>
                    <a:pt x="96" y="802"/>
                  </a:moveTo>
                  <a:lnTo>
                    <a:pt x="96" y="2595"/>
                  </a:lnTo>
                  <a:lnTo>
                    <a:pt x="2643" y="2595"/>
                  </a:lnTo>
                  <a:lnTo>
                    <a:pt x="2643" y="802"/>
                  </a:lnTo>
                  <a:lnTo>
                    <a:pt x="96" y="802"/>
                  </a:lnTo>
                  <a:close/>
                  <a:moveTo>
                    <a:pt x="945" y="0"/>
                  </a:moveTo>
                  <a:lnTo>
                    <a:pt x="987" y="4"/>
                  </a:lnTo>
                  <a:lnTo>
                    <a:pt x="1027" y="15"/>
                  </a:lnTo>
                  <a:lnTo>
                    <a:pt x="1063" y="33"/>
                  </a:lnTo>
                  <a:lnTo>
                    <a:pt x="1097" y="56"/>
                  </a:lnTo>
                  <a:lnTo>
                    <a:pt x="1125" y="84"/>
                  </a:lnTo>
                  <a:lnTo>
                    <a:pt x="1148" y="118"/>
                  </a:lnTo>
                  <a:lnTo>
                    <a:pt x="1166" y="154"/>
                  </a:lnTo>
                  <a:lnTo>
                    <a:pt x="1177" y="194"/>
                  </a:lnTo>
                  <a:lnTo>
                    <a:pt x="1180" y="236"/>
                  </a:lnTo>
                  <a:lnTo>
                    <a:pt x="1177" y="279"/>
                  </a:lnTo>
                  <a:lnTo>
                    <a:pt x="1166" y="318"/>
                  </a:lnTo>
                  <a:lnTo>
                    <a:pt x="1148" y="355"/>
                  </a:lnTo>
                  <a:lnTo>
                    <a:pt x="1125" y="389"/>
                  </a:lnTo>
                  <a:lnTo>
                    <a:pt x="1097" y="416"/>
                  </a:lnTo>
                  <a:lnTo>
                    <a:pt x="1063" y="439"/>
                  </a:lnTo>
                  <a:lnTo>
                    <a:pt x="1027" y="458"/>
                  </a:lnTo>
                  <a:lnTo>
                    <a:pt x="987" y="468"/>
                  </a:lnTo>
                  <a:lnTo>
                    <a:pt x="945" y="472"/>
                  </a:lnTo>
                  <a:lnTo>
                    <a:pt x="930" y="470"/>
                  </a:lnTo>
                  <a:lnTo>
                    <a:pt x="917" y="464"/>
                  </a:lnTo>
                  <a:lnTo>
                    <a:pt x="906" y="453"/>
                  </a:lnTo>
                  <a:lnTo>
                    <a:pt x="900" y="439"/>
                  </a:lnTo>
                  <a:lnTo>
                    <a:pt x="897" y="425"/>
                  </a:lnTo>
                  <a:lnTo>
                    <a:pt x="900" y="410"/>
                  </a:lnTo>
                  <a:lnTo>
                    <a:pt x="906" y="397"/>
                  </a:lnTo>
                  <a:lnTo>
                    <a:pt x="917" y="387"/>
                  </a:lnTo>
                  <a:lnTo>
                    <a:pt x="930" y="380"/>
                  </a:lnTo>
                  <a:lnTo>
                    <a:pt x="945" y="378"/>
                  </a:lnTo>
                  <a:lnTo>
                    <a:pt x="977" y="374"/>
                  </a:lnTo>
                  <a:lnTo>
                    <a:pt x="1006" y="363"/>
                  </a:lnTo>
                  <a:lnTo>
                    <a:pt x="1033" y="346"/>
                  </a:lnTo>
                  <a:lnTo>
                    <a:pt x="1055" y="325"/>
                  </a:lnTo>
                  <a:lnTo>
                    <a:pt x="1072" y="298"/>
                  </a:lnTo>
                  <a:lnTo>
                    <a:pt x="1082" y="269"/>
                  </a:lnTo>
                  <a:lnTo>
                    <a:pt x="1086" y="236"/>
                  </a:lnTo>
                  <a:lnTo>
                    <a:pt x="1082" y="204"/>
                  </a:lnTo>
                  <a:lnTo>
                    <a:pt x="1072" y="175"/>
                  </a:lnTo>
                  <a:lnTo>
                    <a:pt x="1055" y="148"/>
                  </a:lnTo>
                  <a:lnTo>
                    <a:pt x="1033" y="126"/>
                  </a:lnTo>
                  <a:lnTo>
                    <a:pt x="1006" y="109"/>
                  </a:lnTo>
                  <a:lnTo>
                    <a:pt x="977" y="98"/>
                  </a:lnTo>
                  <a:lnTo>
                    <a:pt x="945" y="95"/>
                  </a:lnTo>
                  <a:lnTo>
                    <a:pt x="914" y="98"/>
                  </a:lnTo>
                  <a:lnTo>
                    <a:pt x="887" y="107"/>
                  </a:lnTo>
                  <a:lnTo>
                    <a:pt x="862" y="121"/>
                  </a:lnTo>
                  <a:lnTo>
                    <a:pt x="841" y="141"/>
                  </a:lnTo>
                  <a:lnTo>
                    <a:pt x="824" y="163"/>
                  </a:lnTo>
                  <a:lnTo>
                    <a:pt x="812" y="189"/>
                  </a:lnTo>
                  <a:lnTo>
                    <a:pt x="897" y="189"/>
                  </a:lnTo>
                  <a:lnTo>
                    <a:pt x="912" y="192"/>
                  </a:lnTo>
                  <a:lnTo>
                    <a:pt x="925" y="198"/>
                  </a:lnTo>
                  <a:lnTo>
                    <a:pt x="935" y="208"/>
                  </a:lnTo>
                  <a:lnTo>
                    <a:pt x="942" y="222"/>
                  </a:lnTo>
                  <a:lnTo>
                    <a:pt x="945" y="236"/>
                  </a:lnTo>
                  <a:lnTo>
                    <a:pt x="942" y="251"/>
                  </a:lnTo>
                  <a:lnTo>
                    <a:pt x="935" y="264"/>
                  </a:lnTo>
                  <a:lnTo>
                    <a:pt x="925" y="274"/>
                  </a:lnTo>
                  <a:lnTo>
                    <a:pt x="912" y="281"/>
                  </a:lnTo>
                  <a:lnTo>
                    <a:pt x="897" y="283"/>
                  </a:lnTo>
                  <a:lnTo>
                    <a:pt x="96" y="283"/>
                  </a:lnTo>
                  <a:lnTo>
                    <a:pt x="96" y="708"/>
                  </a:lnTo>
                  <a:lnTo>
                    <a:pt x="2643" y="708"/>
                  </a:lnTo>
                  <a:lnTo>
                    <a:pt x="2643" y="283"/>
                  </a:lnTo>
                  <a:lnTo>
                    <a:pt x="2024" y="283"/>
                  </a:lnTo>
                  <a:lnTo>
                    <a:pt x="2013" y="322"/>
                  </a:lnTo>
                  <a:lnTo>
                    <a:pt x="1995" y="358"/>
                  </a:lnTo>
                  <a:lnTo>
                    <a:pt x="1972" y="391"/>
                  </a:lnTo>
                  <a:lnTo>
                    <a:pt x="1943" y="418"/>
                  </a:lnTo>
                  <a:lnTo>
                    <a:pt x="1911" y="441"/>
                  </a:lnTo>
                  <a:lnTo>
                    <a:pt x="1874" y="458"/>
                  </a:lnTo>
                  <a:lnTo>
                    <a:pt x="1836" y="468"/>
                  </a:lnTo>
                  <a:lnTo>
                    <a:pt x="1793" y="472"/>
                  </a:lnTo>
                  <a:lnTo>
                    <a:pt x="1779" y="470"/>
                  </a:lnTo>
                  <a:lnTo>
                    <a:pt x="1766" y="464"/>
                  </a:lnTo>
                  <a:lnTo>
                    <a:pt x="1756" y="453"/>
                  </a:lnTo>
                  <a:lnTo>
                    <a:pt x="1749" y="439"/>
                  </a:lnTo>
                  <a:lnTo>
                    <a:pt x="1746" y="425"/>
                  </a:lnTo>
                  <a:lnTo>
                    <a:pt x="1749" y="410"/>
                  </a:lnTo>
                  <a:lnTo>
                    <a:pt x="1756" y="397"/>
                  </a:lnTo>
                  <a:lnTo>
                    <a:pt x="1766" y="387"/>
                  </a:lnTo>
                  <a:lnTo>
                    <a:pt x="1779" y="380"/>
                  </a:lnTo>
                  <a:lnTo>
                    <a:pt x="1793" y="378"/>
                  </a:lnTo>
                  <a:lnTo>
                    <a:pt x="1826" y="374"/>
                  </a:lnTo>
                  <a:lnTo>
                    <a:pt x="1856" y="363"/>
                  </a:lnTo>
                  <a:lnTo>
                    <a:pt x="1882" y="346"/>
                  </a:lnTo>
                  <a:lnTo>
                    <a:pt x="1905" y="325"/>
                  </a:lnTo>
                  <a:lnTo>
                    <a:pt x="1920" y="298"/>
                  </a:lnTo>
                  <a:lnTo>
                    <a:pt x="1931" y="269"/>
                  </a:lnTo>
                  <a:lnTo>
                    <a:pt x="1935" y="236"/>
                  </a:lnTo>
                  <a:lnTo>
                    <a:pt x="1931" y="204"/>
                  </a:lnTo>
                  <a:lnTo>
                    <a:pt x="1920" y="175"/>
                  </a:lnTo>
                  <a:lnTo>
                    <a:pt x="1905" y="148"/>
                  </a:lnTo>
                  <a:lnTo>
                    <a:pt x="1882" y="126"/>
                  </a:lnTo>
                  <a:lnTo>
                    <a:pt x="1856" y="109"/>
                  </a:lnTo>
                  <a:lnTo>
                    <a:pt x="1826" y="98"/>
                  </a:lnTo>
                  <a:lnTo>
                    <a:pt x="1793" y="95"/>
                  </a:lnTo>
                  <a:lnTo>
                    <a:pt x="1779" y="92"/>
                  </a:lnTo>
                  <a:lnTo>
                    <a:pt x="1766" y="85"/>
                  </a:lnTo>
                  <a:lnTo>
                    <a:pt x="1756" y="75"/>
                  </a:lnTo>
                  <a:lnTo>
                    <a:pt x="1749" y="62"/>
                  </a:lnTo>
                  <a:lnTo>
                    <a:pt x="1746" y="48"/>
                  </a:lnTo>
                  <a:lnTo>
                    <a:pt x="1749" y="33"/>
                  </a:lnTo>
                  <a:lnTo>
                    <a:pt x="1756" y="20"/>
                  </a:lnTo>
                  <a:lnTo>
                    <a:pt x="1766" y="9"/>
                  </a:lnTo>
                  <a:lnTo>
                    <a:pt x="1779" y="3"/>
                  </a:lnTo>
                  <a:lnTo>
                    <a:pt x="1793" y="0"/>
                  </a:lnTo>
                  <a:lnTo>
                    <a:pt x="1836" y="4"/>
                  </a:lnTo>
                  <a:lnTo>
                    <a:pt x="1874" y="15"/>
                  </a:lnTo>
                  <a:lnTo>
                    <a:pt x="1911" y="32"/>
                  </a:lnTo>
                  <a:lnTo>
                    <a:pt x="1943" y="55"/>
                  </a:lnTo>
                  <a:lnTo>
                    <a:pt x="1972" y="82"/>
                  </a:lnTo>
                  <a:lnTo>
                    <a:pt x="1995" y="114"/>
                  </a:lnTo>
                  <a:lnTo>
                    <a:pt x="2013" y="150"/>
                  </a:lnTo>
                  <a:lnTo>
                    <a:pt x="2024" y="189"/>
                  </a:lnTo>
                  <a:lnTo>
                    <a:pt x="2738" y="189"/>
                  </a:lnTo>
                  <a:lnTo>
                    <a:pt x="2738" y="2690"/>
                  </a:lnTo>
                  <a:lnTo>
                    <a:pt x="0" y="2690"/>
                  </a:lnTo>
                  <a:lnTo>
                    <a:pt x="0" y="189"/>
                  </a:lnTo>
                  <a:lnTo>
                    <a:pt x="714" y="189"/>
                  </a:lnTo>
                  <a:lnTo>
                    <a:pt x="725" y="150"/>
                  </a:lnTo>
                  <a:lnTo>
                    <a:pt x="743" y="114"/>
                  </a:lnTo>
                  <a:lnTo>
                    <a:pt x="766" y="82"/>
                  </a:lnTo>
                  <a:lnTo>
                    <a:pt x="795" y="55"/>
                  </a:lnTo>
                  <a:lnTo>
                    <a:pt x="827" y="32"/>
                  </a:lnTo>
                  <a:lnTo>
                    <a:pt x="864" y="15"/>
                  </a:lnTo>
                  <a:lnTo>
                    <a:pt x="902" y="4"/>
                  </a:lnTo>
                  <a:lnTo>
                    <a:pt x="9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FDBED516-4D99-47E8-A93D-0722AB5C2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" y="421"/>
              <a:ext cx="57" cy="94"/>
            </a:xfrm>
            <a:custGeom>
              <a:avLst/>
              <a:gdLst>
                <a:gd name="T0" fmla="*/ 48 w 283"/>
                <a:gd name="T1" fmla="*/ 0 h 472"/>
                <a:gd name="T2" fmla="*/ 90 w 283"/>
                <a:gd name="T3" fmla="*/ 4 h 472"/>
                <a:gd name="T4" fmla="*/ 130 w 283"/>
                <a:gd name="T5" fmla="*/ 15 h 472"/>
                <a:gd name="T6" fmla="*/ 166 w 283"/>
                <a:gd name="T7" fmla="*/ 33 h 472"/>
                <a:gd name="T8" fmla="*/ 200 w 283"/>
                <a:gd name="T9" fmla="*/ 56 h 472"/>
                <a:gd name="T10" fmla="*/ 228 w 283"/>
                <a:gd name="T11" fmla="*/ 84 h 472"/>
                <a:gd name="T12" fmla="*/ 251 w 283"/>
                <a:gd name="T13" fmla="*/ 118 h 472"/>
                <a:gd name="T14" fmla="*/ 269 w 283"/>
                <a:gd name="T15" fmla="*/ 154 h 472"/>
                <a:gd name="T16" fmla="*/ 280 w 283"/>
                <a:gd name="T17" fmla="*/ 194 h 472"/>
                <a:gd name="T18" fmla="*/ 283 w 283"/>
                <a:gd name="T19" fmla="*/ 236 h 472"/>
                <a:gd name="T20" fmla="*/ 280 w 283"/>
                <a:gd name="T21" fmla="*/ 279 h 472"/>
                <a:gd name="T22" fmla="*/ 269 w 283"/>
                <a:gd name="T23" fmla="*/ 318 h 472"/>
                <a:gd name="T24" fmla="*/ 251 w 283"/>
                <a:gd name="T25" fmla="*/ 355 h 472"/>
                <a:gd name="T26" fmla="*/ 228 w 283"/>
                <a:gd name="T27" fmla="*/ 389 h 472"/>
                <a:gd name="T28" fmla="*/ 200 w 283"/>
                <a:gd name="T29" fmla="*/ 416 h 472"/>
                <a:gd name="T30" fmla="*/ 166 w 283"/>
                <a:gd name="T31" fmla="*/ 439 h 472"/>
                <a:gd name="T32" fmla="*/ 130 w 283"/>
                <a:gd name="T33" fmla="*/ 458 h 472"/>
                <a:gd name="T34" fmla="*/ 90 w 283"/>
                <a:gd name="T35" fmla="*/ 468 h 472"/>
                <a:gd name="T36" fmla="*/ 48 w 283"/>
                <a:gd name="T37" fmla="*/ 472 h 472"/>
                <a:gd name="T38" fmla="*/ 33 w 283"/>
                <a:gd name="T39" fmla="*/ 470 h 472"/>
                <a:gd name="T40" fmla="*/ 20 w 283"/>
                <a:gd name="T41" fmla="*/ 464 h 472"/>
                <a:gd name="T42" fmla="*/ 10 w 283"/>
                <a:gd name="T43" fmla="*/ 453 h 472"/>
                <a:gd name="T44" fmla="*/ 3 w 283"/>
                <a:gd name="T45" fmla="*/ 439 h 472"/>
                <a:gd name="T46" fmla="*/ 0 w 283"/>
                <a:gd name="T47" fmla="*/ 425 h 472"/>
                <a:gd name="T48" fmla="*/ 3 w 283"/>
                <a:gd name="T49" fmla="*/ 410 h 472"/>
                <a:gd name="T50" fmla="*/ 10 w 283"/>
                <a:gd name="T51" fmla="*/ 397 h 472"/>
                <a:gd name="T52" fmla="*/ 20 w 283"/>
                <a:gd name="T53" fmla="*/ 387 h 472"/>
                <a:gd name="T54" fmla="*/ 33 w 283"/>
                <a:gd name="T55" fmla="*/ 380 h 472"/>
                <a:gd name="T56" fmla="*/ 48 w 283"/>
                <a:gd name="T57" fmla="*/ 378 h 472"/>
                <a:gd name="T58" fmla="*/ 80 w 283"/>
                <a:gd name="T59" fmla="*/ 374 h 472"/>
                <a:gd name="T60" fmla="*/ 109 w 283"/>
                <a:gd name="T61" fmla="*/ 363 h 472"/>
                <a:gd name="T62" fmla="*/ 136 w 283"/>
                <a:gd name="T63" fmla="*/ 346 h 472"/>
                <a:gd name="T64" fmla="*/ 158 w 283"/>
                <a:gd name="T65" fmla="*/ 325 h 472"/>
                <a:gd name="T66" fmla="*/ 174 w 283"/>
                <a:gd name="T67" fmla="*/ 298 h 472"/>
                <a:gd name="T68" fmla="*/ 185 w 283"/>
                <a:gd name="T69" fmla="*/ 269 h 472"/>
                <a:gd name="T70" fmla="*/ 189 w 283"/>
                <a:gd name="T71" fmla="*/ 236 h 472"/>
                <a:gd name="T72" fmla="*/ 185 w 283"/>
                <a:gd name="T73" fmla="*/ 204 h 472"/>
                <a:gd name="T74" fmla="*/ 174 w 283"/>
                <a:gd name="T75" fmla="*/ 175 h 472"/>
                <a:gd name="T76" fmla="*/ 158 w 283"/>
                <a:gd name="T77" fmla="*/ 148 h 472"/>
                <a:gd name="T78" fmla="*/ 136 w 283"/>
                <a:gd name="T79" fmla="*/ 126 h 472"/>
                <a:gd name="T80" fmla="*/ 109 w 283"/>
                <a:gd name="T81" fmla="*/ 109 h 472"/>
                <a:gd name="T82" fmla="*/ 80 w 283"/>
                <a:gd name="T83" fmla="*/ 98 h 472"/>
                <a:gd name="T84" fmla="*/ 48 w 283"/>
                <a:gd name="T85" fmla="*/ 95 h 472"/>
                <a:gd name="T86" fmla="*/ 33 w 283"/>
                <a:gd name="T87" fmla="*/ 92 h 472"/>
                <a:gd name="T88" fmla="*/ 20 w 283"/>
                <a:gd name="T89" fmla="*/ 85 h 472"/>
                <a:gd name="T90" fmla="*/ 10 w 283"/>
                <a:gd name="T91" fmla="*/ 75 h 472"/>
                <a:gd name="T92" fmla="*/ 3 w 283"/>
                <a:gd name="T93" fmla="*/ 62 h 472"/>
                <a:gd name="T94" fmla="*/ 0 w 283"/>
                <a:gd name="T95" fmla="*/ 48 h 472"/>
                <a:gd name="T96" fmla="*/ 3 w 283"/>
                <a:gd name="T97" fmla="*/ 33 h 472"/>
                <a:gd name="T98" fmla="*/ 10 w 283"/>
                <a:gd name="T99" fmla="*/ 20 h 472"/>
                <a:gd name="T100" fmla="*/ 20 w 283"/>
                <a:gd name="T101" fmla="*/ 9 h 472"/>
                <a:gd name="T102" fmla="*/ 33 w 283"/>
                <a:gd name="T103" fmla="*/ 3 h 472"/>
                <a:gd name="T104" fmla="*/ 48 w 283"/>
                <a:gd name="T105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3" h="472">
                  <a:moveTo>
                    <a:pt x="48" y="0"/>
                  </a:moveTo>
                  <a:lnTo>
                    <a:pt x="90" y="4"/>
                  </a:lnTo>
                  <a:lnTo>
                    <a:pt x="130" y="15"/>
                  </a:lnTo>
                  <a:lnTo>
                    <a:pt x="166" y="33"/>
                  </a:lnTo>
                  <a:lnTo>
                    <a:pt x="200" y="56"/>
                  </a:lnTo>
                  <a:lnTo>
                    <a:pt x="228" y="84"/>
                  </a:lnTo>
                  <a:lnTo>
                    <a:pt x="251" y="118"/>
                  </a:lnTo>
                  <a:lnTo>
                    <a:pt x="269" y="154"/>
                  </a:lnTo>
                  <a:lnTo>
                    <a:pt x="280" y="194"/>
                  </a:lnTo>
                  <a:lnTo>
                    <a:pt x="283" y="236"/>
                  </a:lnTo>
                  <a:lnTo>
                    <a:pt x="280" y="279"/>
                  </a:lnTo>
                  <a:lnTo>
                    <a:pt x="269" y="318"/>
                  </a:lnTo>
                  <a:lnTo>
                    <a:pt x="251" y="355"/>
                  </a:lnTo>
                  <a:lnTo>
                    <a:pt x="228" y="389"/>
                  </a:lnTo>
                  <a:lnTo>
                    <a:pt x="200" y="416"/>
                  </a:lnTo>
                  <a:lnTo>
                    <a:pt x="166" y="439"/>
                  </a:lnTo>
                  <a:lnTo>
                    <a:pt x="130" y="458"/>
                  </a:lnTo>
                  <a:lnTo>
                    <a:pt x="90" y="468"/>
                  </a:lnTo>
                  <a:lnTo>
                    <a:pt x="48" y="472"/>
                  </a:lnTo>
                  <a:lnTo>
                    <a:pt x="33" y="470"/>
                  </a:lnTo>
                  <a:lnTo>
                    <a:pt x="20" y="464"/>
                  </a:lnTo>
                  <a:lnTo>
                    <a:pt x="10" y="453"/>
                  </a:lnTo>
                  <a:lnTo>
                    <a:pt x="3" y="439"/>
                  </a:lnTo>
                  <a:lnTo>
                    <a:pt x="0" y="425"/>
                  </a:lnTo>
                  <a:lnTo>
                    <a:pt x="3" y="410"/>
                  </a:lnTo>
                  <a:lnTo>
                    <a:pt x="10" y="397"/>
                  </a:lnTo>
                  <a:lnTo>
                    <a:pt x="20" y="387"/>
                  </a:lnTo>
                  <a:lnTo>
                    <a:pt x="33" y="380"/>
                  </a:lnTo>
                  <a:lnTo>
                    <a:pt x="48" y="378"/>
                  </a:lnTo>
                  <a:lnTo>
                    <a:pt x="80" y="374"/>
                  </a:lnTo>
                  <a:lnTo>
                    <a:pt x="109" y="363"/>
                  </a:lnTo>
                  <a:lnTo>
                    <a:pt x="136" y="346"/>
                  </a:lnTo>
                  <a:lnTo>
                    <a:pt x="158" y="325"/>
                  </a:lnTo>
                  <a:lnTo>
                    <a:pt x="174" y="298"/>
                  </a:lnTo>
                  <a:lnTo>
                    <a:pt x="185" y="269"/>
                  </a:lnTo>
                  <a:lnTo>
                    <a:pt x="189" y="236"/>
                  </a:lnTo>
                  <a:lnTo>
                    <a:pt x="185" y="204"/>
                  </a:lnTo>
                  <a:lnTo>
                    <a:pt x="174" y="175"/>
                  </a:lnTo>
                  <a:lnTo>
                    <a:pt x="158" y="148"/>
                  </a:lnTo>
                  <a:lnTo>
                    <a:pt x="136" y="126"/>
                  </a:lnTo>
                  <a:lnTo>
                    <a:pt x="109" y="109"/>
                  </a:lnTo>
                  <a:lnTo>
                    <a:pt x="80" y="98"/>
                  </a:lnTo>
                  <a:lnTo>
                    <a:pt x="48" y="95"/>
                  </a:lnTo>
                  <a:lnTo>
                    <a:pt x="33" y="92"/>
                  </a:lnTo>
                  <a:lnTo>
                    <a:pt x="20" y="85"/>
                  </a:lnTo>
                  <a:lnTo>
                    <a:pt x="10" y="75"/>
                  </a:lnTo>
                  <a:lnTo>
                    <a:pt x="3" y="62"/>
                  </a:lnTo>
                  <a:lnTo>
                    <a:pt x="0" y="48"/>
                  </a:lnTo>
                  <a:lnTo>
                    <a:pt x="3" y="33"/>
                  </a:lnTo>
                  <a:lnTo>
                    <a:pt x="10" y="20"/>
                  </a:lnTo>
                  <a:lnTo>
                    <a:pt x="20" y="9"/>
                  </a:lnTo>
                  <a:lnTo>
                    <a:pt x="33" y="3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A29A00EE-9D14-4C35-BA90-0C1822AD3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9" y="421"/>
              <a:ext cx="56" cy="94"/>
            </a:xfrm>
            <a:custGeom>
              <a:avLst/>
              <a:gdLst>
                <a:gd name="T0" fmla="*/ 47 w 283"/>
                <a:gd name="T1" fmla="*/ 0 h 472"/>
                <a:gd name="T2" fmla="*/ 90 w 283"/>
                <a:gd name="T3" fmla="*/ 4 h 472"/>
                <a:gd name="T4" fmla="*/ 130 w 283"/>
                <a:gd name="T5" fmla="*/ 15 h 472"/>
                <a:gd name="T6" fmla="*/ 167 w 283"/>
                <a:gd name="T7" fmla="*/ 33 h 472"/>
                <a:gd name="T8" fmla="*/ 200 w 283"/>
                <a:gd name="T9" fmla="*/ 56 h 472"/>
                <a:gd name="T10" fmla="*/ 228 w 283"/>
                <a:gd name="T11" fmla="*/ 84 h 472"/>
                <a:gd name="T12" fmla="*/ 252 w 283"/>
                <a:gd name="T13" fmla="*/ 118 h 472"/>
                <a:gd name="T14" fmla="*/ 269 w 283"/>
                <a:gd name="T15" fmla="*/ 154 h 472"/>
                <a:gd name="T16" fmla="*/ 280 w 283"/>
                <a:gd name="T17" fmla="*/ 194 h 472"/>
                <a:gd name="T18" fmla="*/ 283 w 283"/>
                <a:gd name="T19" fmla="*/ 236 h 472"/>
                <a:gd name="T20" fmla="*/ 280 w 283"/>
                <a:gd name="T21" fmla="*/ 279 h 472"/>
                <a:gd name="T22" fmla="*/ 269 w 283"/>
                <a:gd name="T23" fmla="*/ 318 h 472"/>
                <a:gd name="T24" fmla="*/ 252 w 283"/>
                <a:gd name="T25" fmla="*/ 355 h 472"/>
                <a:gd name="T26" fmla="*/ 228 w 283"/>
                <a:gd name="T27" fmla="*/ 389 h 472"/>
                <a:gd name="T28" fmla="*/ 200 w 283"/>
                <a:gd name="T29" fmla="*/ 416 h 472"/>
                <a:gd name="T30" fmla="*/ 167 w 283"/>
                <a:gd name="T31" fmla="*/ 439 h 472"/>
                <a:gd name="T32" fmla="*/ 130 w 283"/>
                <a:gd name="T33" fmla="*/ 458 h 472"/>
                <a:gd name="T34" fmla="*/ 90 w 283"/>
                <a:gd name="T35" fmla="*/ 468 h 472"/>
                <a:gd name="T36" fmla="*/ 47 w 283"/>
                <a:gd name="T37" fmla="*/ 472 h 472"/>
                <a:gd name="T38" fmla="*/ 33 w 283"/>
                <a:gd name="T39" fmla="*/ 470 h 472"/>
                <a:gd name="T40" fmla="*/ 20 w 283"/>
                <a:gd name="T41" fmla="*/ 464 h 472"/>
                <a:gd name="T42" fmla="*/ 10 w 283"/>
                <a:gd name="T43" fmla="*/ 453 h 472"/>
                <a:gd name="T44" fmla="*/ 3 w 283"/>
                <a:gd name="T45" fmla="*/ 439 h 472"/>
                <a:gd name="T46" fmla="*/ 0 w 283"/>
                <a:gd name="T47" fmla="*/ 425 h 472"/>
                <a:gd name="T48" fmla="*/ 3 w 283"/>
                <a:gd name="T49" fmla="*/ 410 h 472"/>
                <a:gd name="T50" fmla="*/ 10 w 283"/>
                <a:gd name="T51" fmla="*/ 397 h 472"/>
                <a:gd name="T52" fmla="*/ 20 w 283"/>
                <a:gd name="T53" fmla="*/ 387 h 472"/>
                <a:gd name="T54" fmla="*/ 33 w 283"/>
                <a:gd name="T55" fmla="*/ 380 h 472"/>
                <a:gd name="T56" fmla="*/ 47 w 283"/>
                <a:gd name="T57" fmla="*/ 378 h 472"/>
                <a:gd name="T58" fmla="*/ 80 w 283"/>
                <a:gd name="T59" fmla="*/ 374 h 472"/>
                <a:gd name="T60" fmla="*/ 110 w 283"/>
                <a:gd name="T61" fmla="*/ 363 h 472"/>
                <a:gd name="T62" fmla="*/ 136 w 283"/>
                <a:gd name="T63" fmla="*/ 346 h 472"/>
                <a:gd name="T64" fmla="*/ 157 w 283"/>
                <a:gd name="T65" fmla="*/ 325 h 472"/>
                <a:gd name="T66" fmla="*/ 174 w 283"/>
                <a:gd name="T67" fmla="*/ 298 h 472"/>
                <a:gd name="T68" fmla="*/ 185 w 283"/>
                <a:gd name="T69" fmla="*/ 269 h 472"/>
                <a:gd name="T70" fmla="*/ 189 w 283"/>
                <a:gd name="T71" fmla="*/ 236 h 472"/>
                <a:gd name="T72" fmla="*/ 185 w 283"/>
                <a:gd name="T73" fmla="*/ 204 h 472"/>
                <a:gd name="T74" fmla="*/ 174 w 283"/>
                <a:gd name="T75" fmla="*/ 175 h 472"/>
                <a:gd name="T76" fmla="*/ 157 w 283"/>
                <a:gd name="T77" fmla="*/ 148 h 472"/>
                <a:gd name="T78" fmla="*/ 136 w 283"/>
                <a:gd name="T79" fmla="*/ 126 h 472"/>
                <a:gd name="T80" fmla="*/ 110 w 283"/>
                <a:gd name="T81" fmla="*/ 109 h 472"/>
                <a:gd name="T82" fmla="*/ 80 w 283"/>
                <a:gd name="T83" fmla="*/ 98 h 472"/>
                <a:gd name="T84" fmla="*/ 47 w 283"/>
                <a:gd name="T85" fmla="*/ 95 h 472"/>
                <a:gd name="T86" fmla="*/ 33 w 283"/>
                <a:gd name="T87" fmla="*/ 92 h 472"/>
                <a:gd name="T88" fmla="*/ 20 w 283"/>
                <a:gd name="T89" fmla="*/ 85 h 472"/>
                <a:gd name="T90" fmla="*/ 10 w 283"/>
                <a:gd name="T91" fmla="*/ 75 h 472"/>
                <a:gd name="T92" fmla="*/ 3 w 283"/>
                <a:gd name="T93" fmla="*/ 62 h 472"/>
                <a:gd name="T94" fmla="*/ 0 w 283"/>
                <a:gd name="T95" fmla="*/ 48 h 472"/>
                <a:gd name="T96" fmla="*/ 3 w 283"/>
                <a:gd name="T97" fmla="*/ 33 h 472"/>
                <a:gd name="T98" fmla="*/ 10 w 283"/>
                <a:gd name="T99" fmla="*/ 20 h 472"/>
                <a:gd name="T100" fmla="*/ 20 w 283"/>
                <a:gd name="T101" fmla="*/ 9 h 472"/>
                <a:gd name="T102" fmla="*/ 33 w 283"/>
                <a:gd name="T103" fmla="*/ 3 h 472"/>
                <a:gd name="T104" fmla="*/ 47 w 283"/>
                <a:gd name="T105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3" h="472">
                  <a:moveTo>
                    <a:pt x="47" y="0"/>
                  </a:moveTo>
                  <a:lnTo>
                    <a:pt x="90" y="4"/>
                  </a:lnTo>
                  <a:lnTo>
                    <a:pt x="130" y="15"/>
                  </a:lnTo>
                  <a:lnTo>
                    <a:pt x="167" y="33"/>
                  </a:lnTo>
                  <a:lnTo>
                    <a:pt x="200" y="56"/>
                  </a:lnTo>
                  <a:lnTo>
                    <a:pt x="228" y="84"/>
                  </a:lnTo>
                  <a:lnTo>
                    <a:pt x="252" y="118"/>
                  </a:lnTo>
                  <a:lnTo>
                    <a:pt x="269" y="154"/>
                  </a:lnTo>
                  <a:lnTo>
                    <a:pt x="280" y="194"/>
                  </a:lnTo>
                  <a:lnTo>
                    <a:pt x="283" y="236"/>
                  </a:lnTo>
                  <a:lnTo>
                    <a:pt x="280" y="279"/>
                  </a:lnTo>
                  <a:lnTo>
                    <a:pt x="269" y="318"/>
                  </a:lnTo>
                  <a:lnTo>
                    <a:pt x="252" y="355"/>
                  </a:lnTo>
                  <a:lnTo>
                    <a:pt x="228" y="389"/>
                  </a:lnTo>
                  <a:lnTo>
                    <a:pt x="200" y="416"/>
                  </a:lnTo>
                  <a:lnTo>
                    <a:pt x="167" y="439"/>
                  </a:lnTo>
                  <a:lnTo>
                    <a:pt x="130" y="458"/>
                  </a:lnTo>
                  <a:lnTo>
                    <a:pt x="90" y="468"/>
                  </a:lnTo>
                  <a:lnTo>
                    <a:pt x="47" y="472"/>
                  </a:lnTo>
                  <a:lnTo>
                    <a:pt x="33" y="470"/>
                  </a:lnTo>
                  <a:lnTo>
                    <a:pt x="20" y="464"/>
                  </a:lnTo>
                  <a:lnTo>
                    <a:pt x="10" y="453"/>
                  </a:lnTo>
                  <a:lnTo>
                    <a:pt x="3" y="439"/>
                  </a:lnTo>
                  <a:lnTo>
                    <a:pt x="0" y="425"/>
                  </a:lnTo>
                  <a:lnTo>
                    <a:pt x="3" y="410"/>
                  </a:lnTo>
                  <a:lnTo>
                    <a:pt x="10" y="397"/>
                  </a:lnTo>
                  <a:lnTo>
                    <a:pt x="20" y="387"/>
                  </a:lnTo>
                  <a:lnTo>
                    <a:pt x="33" y="380"/>
                  </a:lnTo>
                  <a:lnTo>
                    <a:pt x="47" y="378"/>
                  </a:lnTo>
                  <a:lnTo>
                    <a:pt x="80" y="374"/>
                  </a:lnTo>
                  <a:lnTo>
                    <a:pt x="110" y="363"/>
                  </a:lnTo>
                  <a:lnTo>
                    <a:pt x="136" y="346"/>
                  </a:lnTo>
                  <a:lnTo>
                    <a:pt x="157" y="325"/>
                  </a:lnTo>
                  <a:lnTo>
                    <a:pt x="174" y="298"/>
                  </a:lnTo>
                  <a:lnTo>
                    <a:pt x="185" y="269"/>
                  </a:lnTo>
                  <a:lnTo>
                    <a:pt x="189" y="236"/>
                  </a:lnTo>
                  <a:lnTo>
                    <a:pt x="185" y="204"/>
                  </a:lnTo>
                  <a:lnTo>
                    <a:pt x="174" y="175"/>
                  </a:lnTo>
                  <a:lnTo>
                    <a:pt x="157" y="148"/>
                  </a:lnTo>
                  <a:lnTo>
                    <a:pt x="136" y="126"/>
                  </a:lnTo>
                  <a:lnTo>
                    <a:pt x="110" y="109"/>
                  </a:lnTo>
                  <a:lnTo>
                    <a:pt x="80" y="98"/>
                  </a:lnTo>
                  <a:lnTo>
                    <a:pt x="47" y="95"/>
                  </a:lnTo>
                  <a:lnTo>
                    <a:pt x="33" y="92"/>
                  </a:lnTo>
                  <a:lnTo>
                    <a:pt x="20" y="85"/>
                  </a:lnTo>
                  <a:lnTo>
                    <a:pt x="10" y="75"/>
                  </a:lnTo>
                  <a:lnTo>
                    <a:pt x="3" y="62"/>
                  </a:lnTo>
                  <a:lnTo>
                    <a:pt x="0" y="48"/>
                  </a:lnTo>
                  <a:lnTo>
                    <a:pt x="3" y="33"/>
                  </a:lnTo>
                  <a:lnTo>
                    <a:pt x="10" y="20"/>
                  </a:lnTo>
                  <a:lnTo>
                    <a:pt x="20" y="9"/>
                  </a:lnTo>
                  <a:lnTo>
                    <a:pt x="33" y="3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233005B0-49E6-434E-93CB-DA353B767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" y="638"/>
              <a:ext cx="18" cy="19"/>
            </a:xfrm>
            <a:custGeom>
              <a:avLst/>
              <a:gdLst>
                <a:gd name="T0" fmla="*/ 47 w 94"/>
                <a:gd name="T1" fmla="*/ 0 h 94"/>
                <a:gd name="T2" fmla="*/ 61 w 94"/>
                <a:gd name="T3" fmla="*/ 2 h 94"/>
                <a:gd name="T4" fmla="*/ 75 w 94"/>
                <a:gd name="T5" fmla="*/ 10 h 94"/>
                <a:gd name="T6" fmla="*/ 84 w 94"/>
                <a:gd name="T7" fmla="*/ 19 h 94"/>
                <a:gd name="T8" fmla="*/ 92 w 94"/>
                <a:gd name="T9" fmla="*/ 33 h 94"/>
                <a:gd name="T10" fmla="*/ 94 w 94"/>
                <a:gd name="T11" fmla="*/ 47 h 94"/>
                <a:gd name="T12" fmla="*/ 92 w 94"/>
                <a:gd name="T13" fmla="*/ 63 h 94"/>
                <a:gd name="T14" fmla="*/ 84 w 94"/>
                <a:gd name="T15" fmla="*/ 75 h 94"/>
                <a:gd name="T16" fmla="*/ 75 w 94"/>
                <a:gd name="T17" fmla="*/ 86 h 94"/>
                <a:gd name="T18" fmla="*/ 61 w 94"/>
                <a:gd name="T19" fmla="*/ 92 h 94"/>
                <a:gd name="T20" fmla="*/ 47 w 94"/>
                <a:gd name="T21" fmla="*/ 94 h 94"/>
                <a:gd name="T22" fmla="*/ 32 w 94"/>
                <a:gd name="T23" fmla="*/ 92 h 94"/>
                <a:gd name="T24" fmla="*/ 19 w 94"/>
                <a:gd name="T25" fmla="*/ 86 h 94"/>
                <a:gd name="T26" fmla="*/ 8 w 94"/>
                <a:gd name="T27" fmla="*/ 75 h 94"/>
                <a:gd name="T28" fmla="*/ 2 w 94"/>
                <a:gd name="T29" fmla="*/ 63 h 94"/>
                <a:gd name="T30" fmla="*/ 0 w 94"/>
                <a:gd name="T31" fmla="*/ 47 h 94"/>
                <a:gd name="T32" fmla="*/ 2 w 94"/>
                <a:gd name="T33" fmla="*/ 33 h 94"/>
                <a:gd name="T34" fmla="*/ 8 w 94"/>
                <a:gd name="T35" fmla="*/ 19 h 94"/>
                <a:gd name="T36" fmla="*/ 19 w 94"/>
                <a:gd name="T37" fmla="*/ 10 h 94"/>
                <a:gd name="T38" fmla="*/ 32 w 94"/>
                <a:gd name="T39" fmla="*/ 2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1" y="2"/>
                  </a:lnTo>
                  <a:lnTo>
                    <a:pt x="75" y="10"/>
                  </a:lnTo>
                  <a:lnTo>
                    <a:pt x="84" y="19"/>
                  </a:lnTo>
                  <a:lnTo>
                    <a:pt x="92" y="33"/>
                  </a:lnTo>
                  <a:lnTo>
                    <a:pt x="94" y="47"/>
                  </a:lnTo>
                  <a:lnTo>
                    <a:pt x="92" y="63"/>
                  </a:lnTo>
                  <a:lnTo>
                    <a:pt x="84" y="75"/>
                  </a:lnTo>
                  <a:lnTo>
                    <a:pt x="75" y="86"/>
                  </a:lnTo>
                  <a:lnTo>
                    <a:pt x="61" y="92"/>
                  </a:lnTo>
                  <a:lnTo>
                    <a:pt x="47" y="94"/>
                  </a:lnTo>
                  <a:lnTo>
                    <a:pt x="32" y="92"/>
                  </a:lnTo>
                  <a:lnTo>
                    <a:pt x="19" y="86"/>
                  </a:lnTo>
                  <a:lnTo>
                    <a:pt x="8" y="75"/>
                  </a:lnTo>
                  <a:lnTo>
                    <a:pt x="2" y="63"/>
                  </a:lnTo>
                  <a:lnTo>
                    <a:pt x="0" y="47"/>
                  </a:lnTo>
                  <a:lnTo>
                    <a:pt x="2" y="33"/>
                  </a:lnTo>
                  <a:lnTo>
                    <a:pt x="8" y="19"/>
                  </a:lnTo>
                  <a:lnTo>
                    <a:pt x="19" y="10"/>
                  </a:lnTo>
                  <a:lnTo>
                    <a:pt x="32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74DA9726-9B33-41EF-873C-C8AD96C29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" y="638"/>
              <a:ext cx="18" cy="19"/>
            </a:xfrm>
            <a:custGeom>
              <a:avLst/>
              <a:gdLst>
                <a:gd name="T0" fmla="*/ 47 w 94"/>
                <a:gd name="T1" fmla="*/ 0 h 94"/>
                <a:gd name="T2" fmla="*/ 62 w 94"/>
                <a:gd name="T3" fmla="*/ 2 h 94"/>
                <a:gd name="T4" fmla="*/ 75 w 94"/>
                <a:gd name="T5" fmla="*/ 10 h 94"/>
                <a:gd name="T6" fmla="*/ 86 w 94"/>
                <a:gd name="T7" fmla="*/ 19 h 94"/>
                <a:gd name="T8" fmla="*/ 92 w 94"/>
                <a:gd name="T9" fmla="*/ 33 h 94"/>
                <a:gd name="T10" fmla="*/ 94 w 94"/>
                <a:gd name="T11" fmla="*/ 47 h 94"/>
                <a:gd name="T12" fmla="*/ 92 w 94"/>
                <a:gd name="T13" fmla="*/ 63 h 94"/>
                <a:gd name="T14" fmla="*/ 86 w 94"/>
                <a:gd name="T15" fmla="*/ 75 h 94"/>
                <a:gd name="T16" fmla="*/ 75 w 94"/>
                <a:gd name="T17" fmla="*/ 86 h 94"/>
                <a:gd name="T18" fmla="*/ 62 w 94"/>
                <a:gd name="T19" fmla="*/ 92 h 94"/>
                <a:gd name="T20" fmla="*/ 47 w 94"/>
                <a:gd name="T21" fmla="*/ 94 h 94"/>
                <a:gd name="T22" fmla="*/ 32 w 94"/>
                <a:gd name="T23" fmla="*/ 92 h 94"/>
                <a:gd name="T24" fmla="*/ 19 w 94"/>
                <a:gd name="T25" fmla="*/ 86 h 94"/>
                <a:gd name="T26" fmla="*/ 8 w 94"/>
                <a:gd name="T27" fmla="*/ 75 h 94"/>
                <a:gd name="T28" fmla="*/ 2 w 94"/>
                <a:gd name="T29" fmla="*/ 63 h 94"/>
                <a:gd name="T30" fmla="*/ 0 w 94"/>
                <a:gd name="T31" fmla="*/ 47 h 94"/>
                <a:gd name="T32" fmla="*/ 2 w 94"/>
                <a:gd name="T33" fmla="*/ 33 h 94"/>
                <a:gd name="T34" fmla="*/ 8 w 94"/>
                <a:gd name="T35" fmla="*/ 19 h 94"/>
                <a:gd name="T36" fmla="*/ 19 w 94"/>
                <a:gd name="T37" fmla="*/ 10 h 94"/>
                <a:gd name="T38" fmla="*/ 32 w 94"/>
                <a:gd name="T39" fmla="*/ 2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2" y="2"/>
                  </a:lnTo>
                  <a:lnTo>
                    <a:pt x="75" y="10"/>
                  </a:lnTo>
                  <a:lnTo>
                    <a:pt x="86" y="19"/>
                  </a:lnTo>
                  <a:lnTo>
                    <a:pt x="92" y="33"/>
                  </a:lnTo>
                  <a:lnTo>
                    <a:pt x="94" y="47"/>
                  </a:lnTo>
                  <a:lnTo>
                    <a:pt x="92" y="63"/>
                  </a:lnTo>
                  <a:lnTo>
                    <a:pt x="86" y="75"/>
                  </a:lnTo>
                  <a:lnTo>
                    <a:pt x="75" y="86"/>
                  </a:lnTo>
                  <a:lnTo>
                    <a:pt x="62" y="92"/>
                  </a:lnTo>
                  <a:lnTo>
                    <a:pt x="47" y="94"/>
                  </a:lnTo>
                  <a:lnTo>
                    <a:pt x="32" y="92"/>
                  </a:lnTo>
                  <a:lnTo>
                    <a:pt x="19" y="86"/>
                  </a:lnTo>
                  <a:lnTo>
                    <a:pt x="8" y="75"/>
                  </a:lnTo>
                  <a:lnTo>
                    <a:pt x="2" y="63"/>
                  </a:lnTo>
                  <a:lnTo>
                    <a:pt x="0" y="47"/>
                  </a:lnTo>
                  <a:lnTo>
                    <a:pt x="2" y="33"/>
                  </a:lnTo>
                  <a:lnTo>
                    <a:pt x="8" y="19"/>
                  </a:lnTo>
                  <a:lnTo>
                    <a:pt x="19" y="10"/>
                  </a:lnTo>
                  <a:lnTo>
                    <a:pt x="32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D29251F7-DD78-4448-A003-76F221B5D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7" y="638"/>
              <a:ext cx="18" cy="19"/>
            </a:xfrm>
            <a:custGeom>
              <a:avLst/>
              <a:gdLst>
                <a:gd name="T0" fmla="*/ 47 w 94"/>
                <a:gd name="T1" fmla="*/ 0 h 94"/>
                <a:gd name="T2" fmla="*/ 63 w 94"/>
                <a:gd name="T3" fmla="*/ 2 h 94"/>
                <a:gd name="T4" fmla="*/ 75 w 94"/>
                <a:gd name="T5" fmla="*/ 10 h 94"/>
                <a:gd name="T6" fmla="*/ 86 w 94"/>
                <a:gd name="T7" fmla="*/ 19 h 94"/>
                <a:gd name="T8" fmla="*/ 92 w 94"/>
                <a:gd name="T9" fmla="*/ 33 h 94"/>
                <a:gd name="T10" fmla="*/ 94 w 94"/>
                <a:gd name="T11" fmla="*/ 47 h 94"/>
                <a:gd name="T12" fmla="*/ 92 w 94"/>
                <a:gd name="T13" fmla="*/ 63 h 94"/>
                <a:gd name="T14" fmla="*/ 86 w 94"/>
                <a:gd name="T15" fmla="*/ 75 h 94"/>
                <a:gd name="T16" fmla="*/ 75 w 94"/>
                <a:gd name="T17" fmla="*/ 86 h 94"/>
                <a:gd name="T18" fmla="*/ 63 w 94"/>
                <a:gd name="T19" fmla="*/ 92 h 94"/>
                <a:gd name="T20" fmla="*/ 47 w 94"/>
                <a:gd name="T21" fmla="*/ 94 h 94"/>
                <a:gd name="T22" fmla="*/ 33 w 94"/>
                <a:gd name="T23" fmla="*/ 92 h 94"/>
                <a:gd name="T24" fmla="*/ 19 w 94"/>
                <a:gd name="T25" fmla="*/ 86 h 94"/>
                <a:gd name="T26" fmla="*/ 10 w 94"/>
                <a:gd name="T27" fmla="*/ 75 h 94"/>
                <a:gd name="T28" fmla="*/ 2 w 94"/>
                <a:gd name="T29" fmla="*/ 63 h 94"/>
                <a:gd name="T30" fmla="*/ 0 w 94"/>
                <a:gd name="T31" fmla="*/ 47 h 94"/>
                <a:gd name="T32" fmla="*/ 2 w 94"/>
                <a:gd name="T33" fmla="*/ 33 h 94"/>
                <a:gd name="T34" fmla="*/ 10 w 94"/>
                <a:gd name="T35" fmla="*/ 19 h 94"/>
                <a:gd name="T36" fmla="*/ 19 w 94"/>
                <a:gd name="T37" fmla="*/ 10 h 94"/>
                <a:gd name="T38" fmla="*/ 33 w 94"/>
                <a:gd name="T39" fmla="*/ 2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3" y="2"/>
                  </a:lnTo>
                  <a:lnTo>
                    <a:pt x="75" y="10"/>
                  </a:lnTo>
                  <a:lnTo>
                    <a:pt x="86" y="19"/>
                  </a:lnTo>
                  <a:lnTo>
                    <a:pt x="92" y="33"/>
                  </a:lnTo>
                  <a:lnTo>
                    <a:pt x="94" y="47"/>
                  </a:lnTo>
                  <a:lnTo>
                    <a:pt x="92" y="63"/>
                  </a:lnTo>
                  <a:lnTo>
                    <a:pt x="86" y="75"/>
                  </a:lnTo>
                  <a:lnTo>
                    <a:pt x="75" y="86"/>
                  </a:lnTo>
                  <a:lnTo>
                    <a:pt x="63" y="92"/>
                  </a:lnTo>
                  <a:lnTo>
                    <a:pt x="47" y="94"/>
                  </a:lnTo>
                  <a:lnTo>
                    <a:pt x="33" y="92"/>
                  </a:lnTo>
                  <a:lnTo>
                    <a:pt x="19" y="86"/>
                  </a:lnTo>
                  <a:lnTo>
                    <a:pt x="10" y="75"/>
                  </a:lnTo>
                  <a:lnTo>
                    <a:pt x="2" y="63"/>
                  </a:lnTo>
                  <a:lnTo>
                    <a:pt x="0" y="47"/>
                  </a:lnTo>
                  <a:lnTo>
                    <a:pt x="2" y="33"/>
                  </a:lnTo>
                  <a:lnTo>
                    <a:pt x="10" y="19"/>
                  </a:lnTo>
                  <a:lnTo>
                    <a:pt x="19" y="10"/>
                  </a:lnTo>
                  <a:lnTo>
                    <a:pt x="33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5DDA6420-C606-4A0B-8F0A-A34D85B0B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" y="638"/>
              <a:ext cx="18" cy="19"/>
            </a:xfrm>
            <a:custGeom>
              <a:avLst/>
              <a:gdLst>
                <a:gd name="T0" fmla="*/ 47 w 94"/>
                <a:gd name="T1" fmla="*/ 0 h 94"/>
                <a:gd name="T2" fmla="*/ 63 w 94"/>
                <a:gd name="T3" fmla="*/ 2 h 94"/>
                <a:gd name="T4" fmla="*/ 75 w 94"/>
                <a:gd name="T5" fmla="*/ 10 h 94"/>
                <a:gd name="T6" fmla="*/ 86 w 94"/>
                <a:gd name="T7" fmla="*/ 19 h 94"/>
                <a:gd name="T8" fmla="*/ 92 w 94"/>
                <a:gd name="T9" fmla="*/ 33 h 94"/>
                <a:gd name="T10" fmla="*/ 94 w 94"/>
                <a:gd name="T11" fmla="*/ 47 h 94"/>
                <a:gd name="T12" fmla="*/ 92 w 94"/>
                <a:gd name="T13" fmla="*/ 63 h 94"/>
                <a:gd name="T14" fmla="*/ 86 w 94"/>
                <a:gd name="T15" fmla="*/ 75 h 94"/>
                <a:gd name="T16" fmla="*/ 75 w 94"/>
                <a:gd name="T17" fmla="*/ 86 h 94"/>
                <a:gd name="T18" fmla="*/ 63 w 94"/>
                <a:gd name="T19" fmla="*/ 92 h 94"/>
                <a:gd name="T20" fmla="*/ 47 w 94"/>
                <a:gd name="T21" fmla="*/ 94 h 94"/>
                <a:gd name="T22" fmla="*/ 33 w 94"/>
                <a:gd name="T23" fmla="*/ 92 h 94"/>
                <a:gd name="T24" fmla="*/ 19 w 94"/>
                <a:gd name="T25" fmla="*/ 86 h 94"/>
                <a:gd name="T26" fmla="*/ 10 w 94"/>
                <a:gd name="T27" fmla="*/ 75 h 94"/>
                <a:gd name="T28" fmla="*/ 2 w 94"/>
                <a:gd name="T29" fmla="*/ 63 h 94"/>
                <a:gd name="T30" fmla="*/ 0 w 94"/>
                <a:gd name="T31" fmla="*/ 47 h 94"/>
                <a:gd name="T32" fmla="*/ 2 w 94"/>
                <a:gd name="T33" fmla="*/ 33 h 94"/>
                <a:gd name="T34" fmla="*/ 10 w 94"/>
                <a:gd name="T35" fmla="*/ 19 h 94"/>
                <a:gd name="T36" fmla="*/ 19 w 94"/>
                <a:gd name="T37" fmla="*/ 10 h 94"/>
                <a:gd name="T38" fmla="*/ 33 w 94"/>
                <a:gd name="T39" fmla="*/ 2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3" y="2"/>
                  </a:lnTo>
                  <a:lnTo>
                    <a:pt x="75" y="10"/>
                  </a:lnTo>
                  <a:lnTo>
                    <a:pt x="86" y="19"/>
                  </a:lnTo>
                  <a:lnTo>
                    <a:pt x="92" y="33"/>
                  </a:lnTo>
                  <a:lnTo>
                    <a:pt x="94" y="47"/>
                  </a:lnTo>
                  <a:lnTo>
                    <a:pt x="92" y="63"/>
                  </a:lnTo>
                  <a:lnTo>
                    <a:pt x="86" y="75"/>
                  </a:lnTo>
                  <a:lnTo>
                    <a:pt x="75" y="86"/>
                  </a:lnTo>
                  <a:lnTo>
                    <a:pt x="63" y="92"/>
                  </a:lnTo>
                  <a:lnTo>
                    <a:pt x="47" y="94"/>
                  </a:lnTo>
                  <a:lnTo>
                    <a:pt x="33" y="92"/>
                  </a:lnTo>
                  <a:lnTo>
                    <a:pt x="19" y="86"/>
                  </a:lnTo>
                  <a:lnTo>
                    <a:pt x="10" y="75"/>
                  </a:lnTo>
                  <a:lnTo>
                    <a:pt x="2" y="63"/>
                  </a:lnTo>
                  <a:lnTo>
                    <a:pt x="0" y="47"/>
                  </a:lnTo>
                  <a:lnTo>
                    <a:pt x="2" y="33"/>
                  </a:lnTo>
                  <a:lnTo>
                    <a:pt x="10" y="19"/>
                  </a:lnTo>
                  <a:lnTo>
                    <a:pt x="19" y="10"/>
                  </a:lnTo>
                  <a:lnTo>
                    <a:pt x="33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576006F0-882F-4D53-963C-04AACCC3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" y="638"/>
              <a:ext cx="19" cy="19"/>
            </a:xfrm>
            <a:custGeom>
              <a:avLst/>
              <a:gdLst>
                <a:gd name="T0" fmla="*/ 47 w 96"/>
                <a:gd name="T1" fmla="*/ 0 h 94"/>
                <a:gd name="T2" fmla="*/ 63 w 96"/>
                <a:gd name="T3" fmla="*/ 2 h 94"/>
                <a:gd name="T4" fmla="*/ 76 w 96"/>
                <a:gd name="T5" fmla="*/ 10 h 94"/>
                <a:gd name="T6" fmla="*/ 86 w 96"/>
                <a:gd name="T7" fmla="*/ 19 h 94"/>
                <a:gd name="T8" fmla="*/ 93 w 96"/>
                <a:gd name="T9" fmla="*/ 33 h 94"/>
                <a:gd name="T10" fmla="*/ 96 w 96"/>
                <a:gd name="T11" fmla="*/ 47 h 94"/>
                <a:gd name="T12" fmla="*/ 93 w 96"/>
                <a:gd name="T13" fmla="*/ 63 h 94"/>
                <a:gd name="T14" fmla="*/ 86 w 96"/>
                <a:gd name="T15" fmla="*/ 75 h 94"/>
                <a:gd name="T16" fmla="*/ 76 w 96"/>
                <a:gd name="T17" fmla="*/ 86 h 94"/>
                <a:gd name="T18" fmla="*/ 63 w 96"/>
                <a:gd name="T19" fmla="*/ 92 h 94"/>
                <a:gd name="T20" fmla="*/ 47 w 96"/>
                <a:gd name="T21" fmla="*/ 94 h 94"/>
                <a:gd name="T22" fmla="*/ 33 w 96"/>
                <a:gd name="T23" fmla="*/ 92 h 94"/>
                <a:gd name="T24" fmla="*/ 19 w 96"/>
                <a:gd name="T25" fmla="*/ 86 h 94"/>
                <a:gd name="T26" fmla="*/ 10 w 96"/>
                <a:gd name="T27" fmla="*/ 75 h 94"/>
                <a:gd name="T28" fmla="*/ 3 w 96"/>
                <a:gd name="T29" fmla="*/ 63 h 94"/>
                <a:gd name="T30" fmla="*/ 0 w 96"/>
                <a:gd name="T31" fmla="*/ 47 h 94"/>
                <a:gd name="T32" fmla="*/ 3 w 96"/>
                <a:gd name="T33" fmla="*/ 33 h 94"/>
                <a:gd name="T34" fmla="*/ 10 w 96"/>
                <a:gd name="T35" fmla="*/ 19 h 94"/>
                <a:gd name="T36" fmla="*/ 19 w 96"/>
                <a:gd name="T37" fmla="*/ 10 h 94"/>
                <a:gd name="T38" fmla="*/ 33 w 96"/>
                <a:gd name="T39" fmla="*/ 2 h 94"/>
                <a:gd name="T40" fmla="*/ 47 w 96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4">
                  <a:moveTo>
                    <a:pt x="47" y="0"/>
                  </a:moveTo>
                  <a:lnTo>
                    <a:pt x="63" y="2"/>
                  </a:lnTo>
                  <a:lnTo>
                    <a:pt x="76" y="10"/>
                  </a:lnTo>
                  <a:lnTo>
                    <a:pt x="86" y="19"/>
                  </a:lnTo>
                  <a:lnTo>
                    <a:pt x="93" y="33"/>
                  </a:lnTo>
                  <a:lnTo>
                    <a:pt x="96" y="47"/>
                  </a:lnTo>
                  <a:lnTo>
                    <a:pt x="93" y="63"/>
                  </a:lnTo>
                  <a:lnTo>
                    <a:pt x="86" y="75"/>
                  </a:lnTo>
                  <a:lnTo>
                    <a:pt x="76" y="86"/>
                  </a:lnTo>
                  <a:lnTo>
                    <a:pt x="63" y="92"/>
                  </a:lnTo>
                  <a:lnTo>
                    <a:pt x="47" y="94"/>
                  </a:lnTo>
                  <a:lnTo>
                    <a:pt x="33" y="92"/>
                  </a:lnTo>
                  <a:lnTo>
                    <a:pt x="19" y="86"/>
                  </a:lnTo>
                  <a:lnTo>
                    <a:pt x="10" y="75"/>
                  </a:lnTo>
                  <a:lnTo>
                    <a:pt x="3" y="63"/>
                  </a:lnTo>
                  <a:lnTo>
                    <a:pt x="0" y="47"/>
                  </a:lnTo>
                  <a:lnTo>
                    <a:pt x="3" y="33"/>
                  </a:lnTo>
                  <a:lnTo>
                    <a:pt x="10" y="19"/>
                  </a:lnTo>
                  <a:lnTo>
                    <a:pt x="19" y="10"/>
                  </a:lnTo>
                  <a:lnTo>
                    <a:pt x="33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id="{51A8EAB5-F6F4-4C6D-9956-3B8E61805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714"/>
              <a:ext cx="18" cy="18"/>
            </a:xfrm>
            <a:custGeom>
              <a:avLst/>
              <a:gdLst>
                <a:gd name="T0" fmla="*/ 47 w 94"/>
                <a:gd name="T1" fmla="*/ 0 h 94"/>
                <a:gd name="T2" fmla="*/ 61 w 94"/>
                <a:gd name="T3" fmla="*/ 3 h 94"/>
                <a:gd name="T4" fmla="*/ 75 w 94"/>
                <a:gd name="T5" fmla="*/ 9 h 94"/>
                <a:gd name="T6" fmla="*/ 84 w 94"/>
                <a:gd name="T7" fmla="*/ 19 h 94"/>
                <a:gd name="T8" fmla="*/ 91 w 94"/>
                <a:gd name="T9" fmla="*/ 32 h 94"/>
                <a:gd name="T10" fmla="*/ 94 w 94"/>
                <a:gd name="T11" fmla="*/ 48 h 94"/>
                <a:gd name="T12" fmla="*/ 91 w 94"/>
                <a:gd name="T13" fmla="*/ 62 h 94"/>
                <a:gd name="T14" fmla="*/ 84 w 94"/>
                <a:gd name="T15" fmla="*/ 75 h 94"/>
                <a:gd name="T16" fmla="*/ 75 w 94"/>
                <a:gd name="T17" fmla="*/ 85 h 94"/>
                <a:gd name="T18" fmla="*/ 61 w 94"/>
                <a:gd name="T19" fmla="*/ 91 h 94"/>
                <a:gd name="T20" fmla="*/ 47 w 94"/>
                <a:gd name="T21" fmla="*/ 94 h 94"/>
                <a:gd name="T22" fmla="*/ 31 w 94"/>
                <a:gd name="T23" fmla="*/ 91 h 94"/>
                <a:gd name="T24" fmla="*/ 19 w 94"/>
                <a:gd name="T25" fmla="*/ 85 h 94"/>
                <a:gd name="T26" fmla="*/ 8 w 94"/>
                <a:gd name="T27" fmla="*/ 75 h 94"/>
                <a:gd name="T28" fmla="*/ 2 w 94"/>
                <a:gd name="T29" fmla="*/ 62 h 94"/>
                <a:gd name="T30" fmla="*/ 0 w 94"/>
                <a:gd name="T31" fmla="*/ 48 h 94"/>
                <a:gd name="T32" fmla="*/ 2 w 94"/>
                <a:gd name="T33" fmla="*/ 32 h 94"/>
                <a:gd name="T34" fmla="*/ 8 w 94"/>
                <a:gd name="T35" fmla="*/ 19 h 94"/>
                <a:gd name="T36" fmla="*/ 19 w 94"/>
                <a:gd name="T37" fmla="*/ 9 h 94"/>
                <a:gd name="T38" fmla="*/ 31 w 94"/>
                <a:gd name="T39" fmla="*/ 3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1" y="3"/>
                  </a:lnTo>
                  <a:lnTo>
                    <a:pt x="75" y="9"/>
                  </a:lnTo>
                  <a:lnTo>
                    <a:pt x="84" y="19"/>
                  </a:lnTo>
                  <a:lnTo>
                    <a:pt x="91" y="32"/>
                  </a:lnTo>
                  <a:lnTo>
                    <a:pt x="94" y="48"/>
                  </a:lnTo>
                  <a:lnTo>
                    <a:pt x="91" y="62"/>
                  </a:lnTo>
                  <a:lnTo>
                    <a:pt x="84" y="75"/>
                  </a:lnTo>
                  <a:lnTo>
                    <a:pt x="75" y="85"/>
                  </a:lnTo>
                  <a:lnTo>
                    <a:pt x="61" y="91"/>
                  </a:lnTo>
                  <a:lnTo>
                    <a:pt x="47" y="94"/>
                  </a:lnTo>
                  <a:lnTo>
                    <a:pt x="31" y="91"/>
                  </a:lnTo>
                  <a:lnTo>
                    <a:pt x="19" y="85"/>
                  </a:lnTo>
                  <a:lnTo>
                    <a:pt x="8" y="75"/>
                  </a:lnTo>
                  <a:lnTo>
                    <a:pt x="2" y="62"/>
                  </a:lnTo>
                  <a:lnTo>
                    <a:pt x="0" y="48"/>
                  </a:lnTo>
                  <a:lnTo>
                    <a:pt x="2" y="32"/>
                  </a:lnTo>
                  <a:lnTo>
                    <a:pt x="8" y="19"/>
                  </a:lnTo>
                  <a:lnTo>
                    <a:pt x="19" y="9"/>
                  </a:lnTo>
                  <a:lnTo>
                    <a:pt x="31" y="3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344BA490-C22C-4341-8DA9-F2281EB8C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" y="714"/>
              <a:ext cx="18" cy="18"/>
            </a:xfrm>
            <a:custGeom>
              <a:avLst/>
              <a:gdLst>
                <a:gd name="T0" fmla="*/ 47 w 94"/>
                <a:gd name="T1" fmla="*/ 0 h 94"/>
                <a:gd name="T2" fmla="*/ 61 w 94"/>
                <a:gd name="T3" fmla="*/ 3 h 94"/>
                <a:gd name="T4" fmla="*/ 75 w 94"/>
                <a:gd name="T5" fmla="*/ 9 h 94"/>
                <a:gd name="T6" fmla="*/ 84 w 94"/>
                <a:gd name="T7" fmla="*/ 19 h 94"/>
                <a:gd name="T8" fmla="*/ 92 w 94"/>
                <a:gd name="T9" fmla="*/ 32 h 94"/>
                <a:gd name="T10" fmla="*/ 94 w 94"/>
                <a:gd name="T11" fmla="*/ 48 h 94"/>
                <a:gd name="T12" fmla="*/ 92 w 94"/>
                <a:gd name="T13" fmla="*/ 62 h 94"/>
                <a:gd name="T14" fmla="*/ 84 w 94"/>
                <a:gd name="T15" fmla="*/ 75 h 94"/>
                <a:gd name="T16" fmla="*/ 75 w 94"/>
                <a:gd name="T17" fmla="*/ 85 h 94"/>
                <a:gd name="T18" fmla="*/ 61 w 94"/>
                <a:gd name="T19" fmla="*/ 91 h 94"/>
                <a:gd name="T20" fmla="*/ 47 w 94"/>
                <a:gd name="T21" fmla="*/ 94 h 94"/>
                <a:gd name="T22" fmla="*/ 31 w 94"/>
                <a:gd name="T23" fmla="*/ 91 h 94"/>
                <a:gd name="T24" fmla="*/ 19 w 94"/>
                <a:gd name="T25" fmla="*/ 85 h 94"/>
                <a:gd name="T26" fmla="*/ 8 w 94"/>
                <a:gd name="T27" fmla="*/ 75 h 94"/>
                <a:gd name="T28" fmla="*/ 2 w 94"/>
                <a:gd name="T29" fmla="*/ 62 h 94"/>
                <a:gd name="T30" fmla="*/ 0 w 94"/>
                <a:gd name="T31" fmla="*/ 48 h 94"/>
                <a:gd name="T32" fmla="*/ 2 w 94"/>
                <a:gd name="T33" fmla="*/ 32 h 94"/>
                <a:gd name="T34" fmla="*/ 8 w 94"/>
                <a:gd name="T35" fmla="*/ 19 h 94"/>
                <a:gd name="T36" fmla="*/ 19 w 94"/>
                <a:gd name="T37" fmla="*/ 9 h 94"/>
                <a:gd name="T38" fmla="*/ 31 w 94"/>
                <a:gd name="T39" fmla="*/ 3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1" y="3"/>
                  </a:lnTo>
                  <a:lnTo>
                    <a:pt x="75" y="9"/>
                  </a:lnTo>
                  <a:lnTo>
                    <a:pt x="84" y="19"/>
                  </a:lnTo>
                  <a:lnTo>
                    <a:pt x="92" y="32"/>
                  </a:lnTo>
                  <a:lnTo>
                    <a:pt x="94" y="48"/>
                  </a:lnTo>
                  <a:lnTo>
                    <a:pt x="92" y="62"/>
                  </a:lnTo>
                  <a:lnTo>
                    <a:pt x="84" y="75"/>
                  </a:lnTo>
                  <a:lnTo>
                    <a:pt x="75" y="85"/>
                  </a:lnTo>
                  <a:lnTo>
                    <a:pt x="61" y="91"/>
                  </a:lnTo>
                  <a:lnTo>
                    <a:pt x="47" y="94"/>
                  </a:lnTo>
                  <a:lnTo>
                    <a:pt x="31" y="91"/>
                  </a:lnTo>
                  <a:lnTo>
                    <a:pt x="19" y="85"/>
                  </a:lnTo>
                  <a:lnTo>
                    <a:pt x="8" y="75"/>
                  </a:lnTo>
                  <a:lnTo>
                    <a:pt x="2" y="62"/>
                  </a:lnTo>
                  <a:lnTo>
                    <a:pt x="0" y="48"/>
                  </a:lnTo>
                  <a:lnTo>
                    <a:pt x="2" y="32"/>
                  </a:lnTo>
                  <a:lnTo>
                    <a:pt x="8" y="19"/>
                  </a:lnTo>
                  <a:lnTo>
                    <a:pt x="19" y="9"/>
                  </a:lnTo>
                  <a:lnTo>
                    <a:pt x="31" y="3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57D894C2-0141-45AA-B4F5-CEB217E81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" y="714"/>
              <a:ext cx="18" cy="18"/>
            </a:xfrm>
            <a:custGeom>
              <a:avLst/>
              <a:gdLst>
                <a:gd name="T0" fmla="*/ 47 w 94"/>
                <a:gd name="T1" fmla="*/ 0 h 94"/>
                <a:gd name="T2" fmla="*/ 61 w 94"/>
                <a:gd name="T3" fmla="*/ 3 h 94"/>
                <a:gd name="T4" fmla="*/ 75 w 94"/>
                <a:gd name="T5" fmla="*/ 9 h 94"/>
                <a:gd name="T6" fmla="*/ 84 w 94"/>
                <a:gd name="T7" fmla="*/ 19 h 94"/>
                <a:gd name="T8" fmla="*/ 92 w 94"/>
                <a:gd name="T9" fmla="*/ 32 h 94"/>
                <a:gd name="T10" fmla="*/ 94 w 94"/>
                <a:gd name="T11" fmla="*/ 48 h 94"/>
                <a:gd name="T12" fmla="*/ 92 w 94"/>
                <a:gd name="T13" fmla="*/ 62 h 94"/>
                <a:gd name="T14" fmla="*/ 84 w 94"/>
                <a:gd name="T15" fmla="*/ 75 h 94"/>
                <a:gd name="T16" fmla="*/ 75 w 94"/>
                <a:gd name="T17" fmla="*/ 85 h 94"/>
                <a:gd name="T18" fmla="*/ 61 w 94"/>
                <a:gd name="T19" fmla="*/ 91 h 94"/>
                <a:gd name="T20" fmla="*/ 47 w 94"/>
                <a:gd name="T21" fmla="*/ 94 h 94"/>
                <a:gd name="T22" fmla="*/ 32 w 94"/>
                <a:gd name="T23" fmla="*/ 91 h 94"/>
                <a:gd name="T24" fmla="*/ 19 w 94"/>
                <a:gd name="T25" fmla="*/ 85 h 94"/>
                <a:gd name="T26" fmla="*/ 8 w 94"/>
                <a:gd name="T27" fmla="*/ 75 h 94"/>
                <a:gd name="T28" fmla="*/ 2 w 94"/>
                <a:gd name="T29" fmla="*/ 62 h 94"/>
                <a:gd name="T30" fmla="*/ 0 w 94"/>
                <a:gd name="T31" fmla="*/ 48 h 94"/>
                <a:gd name="T32" fmla="*/ 2 w 94"/>
                <a:gd name="T33" fmla="*/ 32 h 94"/>
                <a:gd name="T34" fmla="*/ 8 w 94"/>
                <a:gd name="T35" fmla="*/ 19 h 94"/>
                <a:gd name="T36" fmla="*/ 19 w 94"/>
                <a:gd name="T37" fmla="*/ 9 h 94"/>
                <a:gd name="T38" fmla="*/ 32 w 94"/>
                <a:gd name="T39" fmla="*/ 3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1" y="3"/>
                  </a:lnTo>
                  <a:lnTo>
                    <a:pt x="75" y="9"/>
                  </a:lnTo>
                  <a:lnTo>
                    <a:pt x="84" y="19"/>
                  </a:lnTo>
                  <a:lnTo>
                    <a:pt x="92" y="32"/>
                  </a:lnTo>
                  <a:lnTo>
                    <a:pt x="94" y="48"/>
                  </a:lnTo>
                  <a:lnTo>
                    <a:pt x="92" y="62"/>
                  </a:lnTo>
                  <a:lnTo>
                    <a:pt x="84" y="75"/>
                  </a:lnTo>
                  <a:lnTo>
                    <a:pt x="75" y="85"/>
                  </a:lnTo>
                  <a:lnTo>
                    <a:pt x="61" y="91"/>
                  </a:lnTo>
                  <a:lnTo>
                    <a:pt x="47" y="94"/>
                  </a:lnTo>
                  <a:lnTo>
                    <a:pt x="32" y="91"/>
                  </a:lnTo>
                  <a:lnTo>
                    <a:pt x="19" y="85"/>
                  </a:lnTo>
                  <a:lnTo>
                    <a:pt x="8" y="75"/>
                  </a:lnTo>
                  <a:lnTo>
                    <a:pt x="2" y="62"/>
                  </a:lnTo>
                  <a:lnTo>
                    <a:pt x="0" y="48"/>
                  </a:lnTo>
                  <a:lnTo>
                    <a:pt x="2" y="32"/>
                  </a:lnTo>
                  <a:lnTo>
                    <a:pt x="8" y="19"/>
                  </a:lnTo>
                  <a:lnTo>
                    <a:pt x="19" y="9"/>
                  </a:lnTo>
                  <a:lnTo>
                    <a:pt x="32" y="3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5ABEFB0D-676F-407D-823D-D463EBC5F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" y="714"/>
              <a:ext cx="18" cy="18"/>
            </a:xfrm>
            <a:custGeom>
              <a:avLst/>
              <a:gdLst>
                <a:gd name="T0" fmla="*/ 47 w 94"/>
                <a:gd name="T1" fmla="*/ 0 h 94"/>
                <a:gd name="T2" fmla="*/ 62 w 94"/>
                <a:gd name="T3" fmla="*/ 3 h 94"/>
                <a:gd name="T4" fmla="*/ 75 w 94"/>
                <a:gd name="T5" fmla="*/ 9 h 94"/>
                <a:gd name="T6" fmla="*/ 86 w 94"/>
                <a:gd name="T7" fmla="*/ 19 h 94"/>
                <a:gd name="T8" fmla="*/ 92 w 94"/>
                <a:gd name="T9" fmla="*/ 32 h 94"/>
                <a:gd name="T10" fmla="*/ 94 w 94"/>
                <a:gd name="T11" fmla="*/ 48 h 94"/>
                <a:gd name="T12" fmla="*/ 92 w 94"/>
                <a:gd name="T13" fmla="*/ 62 h 94"/>
                <a:gd name="T14" fmla="*/ 86 w 94"/>
                <a:gd name="T15" fmla="*/ 75 h 94"/>
                <a:gd name="T16" fmla="*/ 75 w 94"/>
                <a:gd name="T17" fmla="*/ 85 h 94"/>
                <a:gd name="T18" fmla="*/ 62 w 94"/>
                <a:gd name="T19" fmla="*/ 91 h 94"/>
                <a:gd name="T20" fmla="*/ 47 w 94"/>
                <a:gd name="T21" fmla="*/ 94 h 94"/>
                <a:gd name="T22" fmla="*/ 32 w 94"/>
                <a:gd name="T23" fmla="*/ 91 h 94"/>
                <a:gd name="T24" fmla="*/ 19 w 94"/>
                <a:gd name="T25" fmla="*/ 85 h 94"/>
                <a:gd name="T26" fmla="*/ 8 w 94"/>
                <a:gd name="T27" fmla="*/ 75 h 94"/>
                <a:gd name="T28" fmla="*/ 2 w 94"/>
                <a:gd name="T29" fmla="*/ 62 h 94"/>
                <a:gd name="T30" fmla="*/ 0 w 94"/>
                <a:gd name="T31" fmla="*/ 48 h 94"/>
                <a:gd name="T32" fmla="*/ 2 w 94"/>
                <a:gd name="T33" fmla="*/ 32 h 94"/>
                <a:gd name="T34" fmla="*/ 8 w 94"/>
                <a:gd name="T35" fmla="*/ 19 h 94"/>
                <a:gd name="T36" fmla="*/ 19 w 94"/>
                <a:gd name="T37" fmla="*/ 9 h 94"/>
                <a:gd name="T38" fmla="*/ 32 w 94"/>
                <a:gd name="T39" fmla="*/ 3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2" y="3"/>
                  </a:lnTo>
                  <a:lnTo>
                    <a:pt x="75" y="9"/>
                  </a:lnTo>
                  <a:lnTo>
                    <a:pt x="86" y="19"/>
                  </a:lnTo>
                  <a:lnTo>
                    <a:pt x="92" y="32"/>
                  </a:lnTo>
                  <a:lnTo>
                    <a:pt x="94" y="48"/>
                  </a:lnTo>
                  <a:lnTo>
                    <a:pt x="92" y="62"/>
                  </a:lnTo>
                  <a:lnTo>
                    <a:pt x="86" y="75"/>
                  </a:lnTo>
                  <a:lnTo>
                    <a:pt x="75" y="85"/>
                  </a:lnTo>
                  <a:lnTo>
                    <a:pt x="62" y="91"/>
                  </a:lnTo>
                  <a:lnTo>
                    <a:pt x="47" y="94"/>
                  </a:lnTo>
                  <a:lnTo>
                    <a:pt x="32" y="91"/>
                  </a:lnTo>
                  <a:lnTo>
                    <a:pt x="19" y="85"/>
                  </a:lnTo>
                  <a:lnTo>
                    <a:pt x="8" y="75"/>
                  </a:lnTo>
                  <a:lnTo>
                    <a:pt x="2" y="62"/>
                  </a:lnTo>
                  <a:lnTo>
                    <a:pt x="0" y="48"/>
                  </a:lnTo>
                  <a:lnTo>
                    <a:pt x="2" y="32"/>
                  </a:lnTo>
                  <a:lnTo>
                    <a:pt x="8" y="19"/>
                  </a:lnTo>
                  <a:lnTo>
                    <a:pt x="19" y="9"/>
                  </a:lnTo>
                  <a:lnTo>
                    <a:pt x="32" y="3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9BF168BF-5F2F-4D7D-BBD6-D4099849A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7" y="714"/>
              <a:ext cx="18" cy="18"/>
            </a:xfrm>
            <a:custGeom>
              <a:avLst/>
              <a:gdLst>
                <a:gd name="T0" fmla="*/ 47 w 94"/>
                <a:gd name="T1" fmla="*/ 0 h 94"/>
                <a:gd name="T2" fmla="*/ 63 w 94"/>
                <a:gd name="T3" fmla="*/ 3 h 94"/>
                <a:gd name="T4" fmla="*/ 75 w 94"/>
                <a:gd name="T5" fmla="*/ 9 h 94"/>
                <a:gd name="T6" fmla="*/ 86 w 94"/>
                <a:gd name="T7" fmla="*/ 19 h 94"/>
                <a:gd name="T8" fmla="*/ 92 w 94"/>
                <a:gd name="T9" fmla="*/ 32 h 94"/>
                <a:gd name="T10" fmla="*/ 94 w 94"/>
                <a:gd name="T11" fmla="*/ 48 h 94"/>
                <a:gd name="T12" fmla="*/ 92 w 94"/>
                <a:gd name="T13" fmla="*/ 62 h 94"/>
                <a:gd name="T14" fmla="*/ 86 w 94"/>
                <a:gd name="T15" fmla="*/ 75 h 94"/>
                <a:gd name="T16" fmla="*/ 75 w 94"/>
                <a:gd name="T17" fmla="*/ 85 h 94"/>
                <a:gd name="T18" fmla="*/ 63 w 94"/>
                <a:gd name="T19" fmla="*/ 91 h 94"/>
                <a:gd name="T20" fmla="*/ 47 w 94"/>
                <a:gd name="T21" fmla="*/ 94 h 94"/>
                <a:gd name="T22" fmla="*/ 33 w 94"/>
                <a:gd name="T23" fmla="*/ 91 h 94"/>
                <a:gd name="T24" fmla="*/ 19 w 94"/>
                <a:gd name="T25" fmla="*/ 85 h 94"/>
                <a:gd name="T26" fmla="*/ 10 w 94"/>
                <a:gd name="T27" fmla="*/ 75 h 94"/>
                <a:gd name="T28" fmla="*/ 2 w 94"/>
                <a:gd name="T29" fmla="*/ 62 h 94"/>
                <a:gd name="T30" fmla="*/ 0 w 94"/>
                <a:gd name="T31" fmla="*/ 48 h 94"/>
                <a:gd name="T32" fmla="*/ 2 w 94"/>
                <a:gd name="T33" fmla="*/ 32 h 94"/>
                <a:gd name="T34" fmla="*/ 10 w 94"/>
                <a:gd name="T35" fmla="*/ 19 h 94"/>
                <a:gd name="T36" fmla="*/ 19 w 94"/>
                <a:gd name="T37" fmla="*/ 9 h 94"/>
                <a:gd name="T38" fmla="*/ 33 w 94"/>
                <a:gd name="T39" fmla="*/ 3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3" y="3"/>
                  </a:lnTo>
                  <a:lnTo>
                    <a:pt x="75" y="9"/>
                  </a:lnTo>
                  <a:lnTo>
                    <a:pt x="86" y="19"/>
                  </a:lnTo>
                  <a:lnTo>
                    <a:pt x="92" y="32"/>
                  </a:lnTo>
                  <a:lnTo>
                    <a:pt x="94" y="48"/>
                  </a:lnTo>
                  <a:lnTo>
                    <a:pt x="92" y="62"/>
                  </a:lnTo>
                  <a:lnTo>
                    <a:pt x="86" y="75"/>
                  </a:lnTo>
                  <a:lnTo>
                    <a:pt x="75" y="85"/>
                  </a:lnTo>
                  <a:lnTo>
                    <a:pt x="63" y="91"/>
                  </a:lnTo>
                  <a:lnTo>
                    <a:pt x="47" y="94"/>
                  </a:lnTo>
                  <a:lnTo>
                    <a:pt x="33" y="91"/>
                  </a:lnTo>
                  <a:lnTo>
                    <a:pt x="19" y="85"/>
                  </a:lnTo>
                  <a:lnTo>
                    <a:pt x="10" y="75"/>
                  </a:lnTo>
                  <a:lnTo>
                    <a:pt x="2" y="62"/>
                  </a:lnTo>
                  <a:lnTo>
                    <a:pt x="0" y="48"/>
                  </a:lnTo>
                  <a:lnTo>
                    <a:pt x="2" y="32"/>
                  </a:lnTo>
                  <a:lnTo>
                    <a:pt x="10" y="19"/>
                  </a:lnTo>
                  <a:lnTo>
                    <a:pt x="19" y="9"/>
                  </a:lnTo>
                  <a:lnTo>
                    <a:pt x="33" y="3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2112EF56-A4E8-41F5-AE51-2321A9A0D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" y="714"/>
              <a:ext cx="18" cy="18"/>
            </a:xfrm>
            <a:custGeom>
              <a:avLst/>
              <a:gdLst>
                <a:gd name="T0" fmla="*/ 47 w 94"/>
                <a:gd name="T1" fmla="*/ 0 h 94"/>
                <a:gd name="T2" fmla="*/ 63 w 94"/>
                <a:gd name="T3" fmla="*/ 3 h 94"/>
                <a:gd name="T4" fmla="*/ 75 w 94"/>
                <a:gd name="T5" fmla="*/ 9 h 94"/>
                <a:gd name="T6" fmla="*/ 86 w 94"/>
                <a:gd name="T7" fmla="*/ 19 h 94"/>
                <a:gd name="T8" fmla="*/ 92 w 94"/>
                <a:gd name="T9" fmla="*/ 32 h 94"/>
                <a:gd name="T10" fmla="*/ 94 w 94"/>
                <a:gd name="T11" fmla="*/ 48 h 94"/>
                <a:gd name="T12" fmla="*/ 92 w 94"/>
                <a:gd name="T13" fmla="*/ 62 h 94"/>
                <a:gd name="T14" fmla="*/ 86 w 94"/>
                <a:gd name="T15" fmla="*/ 75 h 94"/>
                <a:gd name="T16" fmla="*/ 75 w 94"/>
                <a:gd name="T17" fmla="*/ 85 h 94"/>
                <a:gd name="T18" fmla="*/ 63 w 94"/>
                <a:gd name="T19" fmla="*/ 91 h 94"/>
                <a:gd name="T20" fmla="*/ 47 w 94"/>
                <a:gd name="T21" fmla="*/ 94 h 94"/>
                <a:gd name="T22" fmla="*/ 33 w 94"/>
                <a:gd name="T23" fmla="*/ 91 h 94"/>
                <a:gd name="T24" fmla="*/ 19 w 94"/>
                <a:gd name="T25" fmla="*/ 85 h 94"/>
                <a:gd name="T26" fmla="*/ 10 w 94"/>
                <a:gd name="T27" fmla="*/ 75 h 94"/>
                <a:gd name="T28" fmla="*/ 2 w 94"/>
                <a:gd name="T29" fmla="*/ 62 h 94"/>
                <a:gd name="T30" fmla="*/ 0 w 94"/>
                <a:gd name="T31" fmla="*/ 48 h 94"/>
                <a:gd name="T32" fmla="*/ 2 w 94"/>
                <a:gd name="T33" fmla="*/ 32 h 94"/>
                <a:gd name="T34" fmla="*/ 10 w 94"/>
                <a:gd name="T35" fmla="*/ 19 h 94"/>
                <a:gd name="T36" fmla="*/ 19 w 94"/>
                <a:gd name="T37" fmla="*/ 9 h 94"/>
                <a:gd name="T38" fmla="*/ 33 w 94"/>
                <a:gd name="T39" fmla="*/ 3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3" y="3"/>
                  </a:lnTo>
                  <a:lnTo>
                    <a:pt x="75" y="9"/>
                  </a:lnTo>
                  <a:lnTo>
                    <a:pt x="86" y="19"/>
                  </a:lnTo>
                  <a:lnTo>
                    <a:pt x="92" y="32"/>
                  </a:lnTo>
                  <a:lnTo>
                    <a:pt x="94" y="48"/>
                  </a:lnTo>
                  <a:lnTo>
                    <a:pt x="92" y="62"/>
                  </a:lnTo>
                  <a:lnTo>
                    <a:pt x="86" y="75"/>
                  </a:lnTo>
                  <a:lnTo>
                    <a:pt x="75" y="85"/>
                  </a:lnTo>
                  <a:lnTo>
                    <a:pt x="63" y="91"/>
                  </a:lnTo>
                  <a:lnTo>
                    <a:pt x="47" y="94"/>
                  </a:lnTo>
                  <a:lnTo>
                    <a:pt x="33" y="91"/>
                  </a:lnTo>
                  <a:lnTo>
                    <a:pt x="19" y="85"/>
                  </a:lnTo>
                  <a:lnTo>
                    <a:pt x="10" y="75"/>
                  </a:lnTo>
                  <a:lnTo>
                    <a:pt x="2" y="62"/>
                  </a:lnTo>
                  <a:lnTo>
                    <a:pt x="0" y="48"/>
                  </a:lnTo>
                  <a:lnTo>
                    <a:pt x="2" y="32"/>
                  </a:lnTo>
                  <a:lnTo>
                    <a:pt x="10" y="19"/>
                  </a:lnTo>
                  <a:lnTo>
                    <a:pt x="19" y="9"/>
                  </a:lnTo>
                  <a:lnTo>
                    <a:pt x="33" y="3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FE68344D-C3D1-4BDD-808E-926320040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" y="714"/>
              <a:ext cx="19" cy="18"/>
            </a:xfrm>
            <a:custGeom>
              <a:avLst/>
              <a:gdLst>
                <a:gd name="T0" fmla="*/ 47 w 96"/>
                <a:gd name="T1" fmla="*/ 0 h 94"/>
                <a:gd name="T2" fmla="*/ 63 w 96"/>
                <a:gd name="T3" fmla="*/ 3 h 94"/>
                <a:gd name="T4" fmla="*/ 76 w 96"/>
                <a:gd name="T5" fmla="*/ 9 h 94"/>
                <a:gd name="T6" fmla="*/ 86 w 96"/>
                <a:gd name="T7" fmla="*/ 19 h 94"/>
                <a:gd name="T8" fmla="*/ 93 w 96"/>
                <a:gd name="T9" fmla="*/ 32 h 94"/>
                <a:gd name="T10" fmla="*/ 96 w 96"/>
                <a:gd name="T11" fmla="*/ 48 h 94"/>
                <a:gd name="T12" fmla="*/ 93 w 96"/>
                <a:gd name="T13" fmla="*/ 62 h 94"/>
                <a:gd name="T14" fmla="*/ 86 w 96"/>
                <a:gd name="T15" fmla="*/ 75 h 94"/>
                <a:gd name="T16" fmla="*/ 76 w 96"/>
                <a:gd name="T17" fmla="*/ 85 h 94"/>
                <a:gd name="T18" fmla="*/ 63 w 96"/>
                <a:gd name="T19" fmla="*/ 91 h 94"/>
                <a:gd name="T20" fmla="*/ 47 w 96"/>
                <a:gd name="T21" fmla="*/ 94 h 94"/>
                <a:gd name="T22" fmla="*/ 33 w 96"/>
                <a:gd name="T23" fmla="*/ 91 h 94"/>
                <a:gd name="T24" fmla="*/ 19 w 96"/>
                <a:gd name="T25" fmla="*/ 85 h 94"/>
                <a:gd name="T26" fmla="*/ 10 w 96"/>
                <a:gd name="T27" fmla="*/ 75 h 94"/>
                <a:gd name="T28" fmla="*/ 3 w 96"/>
                <a:gd name="T29" fmla="*/ 62 h 94"/>
                <a:gd name="T30" fmla="*/ 0 w 96"/>
                <a:gd name="T31" fmla="*/ 48 h 94"/>
                <a:gd name="T32" fmla="*/ 3 w 96"/>
                <a:gd name="T33" fmla="*/ 32 h 94"/>
                <a:gd name="T34" fmla="*/ 10 w 96"/>
                <a:gd name="T35" fmla="*/ 19 h 94"/>
                <a:gd name="T36" fmla="*/ 19 w 96"/>
                <a:gd name="T37" fmla="*/ 9 h 94"/>
                <a:gd name="T38" fmla="*/ 33 w 96"/>
                <a:gd name="T39" fmla="*/ 3 h 94"/>
                <a:gd name="T40" fmla="*/ 47 w 96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4">
                  <a:moveTo>
                    <a:pt x="47" y="0"/>
                  </a:moveTo>
                  <a:lnTo>
                    <a:pt x="63" y="3"/>
                  </a:lnTo>
                  <a:lnTo>
                    <a:pt x="76" y="9"/>
                  </a:lnTo>
                  <a:lnTo>
                    <a:pt x="86" y="19"/>
                  </a:lnTo>
                  <a:lnTo>
                    <a:pt x="93" y="32"/>
                  </a:lnTo>
                  <a:lnTo>
                    <a:pt x="96" y="48"/>
                  </a:lnTo>
                  <a:lnTo>
                    <a:pt x="93" y="62"/>
                  </a:lnTo>
                  <a:lnTo>
                    <a:pt x="86" y="75"/>
                  </a:lnTo>
                  <a:lnTo>
                    <a:pt x="76" y="85"/>
                  </a:lnTo>
                  <a:lnTo>
                    <a:pt x="63" y="91"/>
                  </a:lnTo>
                  <a:lnTo>
                    <a:pt x="47" y="94"/>
                  </a:lnTo>
                  <a:lnTo>
                    <a:pt x="33" y="91"/>
                  </a:lnTo>
                  <a:lnTo>
                    <a:pt x="19" y="85"/>
                  </a:lnTo>
                  <a:lnTo>
                    <a:pt x="10" y="75"/>
                  </a:lnTo>
                  <a:lnTo>
                    <a:pt x="3" y="62"/>
                  </a:lnTo>
                  <a:lnTo>
                    <a:pt x="0" y="48"/>
                  </a:lnTo>
                  <a:lnTo>
                    <a:pt x="3" y="32"/>
                  </a:lnTo>
                  <a:lnTo>
                    <a:pt x="10" y="19"/>
                  </a:lnTo>
                  <a:lnTo>
                    <a:pt x="19" y="9"/>
                  </a:lnTo>
                  <a:lnTo>
                    <a:pt x="33" y="3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AD034DB1-AB2E-48AE-8AAB-68229AFAF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780"/>
              <a:ext cx="18" cy="19"/>
            </a:xfrm>
            <a:custGeom>
              <a:avLst/>
              <a:gdLst>
                <a:gd name="T0" fmla="*/ 47 w 94"/>
                <a:gd name="T1" fmla="*/ 0 h 94"/>
                <a:gd name="T2" fmla="*/ 61 w 94"/>
                <a:gd name="T3" fmla="*/ 2 h 94"/>
                <a:gd name="T4" fmla="*/ 75 w 94"/>
                <a:gd name="T5" fmla="*/ 8 h 94"/>
                <a:gd name="T6" fmla="*/ 84 w 94"/>
                <a:gd name="T7" fmla="*/ 19 h 94"/>
                <a:gd name="T8" fmla="*/ 91 w 94"/>
                <a:gd name="T9" fmla="*/ 31 h 94"/>
                <a:gd name="T10" fmla="*/ 94 w 94"/>
                <a:gd name="T11" fmla="*/ 47 h 94"/>
                <a:gd name="T12" fmla="*/ 91 w 94"/>
                <a:gd name="T13" fmla="*/ 61 h 94"/>
                <a:gd name="T14" fmla="*/ 84 w 94"/>
                <a:gd name="T15" fmla="*/ 75 h 94"/>
                <a:gd name="T16" fmla="*/ 75 w 94"/>
                <a:gd name="T17" fmla="*/ 84 h 94"/>
                <a:gd name="T18" fmla="*/ 61 w 94"/>
                <a:gd name="T19" fmla="*/ 91 h 94"/>
                <a:gd name="T20" fmla="*/ 47 w 94"/>
                <a:gd name="T21" fmla="*/ 94 h 94"/>
                <a:gd name="T22" fmla="*/ 31 w 94"/>
                <a:gd name="T23" fmla="*/ 91 h 94"/>
                <a:gd name="T24" fmla="*/ 19 w 94"/>
                <a:gd name="T25" fmla="*/ 84 h 94"/>
                <a:gd name="T26" fmla="*/ 8 w 94"/>
                <a:gd name="T27" fmla="*/ 75 h 94"/>
                <a:gd name="T28" fmla="*/ 2 w 94"/>
                <a:gd name="T29" fmla="*/ 61 h 94"/>
                <a:gd name="T30" fmla="*/ 0 w 94"/>
                <a:gd name="T31" fmla="*/ 47 h 94"/>
                <a:gd name="T32" fmla="*/ 2 w 94"/>
                <a:gd name="T33" fmla="*/ 31 h 94"/>
                <a:gd name="T34" fmla="*/ 8 w 94"/>
                <a:gd name="T35" fmla="*/ 19 h 94"/>
                <a:gd name="T36" fmla="*/ 19 w 94"/>
                <a:gd name="T37" fmla="*/ 8 h 94"/>
                <a:gd name="T38" fmla="*/ 31 w 94"/>
                <a:gd name="T39" fmla="*/ 2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1" y="2"/>
                  </a:lnTo>
                  <a:lnTo>
                    <a:pt x="75" y="8"/>
                  </a:lnTo>
                  <a:lnTo>
                    <a:pt x="84" y="19"/>
                  </a:lnTo>
                  <a:lnTo>
                    <a:pt x="91" y="31"/>
                  </a:lnTo>
                  <a:lnTo>
                    <a:pt x="94" y="47"/>
                  </a:lnTo>
                  <a:lnTo>
                    <a:pt x="91" y="61"/>
                  </a:lnTo>
                  <a:lnTo>
                    <a:pt x="84" y="75"/>
                  </a:lnTo>
                  <a:lnTo>
                    <a:pt x="75" y="84"/>
                  </a:lnTo>
                  <a:lnTo>
                    <a:pt x="61" y="91"/>
                  </a:lnTo>
                  <a:lnTo>
                    <a:pt x="47" y="94"/>
                  </a:lnTo>
                  <a:lnTo>
                    <a:pt x="31" y="91"/>
                  </a:lnTo>
                  <a:lnTo>
                    <a:pt x="19" y="84"/>
                  </a:lnTo>
                  <a:lnTo>
                    <a:pt x="8" y="75"/>
                  </a:lnTo>
                  <a:lnTo>
                    <a:pt x="2" y="61"/>
                  </a:lnTo>
                  <a:lnTo>
                    <a:pt x="0" y="47"/>
                  </a:lnTo>
                  <a:lnTo>
                    <a:pt x="2" y="31"/>
                  </a:lnTo>
                  <a:lnTo>
                    <a:pt x="8" y="19"/>
                  </a:lnTo>
                  <a:lnTo>
                    <a:pt x="19" y="8"/>
                  </a:lnTo>
                  <a:lnTo>
                    <a:pt x="31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E12E2851-8FAE-4A35-87A2-4DD2905ED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" y="780"/>
              <a:ext cx="18" cy="19"/>
            </a:xfrm>
            <a:custGeom>
              <a:avLst/>
              <a:gdLst>
                <a:gd name="T0" fmla="*/ 47 w 94"/>
                <a:gd name="T1" fmla="*/ 0 h 94"/>
                <a:gd name="T2" fmla="*/ 61 w 94"/>
                <a:gd name="T3" fmla="*/ 2 h 94"/>
                <a:gd name="T4" fmla="*/ 75 w 94"/>
                <a:gd name="T5" fmla="*/ 8 h 94"/>
                <a:gd name="T6" fmla="*/ 84 w 94"/>
                <a:gd name="T7" fmla="*/ 19 h 94"/>
                <a:gd name="T8" fmla="*/ 92 w 94"/>
                <a:gd name="T9" fmla="*/ 31 h 94"/>
                <a:gd name="T10" fmla="*/ 94 w 94"/>
                <a:gd name="T11" fmla="*/ 47 h 94"/>
                <a:gd name="T12" fmla="*/ 92 w 94"/>
                <a:gd name="T13" fmla="*/ 61 h 94"/>
                <a:gd name="T14" fmla="*/ 84 w 94"/>
                <a:gd name="T15" fmla="*/ 75 h 94"/>
                <a:gd name="T16" fmla="*/ 75 w 94"/>
                <a:gd name="T17" fmla="*/ 84 h 94"/>
                <a:gd name="T18" fmla="*/ 61 w 94"/>
                <a:gd name="T19" fmla="*/ 91 h 94"/>
                <a:gd name="T20" fmla="*/ 47 w 94"/>
                <a:gd name="T21" fmla="*/ 94 h 94"/>
                <a:gd name="T22" fmla="*/ 31 w 94"/>
                <a:gd name="T23" fmla="*/ 91 h 94"/>
                <a:gd name="T24" fmla="*/ 19 w 94"/>
                <a:gd name="T25" fmla="*/ 84 h 94"/>
                <a:gd name="T26" fmla="*/ 8 w 94"/>
                <a:gd name="T27" fmla="*/ 75 h 94"/>
                <a:gd name="T28" fmla="*/ 2 w 94"/>
                <a:gd name="T29" fmla="*/ 61 h 94"/>
                <a:gd name="T30" fmla="*/ 0 w 94"/>
                <a:gd name="T31" fmla="*/ 47 h 94"/>
                <a:gd name="T32" fmla="*/ 2 w 94"/>
                <a:gd name="T33" fmla="*/ 31 h 94"/>
                <a:gd name="T34" fmla="*/ 8 w 94"/>
                <a:gd name="T35" fmla="*/ 19 h 94"/>
                <a:gd name="T36" fmla="*/ 19 w 94"/>
                <a:gd name="T37" fmla="*/ 8 h 94"/>
                <a:gd name="T38" fmla="*/ 31 w 94"/>
                <a:gd name="T39" fmla="*/ 2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1" y="2"/>
                  </a:lnTo>
                  <a:lnTo>
                    <a:pt x="75" y="8"/>
                  </a:lnTo>
                  <a:lnTo>
                    <a:pt x="84" y="19"/>
                  </a:lnTo>
                  <a:lnTo>
                    <a:pt x="92" y="31"/>
                  </a:lnTo>
                  <a:lnTo>
                    <a:pt x="94" y="47"/>
                  </a:lnTo>
                  <a:lnTo>
                    <a:pt x="92" y="61"/>
                  </a:lnTo>
                  <a:lnTo>
                    <a:pt x="84" y="75"/>
                  </a:lnTo>
                  <a:lnTo>
                    <a:pt x="75" y="84"/>
                  </a:lnTo>
                  <a:lnTo>
                    <a:pt x="61" y="91"/>
                  </a:lnTo>
                  <a:lnTo>
                    <a:pt x="47" y="94"/>
                  </a:lnTo>
                  <a:lnTo>
                    <a:pt x="31" y="91"/>
                  </a:lnTo>
                  <a:lnTo>
                    <a:pt x="19" y="84"/>
                  </a:lnTo>
                  <a:lnTo>
                    <a:pt x="8" y="75"/>
                  </a:lnTo>
                  <a:lnTo>
                    <a:pt x="2" y="61"/>
                  </a:lnTo>
                  <a:lnTo>
                    <a:pt x="0" y="47"/>
                  </a:lnTo>
                  <a:lnTo>
                    <a:pt x="2" y="31"/>
                  </a:lnTo>
                  <a:lnTo>
                    <a:pt x="8" y="19"/>
                  </a:lnTo>
                  <a:lnTo>
                    <a:pt x="19" y="8"/>
                  </a:lnTo>
                  <a:lnTo>
                    <a:pt x="31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8294C929-1718-4D95-9D25-1927C630C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" y="780"/>
              <a:ext cx="18" cy="19"/>
            </a:xfrm>
            <a:custGeom>
              <a:avLst/>
              <a:gdLst>
                <a:gd name="T0" fmla="*/ 47 w 94"/>
                <a:gd name="T1" fmla="*/ 0 h 94"/>
                <a:gd name="T2" fmla="*/ 61 w 94"/>
                <a:gd name="T3" fmla="*/ 2 h 94"/>
                <a:gd name="T4" fmla="*/ 75 w 94"/>
                <a:gd name="T5" fmla="*/ 8 h 94"/>
                <a:gd name="T6" fmla="*/ 84 w 94"/>
                <a:gd name="T7" fmla="*/ 19 h 94"/>
                <a:gd name="T8" fmla="*/ 92 w 94"/>
                <a:gd name="T9" fmla="*/ 31 h 94"/>
                <a:gd name="T10" fmla="*/ 94 w 94"/>
                <a:gd name="T11" fmla="*/ 47 h 94"/>
                <a:gd name="T12" fmla="*/ 92 w 94"/>
                <a:gd name="T13" fmla="*/ 61 h 94"/>
                <a:gd name="T14" fmla="*/ 84 w 94"/>
                <a:gd name="T15" fmla="*/ 75 h 94"/>
                <a:gd name="T16" fmla="*/ 75 w 94"/>
                <a:gd name="T17" fmla="*/ 84 h 94"/>
                <a:gd name="T18" fmla="*/ 61 w 94"/>
                <a:gd name="T19" fmla="*/ 91 h 94"/>
                <a:gd name="T20" fmla="*/ 47 w 94"/>
                <a:gd name="T21" fmla="*/ 94 h 94"/>
                <a:gd name="T22" fmla="*/ 32 w 94"/>
                <a:gd name="T23" fmla="*/ 91 h 94"/>
                <a:gd name="T24" fmla="*/ 19 w 94"/>
                <a:gd name="T25" fmla="*/ 84 h 94"/>
                <a:gd name="T26" fmla="*/ 8 w 94"/>
                <a:gd name="T27" fmla="*/ 75 h 94"/>
                <a:gd name="T28" fmla="*/ 2 w 94"/>
                <a:gd name="T29" fmla="*/ 61 h 94"/>
                <a:gd name="T30" fmla="*/ 0 w 94"/>
                <a:gd name="T31" fmla="*/ 47 h 94"/>
                <a:gd name="T32" fmla="*/ 2 w 94"/>
                <a:gd name="T33" fmla="*/ 31 h 94"/>
                <a:gd name="T34" fmla="*/ 8 w 94"/>
                <a:gd name="T35" fmla="*/ 19 h 94"/>
                <a:gd name="T36" fmla="*/ 19 w 94"/>
                <a:gd name="T37" fmla="*/ 8 h 94"/>
                <a:gd name="T38" fmla="*/ 32 w 94"/>
                <a:gd name="T39" fmla="*/ 2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1" y="2"/>
                  </a:lnTo>
                  <a:lnTo>
                    <a:pt x="75" y="8"/>
                  </a:lnTo>
                  <a:lnTo>
                    <a:pt x="84" y="19"/>
                  </a:lnTo>
                  <a:lnTo>
                    <a:pt x="92" y="31"/>
                  </a:lnTo>
                  <a:lnTo>
                    <a:pt x="94" y="47"/>
                  </a:lnTo>
                  <a:lnTo>
                    <a:pt x="92" y="61"/>
                  </a:lnTo>
                  <a:lnTo>
                    <a:pt x="84" y="75"/>
                  </a:lnTo>
                  <a:lnTo>
                    <a:pt x="75" y="84"/>
                  </a:lnTo>
                  <a:lnTo>
                    <a:pt x="61" y="91"/>
                  </a:lnTo>
                  <a:lnTo>
                    <a:pt x="47" y="94"/>
                  </a:lnTo>
                  <a:lnTo>
                    <a:pt x="32" y="91"/>
                  </a:lnTo>
                  <a:lnTo>
                    <a:pt x="19" y="84"/>
                  </a:lnTo>
                  <a:lnTo>
                    <a:pt x="8" y="75"/>
                  </a:lnTo>
                  <a:lnTo>
                    <a:pt x="2" y="61"/>
                  </a:lnTo>
                  <a:lnTo>
                    <a:pt x="0" y="47"/>
                  </a:lnTo>
                  <a:lnTo>
                    <a:pt x="2" y="31"/>
                  </a:lnTo>
                  <a:lnTo>
                    <a:pt x="8" y="19"/>
                  </a:lnTo>
                  <a:lnTo>
                    <a:pt x="19" y="8"/>
                  </a:lnTo>
                  <a:lnTo>
                    <a:pt x="32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6">
              <a:extLst>
                <a:ext uri="{FF2B5EF4-FFF2-40B4-BE49-F238E27FC236}">
                  <a16:creationId xmlns:a16="http://schemas.microsoft.com/office/drawing/2014/main" id="{B11899F9-2094-4FCD-8F63-542B14EC9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" y="780"/>
              <a:ext cx="18" cy="19"/>
            </a:xfrm>
            <a:custGeom>
              <a:avLst/>
              <a:gdLst>
                <a:gd name="T0" fmla="*/ 47 w 94"/>
                <a:gd name="T1" fmla="*/ 0 h 94"/>
                <a:gd name="T2" fmla="*/ 62 w 94"/>
                <a:gd name="T3" fmla="*/ 2 h 94"/>
                <a:gd name="T4" fmla="*/ 75 w 94"/>
                <a:gd name="T5" fmla="*/ 8 h 94"/>
                <a:gd name="T6" fmla="*/ 86 w 94"/>
                <a:gd name="T7" fmla="*/ 19 h 94"/>
                <a:gd name="T8" fmla="*/ 92 w 94"/>
                <a:gd name="T9" fmla="*/ 31 h 94"/>
                <a:gd name="T10" fmla="*/ 94 w 94"/>
                <a:gd name="T11" fmla="*/ 47 h 94"/>
                <a:gd name="T12" fmla="*/ 92 w 94"/>
                <a:gd name="T13" fmla="*/ 61 h 94"/>
                <a:gd name="T14" fmla="*/ 86 w 94"/>
                <a:gd name="T15" fmla="*/ 75 h 94"/>
                <a:gd name="T16" fmla="*/ 75 w 94"/>
                <a:gd name="T17" fmla="*/ 84 h 94"/>
                <a:gd name="T18" fmla="*/ 62 w 94"/>
                <a:gd name="T19" fmla="*/ 91 h 94"/>
                <a:gd name="T20" fmla="*/ 47 w 94"/>
                <a:gd name="T21" fmla="*/ 94 h 94"/>
                <a:gd name="T22" fmla="*/ 32 w 94"/>
                <a:gd name="T23" fmla="*/ 91 h 94"/>
                <a:gd name="T24" fmla="*/ 19 w 94"/>
                <a:gd name="T25" fmla="*/ 84 h 94"/>
                <a:gd name="T26" fmla="*/ 8 w 94"/>
                <a:gd name="T27" fmla="*/ 75 h 94"/>
                <a:gd name="T28" fmla="*/ 2 w 94"/>
                <a:gd name="T29" fmla="*/ 61 h 94"/>
                <a:gd name="T30" fmla="*/ 0 w 94"/>
                <a:gd name="T31" fmla="*/ 47 h 94"/>
                <a:gd name="T32" fmla="*/ 2 w 94"/>
                <a:gd name="T33" fmla="*/ 31 h 94"/>
                <a:gd name="T34" fmla="*/ 8 w 94"/>
                <a:gd name="T35" fmla="*/ 19 h 94"/>
                <a:gd name="T36" fmla="*/ 19 w 94"/>
                <a:gd name="T37" fmla="*/ 8 h 94"/>
                <a:gd name="T38" fmla="*/ 32 w 94"/>
                <a:gd name="T39" fmla="*/ 2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2" y="2"/>
                  </a:lnTo>
                  <a:lnTo>
                    <a:pt x="75" y="8"/>
                  </a:lnTo>
                  <a:lnTo>
                    <a:pt x="86" y="19"/>
                  </a:lnTo>
                  <a:lnTo>
                    <a:pt x="92" y="31"/>
                  </a:lnTo>
                  <a:lnTo>
                    <a:pt x="94" y="47"/>
                  </a:lnTo>
                  <a:lnTo>
                    <a:pt x="92" y="61"/>
                  </a:lnTo>
                  <a:lnTo>
                    <a:pt x="86" y="75"/>
                  </a:lnTo>
                  <a:lnTo>
                    <a:pt x="75" y="84"/>
                  </a:lnTo>
                  <a:lnTo>
                    <a:pt x="62" y="91"/>
                  </a:lnTo>
                  <a:lnTo>
                    <a:pt x="47" y="94"/>
                  </a:lnTo>
                  <a:lnTo>
                    <a:pt x="32" y="91"/>
                  </a:lnTo>
                  <a:lnTo>
                    <a:pt x="19" y="84"/>
                  </a:lnTo>
                  <a:lnTo>
                    <a:pt x="8" y="75"/>
                  </a:lnTo>
                  <a:lnTo>
                    <a:pt x="2" y="61"/>
                  </a:lnTo>
                  <a:lnTo>
                    <a:pt x="0" y="47"/>
                  </a:lnTo>
                  <a:lnTo>
                    <a:pt x="2" y="31"/>
                  </a:lnTo>
                  <a:lnTo>
                    <a:pt x="8" y="19"/>
                  </a:lnTo>
                  <a:lnTo>
                    <a:pt x="19" y="8"/>
                  </a:lnTo>
                  <a:lnTo>
                    <a:pt x="32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7CFBA3E8-E392-488A-A930-4F276F618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7" y="780"/>
              <a:ext cx="18" cy="19"/>
            </a:xfrm>
            <a:custGeom>
              <a:avLst/>
              <a:gdLst>
                <a:gd name="T0" fmla="*/ 47 w 94"/>
                <a:gd name="T1" fmla="*/ 0 h 94"/>
                <a:gd name="T2" fmla="*/ 63 w 94"/>
                <a:gd name="T3" fmla="*/ 2 h 94"/>
                <a:gd name="T4" fmla="*/ 75 w 94"/>
                <a:gd name="T5" fmla="*/ 8 h 94"/>
                <a:gd name="T6" fmla="*/ 86 w 94"/>
                <a:gd name="T7" fmla="*/ 19 h 94"/>
                <a:gd name="T8" fmla="*/ 92 w 94"/>
                <a:gd name="T9" fmla="*/ 31 h 94"/>
                <a:gd name="T10" fmla="*/ 94 w 94"/>
                <a:gd name="T11" fmla="*/ 47 h 94"/>
                <a:gd name="T12" fmla="*/ 92 w 94"/>
                <a:gd name="T13" fmla="*/ 61 h 94"/>
                <a:gd name="T14" fmla="*/ 86 w 94"/>
                <a:gd name="T15" fmla="*/ 75 h 94"/>
                <a:gd name="T16" fmla="*/ 75 w 94"/>
                <a:gd name="T17" fmla="*/ 84 h 94"/>
                <a:gd name="T18" fmla="*/ 63 w 94"/>
                <a:gd name="T19" fmla="*/ 91 h 94"/>
                <a:gd name="T20" fmla="*/ 47 w 94"/>
                <a:gd name="T21" fmla="*/ 94 h 94"/>
                <a:gd name="T22" fmla="*/ 33 w 94"/>
                <a:gd name="T23" fmla="*/ 91 h 94"/>
                <a:gd name="T24" fmla="*/ 19 w 94"/>
                <a:gd name="T25" fmla="*/ 84 h 94"/>
                <a:gd name="T26" fmla="*/ 10 w 94"/>
                <a:gd name="T27" fmla="*/ 75 h 94"/>
                <a:gd name="T28" fmla="*/ 2 w 94"/>
                <a:gd name="T29" fmla="*/ 61 h 94"/>
                <a:gd name="T30" fmla="*/ 0 w 94"/>
                <a:gd name="T31" fmla="*/ 47 h 94"/>
                <a:gd name="T32" fmla="*/ 2 w 94"/>
                <a:gd name="T33" fmla="*/ 31 h 94"/>
                <a:gd name="T34" fmla="*/ 10 w 94"/>
                <a:gd name="T35" fmla="*/ 19 h 94"/>
                <a:gd name="T36" fmla="*/ 19 w 94"/>
                <a:gd name="T37" fmla="*/ 8 h 94"/>
                <a:gd name="T38" fmla="*/ 33 w 94"/>
                <a:gd name="T39" fmla="*/ 2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3" y="2"/>
                  </a:lnTo>
                  <a:lnTo>
                    <a:pt x="75" y="8"/>
                  </a:lnTo>
                  <a:lnTo>
                    <a:pt x="86" y="19"/>
                  </a:lnTo>
                  <a:lnTo>
                    <a:pt x="92" y="31"/>
                  </a:lnTo>
                  <a:lnTo>
                    <a:pt x="94" y="47"/>
                  </a:lnTo>
                  <a:lnTo>
                    <a:pt x="92" y="61"/>
                  </a:lnTo>
                  <a:lnTo>
                    <a:pt x="86" y="75"/>
                  </a:lnTo>
                  <a:lnTo>
                    <a:pt x="75" y="84"/>
                  </a:lnTo>
                  <a:lnTo>
                    <a:pt x="63" y="91"/>
                  </a:lnTo>
                  <a:lnTo>
                    <a:pt x="47" y="94"/>
                  </a:lnTo>
                  <a:lnTo>
                    <a:pt x="33" y="91"/>
                  </a:lnTo>
                  <a:lnTo>
                    <a:pt x="19" y="84"/>
                  </a:lnTo>
                  <a:lnTo>
                    <a:pt x="10" y="75"/>
                  </a:lnTo>
                  <a:lnTo>
                    <a:pt x="2" y="61"/>
                  </a:lnTo>
                  <a:lnTo>
                    <a:pt x="0" y="47"/>
                  </a:lnTo>
                  <a:lnTo>
                    <a:pt x="2" y="31"/>
                  </a:lnTo>
                  <a:lnTo>
                    <a:pt x="10" y="19"/>
                  </a:lnTo>
                  <a:lnTo>
                    <a:pt x="19" y="8"/>
                  </a:lnTo>
                  <a:lnTo>
                    <a:pt x="33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38">
              <a:extLst>
                <a:ext uri="{FF2B5EF4-FFF2-40B4-BE49-F238E27FC236}">
                  <a16:creationId xmlns:a16="http://schemas.microsoft.com/office/drawing/2014/main" id="{8044164A-A1E2-4E90-B3C5-F2D6FA495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" y="780"/>
              <a:ext cx="18" cy="19"/>
            </a:xfrm>
            <a:custGeom>
              <a:avLst/>
              <a:gdLst>
                <a:gd name="T0" fmla="*/ 47 w 94"/>
                <a:gd name="T1" fmla="*/ 0 h 94"/>
                <a:gd name="T2" fmla="*/ 63 w 94"/>
                <a:gd name="T3" fmla="*/ 2 h 94"/>
                <a:gd name="T4" fmla="*/ 75 w 94"/>
                <a:gd name="T5" fmla="*/ 8 h 94"/>
                <a:gd name="T6" fmla="*/ 86 w 94"/>
                <a:gd name="T7" fmla="*/ 19 h 94"/>
                <a:gd name="T8" fmla="*/ 92 w 94"/>
                <a:gd name="T9" fmla="*/ 31 h 94"/>
                <a:gd name="T10" fmla="*/ 94 w 94"/>
                <a:gd name="T11" fmla="*/ 47 h 94"/>
                <a:gd name="T12" fmla="*/ 92 w 94"/>
                <a:gd name="T13" fmla="*/ 61 h 94"/>
                <a:gd name="T14" fmla="*/ 86 w 94"/>
                <a:gd name="T15" fmla="*/ 75 h 94"/>
                <a:gd name="T16" fmla="*/ 75 w 94"/>
                <a:gd name="T17" fmla="*/ 84 h 94"/>
                <a:gd name="T18" fmla="*/ 63 w 94"/>
                <a:gd name="T19" fmla="*/ 91 h 94"/>
                <a:gd name="T20" fmla="*/ 47 w 94"/>
                <a:gd name="T21" fmla="*/ 94 h 94"/>
                <a:gd name="T22" fmla="*/ 33 w 94"/>
                <a:gd name="T23" fmla="*/ 91 h 94"/>
                <a:gd name="T24" fmla="*/ 19 w 94"/>
                <a:gd name="T25" fmla="*/ 84 h 94"/>
                <a:gd name="T26" fmla="*/ 10 w 94"/>
                <a:gd name="T27" fmla="*/ 75 h 94"/>
                <a:gd name="T28" fmla="*/ 2 w 94"/>
                <a:gd name="T29" fmla="*/ 61 h 94"/>
                <a:gd name="T30" fmla="*/ 0 w 94"/>
                <a:gd name="T31" fmla="*/ 47 h 94"/>
                <a:gd name="T32" fmla="*/ 2 w 94"/>
                <a:gd name="T33" fmla="*/ 31 h 94"/>
                <a:gd name="T34" fmla="*/ 10 w 94"/>
                <a:gd name="T35" fmla="*/ 19 h 94"/>
                <a:gd name="T36" fmla="*/ 19 w 94"/>
                <a:gd name="T37" fmla="*/ 8 h 94"/>
                <a:gd name="T38" fmla="*/ 33 w 94"/>
                <a:gd name="T39" fmla="*/ 2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3" y="2"/>
                  </a:lnTo>
                  <a:lnTo>
                    <a:pt x="75" y="8"/>
                  </a:lnTo>
                  <a:lnTo>
                    <a:pt x="86" y="19"/>
                  </a:lnTo>
                  <a:lnTo>
                    <a:pt x="92" y="31"/>
                  </a:lnTo>
                  <a:lnTo>
                    <a:pt x="94" y="47"/>
                  </a:lnTo>
                  <a:lnTo>
                    <a:pt x="92" y="61"/>
                  </a:lnTo>
                  <a:lnTo>
                    <a:pt x="86" y="75"/>
                  </a:lnTo>
                  <a:lnTo>
                    <a:pt x="75" y="84"/>
                  </a:lnTo>
                  <a:lnTo>
                    <a:pt x="63" y="91"/>
                  </a:lnTo>
                  <a:lnTo>
                    <a:pt x="47" y="94"/>
                  </a:lnTo>
                  <a:lnTo>
                    <a:pt x="33" y="91"/>
                  </a:lnTo>
                  <a:lnTo>
                    <a:pt x="19" y="84"/>
                  </a:lnTo>
                  <a:lnTo>
                    <a:pt x="10" y="75"/>
                  </a:lnTo>
                  <a:lnTo>
                    <a:pt x="2" y="61"/>
                  </a:lnTo>
                  <a:lnTo>
                    <a:pt x="0" y="47"/>
                  </a:lnTo>
                  <a:lnTo>
                    <a:pt x="2" y="31"/>
                  </a:lnTo>
                  <a:lnTo>
                    <a:pt x="10" y="19"/>
                  </a:lnTo>
                  <a:lnTo>
                    <a:pt x="19" y="8"/>
                  </a:lnTo>
                  <a:lnTo>
                    <a:pt x="33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39">
              <a:extLst>
                <a:ext uri="{FF2B5EF4-FFF2-40B4-BE49-F238E27FC236}">
                  <a16:creationId xmlns:a16="http://schemas.microsoft.com/office/drawing/2014/main" id="{1C24C4BB-3F3E-4327-8D54-C833C410F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" y="780"/>
              <a:ext cx="19" cy="19"/>
            </a:xfrm>
            <a:custGeom>
              <a:avLst/>
              <a:gdLst>
                <a:gd name="T0" fmla="*/ 47 w 96"/>
                <a:gd name="T1" fmla="*/ 0 h 94"/>
                <a:gd name="T2" fmla="*/ 63 w 96"/>
                <a:gd name="T3" fmla="*/ 2 h 94"/>
                <a:gd name="T4" fmla="*/ 76 w 96"/>
                <a:gd name="T5" fmla="*/ 8 h 94"/>
                <a:gd name="T6" fmla="*/ 86 w 96"/>
                <a:gd name="T7" fmla="*/ 19 h 94"/>
                <a:gd name="T8" fmla="*/ 93 w 96"/>
                <a:gd name="T9" fmla="*/ 31 h 94"/>
                <a:gd name="T10" fmla="*/ 96 w 96"/>
                <a:gd name="T11" fmla="*/ 47 h 94"/>
                <a:gd name="T12" fmla="*/ 93 w 96"/>
                <a:gd name="T13" fmla="*/ 61 h 94"/>
                <a:gd name="T14" fmla="*/ 86 w 96"/>
                <a:gd name="T15" fmla="*/ 75 h 94"/>
                <a:gd name="T16" fmla="*/ 76 w 96"/>
                <a:gd name="T17" fmla="*/ 84 h 94"/>
                <a:gd name="T18" fmla="*/ 63 w 96"/>
                <a:gd name="T19" fmla="*/ 91 h 94"/>
                <a:gd name="T20" fmla="*/ 47 w 96"/>
                <a:gd name="T21" fmla="*/ 94 h 94"/>
                <a:gd name="T22" fmla="*/ 33 w 96"/>
                <a:gd name="T23" fmla="*/ 91 h 94"/>
                <a:gd name="T24" fmla="*/ 19 w 96"/>
                <a:gd name="T25" fmla="*/ 84 h 94"/>
                <a:gd name="T26" fmla="*/ 10 w 96"/>
                <a:gd name="T27" fmla="*/ 75 h 94"/>
                <a:gd name="T28" fmla="*/ 3 w 96"/>
                <a:gd name="T29" fmla="*/ 61 h 94"/>
                <a:gd name="T30" fmla="*/ 0 w 96"/>
                <a:gd name="T31" fmla="*/ 47 h 94"/>
                <a:gd name="T32" fmla="*/ 3 w 96"/>
                <a:gd name="T33" fmla="*/ 31 h 94"/>
                <a:gd name="T34" fmla="*/ 10 w 96"/>
                <a:gd name="T35" fmla="*/ 19 h 94"/>
                <a:gd name="T36" fmla="*/ 19 w 96"/>
                <a:gd name="T37" fmla="*/ 8 h 94"/>
                <a:gd name="T38" fmla="*/ 33 w 96"/>
                <a:gd name="T39" fmla="*/ 2 h 94"/>
                <a:gd name="T40" fmla="*/ 47 w 96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4">
                  <a:moveTo>
                    <a:pt x="47" y="0"/>
                  </a:moveTo>
                  <a:lnTo>
                    <a:pt x="63" y="2"/>
                  </a:lnTo>
                  <a:lnTo>
                    <a:pt x="76" y="8"/>
                  </a:lnTo>
                  <a:lnTo>
                    <a:pt x="86" y="19"/>
                  </a:lnTo>
                  <a:lnTo>
                    <a:pt x="93" y="31"/>
                  </a:lnTo>
                  <a:lnTo>
                    <a:pt x="96" y="47"/>
                  </a:lnTo>
                  <a:lnTo>
                    <a:pt x="93" y="61"/>
                  </a:lnTo>
                  <a:lnTo>
                    <a:pt x="86" y="75"/>
                  </a:lnTo>
                  <a:lnTo>
                    <a:pt x="76" y="84"/>
                  </a:lnTo>
                  <a:lnTo>
                    <a:pt x="63" y="91"/>
                  </a:lnTo>
                  <a:lnTo>
                    <a:pt x="47" y="94"/>
                  </a:lnTo>
                  <a:lnTo>
                    <a:pt x="33" y="91"/>
                  </a:lnTo>
                  <a:lnTo>
                    <a:pt x="19" y="84"/>
                  </a:lnTo>
                  <a:lnTo>
                    <a:pt x="10" y="75"/>
                  </a:lnTo>
                  <a:lnTo>
                    <a:pt x="3" y="61"/>
                  </a:lnTo>
                  <a:lnTo>
                    <a:pt x="0" y="47"/>
                  </a:lnTo>
                  <a:lnTo>
                    <a:pt x="3" y="31"/>
                  </a:lnTo>
                  <a:lnTo>
                    <a:pt x="10" y="19"/>
                  </a:lnTo>
                  <a:lnTo>
                    <a:pt x="19" y="8"/>
                  </a:lnTo>
                  <a:lnTo>
                    <a:pt x="33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40">
              <a:extLst>
                <a:ext uri="{FF2B5EF4-FFF2-40B4-BE49-F238E27FC236}">
                  <a16:creationId xmlns:a16="http://schemas.microsoft.com/office/drawing/2014/main" id="{3E70BCC4-EDB6-4BAB-A75F-F5210A05D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855"/>
              <a:ext cx="18" cy="19"/>
            </a:xfrm>
            <a:custGeom>
              <a:avLst/>
              <a:gdLst>
                <a:gd name="T0" fmla="*/ 47 w 94"/>
                <a:gd name="T1" fmla="*/ 0 h 94"/>
                <a:gd name="T2" fmla="*/ 61 w 94"/>
                <a:gd name="T3" fmla="*/ 2 h 94"/>
                <a:gd name="T4" fmla="*/ 75 w 94"/>
                <a:gd name="T5" fmla="*/ 8 h 94"/>
                <a:gd name="T6" fmla="*/ 84 w 94"/>
                <a:gd name="T7" fmla="*/ 19 h 94"/>
                <a:gd name="T8" fmla="*/ 91 w 94"/>
                <a:gd name="T9" fmla="*/ 31 h 94"/>
                <a:gd name="T10" fmla="*/ 94 w 94"/>
                <a:gd name="T11" fmla="*/ 47 h 94"/>
                <a:gd name="T12" fmla="*/ 91 w 94"/>
                <a:gd name="T13" fmla="*/ 61 h 94"/>
                <a:gd name="T14" fmla="*/ 84 w 94"/>
                <a:gd name="T15" fmla="*/ 75 h 94"/>
                <a:gd name="T16" fmla="*/ 75 w 94"/>
                <a:gd name="T17" fmla="*/ 84 h 94"/>
                <a:gd name="T18" fmla="*/ 61 w 94"/>
                <a:gd name="T19" fmla="*/ 92 h 94"/>
                <a:gd name="T20" fmla="*/ 47 w 94"/>
                <a:gd name="T21" fmla="*/ 94 h 94"/>
                <a:gd name="T22" fmla="*/ 31 w 94"/>
                <a:gd name="T23" fmla="*/ 92 h 94"/>
                <a:gd name="T24" fmla="*/ 19 w 94"/>
                <a:gd name="T25" fmla="*/ 84 h 94"/>
                <a:gd name="T26" fmla="*/ 8 w 94"/>
                <a:gd name="T27" fmla="*/ 75 h 94"/>
                <a:gd name="T28" fmla="*/ 2 w 94"/>
                <a:gd name="T29" fmla="*/ 61 h 94"/>
                <a:gd name="T30" fmla="*/ 0 w 94"/>
                <a:gd name="T31" fmla="*/ 47 h 94"/>
                <a:gd name="T32" fmla="*/ 2 w 94"/>
                <a:gd name="T33" fmla="*/ 31 h 94"/>
                <a:gd name="T34" fmla="*/ 8 w 94"/>
                <a:gd name="T35" fmla="*/ 19 h 94"/>
                <a:gd name="T36" fmla="*/ 19 w 94"/>
                <a:gd name="T37" fmla="*/ 8 h 94"/>
                <a:gd name="T38" fmla="*/ 31 w 94"/>
                <a:gd name="T39" fmla="*/ 2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1" y="2"/>
                  </a:lnTo>
                  <a:lnTo>
                    <a:pt x="75" y="8"/>
                  </a:lnTo>
                  <a:lnTo>
                    <a:pt x="84" y="19"/>
                  </a:lnTo>
                  <a:lnTo>
                    <a:pt x="91" y="31"/>
                  </a:lnTo>
                  <a:lnTo>
                    <a:pt x="94" y="47"/>
                  </a:lnTo>
                  <a:lnTo>
                    <a:pt x="91" y="61"/>
                  </a:lnTo>
                  <a:lnTo>
                    <a:pt x="84" y="75"/>
                  </a:lnTo>
                  <a:lnTo>
                    <a:pt x="75" y="84"/>
                  </a:lnTo>
                  <a:lnTo>
                    <a:pt x="61" y="92"/>
                  </a:lnTo>
                  <a:lnTo>
                    <a:pt x="47" y="94"/>
                  </a:lnTo>
                  <a:lnTo>
                    <a:pt x="31" y="92"/>
                  </a:lnTo>
                  <a:lnTo>
                    <a:pt x="19" y="84"/>
                  </a:lnTo>
                  <a:lnTo>
                    <a:pt x="8" y="75"/>
                  </a:lnTo>
                  <a:lnTo>
                    <a:pt x="2" y="61"/>
                  </a:lnTo>
                  <a:lnTo>
                    <a:pt x="0" y="47"/>
                  </a:lnTo>
                  <a:lnTo>
                    <a:pt x="2" y="31"/>
                  </a:lnTo>
                  <a:lnTo>
                    <a:pt x="8" y="19"/>
                  </a:lnTo>
                  <a:lnTo>
                    <a:pt x="19" y="8"/>
                  </a:lnTo>
                  <a:lnTo>
                    <a:pt x="31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41">
              <a:extLst>
                <a:ext uri="{FF2B5EF4-FFF2-40B4-BE49-F238E27FC236}">
                  <a16:creationId xmlns:a16="http://schemas.microsoft.com/office/drawing/2014/main" id="{CE025A58-890E-44E0-840D-E77C8B595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" y="855"/>
              <a:ext cx="18" cy="19"/>
            </a:xfrm>
            <a:custGeom>
              <a:avLst/>
              <a:gdLst>
                <a:gd name="T0" fmla="*/ 47 w 94"/>
                <a:gd name="T1" fmla="*/ 0 h 94"/>
                <a:gd name="T2" fmla="*/ 61 w 94"/>
                <a:gd name="T3" fmla="*/ 2 h 94"/>
                <a:gd name="T4" fmla="*/ 75 w 94"/>
                <a:gd name="T5" fmla="*/ 8 h 94"/>
                <a:gd name="T6" fmla="*/ 84 w 94"/>
                <a:gd name="T7" fmla="*/ 19 h 94"/>
                <a:gd name="T8" fmla="*/ 92 w 94"/>
                <a:gd name="T9" fmla="*/ 31 h 94"/>
                <a:gd name="T10" fmla="*/ 94 w 94"/>
                <a:gd name="T11" fmla="*/ 47 h 94"/>
                <a:gd name="T12" fmla="*/ 92 w 94"/>
                <a:gd name="T13" fmla="*/ 61 h 94"/>
                <a:gd name="T14" fmla="*/ 84 w 94"/>
                <a:gd name="T15" fmla="*/ 75 h 94"/>
                <a:gd name="T16" fmla="*/ 75 w 94"/>
                <a:gd name="T17" fmla="*/ 84 h 94"/>
                <a:gd name="T18" fmla="*/ 61 w 94"/>
                <a:gd name="T19" fmla="*/ 92 h 94"/>
                <a:gd name="T20" fmla="*/ 47 w 94"/>
                <a:gd name="T21" fmla="*/ 94 h 94"/>
                <a:gd name="T22" fmla="*/ 31 w 94"/>
                <a:gd name="T23" fmla="*/ 92 h 94"/>
                <a:gd name="T24" fmla="*/ 19 w 94"/>
                <a:gd name="T25" fmla="*/ 84 h 94"/>
                <a:gd name="T26" fmla="*/ 8 w 94"/>
                <a:gd name="T27" fmla="*/ 75 h 94"/>
                <a:gd name="T28" fmla="*/ 2 w 94"/>
                <a:gd name="T29" fmla="*/ 61 h 94"/>
                <a:gd name="T30" fmla="*/ 0 w 94"/>
                <a:gd name="T31" fmla="*/ 47 h 94"/>
                <a:gd name="T32" fmla="*/ 2 w 94"/>
                <a:gd name="T33" fmla="*/ 31 h 94"/>
                <a:gd name="T34" fmla="*/ 8 w 94"/>
                <a:gd name="T35" fmla="*/ 19 h 94"/>
                <a:gd name="T36" fmla="*/ 19 w 94"/>
                <a:gd name="T37" fmla="*/ 8 h 94"/>
                <a:gd name="T38" fmla="*/ 31 w 94"/>
                <a:gd name="T39" fmla="*/ 2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1" y="2"/>
                  </a:lnTo>
                  <a:lnTo>
                    <a:pt x="75" y="8"/>
                  </a:lnTo>
                  <a:lnTo>
                    <a:pt x="84" y="19"/>
                  </a:lnTo>
                  <a:lnTo>
                    <a:pt x="92" y="31"/>
                  </a:lnTo>
                  <a:lnTo>
                    <a:pt x="94" y="47"/>
                  </a:lnTo>
                  <a:lnTo>
                    <a:pt x="92" y="61"/>
                  </a:lnTo>
                  <a:lnTo>
                    <a:pt x="84" y="75"/>
                  </a:lnTo>
                  <a:lnTo>
                    <a:pt x="75" y="84"/>
                  </a:lnTo>
                  <a:lnTo>
                    <a:pt x="61" y="92"/>
                  </a:lnTo>
                  <a:lnTo>
                    <a:pt x="47" y="94"/>
                  </a:lnTo>
                  <a:lnTo>
                    <a:pt x="31" y="92"/>
                  </a:lnTo>
                  <a:lnTo>
                    <a:pt x="19" y="84"/>
                  </a:lnTo>
                  <a:lnTo>
                    <a:pt x="8" y="75"/>
                  </a:lnTo>
                  <a:lnTo>
                    <a:pt x="2" y="61"/>
                  </a:lnTo>
                  <a:lnTo>
                    <a:pt x="0" y="47"/>
                  </a:lnTo>
                  <a:lnTo>
                    <a:pt x="2" y="31"/>
                  </a:lnTo>
                  <a:lnTo>
                    <a:pt x="8" y="19"/>
                  </a:lnTo>
                  <a:lnTo>
                    <a:pt x="19" y="8"/>
                  </a:lnTo>
                  <a:lnTo>
                    <a:pt x="31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42">
              <a:extLst>
                <a:ext uri="{FF2B5EF4-FFF2-40B4-BE49-F238E27FC236}">
                  <a16:creationId xmlns:a16="http://schemas.microsoft.com/office/drawing/2014/main" id="{EBA4C977-4EDC-458D-A4AE-49EDE6CD0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" y="855"/>
              <a:ext cx="18" cy="19"/>
            </a:xfrm>
            <a:custGeom>
              <a:avLst/>
              <a:gdLst>
                <a:gd name="T0" fmla="*/ 47 w 94"/>
                <a:gd name="T1" fmla="*/ 0 h 94"/>
                <a:gd name="T2" fmla="*/ 61 w 94"/>
                <a:gd name="T3" fmla="*/ 2 h 94"/>
                <a:gd name="T4" fmla="*/ 75 w 94"/>
                <a:gd name="T5" fmla="*/ 8 h 94"/>
                <a:gd name="T6" fmla="*/ 84 w 94"/>
                <a:gd name="T7" fmla="*/ 19 h 94"/>
                <a:gd name="T8" fmla="*/ 92 w 94"/>
                <a:gd name="T9" fmla="*/ 31 h 94"/>
                <a:gd name="T10" fmla="*/ 94 w 94"/>
                <a:gd name="T11" fmla="*/ 47 h 94"/>
                <a:gd name="T12" fmla="*/ 92 w 94"/>
                <a:gd name="T13" fmla="*/ 61 h 94"/>
                <a:gd name="T14" fmla="*/ 84 w 94"/>
                <a:gd name="T15" fmla="*/ 75 h 94"/>
                <a:gd name="T16" fmla="*/ 75 w 94"/>
                <a:gd name="T17" fmla="*/ 84 h 94"/>
                <a:gd name="T18" fmla="*/ 61 w 94"/>
                <a:gd name="T19" fmla="*/ 92 h 94"/>
                <a:gd name="T20" fmla="*/ 47 w 94"/>
                <a:gd name="T21" fmla="*/ 94 h 94"/>
                <a:gd name="T22" fmla="*/ 32 w 94"/>
                <a:gd name="T23" fmla="*/ 92 h 94"/>
                <a:gd name="T24" fmla="*/ 19 w 94"/>
                <a:gd name="T25" fmla="*/ 84 h 94"/>
                <a:gd name="T26" fmla="*/ 8 w 94"/>
                <a:gd name="T27" fmla="*/ 75 h 94"/>
                <a:gd name="T28" fmla="*/ 2 w 94"/>
                <a:gd name="T29" fmla="*/ 61 h 94"/>
                <a:gd name="T30" fmla="*/ 0 w 94"/>
                <a:gd name="T31" fmla="*/ 47 h 94"/>
                <a:gd name="T32" fmla="*/ 2 w 94"/>
                <a:gd name="T33" fmla="*/ 31 h 94"/>
                <a:gd name="T34" fmla="*/ 8 w 94"/>
                <a:gd name="T35" fmla="*/ 19 h 94"/>
                <a:gd name="T36" fmla="*/ 19 w 94"/>
                <a:gd name="T37" fmla="*/ 8 h 94"/>
                <a:gd name="T38" fmla="*/ 32 w 94"/>
                <a:gd name="T39" fmla="*/ 2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1" y="2"/>
                  </a:lnTo>
                  <a:lnTo>
                    <a:pt x="75" y="8"/>
                  </a:lnTo>
                  <a:lnTo>
                    <a:pt x="84" y="19"/>
                  </a:lnTo>
                  <a:lnTo>
                    <a:pt x="92" y="31"/>
                  </a:lnTo>
                  <a:lnTo>
                    <a:pt x="94" y="47"/>
                  </a:lnTo>
                  <a:lnTo>
                    <a:pt x="92" y="61"/>
                  </a:lnTo>
                  <a:lnTo>
                    <a:pt x="84" y="75"/>
                  </a:lnTo>
                  <a:lnTo>
                    <a:pt x="75" y="84"/>
                  </a:lnTo>
                  <a:lnTo>
                    <a:pt x="61" y="92"/>
                  </a:lnTo>
                  <a:lnTo>
                    <a:pt x="47" y="94"/>
                  </a:lnTo>
                  <a:lnTo>
                    <a:pt x="32" y="92"/>
                  </a:lnTo>
                  <a:lnTo>
                    <a:pt x="19" y="84"/>
                  </a:lnTo>
                  <a:lnTo>
                    <a:pt x="8" y="75"/>
                  </a:lnTo>
                  <a:lnTo>
                    <a:pt x="2" y="61"/>
                  </a:lnTo>
                  <a:lnTo>
                    <a:pt x="0" y="47"/>
                  </a:lnTo>
                  <a:lnTo>
                    <a:pt x="2" y="31"/>
                  </a:lnTo>
                  <a:lnTo>
                    <a:pt x="8" y="19"/>
                  </a:lnTo>
                  <a:lnTo>
                    <a:pt x="19" y="8"/>
                  </a:lnTo>
                  <a:lnTo>
                    <a:pt x="32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43">
              <a:extLst>
                <a:ext uri="{FF2B5EF4-FFF2-40B4-BE49-F238E27FC236}">
                  <a16:creationId xmlns:a16="http://schemas.microsoft.com/office/drawing/2014/main" id="{7C93C94A-DA8F-454B-96E3-AF9B84810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" y="855"/>
              <a:ext cx="18" cy="19"/>
            </a:xfrm>
            <a:custGeom>
              <a:avLst/>
              <a:gdLst>
                <a:gd name="T0" fmla="*/ 47 w 94"/>
                <a:gd name="T1" fmla="*/ 0 h 94"/>
                <a:gd name="T2" fmla="*/ 62 w 94"/>
                <a:gd name="T3" fmla="*/ 2 h 94"/>
                <a:gd name="T4" fmla="*/ 75 w 94"/>
                <a:gd name="T5" fmla="*/ 8 h 94"/>
                <a:gd name="T6" fmla="*/ 86 w 94"/>
                <a:gd name="T7" fmla="*/ 19 h 94"/>
                <a:gd name="T8" fmla="*/ 92 w 94"/>
                <a:gd name="T9" fmla="*/ 31 h 94"/>
                <a:gd name="T10" fmla="*/ 94 w 94"/>
                <a:gd name="T11" fmla="*/ 47 h 94"/>
                <a:gd name="T12" fmla="*/ 92 w 94"/>
                <a:gd name="T13" fmla="*/ 61 h 94"/>
                <a:gd name="T14" fmla="*/ 86 w 94"/>
                <a:gd name="T15" fmla="*/ 75 h 94"/>
                <a:gd name="T16" fmla="*/ 75 w 94"/>
                <a:gd name="T17" fmla="*/ 84 h 94"/>
                <a:gd name="T18" fmla="*/ 62 w 94"/>
                <a:gd name="T19" fmla="*/ 92 h 94"/>
                <a:gd name="T20" fmla="*/ 47 w 94"/>
                <a:gd name="T21" fmla="*/ 94 h 94"/>
                <a:gd name="T22" fmla="*/ 32 w 94"/>
                <a:gd name="T23" fmla="*/ 92 h 94"/>
                <a:gd name="T24" fmla="*/ 19 w 94"/>
                <a:gd name="T25" fmla="*/ 84 h 94"/>
                <a:gd name="T26" fmla="*/ 8 w 94"/>
                <a:gd name="T27" fmla="*/ 75 h 94"/>
                <a:gd name="T28" fmla="*/ 2 w 94"/>
                <a:gd name="T29" fmla="*/ 61 h 94"/>
                <a:gd name="T30" fmla="*/ 0 w 94"/>
                <a:gd name="T31" fmla="*/ 47 h 94"/>
                <a:gd name="T32" fmla="*/ 2 w 94"/>
                <a:gd name="T33" fmla="*/ 31 h 94"/>
                <a:gd name="T34" fmla="*/ 8 w 94"/>
                <a:gd name="T35" fmla="*/ 19 h 94"/>
                <a:gd name="T36" fmla="*/ 19 w 94"/>
                <a:gd name="T37" fmla="*/ 8 h 94"/>
                <a:gd name="T38" fmla="*/ 32 w 94"/>
                <a:gd name="T39" fmla="*/ 2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2" y="2"/>
                  </a:lnTo>
                  <a:lnTo>
                    <a:pt x="75" y="8"/>
                  </a:lnTo>
                  <a:lnTo>
                    <a:pt x="86" y="19"/>
                  </a:lnTo>
                  <a:lnTo>
                    <a:pt x="92" y="31"/>
                  </a:lnTo>
                  <a:lnTo>
                    <a:pt x="94" y="47"/>
                  </a:lnTo>
                  <a:lnTo>
                    <a:pt x="92" y="61"/>
                  </a:lnTo>
                  <a:lnTo>
                    <a:pt x="86" y="75"/>
                  </a:lnTo>
                  <a:lnTo>
                    <a:pt x="75" y="84"/>
                  </a:lnTo>
                  <a:lnTo>
                    <a:pt x="62" y="92"/>
                  </a:lnTo>
                  <a:lnTo>
                    <a:pt x="47" y="94"/>
                  </a:lnTo>
                  <a:lnTo>
                    <a:pt x="32" y="92"/>
                  </a:lnTo>
                  <a:lnTo>
                    <a:pt x="19" y="84"/>
                  </a:lnTo>
                  <a:lnTo>
                    <a:pt x="8" y="75"/>
                  </a:lnTo>
                  <a:lnTo>
                    <a:pt x="2" y="61"/>
                  </a:lnTo>
                  <a:lnTo>
                    <a:pt x="0" y="47"/>
                  </a:lnTo>
                  <a:lnTo>
                    <a:pt x="2" y="31"/>
                  </a:lnTo>
                  <a:lnTo>
                    <a:pt x="8" y="19"/>
                  </a:lnTo>
                  <a:lnTo>
                    <a:pt x="19" y="8"/>
                  </a:lnTo>
                  <a:lnTo>
                    <a:pt x="32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44">
              <a:extLst>
                <a:ext uri="{FF2B5EF4-FFF2-40B4-BE49-F238E27FC236}">
                  <a16:creationId xmlns:a16="http://schemas.microsoft.com/office/drawing/2014/main" id="{51A6937C-F53C-4BC0-AA96-A88BCF3DD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7" y="855"/>
              <a:ext cx="18" cy="19"/>
            </a:xfrm>
            <a:custGeom>
              <a:avLst/>
              <a:gdLst>
                <a:gd name="T0" fmla="*/ 47 w 94"/>
                <a:gd name="T1" fmla="*/ 0 h 94"/>
                <a:gd name="T2" fmla="*/ 63 w 94"/>
                <a:gd name="T3" fmla="*/ 2 h 94"/>
                <a:gd name="T4" fmla="*/ 75 w 94"/>
                <a:gd name="T5" fmla="*/ 8 h 94"/>
                <a:gd name="T6" fmla="*/ 86 w 94"/>
                <a:gd name="T7" fmla="*/ 19 h 94"/>
                <a:gd name="T8" fmla="*/ 92 w 94"/>
                <a:gd name="T9" fmla="*/ 31 h 94"/>
                <a:gd name="T10" fmla="*/ 94 w 94"/>
                <a:gd name="T11" fmla="*/ 47 h 94"/>
                <a:gd name="T12" fmla="*/ 92 w 94"/>
                <a:gd name="T13" fmla="*/ 61 h 94"/>
                <a:gd name="T14" fmla="*/ 86 w 94"/>
                <a:gd name="T15" fmla="*/ 75 h 94"/>
                <a:gd name="T16" fmla="*/ 75 w 94"/>
                <a:gd name="T17" fmla="*/ 84 h 94"/>
                <a:gd name="T18" fmla="*/ 63 w 94"/>
                <a:gd name="T19" fmla="*/ 92 h 94"/>
                <a:gd name="T20" fmla="*/ 47 w 94"/>
                <a:gd name="T21" fmla="*/ 94 h 94"/>
                <a:gd name="T22" fmla="*/ 33 w 94"/>
                <a:gd name="T23" fmla="*/ 92 h 94"/>
                <a:gd name="T24" fmla="*/ 19 w 94"/>
                <a:gd name="T25" fmla="*/ 84 h 94"/>
                <a:gd name="T26" fmla="*/ 10 w 94"/>
                <a:gd name="T27" fmla="*/ 75 h 94"/>
                <a:gd name="T28" fmla="*/ 2 w 94"/>
                <a:gd name="T29" fmla="*/ 61 h 94"/>
                <a:gd name="T30" fmla="*/ 0 w 94"/>
                <a:gd name="T31" fmla="*/ 47 h 94"/>
                <a:gd name="T32" fmla="*/ 2 w 94"/>
                <a:gd name="T33" fmla="*/ 31 h 94"/>
                <a:gd name="T34" fmla="*/ 10 w 94"/>
                <a:gd name="T35" fmla="*/ 19 h 94"/>
                <a:gd name="T36" fmla="*/ 19 w 94"/>
                <a:gd name="T37" fmla="*/ 8 h 94"/>
                <a:gd name="T38" fmla="*/ 33 w 94"/>
                <a:gd name="T39" fmla="*/ 2 h 94"/>
                <a:gd name="T40" fmla="*/ 47 w 9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lnTo>
                    <a:pt x="63" y="2"/>
                  </a:lnTo>
                  <a:lnTo>
                    <a:pt x="75" y="8"/>
                  </a:lnTo>
                  <a:lnTo>
                    <a:pt x="86" y="19"/>
                  </a:lnTo>
                  <a:lnTo>
                    <a:pt x="92" y="31"/>
                  </a:lnTo>
                  <a:lnTo>
                    <a:pt x="94" y="47"/>
                  </a:lnTo>
                  <a:lnTo>
                    <a:pt x="92" y="61"/>
                  </a:lnTo>
                  <a:lnTo>
                    <a:pt x="86" y="75"/>
                  </a:lnTo>
                  <a:lnTo>
                    <a:pt x="75" y="84"/>
                  </a:lnTo>
                  <a:lnTo>
                    <a:pt x="63" y="92"/>
                  </a:lnTo>
                  <a:lnTo>
                    <a:pt x="47" y="94"/>
                  </a:lnTo>
                  <a:lnTo>
                    <a:pt x="33" y="92"/>
                  </a:lnTo>
                  <a:lnTo>
                    <a:pt x="19" y="84"/>
                  </a:lnTo>
                  <a:lnTo>
                    <a:pt x="10" y="75"/>
                  </a:lnTo>
                  <a:lnTo>
                    <a:pt x="2" y="61"/>
                  </a:lnTo>
                  <a:lnTo>
                    <a:pt x="0" y="47"/>
                  </a:lnTo>
                  <a:lnTo>
                    <a:pt x="2" y="31"/>
                  </a:lnTo>
                  <a:lnTo>
                    <a:pt x="10" y="19"/>
                  </a:lnTo>
                  <a:lnTo>
                    <a:pt x="19" y="8"/>
                  </a:lnTo>
                  <a:lnTo>
                    <a:pt x="33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30EEE89-5746-43D5-A3FB-6B4C13838D7A}"/>
              </a:ext>
            </a:extLst>
          </p:cNvPr>
          <p:cNvGrpSpPr/>
          <p:nvPr/>
        </p:nvGrpSpPr>
        <p:grpSpPr>
          <a:xfrm>
            <a:off x="708907" y="5119269"/>
            <a:ext cx="504511" cy="504508"/>
            <a:chOff x="5699126" y="3032126"/>
            <a:chExt cx="793750" cy="793750"/>
          </a:xfrm>
          <a:solidFill>
            <a:schemeClr val="tx2"/>
          </a:solidFill>
        </p:grpSpPr>
        <p:sp>
          <p:nvSpPr>
            <p:cNvPr id="83" name="Freeform 96">
              <a:extLst>
                <a:ext uri="{FF2B5EF4-FFF2-40B4-BE49-F238E27FC236}">
                  <a16:creationId xmlns:a16="http://schemas.microsoft.com/office/drawing/2014/main" id="{34F2BDEA-8DB4-4A0F-9684-6031FCC6A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3048001"/>
              <a:ext cx="39688" cy="39688"/>
            </a:xfrm>
            <a:custGeom>
              <a:avLst/>
              <a:gdLst>
                <a:gd name="T0" fmla="*/ 60 w 124"/>
                <a:gd name="T1" fmla="*/ 0 h 125"/>
                <a:gd name="T2" fmla="*/ 81 w 124"/>
                <a:gd name="T3" fmla="*/ 3 h 125"/>
                <a:gd name="T4" fmla="*/ 95 w 124"/>
                <a:gd name="T5" fmla="*/ 10 h 125"/>
                <a:gd name="T6" fmla="*/ 109 w 124"/>
                <a:gd name="T7" fmla="*/ 21 h 125"/>
                <a:gd name="T8" fmla="*/ 117 w 124"/>
                <a:gd name="T9" fmla="*/ 34 h 125"/>
                <a:gd name="T10" fmla="*/ 123 w 124"/>
                <a:gd name="T11" fmla="*/ 49 h 125"/>
                <a:gd name="T12" fmla="*/ 124 w 124"/>
                <a:gd name="T13" fmla="*/ 64 h 125"/>
                <a:gd name="T14" fmla="*/ 122 w 124"/>
                <a:gd name="T15" fmla="*/ 81 h 125"/>
                <a:gd name="T16" fmla="*/ 112 w 124"/>
                <a:gd name="T17" fmla="*/ 100 h 125"/>
                <a:gd name="T18" fmla="*/ 99 w 124"/>
                <a:gd name="T19" fmla="*/ 114 h 125"/>
                <a:gd name="T20" fmla="*/ 81 w 124"/>
                <a:gd name="T21" fmla="*/ 122 h 125"/>
                <a:gd name="T22" fmla="*/ 61 w 124"/>
                <a:gd name="T23" fmla="*/ 125 h 125"/>
                <a:gd name="T24" fmla="*/ 52 w 124"/>
                <a:gd name="T25" fmla="*/ 125 h 125"/>
                <a:gd name="T26" fmla="*/ 43 w 124"/>
                <a:gd name="T27" fmla="*/ 122 h 125"/>
                <a:gd name="T28" fmla="*/ 25 w 124"/>
                <a:gd name="T29" fmla="*/ 114 h 125"/>
                <a:gd name="T30" fmla="*/ 12 w 124"/>
                <a:gd name="T31" fmla="*/ 100 h 125"/>
                <a:gd name="T32" fmla="*/ 2 w 124"/>
                <a:gd name="T33" fmla="*/ 83 h 125"/>
                <a:gd name="T34" fmla="*/ 0 w 124"/>
                <a:gd name="T35" fmla="*/ 64 h 125"/>
                <a:gd name="T36" fmla="*/ 2 w 124"/>
                <a:gd name="T37" fmla="*/ 44 h 125"/>
                <a:gd name="T38" fmla="*/ 11 w 124"/>
                <a:gd name="T39" fmla="*/ 27 h 125"/>
                <a:gd name="T40" fmla="*/ 25 w 124"/>
                <a:gd name="T41" fmla="*/ 12 h 125"/>
                <a:gd name="T42" fmla="*/ 42 w 124"/>
                <a:gd name="T43" fmla="*/ 4 h 125"/>
                <a:gd name="T44" fmla="*/ 60 w 124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" h="125">
                  <a:moveTo>
                    <a:pt x="60" y="0"/>
                  </a:moveTo>
                  <a:lnTo>
                    <a:pt x="81" y="3"/>
                  </a:lnTo>
                  <a:lnTo>
                    <a:pt x="95" y="10"/>
                  </a:lnTo>
                  <a:lnTo>
                    <a:pt x="109" y="21"/>
                  </a:lnTo>
                  <a:lnTo>
                    <a:pt x="117" y="34"/>
                  </a:lnTo>
                  <a:lnTo>
                    <a:pt x="123" y="49"/>
                  </a:lnTo>
                  <a:lnTo>
                    <a:pt x="124" y="64"/>
                  </a:lnTo>
                  <a:lnTo>
                    <a:pt x="122" y="81"/>
                  </a:lnTo>
                  <a:lnTo>
                    <a:pt x="112" y="100"/>
                  </a:lnTo>
                  <a:lnTo>
                    <a:pt x="99" y="114"/>
                  </a:lnTo>
                  <a:lnTo>
                    <a:pt x="81" y="122"/>
                  </a:lnTo>
                  <a:lnTo>
                    <a:pt x="61" y="125"/>
                  </a:lnTo>
                  <a:lnTo>
                    <a:pt x="52" y="125"/>
                  </a:lnTo>
                  <a:lnTo>
                    <a:pt x="43" y="122"/>
                  </a:lnTo>
                  <a:lnTo>
                    <a:pt x="25" y="114"/>
                  </a:lnTo>
                  <a:lnTo>
                    <a:pt x="12" y="100"/>
                  </a:lnTo>
                  <a:lnTo>
                    <a:pt x="2" y="83"/>
                  </a:lnTo>
                  <a:lnTo>
                    <a:pt x="0" y="64"/>
                  </a:lnTo>
                  <a:lnTo>
                    <a:pt x="2" y="44"/>
                  </a:lnTo>
                  <a:lnTo>
                    <a:pt x="11" y="27"/>
                  </a:lnTo>
                  <a:lnTo>
                    <a:pt x="25" y="12"/>
                  </a:lnTo>
                  <a:lnTo>
                    <a:pt x="42" y="4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97">
              <a:extLst>
                <a:ext uri="{FF2B5EF4-FFF2-40B4-BE49-F238E27FC236}">
                  <a16:creationId xmlns:a16="http://schemas.microsoft.com/office/drawing/2014/main" id="{8EAB3AEF-9BE8-4228-BC02-13E7A8826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3032126"/>
              <a:ext cx="39688" cy="39688"/>
            </a:xfrm>
            <a:custGeom>
              <a:avLst/>
              <a:gdLst>
                <a:gd name="T0" fmla="*/ 68 w 125"/>
                <a:gd name="T1" fmla="*/ 0 h 126"/>
                <a:gd name="T2" fmla="*/ 87 w 125"/>
                <a:gd name="T3" fmla="*/ 6 h 126"/>
                <a:gd name="T4" fmla="*/ 104 w 125"/>
                <a:gd name="T5" fmla="*/ 16 h 126"/>
                <a:gd name="T6" fmla="*/ 116 w 125"/>
                <a:gd name="T7" fmla="*/ 31 h 126"/>
                <a:gd name="T8" fmla="*/ 123 w 125"/>
                <a:gd name="T9" fmla="*/ 48 h 126"/>
                <a:gd name="T10" fmla="*/ 125 w 125"/>
                <a:gd name="T11" fmla="*/ 69 h 126"/>
                <a:gd name="T12" fmla="*/ 120 w 125"/>
                <a:gd name="T13" fmla="*/ 87 h 126"/>
                <a:gd name="T14" fmla="*/ 110 w 125"/>
                <a:gd name="T15" fmla="*/ 103 h 126"/>
                <a:gd name="T16" fmla="*/ 97 w 125"/>
                <a:gd name="T17" fmla="*/ 115 h 126"/>
                <a:gd name="T18" fmla="*/ 81 w 125"/>
                <a:gd name="T19" fmla="*/ 122 h 126"/>
                <a:gd name="T20" fmla="*/ 62 w 125"/>
                <a:gd name="T21" fmla="*/ 126 h 126"/>
                <a:gd name="T22" fmla="*/ 59 w 125"/>
                <a:gd name="T23" fmla="*/ 126 h 126"/>
                <a:gd name="T24" fmla="*/ 56 w 125"/>
                <a:gd name="T25" fmla="*/ 125 h 126"/>
                <a:gd name="T26" fmla="*/ 36 w 125"/>
                <a:gd name="T27" fmla="*/ 120 h 126"/>
                <a:gd name="T28" fmla="*/ 21 w 125"/>
                <a:gd name="T29" fmla="*/ 109 h 126"/>
                <a:gd name="T30" fmla="*/ 9 w 125"/>
                <a:gd name="T31" fmla="*/ 94 h 126"/>
                <a:gd name="T32" fmla="*/ 1 w 125"/>
                <a:gd name="T33" fmla="*/ 76 h 126"/>
                <a:gd name="T34" fmla="*/ 0 w 125"/>
                <a:gd name="T35" fmla="*/ 57 h 126"/>
                <a:gd name="T36" fmla="*/ 5 w 125"/>
                <a:gd name="T37" fmla="*/ 37 h 126"/>
                <a:gd name="T38" fmla="*/ 15 w 125"/>
                <a:gd name="T39" fmla="*/ 21 h 126"/>
                <a:gd name="T40" fmla="*/ 30 w 125"/>
                <a:gd name="T41" fmla="*/ 8 h 126"/>
                <a:gd name="T42" fmla="*/ 48 w 125"/>
                <a:gd name="T43" fmla="*/ 1 h 126"/>
                <a:gd name="T44" fmla="*/ 68 w 125"/>
                <a:gd name="T4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" h="126">
                  <a:moveTo>
                    <a:pt x="68" y="0"/>
                  </a:moveTo>
                  <a:lnTo>
                    <a:pt x="87" y="6"/>
                  </a:lnTo>
                  <a:lnTo>
                    <a:pt x="104" y="16"/>
                  </a:lnTo>
                  <a:lnTo>
                    <a:pt x="116" y="31"/>
                  </a:lnTo>
                  <a:lnTo>
                    <a:pt x="123" y="48"/>
                  </a:lnTo>
                  <a:lnTo>
                    <a:pt x="125" y="69"/>
                  </a:lnTo>
                  <a:lnTo>
                    <a:pt x="120" y="87"/>
                  </a:lnTo>
                  <a:lnTo>
                    <a:pt x="110" y="103"/>
                  </a:lnTo>
                  <a:lnTo>
                    <a:pt x="97" y="115"/>
                  </a:lnTo>
                  <a:lnTo>
                    <a:pt x="81" y="122"/>
                  </a:lnTo>
                  <a:lnTo>
                    <a:pt x="62" y="126"/>
                  </a:lnTo>
                  <a:lnTo>
                    <a:pt x="59" y="126"/>
                  </a:lnTo>
                  <a:lnTo>
                    <a:pt x="56" y="125"/>
                  </a:lnTo>
                  <a:lnTo>
                    <a:pt x="36" y="120"/>
                  </a:lnTo>
                  <a:lnTo>
                    <a:pt x="21" y="109"/>
                  </a:lnTo>
                  <a:lnTo>
                    <a:pt x="9" y="94"/>
                  </a:lnTo>
                  <a:lnTo>
                    <a:pt x="1" y="76"/>
                  </a:lnTo>
                  <a:lnTo>
                    <a:pt x="0" y="57"/>
                  </a:lnTo>
                  <a:lnTo>
                    <a:pt x="5" y="37"/>
                  </a:lnTo>
                  <a:lnTo>
                    <a:pt x="15" y="21"/>
                  </a:lnTo>
                  <a:lnTo>
                    <a:pt x="30" y="8"/>
                  </a:lnTo>
                  <a:lnTo>
                    <a:pt x="48" y="1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98">
              <a:extLst>
                <a:ext uri="{FF2B5EF4-FFF2-40B4-BE49-F238E27FC236}">
                  <a16:creationId xmlns:a16="http://schemas.microsoft.com/office/drawing/2014/main" id="{55D174BB-E931-458A-AE10-73854924A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51" y="3048001"/>
              <a:ext cx="39688" cy="39688"/>
            </a:xfrm>
            <a:custGeom>
              <a:avLst/>
              <a:gdLst>
                <a:gd name="T0" fmla="*/ 64 w 124"/>
                <a:gd name="T1" fmla="*/ 0 h 125"/>
                <a:gd name="T2" fmla="*/ 82 w 124"/>
                <a:gd name="T3" fmla="*/ 4 h 125"/>
                <a:gd name="T4" fmla="*/ 99 w 124"/>
                <a:gd name="T5" fmla="*/ 12 h 125"/>
                <a:gd name="T6" fmla="*/ 113 w 124"/>
                <a:gd name="T7" fmla="*/ 27 h 125"/>
                <a:gd name="T8" fmla="*/ 122 w 124"/>
                <a:gd name="T9" fmla="*/ 44 h 125"/>
                <a:gd name="T10" fmla="*/ 124 w 124"/>
                <a:gd name="T11" fmla="*/ 64 h 125"/>
                <a:gd name="T12" fmla="*/ 121 w 124"/>
                <a:gd name="T13" fmla="*/ 84 h 125"/>
                <a:gd name="T14" fmla="*/ 112 w 124"/>
                <a:gd name="T15" fmla="*/ 101 h 125"/>
                <a:gd name="T16" fmla="*/ 99 w 124"/>
                <a:gd name="T17" fmla="*/ 114 h 125"/>
                <a:gd name="T18" fmla="*/ 81 w 124"/>
                <a:gd name="T19" fmla="*/ 122 h 125"/>
                <a:gd name="T20" fmla="*/ 71 w 124"/>
                <a:gd name="T21" fmla="*/ 125 h 125"/>
                <a:gd name="T22" fmla="*/ 61 w 124"/>
                <a:gd name="T23" fmla="*/ 125 h 125"/>
                <a:gd name="T24" fmla="*/ 42 w 124"/>
                <a:gd name="T25" fmla="*/ 122 h 125"/>
                <a:gd name="T26" fmla="*/ 25 w 124"/>
                <a:gd name="T27" fmla="*/ 114 h 125"/>
                <a:gd name="T28" fmla="*/ 12 w 124"/>
                <a:gd name="T29" fmla="*/ 100 h 125"/>
                <a:gd name="T30" fmla="*/ 2 w 124"/>
                <a:gd name="T31" fmla="*/ 81 h 125"/>
                <a:gd name="T32" fmla="*/ 0 w 124"/>
                <a:gd name="T33" fmla="*/ 62 h 125"/>
                <a:gd name="T34" fmla="*/ 3 w 124"/>
                <a:gd name="T35" fmla="*/ 43 h 125"/>
                <a:gd name="T36" fmla="*/ 12 w 124"/>
                <a:gd name="T37" fmla="*/ 26 h 125"/>
                <a:gd name="T38" fmla="*/ 25 w 124"/>
                <a:gd name="T39" fmla="*/ 12 h 125"/>
                <a:gd name="T40" fmla="*/ 43 w 124"/>
                <a:gd name="T41" fmla="*/ 3 h 125"/>
                <a:gd name="T42" fmla="*/ 64 w 124"/>
                <a:gd name="T4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4" h="125">
                  <a:moveTo>
                    <a:pt x="64" y="0"/>
                  </a:moveTo>
                  <a:lnTo>
                    <a:pt x="82" y="4"/>
                  </a:lnTo>
                  <a:lnTo>
                    <a:pt x="99" y="12"/>
                  </a:lnTo>
                  <a:lnTo>
                    <a:pt x="113" y="27"/>
                  </a:lnTo>
                  <a:lnTo>
                    <a:pt x="122" y="44"/>
                  </a:lnTo>
                  <a:lnTo>
                    <a:pt x="124" y="64"/>
                  </a:lnTo>
                  <a:lnTo>
                    <a:pt x="121" y="84"/>
                  </a:lnTo>
                  <a:lnTo>
                    <a:pt x="112" y="101"/>
                  </a:lnTo>
                  <a:lnTo>
                    <a:pt x="99" y="114"/>
                  </a:lnTo>
                  <a:lnTo>
                    <a:pt x="81" y="122"/>
                  </a:lnTo>
                  <a:lnTo>
                    <a:pt x="71" y="125"/>
                  </a:lnTo>
                  <a:lnTo>
                    <a:pt x="61" y="125"/>
                  </a:lnTo>
                  <a:lnTo>
                    <a:pt x="42" y="122"/>
                  </a:lnTo>
                  <a:lnTo>
                    <a:pt x="25" y="114"/>
                  </a:lnTo>
                  <a:lnTo>
                    <a:pt x="12" y="100"/>
                  </a:lnTo>
                  <a:lnTo>
                    <a:pt x="2" y="81"/>
                  </a:lnTo>
                  <a:lnTo>
                    <a:pt x="0" y="62"/>
                  </a:lnTo>
                  <a:lnTo>
                    <a:pt x="3" y="43"/>
                  </a:lnTo>
                  <a:lnTo>
                    <a:pt x="12" y="26"/>
                  </a:lnTo>
                  <a:lnTo>
                    <a:pt x="25" y="12"/>
                  </a:lnTo>
                  <a:lnTo>
                    <a:pt x="43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99">
              <a:extLst>
                <a:ext uri="{FF2B5EF4-FFF2-40B4-BE49-F238E27FC236}">
                  <a16:creationId xmlns:a16="http://schemas.microsoft.com/office/drawing/2014/main" id="{52972BE5-63B9-4225-AE4A-77C9FBD4F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3" y="3078163"/>
              <a:ext cx="39688" cy="39688"/>
            </a:xfrm>
            <a:custGeom>
              <a:avLst/>
              <a:gdLst>
                <a:gd name="T0" fmla="*/ 62 w 126"/>
                <a:gd name="T1" fmla="*/ 0 h 125"/>
                <a:gd name="T2" fmla="*/ 77 w 126"/>
                <a:gd name="T3" fmla="*/ 1 h 125"/>
                <a:gd name="T4" fmla="*/ 93 w 126"/>
                <a:gd name="T5" fmla="*/ 7 h 125"/>
                <a:gd name="T6" fmla="*/ 106 w 126"/>
                <a:gd name="T7" fmla="*/ 18 h 125"/>
                <a:gd name="T8" fmla="*/ 116 w 126"/>
                <a:gd name="T9" fmla="*/ 30 h 125"/>
                <a:gd name="T10" fmla="*/ 123 w 126"/>
                <a:gd name="T11" fmla="*/ 44 h 125"/>
                <a:gd name="T12" fmla="*/ 126 w 126"/>
                <a:gd name="T13" fmla="*/ 61 h 125"/>
                <a:gd name="T14" fmla="*/ 123 w 126"/>
                <a:gd name="T15" fmla="*/ 77 h 125"/>
                <a:gd name="T16" fmla="*/ 117 w 126"/>
                <a:gd name="T17" fmla="*/ 93 h 125"/>
                <a:gd name="T18" fmla="*/ 107 w 126"/>
                <a:gd name="T19" fmla="*/ 106 h 125"/>
                <a:gd name="T20" fmla="*/ 94 w 126"/>
                <a:gd name="T21" fmla="*/ 117 h 125"/>
                <a:gd name="T22" fmla="*/ 78 w 126"/>
                <a:gd name="T23" fmla="*/ 123 h 125"/>
                <a:gd name="T24" fmla="*/ 63 w 126"/>
                <a:gd name="T25" fmla="*/ 125 h 125"/>
                <a:gd name="T26" fmla="*/ 47 w 126"/>
                <a:gd name="T27" fmla="*/ 123 h 125"/>
                <a:gd name="T28" fmla="*/ 33 w 126"/>
                <a:gd name="T29" fmla="*/ 117 h 125"/>
                <a:gd name="T30" fmla="*/ 19 w 126"/>
                <a:gd name="T31" fmla="*/ 107 h 125"/>
                <a:gd name="T32" fmla="*/ 8 w 126"/>
                <a:gd name="T33" fmla="*/ 94 h 125"/>
                <a:gd name="T34" fmla="*/ 2 w 126"/>
                <a:gd name="T35" fmla="*/ 79 h 125"/>
                <a:gd name="T36" fmla="*/ 0 w 126"/>
                <a:gd name="T37" fmla="*/ 64 h 125"/>
                <a:gd name="T38" fmla="*/ 2 w 126"/>
                <a:gd name="T39" fmla="*/ 48 h 125"/>
                <a:gd name="T40" fmla="*/ 8 w 126"/>
                <a:gd name="T41" fmla="*/ 32 h 125"/>
                <a:gd name="T42" fmla="*/ 18 w 126"/>
                <a:gd name="T43" fmla="*/ 19 h 125"/>
                <a:gd name="T44" fmla="*/ 30 w 126"/>
                <a:gd name="T45" fmla="*/ 8 h 125"/>
                <a:gd name="T46" fmla="*/ 46 w 126"/>
                <a:gd name="T47" fmla="*/ 2 h 125"/>
                <a:gd name="T48" fmla="*/ 62 w 126"/>
                <a:gd name="T4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6" h="125">
                  <a:moveTo>
                    <a:pt x="62" y="0"/>
                  </a:moveTo>
                  <a:lnTo>
                    <a:pt x="77" y="1"/>
                  </a:lnTo>
                  <a:lnTo>
                    <a:pt x="93" y="7"/>
                  </a:lnTo>
                  <a:lnTo>
                    <a:pt x="106" y="18"/>
                  </a:lnTo>
                  <a:lnTo>
                    <a:pt x="116" y="30"/>
                  </a:lnTo>
                  <a:lnTo>
                    <a:pt x="123" y="44"/>
                  </a:lnTo>
                  <a:lnTo>
                    <a:pt x="126" y="61"/>
                  </a:lnTo>
                  <a:lnTo>
                    <a:pt x="123" y="77"/>
                  </a:lnTo>
                  <a:lnTo>
                    <a:pt x="117" y="93"/>
                  </a:lnTo>
                  <a:lnTo>
                    <a:pt x="107" y="106"/>
                  </a:lnTo>
                  <a:lnTo>
                    <a:pt x="94" y="117"/>
                  </a:lnTo>
                  <a:lnTo>
                    <a:pt x="78" y="123"/>
                  </a:lnTo>
                  <a:lnTo>
                    <a:pt x="63" y="125"/>
                  </a:lnTo>
                  <a:lnTo>
                    <a:pt x="47" y="123"/>
                  </a:lnTo>
                  <a:lnTo>
                    <a:pt x="33" y="117"/>
                  </a:lnTo>
                  <a:lnTo>
                    <a:pt x="19" y="107"/>
                  </a:lnTo>
                  <a:lnTo>
                    <a:pt x="8" y="94"/>
                  </a:lnTo>
                  <a:lnTo>
                    <a:pt x="2" y="79"/>
                  </a:lnTo>
                  <a:lnTo>
                    <a:pt x="0" y="64"/>
                  </a:lnTo>
                  <a:lnTo>
                    <a:pt x="2" y="48"/>
                  </a:lnTo>
                  <a:lnTo>
                    <a:pt x="8" y="32"/>
                  </a:lnTo>
                  <a:lnTo>
                    <a:pt x="18" y="19"/>
                  </a:lnTo>
                  <a:lnTo>
                    <a:pt x="30" y="8"/>
                  </a:lnTo>
                  <a:lnTo>
                    <a:pt x="46" y="2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00">
              <a:extLst>
                <a:ext uri="{FF2B5EF4-FFF2-40B4-BE49-F238E27FC236}">
                  <a16:creationId xmlns:a16="http://schemas.microsoft.com/office/drawing/2014/main" id="{FE0BF74A-5730-4E5F-BC9E-6C8102025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2801" y="3078163"/>
              <a:ext cx="39688" cy="39688"/>
            </a:xfrm>
            <a:custGeom>
              <a:avLst/>
              <a:gdLst>
                <a:gd name="T0" fmla="*/ 64 w 125"/>
                <a:gd name="T1" fmla="*/ 0 h 125"/>
                <a:gd name="T2" fmla="*/ 80 w 125"/>
                <a:gd name="T3" fmla="*/ 2 h 125"/>
                <a:gd name="T4" fmla="*/ 95 w 125"/>
                <a:gd name="T5" fmla="*/ 9 h 125"/>
                <a:gd name="T6" fmla="*/ 108 w 125"/>
                <a:gd name="T7" fmla="*/ 19 h 125"/>
                <a:gd name="T8" fmla="*/ 118 w 125"/>
                <a:gd name="T9" fmla="*/ 32 h 125"/>
                <a:gd name="T10" fmla="*/ 124 w 125"/>
                <a:gd name="T11" fmla="*/ 48 h 125"/>
                <a:gd name="T12" fmla="*/ 125 w 125"/>
                <a:gd name="T13" fmla="*/ 65 h 125"/>
                <a:gd name="T14" fmla="*/ 123 w 125"/>
                <a:gd name="T15" fmla="*/ 81 h 125"/>
                <a:gd name="T16" fmla="*/ 116 w 125"/>
                <a:gd name="T17" fmla="*/ 95 h 125"/>
                <a:gd name="T18" fmla="*/ 107 w 125"/>
                <a:gd name="T19" fmla="*/ 107 h 125"/>
                <a:gd name="T20" fmla="*/ 93 w 125"/>
                <a:gd name="T21" fmla="*/ 118 h 125"/>
                <a:gd name="T22" fmla="*/ 78 w 125"/>
                <a:gd name="T23" fmla="*/ 123 h 125"/>
                <a:gd name="T24" fmla="*/ 63 w 125"/>
                <a:gd name="T25" fmla="*/ 125 h 125"/>
                <a:gd name="T26" fmla="*/ 46 w 125"/>
                <a:gd name="T27" fmla="*/ 123 h 125"/>
                <a:gd name="T28" fmla="*/ 32 w 125"/>
                <a:gd name="T29" fmla="*/ 117 h 125"/>
                <a:gd name="T30" fmla="*/ 19 w 125"/>
                <a:gd name="T31" fmla="*/ 107 h 125"/>
                <a:gd name="T32" fmla="*/ 8 w 125"/>
                <a:gd name="T33" fmla="*/ 93 h 125"/>
                <a:gd name="T34" fmla="*/ 2 w 125"/>
                <a:gd name="T35" fmla="*/ 77 h 125"/>
                <a:gd name="T36" fmla="*/ 0 w 125"/>
                <a:gd name="T37" fmla="*/ 61 h 125"/>
                <a:gd name="T38" fmla="*/ 3 w 125"/>
                <a:gd name="T39" fmla="*/ 46 h 125"/>
                <a:gd name="T40" fmla="*/ 9 w 125"/>
                <a:gd name="T41" fmla="*/ 31 h 125"/>
                <a:gd name="T42" fmla="*/ 19 w 125"/>
                <a:gd name="T43" fmla="*/ 18 h 125"/>
                <a:gd name="T44" fmla="*/ 33 w 125"/>
                <a:gd name="T45" fmla="*/ 8 h 125"/>
                <a:gd name="T46" fmla="*/ 49 w 125"/>
                <a:gd name="T47" fmla="*/ 2 h 125"/>
                <a:gd name="T48" fmla="*/ 64 w 125"/>
                <a:gd name="T4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5" h="125">
                  <a:moveTo>
                    <a:pt x="64" y="0"/>
                  </a:moveTo>
                  <a:lnTo>
                    <a:pt x="80" y="2"/>
                  </a:lnTo>
                  <a:lnTo>
                    <a:pt x="95" y="9"/>
                  </a:lnTo>
                  <a:lnTo>
                    <a:pt x="108" y="19"/>
                  </a:lnTo>
                  <a:lnTo>
                    <a:pt x="118" y="32"/>
                  </a:lnTo>
                  <a:lnTo>
                    <a:pt x="124" y="48"/>
                  </a:lnTo>
                  <a:lnTo>
                    <a:pt x="125" y="65"/>
                  </a:lnTo>
                  <a:lnTo>
                    <a:pt x="123" y="81"/>
                  </a:lnTo>
                  <a:lnTo>
                    <a:pt x="116" y="95"/>
                  </a:lnTo>
                  <a:lnTo>
                    <a:pt x="107" y="107"/>
                  </a:lnTo>
                  <a:lnTo>
                    <a:pt x="93" y="118"/>
                  </a:lnTo>
                  <a:lnTo>
                    <a:pt x="78" y="123"/>
                  </a:lnTo>
                  <a:lnTo>
                    <a:pt x="63" y="125"/>
                  </a:lnTo>
                  <a:lnTo>
                    <a:pt x="46" y="123"/>
                  </a:lnTo>
                  <a:lnTo>
                    <a:pt x="32" y="117"/>
                  </a:lnTo>
                  <a:lnTo>
                    <a:pt x="19" y="107"/>
                  </a:lnTo>
                  <a:lnTo>
                    <a:pt x="8" y="93"/>
                  </a:lnTo>
                  <a:lnTo>
                    <a:pt x="2" y="77"/>
                  </a:lnTo>
                  <a:lnTo>
                    <a:pt x="0" y="61"/>
                  </a:lnTo>
                  <a:lnTo>
                    <a:pt x="3" y="46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3" y="8"/>
                  </a:lnTo>
                  <a:lnTo>
                    <a:pt x="49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01">
              <a:extLst>
                <a:ext uri="{FF2B5EF4-FFF2-40B4-BE49-F238E27FC236}">
                  <a16:creationId xmlns:a16="http://schemas.microsoft.com/office/drawing/2014/main" id="{CD526FCA-2601-4779-BDE8-3B4F1A89B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1426" y="3121026"/>
              <a:ext cx="39688" cy="39688"/>
            </a:xfrm>
            <a:custGeom>
              <a:avLst/>
              <a:gdLst>
                <a:gd name="T0" fmla="*/ 67 w 125"/>
                <a:gd name="T1" fmla="*/ 0 h 125"/>
                <a:gd name="T2" fmla="*/ 86 w 125"/>
                <a:gd name="T3" fmla="*/ 4 h 125"/>
                <a:gd name="T4" fmla="*/ 103 w 125"/>
                <a:gd name="T5" fmla="*/ 15 h 125"/>
                <a:gd name="T6" fmla="*/ 116 w 125"/>
                <a:gd name="T7" fmla="*/ 30 h 125"/>
                <a:gd name="T8" fmla="*/ 123 w 125"/>
                <a:gd name="T9" fmla="*/ 48 h 125"/>
                <a:gd name="T10" fmla="*/ 125 w 125"/>
                <a:gd name="T11" fmla="*/ 67 h 125"/>
                <a:gd name="T12" fmla="*/ 120 w 125"/>
                <a:gd name="T13" fmla="*/ 85 h 125"/>
                <a:gd name="T14" fmla="*/ 110 w 125"/>
                <a:gd name="T15" fmla="*/ 104 h 125"/>
                <a:gd name="T16" fmla="*/ 96 w 125"/>
                <a:gd name="T17" fmla="*/ 116 h 125"/>
                <a:gd name="T18" fmla="*/ 80 w 125"/>
                <a:gd name="T19" fmla="*/ 123 h 125"/>
                <a:gd name="T20" fmla="*/ 62 w 125"/>
                <a:gd name="T21" fmla="*/ 125 h 125"/>
                <a:gd name="T22" fmla="*/ 47 w 125"/>
                <a:gd name="T23" fmla="*/ 123 h 125"/>
                <a:gd name="T24" fmla="*/ 34 w 125"/>
                <a:gd name="T25" fmla="*/ 118 h 125"/>
                <a:gd name="T26" fmla="*/ 22 w 125"/>
                <a:gd name="T27" fmla="*/ 110 h 125"/>
                <a:gd name="T28" fmla="*/ 9 w 125"/>
                <a:gd name="T29" fmla="*/ 95 h 125"/>
                <a:gd name="T30" fmla="*/ 1 w 125"/>
                <a:gd name="T31" fmla="*/ 77 h 125"/>
                <a:gd name="T32" fmla="*/ 0 w 125"/>
                <a:gd name="T33" fmla="*/ 58 h 125"/>
                <a:gd name="T34" fmla="*/ 4 w 125"/>
                <a:gd name="T35" fmla="*/ 38 h 125"/>
                <a:gd name="T36" fmla="*/ 15 w 125"/>
                <a:gd name="T37" fmla="*/ 21 h 125"/>
                <a:gd name="T38" fmla="*/ 30 w 125"/>
                <a:gd name="T39" fmla="*/ 8 h 125"/>
                <a:gd name="T40" fmla="*/ 47 w 125"/>
                <a:gd name="T41" fmla="*/ 1 h 125"/>
                <a:gd name="T42" fmla="*/ 67 w 125"/>
                <a:gd name="T4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25">
                  <a:moveTo>
                    <a:pt x="67" y="0"/>
                  </a:moveTo>
                  <a:lnTo>
                    <a:pt x="86" y="4"/>
                  </a:lnTo>
                  <a:lnTo>
                    <a:pt x="103" y="15"/>
                  </a:lnTo>
                  <a:lnTo>
                    <a:pt x="116" y="30"/>
                  </a:lnTo>
                  <a:lnTo>
                    <a:pt x="123" y="48"/>
                  </a:lnTo>
                  <a:lnTo>
                    <a:pt x="125" y="67"/>
                  </a:lnTo>
                  <a:lnTo>
                    <a:pt x="120" y="85"/>
                  </a:lnTo>
                  <a:lnTo>
                    <a:pt x="110" y="104"/>
                  </a:lnTo>
                  <a:lnTo>
                    <a:pt x="96" y="116"/>
                  </a:lnTo>
                  <a:lnTo>
                    <a:pt x="80" y="123"/>
                  </a:lnTo>
                  <a:lnTo>
                    <a:pt x="62" y="125"/>
                  </a:lnTo>
                  <a:lnTo>
                    <a:pt x="47" y="123"/>
                  </a:lnTo>
                  <a:lnTo>
                    <a:pt x="34" y="118"/>
                  </a:lnTo>
                  <a:lnTo>
                    <a:pt x="22" y="110"/>
                  </a:lnTo>
                  <a:lnTo>
                    <a:pt x="9" y="95"/>
                  </a:lnTo>
                  <a:lnTo>
                    <a:pt x="1" y="77"/>
                  </a:lnTo>
                  <a:lnTo>
                    <a:pt x="0" y="58"/>
                  </a:lnTo>
                  <a:lnTo>
                    <a:pt x="4" y="38"/>
                  </a:lnTo>
                  <a:lnTo>
                    <a:pt x="15" y="21"/>
                  </a:lnTo>
                  <a:lnTo>
                    <a:pt x="30" y="8"/>
                  </a:lnTo>
                  <a:lnTo>
                    <a:pt x="47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102">
              <a:extLst>
                <a:ext uri="{FF2B5EF4-FFF2-40B4-BE49-F238E27FC236}">
                  <a16:creationId xmlns:a16="http://schemas.microsoft.com/office/drawing/2014/main" id="{B05F8042-3A23-44F8-AEBE-407DE9382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088" y="3241676"/>
              <a:ext cx="39688" cy="39688"/>
            </a:xfrm>
            <a:custGeom>
              <a:avLst/>
              <a:gdLst>
                <a:gd name="T0" fmla="*/ 66 w 123"/>
                <a:gd name="T1" fmla="*/ 0 h 125"/>
                <a:gd name="T2" fmla="*/ 82 w 123"/>
                <a:gd name="T3" fmla="*/ 2 h 125"/>
                <a:gd name="T4" fmla="*/ 97 w 123"/>
                <a:gd name="T5" fmla="*/ 10 h 125"/>
                <a:gd name="T6" fmla="*/ 109 w 123"/>
                <a:gd name="T7" fmla="*/ 21 h 125"/>
                <a:gd name="T8" fmla="*/ 118 w 123"/>
                <a:gd name="T9" fmla="*/ 35 h 125"/>
                <a:gd name="T10" fmla="*/ 123 w 123"/>
                <a:gd name="T11" fmla="*/ 54 h 125"/>
                <a:gd name="T12" fmla="*/ 123 w 123"/>
                <a:gd name="T13" fmla="*/ 74 h 125"/>
                <a:gd name="T14" fmla="*/ 117 w 123"/>
                <a:gd name="T15" fmla="*/ 92 h 125"/>
                <a:gd name="T16" fmla="*/ 105 w 123"/>
                <a:gd name="T17" fmla="*/ 108 h 125"/>
                <a:gd name="T18" fmla="*/ 89 w 123"/>
                <a:gd name="T19" fmla="*/ 118 h 125"/>
                <a:gd name="T20" fmla="*/ 76 w 123"/>
                <a:gd name="T21" fmla="*/ 123 h 125"/>
                <a:gd name="T22" fmla="*/ 62 w 123"/>
                <a:gd name="T23" fmla="*/ 125 h 125"/>
                <a:gd name="T24" fmla="*/ 45 w 123"/>
                <a:gd name="T25" fmla="*/ 122 h 125"/>
                <a:gd name="T26" fmla="*/ 29 w 123"/>
                <a:gd name="T27" fmla="*/ 116 h 125"/>
                <a:gd name="T28" fmla="*/ 16 w 123"/>
                <a:gd name="T29" fmla="*/ 105 h 125"/>
                <a:gd name="T30" fmla="*/ 5 w 123"/>
                <a:gd name="T31" fmla="*/ 91 h 125"/>
                <a:gd name="T32" fmla="*/ 0 w 123"/>
                <a:gd name="T33" fmla="*/ 71 h 125"/>
                <a:gd name="T34" fmla="*/ 0 w 123"/>
                <a:gd name="T35" fmla="*/ 51 h 125"/>
                <a:gd name="T36" fmla="*/ 6 w 123"/>
                <a:gd name="T37" fmla="*/ 33 h 125"/>
                <a:gd name="T38" fmla="*/ 18 w 123"/>
                <a:gd name="T39" fmla="*/ 18 h 125"/>
                <a:gd name="T40" fmla="*/ 34 w 123"/>
                <a:gd name="T41" fmla="*/ 6 h 125"/>
                <a:gd name="T42" fmla="*/ 50 w 123"/>
                <a:gd name="T43" fmla="*/ 1 h 125"/>
                <a:gd name="T44" fmla="*/ 66 w 123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3" h="125">
                  <a:moveTo>
                    <a:pt x="66" y="0"/>
                  </a:moveTo>
                  <a:lnTo>
                    <a:pt x="82" y="2"/>
                  </a:lnTo>
                  <a:lnTo>
                    <a:pt x="97" y="10"/>
                  </a:lnTo>
                  <a:lnTo>
                    <a:pt x="109" y="21"/>
                  </a:lnTo>
                  <a:lnTo>
                    <a:pt x="118" y="35"/>
                  </a:lnTo>
                  <a:lnTo>
                    <a:pt x="123" y="54"/>
                  </a:lnTo>
                  <a:lnTo>
                    <a:pt x="123" y="74"/>
                  </a:lnTo>
                  <a:lnTo>
                    <a:pt x="117" y="92"/>
                  </a:lnTo>
                  <a:lnTo>
                    <a:pt x="105" y="108"/>
                  </a:lnTo>
                  <a:lnTo>
                    <a:pt x="89" y="118"/>
                  </a:lnTo>
                  <a:lnTo>
                    <a:pt x="76" y="123"/>
                  </a:lnTo>
                  <a:lnTo>
                    <a:pt x="62" y="125"/>
                  </a:lnTo>
                  <a:lnTo>
                    <a:pt x="45" y="122"/>
                  </a:lnTo>
                  <a:lnTo>
                    <a:pt x="29" y="116"/>
                  </a:lnTo>
                  <a:lnTo>
                    <a:pt x="16" y="105"/>
                  </a:lnTo>
                  <a:lnTo>
                    <a:pt x="5" y="91"/>
                  </a:lnTo>
                  <a:lnTo>
                    <a:pt x="0" y="71"/>
                  </a:lnTo>
                  <a:lnTo>
                    <a:pt x="0" y="51"/>
                  </a:lnTo>
                  <a:lnTo>
                    <a:pt x="6" y="33"/>
                  </a:lnTo>
                  <a:lnTo>
                    <a:pt x="18" y="18"/>
                  </a:lnTo>
                  <a:lnTo>
                    <a:pt x="34" y="6"/>
                  </a:lnTo>
                  <a:lnTo>
                    <a:pt x="50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03">
              <a:extLst>
                <a:ext uri="{FF2B5EF4-FFF2-40B4-BE49-F238E27FC236}">
                  <a16:creationId xmlns:a16="http://schemas.microsoft.com/office/drawing/2014/main" id="{63A9EFD0-A468-421E-9529-2D02D87A6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076" y="3313113"/>
              <a:ext cx="39688" cy="39688"/>
            </a:xfrm>
            <a:custGeom>
              <a:avLst/>
              <a:gdLst>
                <a:gd name="T0" fmla="*/ 68 w 126"/>
                <a:gd name="T1" fmla="*/ 0 h 126"/>
                <a:gd name="T2" fmla="*/ 86 w 126"/>
                <a:gd name="T3" fmla="*/ 5 h 126"/>
                <a:gd name="T4" fmla="*/ 103 w 126"/>
                <a:gd name="T5" fmla="*/ 14 h 126"/>
                <a:gd name="T6" fmla="*/ 115 w 126"/>
                <a:gd name="T7" fmla="*/ 29 h 126"/>
                <a:gd name="T8" fmla="*/ 124 w 126"/>
                <a:gd name="T9" fmla="*/ 47 h 126"/>
                <a:gd name="T10" fmla="*/ 126 w 126"/>
                <a:gd name="T11" fmla="*/ 66 h 126"/>
                <a:gd name="T12" fmla="*/ 121 w 126"/>
                <a:gd name="T13" fmla="*/ 86 h 126"/>
                <a:gd name="T14" fmla="*/ 111 w 126"/>
                <a:gd name="T15" fmla="*/ 103 h 126"/>
                <a:gd name="T16" fmla="*/ 97 w 126"/>
                <a:gd name="T17" fmla="*/ 115 h 126"/>
                <a:gd name="T18" fmla="*/ 79 w 126"/>
                <a:gd name="T19" fmla="*/ 123 h 126"/>
                <a:gd name="T20" fmla="*/ 72 w 126"/>
                <a:gd name="T21" fmla="*/ 124 h 126"/>
                <a:gd name="T22" fmla="*/ 63 w 126"/>
                <a:gd name="T23" fmla="*/ 126 h 126"/>
                <a:gd name="T24" fmla="*/ 47 w 126"/>
                <a:gd name="T25" fmla="*/ 123 h 126"/>
                <a:gd name="T26" fmla="*/ 32 w 126"/>
                <a:gd name="T27" fmla="*/ 117 h 126"/>
                <a:gd name="T28" fmla="*/ 20 w 126"/>
                <a:gd name="T29" fmla="*/ 107 h 126"/>
                <a:gd name="T30" fmla="*/ 9 w 126"/>
                <a:gd name="T31" fmla="*/ 94 h 126"/>
                <a:gd name="T32" fmla="*/ 3 w 126"/>
                <a:gd name="T33" fmla="*/ 78 h 126"/>
                <a:gd name="T34" fmla="*/ 0 w 126"/>
                <a:gd name="T35" fmla="*/ 58 h 126"/>
                <a:gd name="T36" fmla="*/ 5 w 126"/>
                <a:gd name="T37" fmla="*/ 40 h 126"/>
                <a:gd name="T38" fmla="*/ 15 w 126"/>
                <a:gd name="T39" fmla="*/ 23 h 126"/>
                <a:gd name="T40" fmla="*/ 29 w 126"/>
                <a:gd name="T41" fmla="*/ 10 h 126"/>
                <a:gd name="T42" fmla="*/ 47 w 126"/>
                <a:gd name="T43" fmla="*/ 2 h 126"/>
                <a:gd name="T44" fmla="*/ 68 w 126"/>
                <a:gd name="T4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6" h="126">
                  <a:moveTo>
                    <a:pt x="68" y="0"/>
                  </a:moveTo>
                  <a:lnTo>
                    <a:pt x="86" y="5"/>
                  </a:lnTo>
                  <a:lnTo>
                    <a:pt x="103" y="14"/>
                  </a:lnTo>
                  <a:lnTo>
                    <a:pt x="115" y="29"/>
                  </a:lnTo>
                  <a:lnTo>
                    <a:pt x="124" y="47"/>
                  </a:lnTo>
                  <a:lnTo>
                    <a:pt x="126" y="66"/>
                  </a:lnTo>
                  <a:lnTo>
                    <a:pt x="121" y="86"/>
                  </a:lnTo>
                  <a:lnTo>
                    <a:pt x="111" y="103"/>
                  </a:lnTo>
                  <a:lnTo>
                    <a:pt x="97" y="115"/>
                  </a:lnTo>
                  <a:lnTo>
                    <a:pt x="79" y="123"/>
                  </a:lnTo>
                  <a:lnTo>
                    <a:pt x="72" y="124"/>
                  </a:lnTo>
                  <a:lnTo>
                    <a:pt x="63" y="126"/>
                  </a:lnTo>
                  <a:lnTo>
                    <a:pt x="47" y="123"/>
                  </a:lnTo>
                  <a:lnTo>
                    <a:pt x="32" y="117"/>
                  </a:lnTo>
                  <a:lnTo>
                    <a:pt x="20" y="107"/>
                  </a:lnTo>
                  <a:lnTo>
                    <a:pt x="9" y="94"/>
                  </a:lnTo>
                  <a:lnTo>
                    <a:pt x="3" y="78"/>
                  </a:lnTo>
                  <a:lnTo>
                    <a:pt x="0" y="58"/>
                  </a:lnTo>
                  <a:lnTo>
                    <a:pt x="5" y="40"/>
                  </a:lnTo>
                  <a:lnTo>
                    <a:pt x="15" y="23"/>
                  </a:lnTo>
                  <a:lnTo>
                    <a:pt x="29" y="10"/>
                  </a:lnTo>
                  <a:lnTo>
                    <a:pt x="47" y="2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04">
              <a:extLst>
                <a:ext uri="{FF2B5EF4-FFF2-40B4-BE49-F238E27FC236}">
                  <a16:creationId xmlns:a16="http://schemas.microsoft.com/office/drawing/2014/main" id="{2EA9A690-121D-4DA0-BABD-4B2BF3745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3188" y="3389313"/>
              <a:ext cx="39688" cy="39688"/>
            </a:xfrm>
            <a:custGeom>
              <a:avLst/>
              <a:gdLst>
                <a:gd name="T0" fmla="*/ 59 w 124"/>
                <a:gd name="T1" fmla="*/ 0 h 126"/>
                <a:gd name="T2" fmla="*/ 78 w 124"/>
                <a:gd name="T3" fmla="*/ 2 h 126"/>
                <a:gd name="T4" fmla="*/ 96 w 124"/>
                <a:gd name="T5" fmla="*/ 10 h 126"/>
                <a:gd name="T6" fmla="*/ 110 w 124"/>
                <a:gd name="T7" fmla="*/ 23 h 126"/>
                <a:gd name="T8" fmla="*/ 121 w 124"/>
                <a:gd name="T9" fmla="*/ 40 h 126"/>
                <a:gd name="T10" fmla="*/ 124 w 124"/>
                <a:gd name="T11" fmla="*/ 59 h 126"/>
                <a:gd name="T12" fmla="*/ 122 w 124"/>
                <a:gd name="T13" fmla="*/ 80 h 126"/>
                <a:gd name="T14" fmla="*/ 115 w 124"/>
                <a:gd name="T15" fmla="*/ 97 h 126"/>
                <a:gd name="T16" fmla="*/ 101 w 124"/>
                <a:gd name="T17" fmla="*/ 111 h 126"/>
                <a:gd name="T18" fmla="*/ 84 w 124"/>
                <a:gd name="T19" fmla="*/ 121 h 126"/>
                <a:gd name="T20" fmla="*/ 65 w 124"/>
                <a:gd name="T21" fmla="*/ 126 h 126"/>
                <a:gd name="T22" fmla="*/ 61 w 124"/>
                <a:gd name="T23" fmla="*/ 126 h 126"/>
                <a:gd name="T24" fmla="*/ 42 w 124"/>
                <a:gd name="T25" fmla="*/ 122 h 126"/>
                <a:gd name="T26" fmla="*/ 26 w 124"/>
                <a:gd name="T27" fmla="*/ 114 h 126"/>
                <a:gd name="T28" fmla="*/ 12 w 124"/>
                <a:gd name="T29" fmla="*/ 102 h 126"/>
                <a:gd name="T30" fmla="*/ 3 w 124"/>
                <a:gd name="T31" fmla="*/ 85 h 126"/>
                <a:gd name="T32" fmla="*/ 0 w 124"/>
                <a:gd name="T33" fmla="*/ 65 h 126"/>
                <a:gd name="T34" fmla="*/ 1 w 124"/>
                <a:gd name="T35" fmla="*/ 46 h 126"/>
                <a:gd name="T36" fmla="*/ 9 w 124"/>
                <a:gd name="T37" fmla="*/ 28 h 126"/>
                <a:gd name="T38" fmla="*/ 23 w 124"/>
                <a:gd name="T39" fmla="*/ 13 h 126"/>
                <a:gd name="T40" fmla="*/ 40 w 124"/>
                <a:gd name="T41" fmla="*/ 4 h 126"/>
                <a:gd name="T42" fmla="*/ 59 w 124"/>
                <a:gd name="T4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4" h="126">
                  <a:moveTo>
                    <a:pt x="59" y="0"/>
                  </a:moveTo>
                  <a:lnTo>
                    <a:pt x="78" y="2"/>
                  </a:lnTo>
                  <a:lnTo>
                    <a:pt x="96" y="10"/>
                  </a:lnTo>
                  <a:lnTo>
                    <a:pt x="110" y="23"/>
                  </a:lnTo>
                  <a:lnTo>
                    <a:pt x="121" y="40"/>
                  </a:lnTo>
                  <a:lnTo>
                    <a:pt x="124" y="59"/>
                  </a:lnTo>
                  <a:lnTo>
                    <a:pt x="122" y="80"/>
                  </a:lnTo>
                  <a:lnTo>
                    <a:pt x="115" y="97"/>
                  </a:lnTo>
                  <a:lnTo>
                    <a:pt x="101" y="111"/>
                  </a:lnTo>
                  <a:lnTo>
                    <a:pt x="84" y="121"/>
                  </a:lnTo>
                  <a:lnTo>
                    <a:pt x="65" y="126"/>
                  </a:lnTo>
                  <a:lnTo>
                    <a:pt x="61" y="126"/>
                  </a:lnTo>
                  <a:lnTo>
                    <a:pt x="42" y="122"/>
                  </a:lnTo>
                  <a:lnTo>
                    <a:pt x="26" y="114"/>
                  </a:lnTo>
                  <a:lnTo>
                    <a:pt x="12" y="102"/>
                  </a:lnTo>
                  <a:lnTo>
                    <a:pt x="3" y="85"/>
                  </a:lnTo>
                  <a:lnTo>
                    <a:pt x="0" y="65"/>
                  </a:lnTo>
                  <a:lnTo>
                    <a:pt x="1" y="46"/>
                  </a:lnTo>
                  <a:lnTo>
                    <a:pt x="9" y="28"/>
                  </a:lnTo>
                  <a:lnTo>
                    <a:pt x="23" y="13"/>
                  </a:lnTo>
                  <a:lnTo>
                    <a:pt x="40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05">
              <a:extLst>
                <a:ext uri="{FF2B5EF4-FFF2-40B4-BE49-F238E27FC236}">
                  <a16:creationId xmlns:a16="http://schemas.microsoft.com/office/drawing/2014/main" id="{7B9A38E1-5F1D-47A7-A786-5ECBAB98E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263" y="3032126"/>
              <a:ext cx="39688" cy="39688"/>
            </a:xfrm>
            <a:custGeom>
              <a:avLst/>
              <a:gdLst>
                <a:gd name="T0" fmla="*/ 56 w 125"/>
                <a:gd name="T1" fmla="*/ 0 h 126"/>
                <a:gd name="T2" fmla="*/ 77 w 125"/>
                <a:gd name="T3" fmla="*/ 1 h 126"/>
                <a:gd name="T4" fmla="*/ 94 w 125"/>
                <a:gd name="T5" fmla="*/ 8 h 126"/>
                <a:gd name="T6" fmla="*/ 109 w 125"/>
                <a:gd name="T7" fmla="*/ 21 h 126"/>
                <a:gd name="T8" fmla="*/ 119 w 125"/>
                <a:gd name="T9" fmla="*/ 37 h 126"/>
                <a:gd name="T10" fmla="*/ 125 w 125"/>
                <a:gd name="T11" fmla="*/ 57 h 126"/>
                <a:gd name="T12" fmla="*/ 124 w 125"/>
                <a:gd name="T13" fmla="*/ 76 h 126"/>
                <a:gd name="T14" fmla="*/ 117 w 125"/>
                <a:gd name="T15" fmla="*/ 94 h 126"/>
                <a:gd name="T16" fmla="*/ 104 w 125"/>
                <a:gd name="T17" fmla="*/ 109 h 126"/>
                <a:gd name="T18" fmla="*/ 87 w 125"/>
                <a:gd name="T19" fmla="*/ 120 h 126"/>
                <a:gd name="T20" fmla="*/ 68 w 125"/>
                <a:gd name="T21" fmla="*/ 125 h 126"/>
                <a:gd name="T22" fmla="*/ 66 w 125"/>
                <a:gd name="T23" fmla="*/ 126 h 126"/>
                <a:gd name="T24" fmla="*/ 62 w 125"/>
                <a:gd name="T25" fmla="*/ 126 h 126"/>
                <a:gd name="T26" fmla="*/ 44 w 125"/>
                <a:gd name="T27" fmla="*/ 122 h 126"/>
                <a:gd name="T28" fmla="*/ 27 w 125"/>
                <a:gd name="T29" fmla="*/ 115 h 126"/>
                <a:gd name="T30" fmla="*/ 14 w 125"/>
                <a:gd name="T31" fmla="*/ 103 h 126"/>
                <a:gd name="T32" fmla="*/ 5 w 125"/>
                <a:gd name="T33" fmla="*/ 87 h 126"/>
                <a:gd name="T34" fmla="*/ 0 w 125"/>
                <a:gd name="T35" fmla="*/ 69 h 126"/>
                <a:gd name="T36" fmla="*/ 2 w 125"/>
                <a:gd name="T37" fmla="*/ 50 h 126"/>
                <a:gd name="T38" fmla="*/ 9 w 125"/>
                <a:gd name="T39" fmla="*/ 31 h 126"/>
                <a:gd name="T40" fmla="*/ 21 w 125"/>
                <a:gd name="T41" fmla="*/ 16 h 126"/>
                <a:gd name="T42" fmla="*/ 37 w 125"/>
                <a:gd name="T43" fmla="*/ 6 h 126"/>
                <a:gd name="T44" fmla="*/ 56 w 125"/>
                <a:gd name="T4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" h="126">
                  <a:moveTo>
                    <a:pt x="56" y="0"/>
                  </a:moveTo>
                  <a:lnTo>
                    <a:pt x="77" y="1"/>
                  </a:lnTo>
                  <a:lnTo>
                    <a:pt x="94" y="8"/>
                  </a:lnTo>
                  <a:lnTo>
                    <a:pt x="109" y="21"/>
                  </a:lnTo>
                  <a:lnTo>
                    <a:pt x="119" y="37"/>
                  </a:lnTo>
                  <a:lnTo>
                    <a:pt x="125" y="57"/>
                  </a:lnTo>
                  <a:lnTo>
                    <a:pt x="124" y="76"/>
                  </a:lnTo>
                  <a:lnTo>
                    <a:pt x="117" y="94"/>
                  </a:lnTo>
                  <a:lnTo>
                    <a:pt x="104" y="109"/>
                  </a:lnTo>
                  <a:lnTo>
                    <a:pt x="87" y="120"/>
                  </a:lnTo>
                  <a:lnTo>
                    <a:pt x="68" y="125"/>
                  </a:lnTo>
                  <a:lnTo>
                    <a:pt x="66" y="126"/>
                  </a:lnTo>
                  <a:lnTo>
                    <a:pt x="62" y="126"/>
                  </a:lnTo>
                  <a:lnTo>
                    <a:pt x="44" y="122"/>
                  </a:lnTo>
                  <a:lnTo>
                    <a:pt x="27" y="115"/>
                  </a:lnTo>
                  <a:lnTo>
                    <a:pt x="14" y="103"/>
                  </a:lnTo>
                  <a:lnTo>
                    <a:pt x="5" y="87"/>
                  </a:lnTo>
                  <a:lnTo>
                    <a:pt x="0" y="69"/>
                  </a:lnTo>
                  <a:lnTo>
                    <a:pt x="2" y="50"/>
                  </a:lnTo>
                  <a:lnTo>
                    <a:pt x="9" y="31"/>
                  </a:lnTo>
                  <a:lnTo>
                    <a:pt x="21" y="16"/>
                  </a:lnTo>
                  <a:lnTo>
                    <a:pt x="37" y="6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06">
              <a:extLst>
                <a:ext uri="{FF2B5EF4-FFF2-40B4-BE49-F238E27FC236}">
                  <a16:creationId xmlns:a16="http://schemas.microsoft.com/office/drawing/2014/main" id="{B3F39965-E184-4AB4-8A00-34B097350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7626" y="3606801"/>
              <a:ext cx="38100" cy="39688"/>
            </a:xfrm>
            <a:custGeom>
              <a:avLst/>
              <a:gdLst>
                <a:gd name="T0" fmla="*/ 64 w 124"/>
                <a:gd name="T1" fmla="*/ 0 h 125"/>
                <a:gd name="T2" fmla="*/ 80 w 124"/>
                <a:gd name="T3" fmla="*/ 3 h 125"/>
                <a:gd name="T4" fmla="*/ 95 w 124"/>
                <a:gd name="T5" fmla="*/ 10 h 125"/>
                <a:gd name="T6" fmla="*/ 110 w 124"/>
                <a:gd name="T7" fmla="*/ 22 h 125"/>
                <a:gd name="T8" fmla="*/ 120 w 124"/>
                <a:gd name="T9" fmla="*/ 39 h 125"/>
                <a:gd name="T10" fmla="*/ 124 w 124"/>
                <a:gd name="T11" fmla="*/ 58 h 125"/>
                <a:gd name="T12" fmla="*/ 123 w 124"/>
                <a:gd name="T13" fmla="*/ 76 h 125"/>
                <a:gd name="T14" fmla="*/ 115 w 124"/>
                <a:gd name="T15" fmla="*/ 95 h 125"/>
                <a:gd name="T16" fmla="*/ 104 w 124"/>
                <a:gd name="T17" fmla="*/ 108 h 125"/>
                <a:gd name="T18" fmla="*/ 92 w 124"/>
                <a:gd name="T19" fmla="*/ 118 h 125"/>
                <a:gd name="T20" fmla="*/ 77 w 124"/>
                <a:gd name="T21" fmla="*/ 122 h 125"/>
                <a:gd name="T22" fmla="*/ 62 w 124"/>
                <a:gd name="T23" fmla="*/ 125 h 125"/>
                <a:gd name="T24" fmla="*/ 45 w 124"/>
                <a:gd name="T25" fmla="*/ 122 h 125"/>
                <a:gd name="T26" fmla="*/ 29 w 124"/>
                <a:gd name="T27" fmla="*/ 115 h 125"/>
                <a:gd name="T28" fmla="*/ 16 w 124"/>
                <a:gd name="T29" fmla="*/ 104 h 125"/>
                <a:gd name="T30" fmla="*/ 6 w 124"/>
                <a:gd name="T31" fmla="*/ 91 h 125"/>
                <a:gd name="T32" fmla="*/ 1 w 124"/>
                <a:gd name="T33" fmla="*/ 76 h 125"/>
                <a:gd name="T34" fmla="*/ 0 w 124"/>
                <a:gd name="T35" fmla="*/ 61 h 125"/>
                <a:gd name="T36" fmla="*/ 2 w 124"/>
                <a:gd name="T37" fmla="*/ 45 h 125"/>
                <a:gd name="T38" fmla="*/ 8 w 124"/>
                <a:gd name="T39" fmla="*/ 29 h 125"/>
                <a:gd name="T40" fmla="*/ 19 w 124"/>
                <a:gd name="T41" fmla="*/ 16 h 125"/>
                <a:gd name="T42" fmla="*/ 33 w 124"/>
                <a:gd name="T43" fmla="*/ 7 h 125"/>
                <a:gd name="T44" fmla="*/ 48 w 124"/>
                <a:gd name="T45" fmla="*/ 1 h 125"/>
                <a:gd name="T46" fmla="*/ 64 w 124"/>
                <a:gd name="T47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4" h="125">
                  <a:moveTo>
                    <a:pt x="64" y="0"/>
                  </a:moveTo>
                  <a:lnTo>
                    <a:pt x="80" y="3"/>
                  </a:lnTo>
                  <a:lnTo>
                    <a:pt x="95" y="10"/>
                  </a:lnTo>
                  <a:lnTo>
                    <a:pt x="110" y="22"/>
                  </a:lnTo>
                  <a:lnTo>
                    <a:pt x="120" y="39"/>
                  </a:lnTo>
                  <a:lnTo>
                    <a:pt x="124" y="58"/>
                  </a:lnTo>
                  <a:lnTo>
                    <a:pt x="123" y="76"/>
                  </a:lnTo>
                  <a:lnTo>
                    <a:pt x="115" y="95"/>
                  </a:lnTo>
                  <a:lnTo>
                    <a:pt x="104" y="108"/>
                  </a:lnTo>
                  <a:lnTo>
                    <a:pt x="92" y="118"/>
                  </a:lnTo>
                  <a:lnTo>
                    <a:pt x="77" y="122"/>
                  </a:lnTo>
                  <a:lnTo>
                    <a:pt x="62" y="125"/>
                  </a:lnTo>
                  <a:lnTo>
                    <a:pt x="45" y="122"/>
                  </a:lnTo>
                  <a:lnTo>
                    <a:pt x="29" y="115"/>
                  </a:lnTo>
                  <a:lnTo>
                    <a:pt x="16" y="104"/>
                  </a:lnTo>
                  <a:lnTo>
                    <a:pt x="6" y="91"/>
                  </a:lnTo>
                  <a:lnTo>
                    <a:pt x="1" y="76"/>
                  </a:lnTo>
                  <a:lnTo>
                    <a:pt x="0" y="61"/>
                  </a:lnTo>
                  <a:lnTo>
                    <a:pt x="2" y="45"/>
                  </a:lnTo>
                  <a:lnTo>
                    <a:pt x="8" y="29"/>
                  </a:lnTo>
                  <a:lnTo>
                    <a:pt x="19" y="16"/>
                  </a:lnTo>
                  <a:lnTo>
                    <a:pt x="33" y="7"/>
                  </a:lnTo>
                  <a:lnTo>
                    <a:pt x="48" y="1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07">
              <a:extLst>
                <a:ext uri="{FF2B5EF4-FFF2-40B4-BE49-F238E27FC236}">
                  <a16:creationId xmlns:a16="http://schemas.microsoft.com/office/drawing/2014/main" id="{735D0C97-A589-448A-9EA5-5818DFAF4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3465513"/>
              <a:ext cx="38100" cy="39688"/>
            </a:xfrm>
            <a:custGeom>
              <a:avLst/>
              <a:gdLst>
                <a:gd name="T0" fmla="*/ 71 w 123"/>
                <a:gd name="T1" fmla="*/ 0 h 124"/>
                <a:gd name="T2" fmla="*/ 90 w 123"/>
                <a:gd name="T3" fmla="*/ 6 h 124"/>
                <a:gd name="T4" fmla="*/ 106 w 123"/>
                <a:gd name="T5" fmla="*/ 18 h 124"/>
                <a:gd name="T6" fmla="*/ 117 w 123"/>
                <a:gd name="T7" fmla="*/ 32 h 124"/>
                <a:gd name="T8" fmla="*/ 123 w 123"/>
                <a:gd name="T9" fmla="*/ 50 h 124"/>
                <a:gd name="T10" fmla="*/ 123 w 123"/>
                <a:gd name="T11" fmla="*/ 71 h 124"/>
                <a:gd name="T12" fmla="*/ 118 w 123"/>
                <a:gd name="T13" fmla="*/ 88 h 124"/>
                <a:gd name="T14" fmla="*/ 108 w 123"/>
                <a:gd name="T15" fmla="*/ 102 h 124"/>
                <a:gd name="T16" fmla="*/ 95 w 123"/>
                <a:gd name="T17" fmla="*/ 115 h 124"/>
                <a:gd name="T18" fmla="*/ 79 w 123"/>
                <a:gd name="T19" fmla="*/ 122 h 124"/>
                <a:gd name="T20" fmla="*/ 61 w 123"/>
                <a:gd name="T21" fmla="*/ 124 h 124"/>
                <a:gd name="T22" fmla="*/ 58 w 123"/>
                <a:gd name="T23" fmla="*/ 124 h 124"/>
                <a:gd name="T24" fmla="*/ 53 w 123"/>
                <a:gd name="T25" fmla="*/ 123 h 124"/>
                <a:gd name="T26" fmla="*/ 33 w 123"/>
                <a:gd name="T27" fmla="*/ 118 h 124"/>
                <a:gd name="T28" fmla="*/ 18 w 123"/>
                <a:gd name="T29" fmla="*/ 106 h 124"/>
                <a:gd name="T30" fmla="*/ 6 w 123"/>
                <a:gd name="T31" fmla="*/ 90 h 124"/>
                <a:gd name="T32" fmla="*/ 0 w 123"/>
                <a:gd name="T33" fmla="*/ 72 h 124"/>
                <a:gd name="T34" fmla="*/ 0 w 123"/>
                <a:gd name="T35" fmla="*/ 53 h 124"/>
                <a:gd name="T36" fmla="*/ 6 w 123"/>
                <a:gd name="T37" fmla="*/ 34 h 124"/>
                <a:gd name="T38" fmla="*/ 18 w 123"/>
                <a:gd name="T39" fmla="*/ 18 h 124"/>
                <a:gd name="T40" fmla="*/ 32 w 123"/>
                <a:gd name="T41" fmla="*/ 6 h 124"/>
                <a:gd name="T42" fmla="*/ 52 w 123"/>
                <a:gd name="T43" fmla="*/ 0 h 124"/>
                <a:gd name="T44" fmla="*/ 71 w 123"/>
                <a:gd name="T4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3" h="124">
                  <a:moveTo>
                    <a:pt x="71" y="0"/>
                  </a:moveTo>
                  <a:lnTo>
                    <a:pt x="90" y="6"/>
                  </a:lnTo>
                  <a:lnTo>
                    <a:pt x="106" y="18"/>
                  </a:lnTo>
                  <a:lnTo>
                    <a:pt x="117" y="32"/>
                  </a:lnTo>
                  <a:lnTo>
                    <a:pt x="123" y="50"/>
                  </a:lnTo>
                  <a:lnTo>
                    <a:pt x="123" y="71"/>
                  </a:lnTo>
                  <a:lnTo>
                    <a:pt x="118" y="88"/>
                  </a:lnTo>
                  <a:lnTo>
                    <a:pt x="108" y="102"/>
                  </a:lnTo>
                  <a:lnTo>
                    <a:pt x="95" y="115"/>
                  </a:lnTo>
                  <a:lnTo>
                    <a:pt x="79" y="122"/>
                  </a:lnTo>
                  <a:lnTo>
                    <a:pt x="61" y="124"/>
                  </a:lnTo>
                  <a:lnTo>
                    <a:pt x="58" y="124"/>
                  </a:lnTo>
                  <a:lnTo>
                    <a:pt x="53" y="123"/>
                  </a:lnTo>
                  <a:lnTo>
                    <a:pt x="33" y="118"/>
                  </a:lnTo>
                  <a:lnTo>
                    <a:pt x="18" y="106"/>
                  </a:lnTo>
                  <a:lnTo>
                    <a:pt x="6" y="90"/>
                  </a:lnTo>
                  <a:lnTo>
                    <a:pt x="0" y="72"/>
                  </a:lnTo>
                  <a:lnTo>
                    <a:pt x="0" y="53"/>
                  </a:lnTo>
                  <a:lnTo>
                    <a:pt x="6" y="34"/>
                  </a:lnTo>
                  <a:lnTo>
                    <a:pt x="18" y="18"/>
                  </a:lnTo>
                  <a:lnTo>
                    <a:pt x="32" y="6"/>
                  </a:lnTo>
                  <a:lnTo>
                    <a:pt x="52" y="0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108">
              <a:extLst>
                <a:ext uri="{FF2B5EF4-FFF2-40B4-BE49-F238E27FC236}">
                  <a16:creationId xmlns:a16="http://schemas.microsoft.com/office/drawing/2014/main" id="{4D22C2DE-6AFB-4976-A0AE-674538A9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5401" y="3176588"/>
              <a:ext cx="38100" cy="39688"/>
            </a:xfrm>
            <a:custGeom>
              <a:avLst/>
              <a:gdLst>
                <a:gd name="T0" fmla="*/ 60 w 124"/>
                <a:gd name="T1" fmla="*/ 0 h 125"/>
                <a:gd name="T2" fmla="*/ 78 w 124"/>
                <a:gd name="T3" fmla="*/ 2 h 125"/>
                <a:gd name="T4" fmla="*/ 97 w 124"/>
                <a:gd name="T5" fmla="*/ 11 h 125"/>
                <a:gd name="T6" fmla="*/ 111 w 124"/>
                <a:gd name="T7" fmla="*/ 24 h 125"/>
                <a:gd name="T8" fmla="*/ 120 w 124"/>
                <a:gd name="T9" fmla="*/ 38 h 125"/>
                <a:gd name="T10" fmla="*/ 124 w 124"/>
                <a:gd name="T11" fmla="*/ 54 h 125"/>
                <a:gd name="T12" fmla="*/ 124 w 124"/>
                <a:gd name="T13" fmla="*/ 70 h 125"/>
                <a:gd name="T14" fmla="*/ 120 w 124"/>
                <a:gd name="T15" fmla="*/ 85 h 125"/>
                <a:gd name="T16" fmla="*/ 112 w 124"/>
                <a:gd name="T17" fmla="*/ 100 h 125"/>
                <a:gd name="T18" fmla="*/ 100 w 124"/>
                <a:gd name="T19" fmla="*/ 112 h 125"/>
                <a:gd name="T20" fmla="*/ 88 w 124"/>
                <a:gd name="T21" fmla="*/ 119 h 125"/>
                <a:gd name="T22" fmla="*/ 76 w 124"/>
                <a:gd name="T23" fmla="*/ 123 h 125"/>
                <a:gd name="T24" fmla="*/ 63 w 124"/>
                <a:gd name="T25" fmla="*/ 125 h 125"/>
                <a:gd name="T26" fmla="*/ 43 w 124"/>
                <a:gd name="T27" fmla="*/ 122 h 125"/>
                <a:gd name="T28" fmla="*/ 26 w 124"/>
                <a:gd name="T29" fmla="*/ 114 h 125"/>
                <a:gd name="T30" fmla="*/ 13 w 124"/>
                <a:gd name="T31" fmla="*/ 101 h 125"/>
                <a:gd name="T32" fmla="*/ 3 w 124"/>
                <a:gd name="T33" fmla="*/ 83 h 125"/>
                <a:gd name="T34" fmla="*/ 0 w 124"/>
                <a:gd name="T35" fmla="*/ 65 h 125"/>
                <a:gd name="T36" fmla="*/ 2 w 124"/>
                <a:gd name="T37" fmla="*/ 46 h 125"/>
                <a:gd name="T38" fmla="*/ 9 w 124"/>
                <a:gd name="T39" fmla="*/ 27 h 125"/>
                <a:gd name="T40" fmla="*/ 24 w 124"/>
                <a:gd name="T41" fmla="*/ 13 h 125"/>
                <a:gd name="T42" fmla="*/ 41 w 124"/>
                <a:gd name="T43" fmla="*/ 3 h 125"/>
                <a:gd name="T44" fmla="*/ 60 w 124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" h="125">
                  <a:moveTo>
                    <a:pt x="60" y="0"/>
                  </a:moveTo>
                  <a:lnTo>
                    <a:pt x="78" y="2"/>
                  </a:lnTo>
                  <a:lnTo>
                    <a:pt x="97" y="11"/>
                  </a:lnTo>
                  <a:lnTo>
                    <a:pt x="111" y="24"/>
                  </a:lnTo>
                  <a:lnTo>
                    <a:pt x="120" y="38"/>
                  </a:lnTo>
                  <a:lnTo>
                    <a:pt x="124" y="54"/>
                  </a:lnTo>
                  <a:lnTo>
                    <a:pt x="124" y="70"/>
                  </a:lnTo>
                  <a:lnTo>
                    <a:pt x="120" y="85"/>
                  </a:lnTo>
                  <a:lnTo>
                    <a:pt x="112" y="100"/>
                  </a:lnTo>
                  <a:lnTo>
                    <a:pt x="100" y="112"/>
                  </a:lnTo>
                  <a:lnTo>
                    <a:pt x="88" y="119"/>
                  </a:lnTo>
                  <a:lnTo>
                    <a:pt x="76" y="123"/>
                  </a:lnTo>
                  <a:lnTo>
                    <a:pt x="63" y="125"/>
                  </a:lnTo>
                  <a:lnTo>
                    <a:pt x="43" y="122"/>
                  </a:lnTo>
                  <a:lnTo>
                    <a:pt x="26" y="114"/>
                  </a:lnTo>
                  <a:lnTo>
                    <a:pt x="13" y="101"/>
                  </a:lnTo>
                  <a:lnTo>
                    <a:pt x="3" y="83"/>
                  </a:lnTo>
                  <a:lnTo>
                    <a:pt x="0" y="65"/>
                  </a:lnTo>
                  <a:lnTo>
                    <a:pt x="2" y="46"/>
                  </a:lnTo>
                  <a:lnTo>
                    <a:pt x="9" y="27"/>
                  </a:lnTo>
                  <a:lnTo>
                    <a:pt x="24" y="13"/>
                  </a:lnTo>
                  <a:lnTo>
                    <a:pt x="41" y="3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109">
              <a:extLst>
                <a:ext uri="{FF2B5EF4-FFF2-40B4-BE49-F238E27FC236}">
                  <a16:creationId xmlns:a16="http://schemas.microsoft.com/office/drawing/2014/main" id="{5381EEB1-8EBD-4F33-81D6-C871EDA96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888" y="3121026"/>
              <a:ext cx="39688" cy="39688"/>
            </a:xfrm>
            <a:custGeom>
              <a:avLst/>
              <a:gdLst>
                <a:gd name="T0" fmla="*/ 58 w 125"/>
                <a:gd name="T1" fmla="*/ 0 h 125"/>
                <a:gd name="T2" fmla="*/ 78 w 125"/>
                <a:gd name="T3" fmla="*/ 1 h 125"/>
                <a:gd name="T4" fmla="*/ 95 w 125"/>
                <a:gd name="T5" fmla="*/ 8 h 125"/>
                <a:gd name="T6" fmla="*/ 110 w 125"/>
                <a:gd name="T7" fmla="*/ 21 h 125"/>
                <a:gd name="T8" fmla="*/ 121 w 125"/>
                <a:gd name="T9" fmla="*/ 38 h 125"/>
                <a:gd name="T10" fmla="*/ 125 w 125"/>
                <a:gd name="T11" fmla="*/ 58 h 125"/>
                <a:gd name="T12" fmla="*/ 124 w 125"/>
                <a:gd name="T13" fmla="*/ 77 h 125"/>
                <a:gd name="T14" fmla="*/ 116 w 125"/>
                <a:gd name="T15" fmla="*/ 95 h 125"/>
                <a:gd name="T16" fmla="*/ 103 w 125"/>
                <a:gd name="T17" fmla="*/ 110 h 125"/>
                <a:gd name="T18" fmla="*/ 91 w 125"/>
                <a:gd name="T19" fmla="*/ 118 h 125"/>
                <a:gd name="T20" fmla="*/ 78 w 125"/>
                <a:gd name="T21" fmla="*/ 123 h 125"/>
                <a:gd name="T22" fmla="*/ 63 w 125"/>
                <a:gd name="T23" fmla="*/ 125 h 125"/>
                <a:gd name="T24" fmla="*/ 45 w 125"/>
                <a:gd name="T25" fmla="*/ 123 h 125"/>
                <a:gd name="T26" fmla="*/ 29 w 125"/>
                <a:gd name="T27" fmla="*/ 116 h 125"/>
                <a:gd name="T28" fmla="*/ 15 w 125"/>
                <a:gd name="T29" fmla="*/ 104 h 125"/>
                <a:gd name="T30" fmla="*/ 5 w 125"/>
                <a:gd name="T31" fmla="*/ 85 h 125"/>
                <a:gd name="T32" fmla="*/ 0 w 125"/>
                <a:gd name="T33" fmla="*/ 67 h 125"/>
                <a:gd name="T34" fmla="*/ 2 w 125"/>
                <a:gd name="T35" fmla="*/ 48 h 125"/>
                <a:gd name="T36" fmla="*/ 9 w 125"/>
                <a:gd name="T37" fmla="*/ 30 h 125"/>
                <a:gd name="T38" fmla="*/ 22 w 125"/>
                <a:gd name="T39" fmla="*/ 15 h 125"/>
                <a:gd name="T40" fmla="*/ 39 w 125"/>
                <a:gd name="T41" fmla="*/ 4 h 125"/>
                <a:gd name="T42" fmla="*/ 58 w 125"/>
                <a:gd name="T4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25">
                  <a:moveTo>
                    <a:pt x="58" y="0"/>
                  </a:moveTo>
                  <a:lnTo>
                    <a:pt x="78" y="1"/>
                  </a:lnTo>
                  <a:lnTo>
                    <a:pt x="95" y="8"/>
                  </a:lnTo>
                  <a:lnTo>
                    <a:pt x="110" y="21"/>
                  </a:lnTo>
                  <a:lnTo>
                    <a:pt x="121" y="38"/>
                  </a:lnTo>
                  <a:lnTo>
                    <a:pt x="125" y="58"/>
                  </a:lnTo>
                  <a:lnTo>
                    <a:pt x="124" y="77"/>
                  </a:lnTo>
                  <a:lnTo>
                    <a:pt x="116" y="95"/>
                  </a:lnTo>
                  <a:lnTo>
                    <a:pt x="103" y="110"/>
                  </a:lnTo>
                  <a:lnTo>
                    <a:pt x="91" y="118"/>
                  </a:lnTo>
                  <a:lnTo>
                    <a:pt x="78" y="123"/>
                  </a:lnTo>
                  <a:lnTo>
                    <a:pt x="63" y="125"/>
                  </a:lnTo>
                  <a:lnTo>
                    <a:pt x="45" y="123"/>
                  </a:lnTo>
                  <a:lnTo>
                    <a:pt x="29" y="116"/>
                  </a:lnTo>
                  <a:lnTo>
                    <a:pt x="15" y="104"/>
                  </a:lnTo>
                  <a:lnTo>
                    <a:pt x="5" y="85"/>
                  </a:lnTo>
                  <a:lnTo>
                    <a:pt x="0" y="67"/>
                  </a:lnTo>
                  <a:lnTo>
                    <a:pt x="2" y="48"/>
                  </a:lnTo>
                  <a:lnTo>
                    <a:pt x="9" y="30"/>
                  </a:lnTo>
                  <a:lnTo>
                    <a:pt x="22" y="15"/>
                  </a:lnTo>
                  <a:lnTo>
                    <a:pt x="39" y="4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110">
              <a:extLst>
                <a:ext uri="{FF2B5EF4-FFF2-40B4-BE49-F238E27FC236}">
                  <a16:creationId xmlns:a16="http://schemas.microsoft.com/office/drawing/2014/main" id="{E8DA30CC-AC06-426D-BABA-3F8C4E90A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1" y="3176588"/>
              <a:ext cx="38100" cy="39688"/>
            </a:xfrm>
            <a:custGeom>
              <a:avLst/>
              <a:gdLst>
                <a:gd name="T0" fmla="*/ 54 w 124"/>
                <a:gd name="T1" fmla="*/ 0 h 124"/>
                <a:gd name="T2" fmla="*/ 70 w 124"/>
                <a:gd name="T3" fmla="*/ 0 h 124"/>
                <a:gd name="T4" fmla="*/ 86 w 124"/>
                <a:gd name="T5" fmla="*/ 3 h 124"/>
                <a:gd name="T6" fmla="*/ 100 w 124"/>
                <a:gd name="T7" fmla="*/ 12 h 124"/>
                <a:gd name="T8" fmla="*/ 112 w 124"/>
                <a:gd name="T9" fmla="*/ 24 h 124"/>
                <a:gd name="T10" fmla="*/ 121 w 124"/>
                <a:gd name="T11" fmla="*/ 39 h 124"/>
                <a:gd name="T12" fmla="*/ 124 w 124"/>
                <a:gd name="T13" fmla="*/ 53 h 124"/>
                <a:gd name="T14" fmla="*/ 124 w 124"/>
                <a:gd name="T15" fmla="*/ 70 h 124"/>
                <a:gd name="T16" fmla="*/ 119 w 124"/>
                <a:gd name="T17" fmla="*/ 86 h 124"/>
                <a:gd name="T18" fmla="*/ 111 w 124"/>
                <a:gd name="T19" fmla="*/ 100 h 124"/>
                <a:gd name="T20" fmla="*/ 98 w 124"/>
                <a:gd name="T21" fmla="*/ 113 h 124"/>
                <a:gd name="T22" fmla="*/ 81 w 124"/>
                <a:gd name="T23" fmla="*/ 122 h 124"/>
                <a:gd name="T24" fmla="*/ 63 w 124"/>
                <a:gd name="T25" fmla="*/ 124 h 124"/>
                <a:gd name="T26" fmla="*/ 49 w 124"/>
                <a:gd name="T27" fmla="*/ 122 h 124"/>
                <a:gd name="T28" fmla="*/ 36 w 124"/>
                <a:gd name="T29" fmla="*/ 118 h 124"/>
                <a:gd name="T30" fmla="*/ 24 w 124"/>
                <a:gd name="T31" fmla="*/ 111 h 124"/>
                <a:gd name="T32" fmla="*/ 12 w 124"/>
                <a:gd name="T33" fmla="*/ 99 h 124"/>
                <a:gd name="T34" fmla="*/ 5 w 124"/>
                <a:gd name="T35" fmla="*/ 84 h 124"/>
                <a:gd name="T36" fmla="*/ 0 w 124"/>
                <a:gd name="T37" fmla="*/ 69 h 124"/>
                <a:gd name="T38" fmla="*/ 0 w 124"/>
                <a:gd name="T39" fmla="*/ 53 h 124"/>
                <a:gd name="T40" fmla="*/ 5 w 124"/>
                <a:gd name="T41" fmla="*/ 37 h 124"/>
                <a:gd name="T42" fmla="*/ 13 w 124"/>
                <a:gd name="T43" fmla="*/ 23 h 124"/>
                <a:gd name="T44" fmla="*/ 25 w 124"/>
                <a:gd name="T45" fmla="*/ 11 h 124"/>
                <a:gd name="T46" fmla="*/ 38 w 124"/>
                <a:gd name="T47" fmla="*/ 3 h 124"/>
                <a:gd name="T48" fmla="*/ 54 w 124"/>
                <a:gd name="T4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124">
                  <a:moveTo>
                    <a:pt x="54" y="0"/>
                  </a:moveTo>
                  <a:lnTo>
                    <a:pt x="70" y="0"/>
                  </a:lnTo>
                  <a:lnTo>
                    <a:pt x="86" y="3"/>
                  </a:lnTo>
                  <a:lnTo>
                    <a:pt x="100" y="12"/>
                  </a:lnTo>
                  <a:lnTo>
                    <a:pt x="112" y="24"/>
                  </a:lnTo>
                  <a:lnTo>
                    <a:pt x="121" y="39"/>
                  </a:lnTo>
                  <a:lnTo>
                    <a:pt x="124" y="53"/>
                  </a:lnTo>
                  <a:lnTo>
                    <a:pt x="124" y="70"/>
                  </a:lnTo>
                  <a:lnTo>
                    <a:pt x="119" y="86"/>
                  </a:lnTo>
                  <a:lnTo>
                    <a:pt x="111" y="100"/>
                  </a:lnTo>
                  <a:lnTo>
                    <a:pt x="98" y="113"/>
                  </a:lnTo>
                  <a:lnTo>
                    <a:pt x="81" y="122"/>
                  </a:lnTo>
                  <a:lnTo>
                    <a:pt x="63" y="124"/>
                  </a:lnTo>
                  <a:lnTo>
                    <a:pt x="49" y="122"/>
                  </a:lnTo>
                  <a:lnTo>
                    <a:pt x="36" y="118"/>
                  </a:lnTo>
                  <a:lnTo>
                    <a:pt x="24" y="111"/>
                  </a:lnTo>
                  <a:lnTo>
                    <a:pt x="12" y="99"/>
                  </a:lnTo>
                  <a:lnTo>
                    <a:pt x="5" y="84"/>
                  </a:lnTo>
                  <a:lnTo>
                    <a:pt x="0" y="69"/>
                  </a:lnTo>
                  <a:lnTo>
                    <a:pt x="0" y="53"/>
                  </a:lnTo>
                  <a:lnTo>
                    <a:pt x="5" y="37"/>
                  </a:lnTo>
                  <a:lnTo>
                    <a:pt x="13" y="23"/>
                  </a:lnTo>
                  <a:lnTo>
                    <a:pt x="25" y="11"/>
                  </a:lnTo>
                  <a:lnTo>
                    <a:pt x="38" y="3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111">
              <a:extLst>
                <a:ext uri="{FF2B5EF4-FFF2-40B4-BE49-F238E27FC236}">
                  <a16:creationId xmlns:a16="http://schemas.microsoft.com/office/drawing/2014/main" id="{DC456ADC-8FBD-41F9-A9E0-11C0686C7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3538538"/>
              <a:ext cx="39688" cy="39688"/>
            </a:xfrm>
            <a:custGeom>
              <a:avLst/>
              <a:gdLst>
                <a:gd name="T0" fmla="*/ 61 w 126"/>
                <a:gd name="T1" fmla="*/ 0 h 126"/>
                <a:gd name="T2" fmla="*/ 80 w 126"/>
                <a:gd name="T3" fmla="*/ 2 h 126"/>
                <a:gd name="T4" fmla="*/ 98 w 126"/>
                <a:gd name="T5" fmla="*/ 11 h 126"/>
                <a:gd name="T6" fmla="*/ 111 w 126"/>
                <a:gd name="T7" fmla="*/ 24 h 126"/>
                <a:gd name="T8" fmla="*/ 122 w 126"/>
                <a:gd name="T9" fmla="*/ 41 h 126"/>
                <a:gd name="T10" fmla="*/ 126 w 126"/>
                <a:gd name="T11" fmla="*/ 58 h 126"/>
                <a:gd name="T12" fmla="*/ 125 w 126"/>
                <a:gd name="T13" fmla="*/ 74 h 126"/>
                <a:gd name="T14" fmla="*/ 120 w 126"/>
                <a:gd name="T15" fmla="*/ 89 h 126"/>
                <a:gd name="T16" fmla="*/ 111 w 126"/>
                <a:gd name="T17" fmla="*/ 103 h 126"/>
                <a:gd name="T18" fmla="*/ 100 w 126"/>
                <a:gd name="T19" fmla="*/ 113 h 126"/>
                <a:gd name="T20" fmla="*/ 85 w 126"/>
                <a:gd name="T21" fmla="*/ 121 h 126"/>
                <a:gd name="T22" fmla="*/ 74 w 126"/>
                <a:gd name="T23" fmla="*/ 124 h 126"/>
                <a:gd name="T24" fmla="*/ 63 w 126"/>
                <a:gd name="T25" fmla="*/ 126 h 126"/>
                <a:gd name="T26" fmla="*/ 45 w 126"/>
                <a:gd name="T27" fmla="*/ 122 h 126"/>
                <a:gd name="T28" fmla="*/ 28 w 126"/>
                <a:gd name="T29" fmla="*/ 115 h 126"/>
                <a:gd name="T30" fmla="*/ 13 w 126"/>
                <a:gd name="T31" fmla="*/ 101 h 126"/>
                <a:gd name="T32" fmla="*/ 4 w 126"/>
                <a:gd name="T33" fmla="*/ 84 h 126"/>
                <a:gd name="T34" fmla="*/ 0 w 126"/>
                <a:gd name="T35" fmla="*/ 65 h 126"/>
                <a:gd name="T36" fmla="*/ 3 w 126"/>
                <a:gd name="T37" fmla="*/ 46 h 126"/>
                <a:gd name="T38" fmla="*/ 11 w 126"/>
                <a:gd name="T39" fmla="*/ 28 h 126"/>
                <a:gd name="T40" fmla="*/ 24 w 126"/>
                <a:gd name="T41" fmla="*/ 14 h 126"/>
                <a:gd name="T42" fmla="*/ 41 w 126"/>
                <a:gd name="T43" fmla="*/ 3 h 126"/>
                <a:gd name="T44" fmla="*/ 61 w 126"/>
                <a:gd name="T4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6" h="126">
                  <a:moveTo>
                    <a:pt x="61" y="0"/>
                  </a:moveTo>
                  <a:lnTo>
                    <a:pt x="80" y="2"/>
                  </a:lnTo>
                  <a:lnTo>
                    <a:pt x="98" y="11"/>
                  </a:lnTo>
                  <a:lnTo>
                    <a:pt x="111" y="24"/>
                  </a:lnTo>
                  <a:lnTo>
                    <a:pt x="122" y="41"/>
                  </a:lnTo>
                  <a:lnTo>
                    <a:pt x="126" y="58"/>
                  </a:lnTo>
                  <a:lnTo>
                    <a:pt x="125" y="74"/>
                  </a:lnTo>
                  <a:lnTo>
                    <a:pt x="120" y="89"/>
                  </a:lnTo>
                  <a:lnTo>
                    <a:pt x="111" y="103"/>
                  </a:lnTo>
                  <a:lnTo>
                    <a:pt x="100" y="113"/>
                  </a:lnTo>
                  <a:lnTo>
                    <a:pt x="85" y="121"/>
                  </a:lnTo>
                  <a:lnTo>
                    <a:pt x="74" y="124"/>
                  </a:lnTo>
                  <a:lnTo>
                    <a:pt x="63" y="126"/>
                  </a:lnTo>
                  <a:lnTo>
                    <a:pt x="45" y="122"/>
                  </a:lnTo>
                  <a:lnTo>
                    <a:pt x="28" y="115"/>
                  </a:lnTo>
                  <a:lnTo>
                    <a:pt x="13" y="101"/>
                  </a:lnTo>
                  <a:lnTo>
                    <a:pt x="4" y="84"/>
                  </a:lnTo>
                  <a:lnTo>
                    <a:pt x="0" y="65"/>
                  </a:lnTo>
                  <a:lnTo>
                    <a:pt x="3" y="46"/>
                  </a:lnTo>
                  <a:lnTo>
                    <a:pt x="11" y="28"/>
                  </a:lnTo>
                  <a:lnTo>
                    <a:pt x="24" y="14"/>
                  </a:lnTo>
                  <a:lnTo>
                    <a:pt x="41" y="3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112">
              <a:extLst>
                <a:ext uri="{FF2B5EF4-FFF2-40B4-BE49-F238E27FC236}">
                  <a16:creationId xmlns:a16="http://schemas.microsoft.com/office/drawing/2014/main" id="{96C8FD25-168D-403D-872F-BE8E6ADF9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3389313"/>
              <a:ext cx="39688" cy="39688"/>
            </a:xfrm>
            <a:custGeom>
              <a:avLst/>
              <a:gdLst>
                <a:gd name="T0" fmla="*/ 65 w 124"/>
                <a:gd name="T1" fmla="*/ 0 h 126"/>
                <a:gd name="T2" fmla="*/ 84 w 124"/>
                <a:gd name="T3" fmla="*/ 4 h 126"/>
                <a:gd name="T4" fmla="*/ 101 w 124"/>
                <a:gd name="T5" fmla="*/ 13 h 126"/>
                <a:gd name="T6" fmla="*/ 115 w 124"/>
                <a:gd name="T7" fmla="*/ 28 h 126"/>
                <a:gd name="T8" fmla="*/ 123 w 124"/>
                <a:gd name="T9" fmla="*/ 46 h 126"/>
                <a:gd name="T10" fmla="*/ 124 w 124"/>
                <a:gd name="T11" fmla="*/ 65 h 126"/>
                <a:gd name="T12" fmla="*/ 121 w 124"/>
                <a:gd name="T13" fmla="*/ 85 h 126"/>
                <a:gd name="T14" fmla="*/ 112 w 124"/>
                <a:gd name="T15" fmla="*/ 102 h 126"/>
                <a:gd name="T16" fmla="*/ 98 w 124"/>
                <a:gd name="T17" fmla="*/ 114 h 126"/>
                <a:gd name="T18" fmla="*/ 82 w 124"/>
                <a:gd name="T19" fmla="*/ 122 h 126"/>
                <a:gd name="T20" fmla="*/ 63 w 124"/>
                <a:gd name="T21" fmla="*/ 126 h 126"/>
                <a:gd name="T22" fmla="*/ 59 w 124"/>
                <a:gd name="T23" fmla="*/ 126 h 126"/>
                <a:gd name="T24" fmla="*/ 40 w 124"/>
                <a:gd name="T25" fmla="*/ 121 h 126"/>
                <a:gd name="T26" fmla="*/ 23 w 124"/>
                <a:gd name="T27" fmla="*/ 111 h 126"/>
                <a:gd name="T28" fmla="*/ 9 w 124"/>
                <a:gd name="T29" fmla="*/ 97 h 126"/>
                <a:gd name="T30" fmla="*/ 2 w 124"/>
                <a:gd name="T31" fmla="*/ 80 h 126"/>
                <a:gd name="T32" fmla="*/ 0 w 124"/>
                <a:gd name="T33" fmla="*/ 59 h 126"/>
                <a:gd name="T34" fmla="*/ 3 w 124"/>
                <a:gd name="T35" fmla="*/ 40 h 126"/>
                <a:gd name="T36" fmla="*/ 13 w 124"/>
                <a:gd name="T37" fmla="*/ 23 h 126"/>
                <a:gd name="T38" fmla="*/ 28 w 124"/>
                <a:gd name="T39" fmla="*/ 11 h 126"/>
                <a:gd name="T40" fmla="*/ 46 w 124"/>
                <a:gd name="T41" fmla="*/ 2 h 126"/>
                <a:gd name="T42" fmla="*/ 65 w 124"/>
                <a:gd name="T4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4" h="126">
                  <a:moveTo>
                    <a:pt x="65" y="0"/>
                  </a:moveTo>
                  <a:lnTo>
                    <a:pt x="84" y="4"/>
                  </a:lnTo>
                  <a:lnTo>
                    <a:pt x="101" y="13"/>
                  </a:lnTo>
                  <a:lnTo>
                    <a:pt x="115" y="28"/>
                  </a:lnTo>
                  <a:lnTo>
                    <a:pt x="123" y="46"/>
                  </a:lnTo>
                  <a:lnTo>
                    <a:pt x="124" y="65"/>
                  </a:lnTo>
                  <a:lnTo>
                    <a:pt x="121" y="85"/>
                  </a:lnTo>
                  <a:lnTo>
                    <a:pt x="112" y="102"/>
                  </a:lnTo>
                  <a:lnTo>
                    <a:pt x="98" y="114"/>
                  </a:lnTo>
                  <a:lnTo>
                    <a:pt x="82" y="122"/>
                  </a:lnTo>
                  <a:lnTo>
                    <a:pt x="63" y="126"/>
                  </a:lnTo>
                  <a:lnTo>
                    <a:pt x="59" y="126"/>
                  </a:lnTo>
                  <a:lnTo>
                    <a:pt x="40" y="121"/>
                  </a:lnTo>
                  <a:lnTo>
                    <a:pt x="23" y="111"/>
                  </a:lnTo>
                  <a:lnTo>
                    <a:pt x="9" y="97"/>
                  </a:lnTo>
                  <a:lnTo>
                    <a:pt x="2" y="80"/>
                  </a:lnTo>
                  <a:lnTo>
                    <a:pt x="0" y="59"/>
                  </a:lnTo>
                  <a:lnTo>
                    <a:pt x="3" y="40"/>
                  </a:lnTo>
                  <a:lnTo>
                    <a:pt x="13" y="23"/>
                  </a:lnTo>
                  <a:lnTo>
                    <a:pt x="28" y="11"/>
                  </a:lnTo>
                  <a:lnTo>
                    <a:pt x="46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 113">
              <a:extLst>
                <a:ext uri="{FF2B5EF4-FFF2-40B4-BE49-F238E27FC236}">
                  <a16:creationId xmlns:a16="http://schemas.microsoft.com/office/drawing/2014/main" id="{3C8EF225-2A27-4B76-AD16-717D5F7B9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6276" y="3606801"/>
              <a:ext cx="38100" cy="41275"/>
            </a:xfrm>
            <a:custGeom>
              <a:avLst/>
              <a:gdLst>
                <a:gd name="T0" fmla="*/ 60 w 124"/>
                <a:gd name="T1" fmla="*/ 0 h 126"/>
                <a:gd name="T2" fmla="*/ 76 w 124"/>
                <a:gd name="T3" fmla="*/ 1 h 126"/>
                <a:gd name="T4" fmla="*/ 91 w 124"/>
                <a:gd name="T5" fmla="*/ 7 h 126"/>
                <a:gd name="T6" fmla="*/ 105 w 124"/>
                <a:gd name="T7" fmla="*/ 17 h 126"/>
                <a:gd name="T8" fmla="*/ 116 w 124"/>
                <a:gd name="T9" fmla="*/ 29 h 126"/>
                <a:gd name="T10" fmla="*/ 123 w 124"/>
                <a:gd name="T11" fmla="*/ 49 h 126"/>
                <a:gd name="T12" fmla="*/ 124 w 124"/>
                <a:gd name="T13" fmla="*/ 68 h 126"/>
                <a:gd name="T14" fmla="*/ 120 w 124"/>
                <a:gd name="T15" fmla="*/ 86 h 126"/>
                <a:gd name="T16" fmla="*/ 111 w 124"/>
                <a:gd name="T17" fmla="*/ 103 h 126"/>
                <a:gd name="T18" fmla="*/ 95 w 124"/>
                <a:gd name="T19" fmla="*/ 116 h 126"/>
                <a:gd name="T20" fmla="*/ 79 w 124"/>
                <a:gd name="T21" fmla="*/ 124 h 126"/>
                <a:gd name="T22" fmla="*/ 62 w 124"/>
                <a:gd name="T23" fmla="*/ 126 h 126"/>
                <a:gd name="T24" fmla="*/ 47 w 124"/>
                <a:gd name="T25" fmla="*/ 124 h 126"/>
                <a:gd name="T26" fmla="*/ 32 w 124"/>
                <a:gd name="T27" fmla="*/ 119 h 126"/>
                <a:gd name="T28" fmla="*/ 20 w 124"/>
                <a:gd name="T29" fmla="*/ 109 h 126"/>
                <a:gd name="T30" fmla="*/ 9 w 124"/>
                <a:gd name="T31" fmla="*/ 96 h 126"/>
                <a:gd name="T32" fmla="*/ 1 w 124"/>
                <a:gd name="T33" fmla="*/ 78 h 126"/>
                <a:gd name="T34" fmla="*/ 0 w 124"/>
                <a:gd name="T35" fmla="*/ 58 h 126"/>
                <a:gd name="T36" fmla="*/ 4 w 124"/>
                <a:gd name="T37" fmla="*/ 40 h 126"/>
                <a:gd name="T38" fmla="*/ 14 w 124"/>
                <a:gd name="T39" fmla="*/ 23 h 126"/>
                <a:gd name="T40" fmla="*/ 29 w 124"/>
                <a:gd name="T41" fmla="*/ 10 h 126"/>
                <a:gd name="T42" fmla="*/ 44 w 124"/>
                <a:gd name="T43" fmla="*/ 3 h 126"/>
                <a:gd name="T44" fmla="*/ 60 w 124"/>
                <a:gd name="T4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" h="126">
                  <a:moveTo>
                    <a:pt x="60" y="0"/>
                  </a:moveTo>
                  <a:lnTo>
                    <a:pt x="76" y="1"/>
                  </a:lnTo>
                  <a:lnTo>
                    <a:pt x="91" y="7"/>
                  </a:lnTo>
                  <a:lnTo>
                    <a:pt x="105" y="17"/>
                  </a:lnTo>
                  <a:lnTo>
                    <a:pt x="116" y="29"/>
                  </a:lnTo>
                  <a:lnTo>
                    <a:pt x="123" y="49"/>
                  </a:lnTo>
                  <a:lnTo>
                    <a:pt x="124" y="68"/>
                  </a:lnTo>
                  <a:lnTo>
                    <a:pt x="120" y="86"/>
                  </a:lnTo>
                  <a:lnTo>
                    <a:pt x="111" y="103"/>
                  </a:lnTo>
                  <a:lnTo>
                    <a:pt x="95" y="116"/>
                  </a:lnTo>
                  <a:lnTo>
                    <a:pt x="79" y="124"/>
                  </a:lnTo>
                  <a:lnTo>
                    <a:pt x="62" y="126"/>
                  </a:lnTo>
                  <a:lnTo>
                    <a:pt x="47" y="124"/>
                  </a:lnTo>
                  <a:lnTo>
                    <a:pt x="32" y="119"/>
                  </a:lnTo>
                  <a:lnTo>
                    <a:pt x="20" y="109"/>
                  </a:lnTo>
                  <a:lnTo>
                    <a:pt x="9" y="96"/>
                  </a:lnTo>
                  <a:lnTo>
                    <a:pt x="1" y="78"/>
                  </a:lnTo>
                  <a:lnTo>
                    <a:pt x="0" y="58"/>
                  </a:lnTo>
                  <a:lnTo>
                    <a:pt x="4" y="40"/>
                  </a:lnTo>
                  <a:lnTo>
                    <a:pt x="14" y="23"/>
                  </a:lnTo>
                  <a:lnTo>
                    <a:pt x="29" y="10"/>
                  </a:lnTo>
                  <a:lnTo>
                    <a:pt x="44" y="3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reeform 114">
              <a:extLst>
                <a:ext uri="{FF2B5EF4-FFF2-40B4-BE49-F238E27FC236}">
                  <a16:creationId xmlns:a16="http://schemas.microsoft.com/office/drawing/2014/main" id="{2B44EB73-BB04-49D8-8459-D043A26A0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2301" y="3465513"/>
              <a:ext cx="39688" cy="39688"/>
            </a:xfrm>
            <a:custGeom>
              <a:avLst/>
              <a:gdLst>
                <a:gd name="T0" fmla="*/ 53 w 124"/>
                <a:gd name="T1" fmla="*/ 0 h 124"/>
                <a:gd name="T2" fmla="*/ 72 w 124"/>
                <a:gd name="T3" fmla="*/ 0 h 124"/>
                <a:gd name="T4" fmla="*/ 92 w 124"/>
                <a:gd name="T5" fmla="*/ 6 h 124"/>
                <a:gd name="T6" fmla="*/ 108 w 124"/>
                <a:gd name="T7" fmla="*/ 18 h 124"/>
                <a:gd name="T8" fmla="*/ 118 w 124"/>
                <a:gd name="T9" fmla="*/ 34 h 124"/>
                <a:gd name="T10" fmla="*/ 124 w 124"/>
                <a:gd name="T11" fmla="*/ 53 h 124"/>
                <a:gd name="T12" fmla="*/ 124 w 124"/>
                <a:gd name="T13" fmla="*/ 72 h 124"/>
                <a:gd name="T14" fmla="*/ 118 w 124"/>
                <a:gd name="T15" fmla="*/ 92 h 124"/>
                <a:gd name="T16" fmla="*/ 106 w 124"/>
                <a:gd name="T17" fmla="*/ 106 h 124"/>
                <a:gd name="T18" fmla="*/ 91 w 124"/>
                <a:gd name="T19" fmla="*/ 118 h 124"/>
                <a:gd name="T20" fmla="*/ 71 w 124"/>
                <a:gd name="T21" fmla="*/ 124 h 124"/>
                <a:gd name="T22" fmla="*/ 66 w 124"/>
                <a:gd name="T23" fmla="*/ 124 h 124"/>
                <a:gd name="T24" fmla="*/ 62 w 124"/>
                <a:gd name="T25" fmla="*/ 124 h 124"/>
                <a:gd name="T26" fmla="*/ 45 w 124"/>
                <a:gd name="T27" fmla="*/ 122 h 124"/>
                <a:gd name="T28" fmla="*/ 29 w 124"/>
                <a:gd name="T29" fmla="*/ 115 h 124"/>
                <a:gd name="T30" fmla="*/ 16 w 124"/>
                <a:gd name="T31" fmla="*/ 104 h 124"/>
                <a:gd name="T32" fmla="*/ 6 w 124"/>
                <a:gd name="T33" fmla="*/ 89 h 124"/>
                <a:gd name="T34" fmla="*/ 0 w 124"/>
                <a:gd name="T35" fmla="*/ 71 h 124"/>
                <a:gd name="T36" fmla="*/ 0 w 124"/>
                <a:gd name="T37" fmla="*/ 52 h 124"/>
                <a:gd name="T38" fmla="*/ 7 w 124"/>
                <a:gd name="T39" fmla="*/ 32 h 124"/>
                <a:gd name="T40" fmla="*/ 18 w 124"/>
                <a:gd name="T41" fmla="*/ 18 h 124"/>
                <a:gd name="T42" fmla="*/ 34 w 124"/>
                <a:gd name="T43" fmla="*/ 6 h 124"/>
                <a:gd name="T44" fmla="*/ 53 w 124"/>
                <a:gd name="T4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" h="124">
                  <a:moveTo>
                    <a:pt x="53" y="0"/>
                  </a:moveTo>
                  <a:lnTo>
                    <a:pt x="72" y="0"/>
                  </a:lnTo>
                  <a:lnTo>
                    <a:pt x="92" y="6"/>
                  </a:lnTo>
                  <a:lnTo>
                    <a:pt x="108" y="18"/>
                  </a:lnTo>
                  <a:lnTo>
                    <a:pt x="118" y="34"/>
                  </a:lnTo>
                  <a:lnTo>
                    <a:pt x="124" y="53"/>
                  </a:lnTo>
                  <a:lnTo>
                    <a:pt x="124" y="72"/>
                  </a:lnTo>
                  <a:lnTo>
                    <a:pt x="118" y="92"/>
                  </a:lnTo>
                  <a:lnTo>
                    <a:pt x="106" y="106"/>
                  </a:lnTo>
                  <a:lnTo>
                    <a:pt x="91" y="118"/>
                  </a:lnTo>
                  <a:lnTo>
                    <a:pt x="71" y="124"/>
                  </a:lnTo>
                  <a:lnTo>
                    <a:pt x="66" y="124"/>
                  </a:lnTo>
                  <a:lnTo>
                    <a:pt x="62" y="124"/>
                  </a:lnTo>
                  <a:lnTo>
                    <a:pt x="45" y="122"/>
                  </a:lnTo>
                  <a:lnTo>
                    <a:pt x="29" y="115"/>
                  </a:lnTo>
                  <a:lnTo>
                    <a:pt x="16" y="104"/>
                  </a:lnTo>
                  <a:lnTo>
                    <a:pt x="6" y="89"/>
                  </a:lnTo>
                  <a:lnTo>
                    <a:pt x="0" y="71"/>
                  </a:lnTo>
                  <a:lnTo>
                    <a:pt x="0" y="52"/>
                  </a:lnTo>
                  <a:lnTo>
                    <a:pt x="7" y="32"/>
                  </a:lnTo>
                  <a:lnTo>
                    <a:pt x="18" y="18"/>
                  </a:lnTo>
                  <a:lnTo>
                    <a:pt x="34" y="6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reeform 115">
              <a:extLst>
                <a:ext uri="{FF2B5EF4-FFF2-40B4-BE49-F238E27FC236}">
                  <a16:creationId xmlns:a16="http://schemas.microsoft.com/office/drawing/2014/main" id="{D2249A4D-06B3-4BBD-AEB5-0E3EB5B9C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3313113"/>
              <a:ext cx="39688" cy="39688"/>
            </a:xfrm>
            <a:custGeom>
              <a:avLst/>
              <a:gdLst>
                <a:gd name="T0" fmla="*/ 58 w 126"/>
                <a:gd name="T1" fmla="*/ 0 h 125"/>
                <a:gd name="T2" fmla="*/ 79 w 126"/>
                <a:gd name="T3" fmla="*/ 1 h 125"/>
                <a:gd name="T4" fmla="*/ 97 w 126"/>
                <a:gd name="T5" fmla="*/ 10 h 125"/>
                <a:gd name="T6" fmla="*/ 111 w 126"/>
                <a:gd name="T7" fmla="*/ 22 h 125"/>
                <a:gd name="T8" fmla="*/ 121 w 126"/>
                <a:gd name="T9" fmla="*/ 39 h 125"/>
                <a:gd name="T10" fmla="*/ 126 w 126"/>
                <a:gd name="T11" fmla="*/ 58 h 125"/>
                <a:gd name="T12" fmla="*/ 123 w 126"/>
                <a:gd name="T13" fmla="*/ 77 h 125"/>
                <a:gd name="T14" fmla="*/ 117 w 126"/>
                <a:gd name="T15" fmla="*/ 93 h 125"/>
                <a:gd name="T16" fmla="*/ 106 w 126"/>
                <a:gd name="T17" fmla="*/ 106 h 125"/>
                <a:gd name="T18" fmla="*/ 94 w 126"/>
                <a:gd name="T19" fmla="*/ 116 h 125"/>
                <a:gd name="T20" fmla="*/ 79 w 126"/>
                <a:gd name="T21" fmla="*/ 122 h 125"/>
                <a:gd name="T22" fmla="*/ 63 w 126"/>
                <a:gd name="T23" fmla="*/ 125 h 125"/>
                <a:gd name="T24" fmla="*/ 54 w 126"/>
                <a:gd name="T25" fmla="*/ 125 h 125"/>
                <a:gd name="T26" fmla="*/ 47 w 126"/>
                <a:gd name="T27" fmla="*/ 122 h 125"/>
                <a:gd name="T28" fmla="*/ 29 w 126"/>
                <a:gd name="T29" fmla="*/ 115 h 125"/>
                <a:gd name="T30" fmla="*/ 15 w 126"/>
                <a:gd name="T31" fmla="*/ 102 h 125"/>
                <a:gd name="T32" fmla="*/ 5 w 126"/>
                <a:gd name="T33" fmla="*/ 85 h 125"/>
                <a:gd name="T34" fmla="*/ 0 w 126"/>
                <a:gd name="T35" fmla="*/ 67 h 125"/>
                <a:gd name="T36" fmla="*/ 2 w 126"/>
                <a:gd name="T37" fmla="*/ 46 h 125"/>
                <a:gd name="T38" fmla="*/ 10 w 126"/>
                <a:gd name="T39" fmla="*/ 28 h 125"/>
                <a:gd name="T40" fmla="*/ 23 w 126"/>
                <a:gd name="T41" fmla="*/ 13 h 125"/>
                <a:gd name="T42" fmla="*/ 40 w 126"/>
                <a:gd name="T43" fmla="*/ 4 h 125"/>
                <a:gd name="T44" fmla="*/ 58 w 126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6" h="125">
                  <a:moveTo>
                    <a:pt x="58" y="0"/>
                  </a:moveTo>
                  <a:lnTo>
                    <a:pt x="79" y="1"/>
                  </a:lnTo>
                  <a:lnTo>
                    <a:pt x="97" y="10"/>
                  </a:lnTo>
                  <a:lnTo>
                    <a:pt x="111" y="22"/>
                  </a:lnTo>
                  <a:lnTo>
                    <a:pt x="121" y="39"/>
                  </a:lnTo>
                  <a:lnTo>
                    <a:pt x="126" y="58"/>
                  </a:lnTo>
                  <a:lnTo>
                    <a:pt x="123" y="77"/>
                  </a:lnTo>
                  <a:lnTo>
                    <a:pt x="117" y="93"/>
                  </a:lnTo>
                  <a:lnTo>
                    <a:pt x="106" y="106"/>
                  </a:lnTo>
                  <a:lnTo>
                    <a:pt x="94" y="116"/>
                  </a:lnTo>
                  <a:lnTo>
                    <a:pt x="79" y="122"/>
                  </a:lnTo>
                  <a:lnTo>
                    <a:pt x="63" y="125"/>
                  </a:lnTo>
                  <a:lnTo>
                    <a:pt x="54" y="125"/>
                  </a:lnTo>
                  <a:lnTo>
                    <a:pt x="47" y="122"/>
                  </a:lnTo>
                  <a:lnTo>
                    <a:pt x="29" y="115"/>
                  </a:lnTo>
                  <a:lnTo>
                    <a:pt x="15" y="102"/>
                  </a:lnTo>
                  <a:lnTo>
                    <a:pt x="5" y="85"/>
                  </a:lnTo>
                  <a:lnTo>
                    <a:pt x="0" y="67"/>
                  </a:lnTo>
                  <a:lnTo>
                    <a:pt x="2" y="46"/>
                  </a:lnTo>
                  <a:lnTo>
                    <a:pt x="10" y="28"/>
                  </a:lnTo>
                  <a:lnTo>
                    <a:pt x="23" y="13"/>
                  </a:lnTo>
                  <a:lnTo>
                    <a:pt x="40" y="4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116">
              <a:extLst>
                <a:ext uri="{FF2B5EF4-FFF2-40B4-BE49-F238E27FC236}">
                  <a16:creationId xmlns:a16="http://schemas.microsoft.com/office/drawing/2014/main" id="{AE155707-7741-4020-A6DC-06CD2DD0A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7226" y="3241676"/>
              <a:ext cx="39688" cy="39688"/>
            </a:xfrm>
            <a:custGeom>
              <a:avLst/>
              <a:gdLst>
                <a:gd name="T0" fmla="*/ 57 w 123"/>
                <a:gd name="T1" fmla="*/ 0 h 125"/>
                <a:gd name="T2" fmla="*/ 73 w 123"/>
                <a:gd name="T3" fmla="*/ 1 h 125"/>
                <a:gd name="T4" fmla="*/ 89 w 123"/>
                <a:gd name="T5" fmla="*/ 6 h 125"/>
                <a:gd name="T6" fmla="*/ 106 w 123"/>
                <a:gd name="T7" fmla="*/ 18 h 125"/>
                <a:gd name="T8" fmla="*/ 117 w 123"/>
                <a:gd name="T9" fmla="*/ 34 h 125"/>
                <a:gd name="T10" fmla="*/ 123 w 123"/>
                <a:gd name="T11" fmla="*/ 52 h 125"/>
                <a:gd name="T12" fmla="*/ 123 w 123"/>
                <a:gd name="T13" fmla="*/ 71 h 125"/>
                <a:gd name="T14" fmla="*/ 118 w 123"/>
                <a:gd name="T15" fmla="*/ 91 h 125"/>
                <a:gd name="T16" fmla="*/ 107 w 123"/>
                <a:gd name="T17" fmla="*/ 105 h 125"/>
                <a:gd name="T18" fmla="*/ 94 w 123"/>
                <a:gd name="T19" fmla="*/ 116 h 125"/>
                <a:gd name="T20" fmla="*/ 78 w 123"/>
                <a:gd name="T21" fmla="*/ 122 h 125"/>
                <a:gd name="T22" fmla="*/ 61 w 123"/>
                <a:gd name="T23" fmla="*/ 125 h 125"/>
                <a:gd name="T24" fmla="*/ 47 w 123"/>
                <a:gd name="T25" fmla="*/ 123 h 125"/>
                <a:gd name="T26" fmla="*/ 34 w 123"/>
                <a:gd name="T27" fmla="*/ 118 h 125"/>
                <a:gd name="T28" fmla="*/ 18 w 123"/>
                <a:gd name="T29" fmla="*/ 108 h 125"/>
                <a:gd name="T30" fmla="*/ 6 w 123"/>
                <a:gd name="T31" fmla="*/ 92 h 125"/>
                <a:gd name="T32" fmla="*/ 0 w 123"/>
                <a:gd name="T33" fmla="*/ 74 h 125"/>
                <a:gd name="T34" fmla="*/ 0 w 123"/>
                <a:gd name="T35" fmla="*/ 54 h 125"/>
                <a:gd name="T36" fmla="*/ 5 w 123"/>
                <a:gd name="T37" fmla="*/ 35 h 125"/>
                <a:gd name="T38" fmla="*/ 14 w 123"/>
                <a:gd name="T39" fmla="*/ 21 h 125"/>
                <a:gd name="T40" fmla="*/ 26 w 123"/>
                <a:gd name="T41" fmla="*/ 10 h 125"/>
                <a:gd name="T42" fmla="*/ 41 w 123"/>
                <a:gd name="T43" fmla="*/ 2 h 125"/>
                <a:gd name="T44" fmla="*/ 57 w 123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3" h="125">
                  <a:moveTo>
                    <a:pt x="57" y="0"/>
                  </a:moveTo>
                  <a:lnTo>
                    <a:pt x="73" y="1"/>
                  </a:lnTo>
                  <a:lnTo>
                    <a:pt x="89" y="6"/>
                  </a:lnTo>
                  <a:lnTo>
                    <a:pt x="106" y="18"/>
                  </a:lnTo>
                  <a:lnTo>
                    <a:pt x="117" y="34"/>
                  </a:lnTo>
                  <a:lnTo>
                    <a:pt x="123" y="52"/>
                  </a:lnTo>
                  <a:lnTo>
                    <a:pt x="123" y="71"/>
                  </a:lnTo>
                  <a:lnTo>
                    <a:pt x="118" y="91"/>
                  </a:lnTo>
                  <a:lnTo>
                    <a:pt x="107" y="105"/>
                  </a:lnTo>
                  <a:lnTo>
                    <a:pt x="94" y="116"/>
                  </a:lnTo>
                  <a:lnTo>
                    <a:pt x="78" y="122"/>
                  </a:lnTo>
                  <a:lnTo>
                    <a:pt x="61" y="125"/>
                  </a:lnTo>
                  <a:lnTo>
                    <a:pt x="47" y="123"/>
                  </a:lnTo>
                  <a:lnTo>
                    <a:pt x="34" y="118"/>
                  </a:lnTo>
                  <a:lnTo>
                    <a:pt x="18" y="108"/>
                  </a:lnTo>
                  <a:lnTo>
                    <a:pt x="6" y="92"/>
                  </a:lnTo>
                  <a:lnTo>
                    <a:pt x="0" y="74"/>
                  </a:lnTo>
                  <a:lnTo>
                    <a:pt x="0" y="54"/>
                  </a:lnTo>
                  <a:lnTo>
                    <a:pt x="5" y="35"/>
                  </a:lnTo>
                  <a:lnTo>
                    <a:pt x="14" y="21"/>
                  </a:lnTo>
                  <a:lnTo>
                    <a:pt x="26" y="10"/>
                  </a:lnTo>
                  <a:lnTo>
                    <a:pt x="41" y="2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117">
              <a:extLst>
                <a:ext uri="{FF2B5EF4-FFF2-40B4-BE49-F238E27FC236}">
                  <a16:creationId xmlns:a16="http://schemas.microsoft.com/office/drawing/2014/main" id="{B51D083C-C366-438E-9871-8FBFACF2E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963" y="3538538"/>
              <a:ext cx="39688" cy="39688"/>
            </a:xfrm>
            <a:custGeom>
              <a:avLst/>
              <a:gdLst>
                <a:gd name="T0" fmla="*/ 65 w 126"/>
                <a:gd name="T1" fmla="*/ 0 h 126"/>
                <a:gd name="T2" fmla="*/ 85 w 126"/>
                <a:gd name="T3" fmla="*/ 3 h 126"/>
                <a:gd name="T4" fmla="*/ 102 w 126"/>
                <a:gd name="T5" fmla="*/ 14 h 126"/>
                <a:gd name="T6" fmla="*/ 115 w 126"/>
                <a:gd name="T7" fmla="*/ 28 h 126"/>
                <a:gd name="T8" fmla="*/ 123 w 126"/>
                <a:gd name="T9" fmla="*/ 46 h 126"/>
                <a:gd name="T10" fmla="*/ 126 w 126"/>
                <a:gd name="T11" fmla="*/ 65 h 126"/>
                <a:gd name="T12" fmla="*/ 122 w 126"/>
                <a:gd name="T13" fmla="*/ 84 h 126"/>
                <a:gd name="T14" fmla="*/ 113 w 126"/>
                <a:gd name="T15" fmla="*/ 101 h 126"/>
                <a:gd name="T16" fmla="*/ 99 w 126"/>
                <a:gd name="T17" fmla="*/ 115 h 126"/>
                <a:gd name="T18" fmla="*/ 82 w 126"/>
                <a:gd name="T19" fmla="*/ 122 h 126"/>
                <a:gd name="T20" fmla="*/ 63 w 126"/>
                <a:gd name="T21" fmla="*/ 126 h 126"/>
                <a:gd name="T22" fmla="*/ 41 w 126"/>
                <a:gd name="T23" fmla="*/ 122 h 126"/>
                <a:gd name="T24" fmla="*/ 24 w 126"/>
                <a:gd name="T25" fmla="*/ 111 h 126"/>
                <a:gd name="T26" fmla="*/ 11 w 126"/>
                <a:gd name="T27" fmla="*/ 98 h 126"/>
                <a:gd name="T28" fmla="*/ 3 w 126"/>
                <a:gd name="T29" fmla="*/ 80 h 126"/>
                <a:gd name="T30" fmla="*/ 0 w 126"/>
                <a:gd name="T31" fmla="*/ 60 h 126"/>
                <a:gd name="T32" fmla="*/ 4 w 126"/>
                <a:gd name="T33" fmla="*/ 41 h 126"/>
                <a:gd name="T34" fmla="*/ 13 w 126"/>
                <a:gd name="T35" fmla="*/ 24 h 126"/>
                <a:gd name="T36" fmla="*/ 28 w 126"/>
                <a:gd name="T37" fmla="*/ 11 h 126"/>
                <a:gd name="T38" fmla="*/ 46 w 126"/>
                <a:gd name="T39" fmla="*/ 2 h 126"/>
                <a:gd name="T40" fmla="*/ 65 w 126"/>
                <a:gd name="T4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6" h="126">
                  <a:moveTo>
                    <a:pt x="65" y="0"/>
                  </a:moveTo>
                  <a:lnTo>
                    <a:pt x="85" y="3"/>
                  </a:lnTo>
                  <a:lnTo>
                    <a:pt x="102" y="14"/>
                  </a:lnTo>
                  <a:lnTo>
                    <a:pt x="115" y="28"/>
                  </a:lnTo>
                  <a:lnTo>
                    <a:pt x="123" y="46"/>
                  </a:lnTo>
                  <a:lnTo>
                    <a:pt x="126" y="65"/>
                  </a:lnTo>
                  <a:lnTo>
                    <a:pt x="122" y="84"/>
                  </a:lnTo>
                  <a:lnTo>
                    <a:pt x="113" y="101"/>
                  </a:lnTo>
                  <a:lnTo>
                    <a:pt x="99" y="115"/>
                  </a:lnTo>
                  <a:lnTo>
                    <a:pt x="82" y="122"/>
                  </a:lnTo>
                  <a:lnTo>
                    <a:pt x="63" y="126"/>
                  </a:lnTo>
                  <a:lnTo>
                    <a:pt x="41" y="122"/>
                  </a:lnTo>
                  <a:lnTo>
                    <a:pt x="24" y="111"/>
                  </a:lnTo>
                  <a:lnTo>
                    <a:pt x="11" y="98"/>
                  </a:lnTo>
                  <a:lnTo>
                    <a:pt x="3" y="80"/>
                  </a:lnTo>
                  <a:lnTo>
                    <a:pt x="0" y="60"/>
                  </a:lnTo>
                  <a:lnTo>
                    <a:pt x="4" y="41"/>
                  </a:lnTo>
                  <a:lnTo>
                    <a:pt x="13" y="24"/>
                  </a:lnTo>
                  <a:lnTo>
                    <a:pt x="28" y="11"/>
                  </a:lnTo>
                  <a:lnTo>
                    <a:pt x="46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118">
              <a:extLst>
                <a:ext uri="{FF2B5EF4-FFF2-40B4-BE49-F238E27FC236}">
                  <a16:creationId xmlns:a16="http://schemas.microsoft.com/office/drawing/2014/main" id="{5942C8B8-7F37-4044-A9BD-ADB886BBC7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2313" y="3160713"/>
              <a:ext cx="587375" cy="665163"/>
            </a:xfrm>
            <a:custGeom>
              <a:avLst/>
              <a:gdLst>
                <a:gd name="T0" fmla="*/ 976 w 1849"/>
                <a:gd name="T1" fmla="*/ 1395 h 2094"/>
                <a:gd name="T2" fmla="*/ 741 w 1849"/>
                <a:gd name="T3" fmla="*/ 1372 h 2094"/>
                <a:gd name="T4" fmla="*/ 628 w 1849"/>
                <a:gd name="T5" fmla="*/ 1446 h 2094"/>
                <a:gd name="T6" fmla="*/ 444 w 1849"/>
                <a:gd name="T7" fmla="*/ 1581 h 2094"/>
                <a:gd name="T8" fmla="*/ 247 w 1849"/>
                <a:gd name="T9" fmla="*/ 1742 h 2094"/>
                <a:gd name="T10" fmla="*/ 603 w 1849"/>
                <a:gd name="T11" fmla="*/ 1922 h 2094"/>
                <a:gd name="T12" fmla="*/ 1007 w 1849"/>
                <a:gd name="T13" fmla="*/ 1966 h 2094"/>
                <a:gd name="T14" fmla="*/ 1394 w 1849"/>
                <a:gd name="T15" fmla="*/ 1867 h 2094"/>
                <a:gd name="T16" fmla="*/ 1591 w 1849"/>
                <a:gd name="T17" fmla="*/ 1668 h 2094"/>
                <a:gd name="T18" fmla="*/ 1324 w 1849"/>
                <a:gd name="T19" fmla="*/ 1527 h 2094"/>
                <a:gd name="T20" fmla="*/ 1189 w 1849"/>
                <a:gd name="T21" fmla="*/ 1388 h 2094"/>
                <a:gd name="T22" fmla="*/ 871 w 1849"/>
                <a:gd name="T23" fmla="*/ 127 h 2094"/>
                <a:gd name="T24" fmla="*/ 757 w 1849"/>
                <a:gd name="T25" fmla="*/ 149 h 2094"/>
                <a:gd name="T26" fmla="*/ 629 w 1849"/>
                <a:gd name="T27" fmla="*/ 221 h 2094"/>
                <a:gd name="T28" fmla="*/ 524 w 1849"/>
                <a:gd name="T29" fmla="*/ 372 h 2094"/>
                <a:gd name="T30" fmla="*/ 485 w 1849"/>
                <a:gd name="T31" fmla="*/ 571 h 2094"/>
                <a:gd name="T32" fmla="*/ 481 w 1849"/>
                <a:gd name="T33" fmla="*/ 637 h 2094"/>
                <a:gd name="T34" fmla="*/ 493 w 1849"/>
                <a:gd name="T35" fmla="*/ 835 h 2094"/>
                <a:gd name="T36" fmla="*/ 566 w 1849"/>
                <a:gd name="T37" fmla="*/ 1070 h 2094"/>
                <a:gd name="T38" fmla="*/ 727 w 1849"/>
                <a:gd name="T39" fmla="*/ 1232 h 2094"/>
                <a:gd name="T40" fmla="*/ 918 w 1849"/>
                <a:gd name="T41" fmla="*/ 1272 h 2094"/>
                <a:gd name="T42" fmla="*/ 1140 w 1849"/>
                <a:gd name="T43" fmla="*/ 1210 h 2094"/>
                <a:gd name="T44" fmla="*/ 1285 w 1849"/>
                <a:gd name="T45" fmla="*/ 1024 h 2094"/>
                <a:gd name="T46" fmla="*/ 1342 w 1849"/>
                <a:gd name="T47" fmla="*/ 789 h 2094"/>
                <a:gd name="T48" fmla="*/ 1347 w 1849"/>
                <a:gd name="T49" fmla="*/ 610 h 2094"/>
                <a:gd name="T50" fmla="*/ 1343 w 1849"/>
                <a:gd name="T51" fmla="*/ 569 h 2094"/>
                <a:gd name="T52" fmla="*/ 1288 w 1849"/>
                <a:gd name="T53" fmla="*/ 335 h 2094"/>
                <a:gd name="T54" fmla="*/ 1175 w 1849"/>
                <a:gd name="T55" fmla="*/ 202 h 2094"/>
                <a:gd name="T56" fmla="*/ 1047 w 1849"/>
                <a:gd name="T57" fmla="*/ 141 h 2094"/>
                <a:gd name="T58" fmla="*/ 941 w 1849"/>
                <a:gd name="T59" fmla="*/ 126 h 2094"/>
                <a:gd name="T60" fmla="*/ 948 w 1849"/>
                <a:gd name="T61" fmla="*/ 0 h 2094"/>
                <a:gd name="T62" fmla="*/ 1132 w 1849"/>
                <a:gd name="T63" fmla="*/ 37 h 2094"/>
                <a:gd name="T64" fmla="*/ 1296 w 1849"/>
                <a:gd name="T65" fmla="*/ 139 h 2094"/>
                <a:gd name="T66" fmla="*/ 1410 w 1849"/>
                <a:gd name="T67" fmla="*/ 300 h 2094"/>
                <a:gd name="T68" fmla="*/ 1469 w 1849"/>
                <a:gd name="T69" fmla="*/ 562 h 2094"/>
                <a:gd name="T70" fmla="*/ 1473 w 1849"/>
                <a:gd name="T71" fmla="*/ 687 h 2094"/>
                <a:gd name="T72" fmla="*/ 1446 w 1849"/>
                <a:gd name="T73" fmla="*/ 928 h 2094"/>
                <a:gd name="T74" fmla="*/ 1336 w 1849"/>
                <a:gd name="T75" fmla="*/ 1190 h 2094"/>
                <a:gd name="T76" fmla="*/ 1301 w 1849"/>
                <a:gd name="T77" fmla="*/ 1330 h 2094"/>
                <a:gd name="T78" fmla="*/ 1432 w 1849"/>
                <a:gd name="T79" fmla="*/ 1448 h 2094"/>
                <a:gd name="T80" fmla="*/ 1666 w 1849"/>
                <a:gd name="T81" fmla="*/ 1562 h 2094"/>
                <a:gd name="T82" fmla="*/ 1840 w 1849"/>
                <a:gd name="T83" fmla="*/ 1628 h 2094"/>
                <a:gd name="T84" fmla="*/ 1832 w 1849"/>
                <a:gd name="T85" fmla="*/ 1705 h 2094"/>
                <a:gd name="T86" fmla="*/ 1502 w 1849"/>
                <a:gd name="T87" fmla="*/ 1953 h 2094"/>
                <a:gd name="T88" fmla="*/ 1097 w 1849"/>
                <a:gd name="T89" fmla="*/ 2082 h 2094"/>
                <a:gd name="T90" fmla="*/ 667 w 1849"/>
                <a:gd name="T91" fmla="*/ 2067 h 2094"/>
                <a:gd name="T92" fmla="*/ 275 w 1849"/>
                <a:gd name="T93" fmla="*/ 1913 h 2094"/>
                <a:gd name="T94" fmla="*/ 16 w 1849"/>
                <a:gd name="T95" fmla="*/ 1703 h 2094"/>
                <a:gd name="T96" fmla="*/ 9 w 1849"/>
                <a:gd name="T97" fmla="*/ 1628 h 2094"/>
                <a:gd name="T98" fmla="*/ 194 w 1849"/>
                <a:gd name="T99" fmla="*/ 1554 h 2094"/>
                <a:gd name="T100" fmla="*/ 440 w 1849"/>
                <a:gd name="T101" fmla="*/ 1439 h 2094"/>
                <a:gd name="T102" fmla="*/ 554 w 1849"/>
                <a:gd name="T103" fmla="*/ 1340 h 2094"/>
                <a:gd name="T104" fmla="*/ 555 w 1849"/>
                <a:gd name="T105" fmla="*/ 1262 h 2094"/>
                <a:gd name="T106" fmla="*/ 415 w 1849"/>
                <a:gd name="T107" fmla="*/ 1036 h 2094"/>
                <a:gd name="T108" fmla="*/ 360 w 1849"/>
                <a:gd name="T109" fmla="*/ 775 h 2094"/>
                <a:gd name="T110" fmla="*/ 358 w 1849"/>
                <a:gd name="T111" fmla="*/ 591 h 2094"/>
                <a:gd name="T112" fmla="*/ 386 w 1849"/>
                <a:gd name="T113" fmla="*/ 390 h 2094"/>
                <a:gd name="T114" fmla="*/ 484 w 1849"/>
                <a:gd name="T115" fmla="*/ 193 h 2094"/>
                <a:gd name="T116" fmla="*/ 607 w 1849"/>
                <a:gd name="T117" fmla="*/ 82 h 2094"/>
                <a:gd name="T118" fmla="*/ 820 w 1849"/>
                <a:gd name="T119" fmla="*/ 6 h 2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49" h="2094">
                  <a:moveTo>
                    <a:pt x="1161" y="1343"/>
                  </a:moveTo>
                  <a:lnTo>
                    <a:pt x="1118" y="1362"/>
                  </a:lnTo>
                  <a:lnTo>
                    <a:pt x="1073" y="1377"/>
                  </a:lnTo>
                  <a:lnTo>
                    <a:pt x="1025" y="1388"/>
                  </a:lnTo>
                  <a:lnTo>
                    <a:pt x="976" y="1395"/>
                  </a:lnTo>
                  <a:lnTo>
                    <a:pt x="923" y="1398"/>
                  </a:lnTo>
                  <a:lnTo>
                    <a:pt x="906" y="1398"/>
                  </a:lnTo>
                  <a:lnTo>
                    <a:pt x="848" y="1394"/>
                  </a:lnTo>
                  <a:lnTo>
                    <a:pt x="793" y="1385"/>
                  </a:lnTo>
                  <a:lnTo>
                    <a:pt x="741" y="1372"/>
                  </a:lnTo>
                  <a:lnTo>
                    <a:pt x="692" y="1354"/>
                  </a:lnTo>
                  <a:lnTo>
                    <a:pt x="681" y="1375"/>
                  </a:lnTo>
                  <a:lnTo>
                    <a:pt x="666" y="1398"/>
                  </a:lnTo>
                  <a:lnTo>
                    <a:pt x="649" y="1422"/>
                  </a:lnTo>
                  <a:lnTo>
                    <a:pt x="628" y="1446"/>
                  </a:lnTo>
                  <a:lnTo>
                    <a:pt x="601" y="1473"/>
                  </a:lnTo>
                  <a:lnTo>
                    <a:pt x="570" y="1499"/>
                  </a:lnTo>
                  <a:lnTo>
                    <a:pt x="533" y="1527"/>
                  </a:lnTo>
                  <a:lnTo>
                    <a:pt x="492" y="1554"/>
                  </a:lnTo>
                  <a:lnTo>
                    <a:pt x="444" y="1581"/>
                  </a:lnTo>
                  <a:lnTo>
                    <a:pt x="389" y="1609"/>
                  </a:lnTo>
                  <a:lnTo>
                    <a:pt x="328" y="1637"/>
                  </a:lnTo>
                  <a:lnTo>
                    <a:pt x="260" y="1664"/>
                  </a:lnTo>
                  <a:lnTo>
                    <a:pt x="184" y="1690"/>
                  </a:lnTo>
                  <a:lnTo>
                    <a:pt x="247" y="1742"/>
                  </a:lnTo>
                  <a:lnTo>
                    <a:pt x="313" y="1788"/>
                  </a:lnTo>
                  <a:lnTo>
                    <a:pt x="382" y="1829"/>
                  </a:lnTo>
                  <a:lnTo>
                    <a:pt x="453" y="1865"/>
                  </a:lnTo>
                  <a:lnTo>
                    <a:pt x="527" y="1897"/>
                  </a:lnTo>
                  <a:lnTo>
                    <a:pt x="603" y="1922"/>
                  </a:lnTo>
                  <a:lnTo>
                    <a:pt x="682" y="1943"/>
                  </a:lnTo>
                  <a:lnTo>
                    <a:pt x="762" y="1957"/>
                  </a:lnTo>
                  <a:lnTo>
                    <a:pt x="843" y="1966"/>
                  </a:lnTo>
                  <a:lnTo>
                    <a:pt x="925" y="1968"/>
                  </a:lnTo>
                  <a:lnTo>
                    <a:pt x="1007" y="1966"/>
                  </a:lnTo>
                  <a:lnTo>
                    <a:pt x="1088" y="1957"/>
                  </a:lnTo>
                  <a:lnTo>
                    <a:pt x="1167" y="1943"/>
                  </a:lnTo>
                  <a:lnTo>
                    <a:pt x="1245" y="1922"/>
                  </a:lnTo>
                  <a:lnTo>
                    <a:pt x="1320" y="1898"/>
                  </a:lnTo>
                  <a:lnTo>
                    <a:pt x="1394" y="1867"/>
                  </a:lnTo>
                  <a:lnTo>
                    <a:pt x="1465" y="1832"/>
                  </a:lnTo>
                  <a:lnTo>
                    <a:pt x="1534" y="1791"/>
                  </a:lnTo>
                  <a:lnTo>
                    <a:pt x="1601" y="1745"/>
                  </a:lnTo>
                  <a:lnTo>
                    <a:pt x="1664" y="1693"/>
                  </a:lnTo>
                  <a:lnTo>
                    <a:pt x="1591" y="1668"/>
                  </a:lnTo>
                  <a:lnTo>
                    <a:pt x="1525" y="1642"/>
                  </a:lnTo>
                  <a:lnTo>
                    <a:pt x="1465" y="1614"/>
                  </a:lnTo>
                  <a:lnTo>
                    <a:pt x="1413" y="1586"/>
                  </a:lnTo>
                  <a:lnTo>
                    <a:pt x="1366" y="1556"/>
                  </a:lnTo>
                  <a:lnTo>
                    <a:pt x="1324" y="1527"/>
                  </a:lnTo>
                  <a:lnTo>
                    <a:pt x="1288" y="1497"/>
                  </a:lnTo>
                  <a:lnTo>
                    <a:pt x="1256" y="1468"/>
                  </a:lnTo>
                  <a:lnTo>
                    <a:pt x="1230" y="1440"/>
                  </a:lnTo>
                  <a:lnTo>
                    <a:pt x="1207" y="1413"/>
                  </a:lnTo>
                  <a:lnTo>
                    <a:pt x="1189" y="1388"/>
                  </a:lnTo>
                  <a:lnTo>
                    <a:pt x="1173" y="1364"/>
                  </a:lnTo>
                  <a:lnTo>
                    <a:pt x="1161" y="1343"/>
                  </a:lnTo>
                  <a:close/>
                  <a:moveTo>
                    <a:pt x="903" y="126"/>
                  </a:moveTo>
                  <a:lnTo>
                    <a:pt x="889" y="126"/>
                  </a:lnTo>
                  <a:lnTo>
                    <a:pt x="871" y="127"/>
                  </a:lnTo>
                  <a:lnTo>
                    <a:pt x="851" y="128"/>
                  </a:lnTo>
                  <a:lnTo>
                    <a:pt x="829" y="132"/>
                  </a:lnTo>
                  <a:lnTo>
                    <a:pt x="807" y="135"/>
                  </a:lnTo>
                  <a:lnTo>
                    <a:pt x="782" y="141"/>
                  </a:lnTo>
                  <a:lnTo>
                    <a:pt x="757" y="149"/>
                  </a:lnTo>
                  <a:lnTo>
                    <a:pt x="732" y="158"/>
                  </a:lnTo>
                  <a:lnTo>
                    <a:pt x="705" y="170"/>
                  </a:lnTo>
                  <a:lnTo>
                    <a:pt x="680" y="185"/>
                  </a:lnTo>
                  <a:lnTo>
                    <a:pt x="653" y="202"/>
                  </a:lnTo>
                  <a:lnTo>
                    <a:pt x="629" y="221"/>
                  </a:lnTo>
                  <a:lnTo>
                    <a:pt x="605" y="244"/>
                  </a:lnTo>
                  <a:lnTo>
                    <a:pt x="582" y="271"/>
                  </a:lnTo>
                  <a:lnTo>
                    <a:pt x="560" y="301"/>
                  </a:lnTo>
                  <a:lnTo>
                    <a:pt x="542" y="335"/>
                  </a:lnTo>
                  <a:lnTo>
                    <a:pt x="524" y="372"/>
                  </a:lnTo>
                  <a:lnTo>
                    <a:pt x="510" y="415"/>
                  </a:lnTo>
                  <a:lnTo>
                    <a:pt x="498" y="462"/>
                  </a:lnTo>
                  <a:lnTo>
                    <a:pt x="490" y="513"/>
                  </a:lnTo>
                  <a:lnTo>
                    <a:pt x="486" y="569"/>
                  </a:lnTo>
                  <a:lnTo>
                    <a:pt x="485" y="571"/>
                  </a:lnTo>
                  <a:lnTo>
                    <a:pt x="485" y="573"/>
                  </a:lnTo>
                  <a:lnTo>
                    <a:pt x="485" y="578"/>
                  </a:lnTo>
                  <a:lnTo>
                    <a:pt x="484" y="591"/>
                  </a:lnTo>
                  <a:lnTo>
                    <a:pt x="482" y="610"/>
                  </a:lnTo>
                  <a:lnTo>
                    <a:pt x="481" y="637"/>
                  </a:lnTo>
                  <a:lnTo>
                    <a:pt x="481" y="668"/>
                  </a:lnTo>
                  <a:lnTo>
                    <a:pt x="482" y="705"/>
                  </a:lnTo>
                  <a:lnTo>
                    <a:pt x="484" y="746"/>
                  </a:lnTo>
                  <a:lnTo>
                    <a:pt x="487" y="789"/>
                  </a:lnTo>
                  <a:lnTo>
                    <a:pt x="493" y="835"/>
                  </a:lnTo>
                  <a:lnTo>
                    <a:pt x="502" y="882"/>
                  </a:lnTo>
                  <a:lnTo>
                    <a:pt x="513" y="931"/>
                  </a:lnTo>
                  <a:lnTo>
                    <a:pt x="527" y="978"/>
                  </a:lnTo>
                  <a:lnTo>
                    <a:pt x="544" y="1025"/>
                  </a:lnTo>
                  <a:lnTo>
                    <a:pt x="566" y="1070"/>
                  </a:lnTo>
                  <a:lnTo>
                    <a:pt x="593" y="1113"/>
                  </a:lnTo>
                  <a:lnTo>
                    <a:pt x="623" y="1152"/>
                  </a:lnTo>
                  <a:lnTo>
                    <a:pt x="654" y="1184"/>
                  </a:lnTo>
                  <a:lnTo>
                    <a:pt x="689" y="1210"/>
                  </a:lnTo>
                  <a:lnTo>
                    <a:pt x="727" y="1232"/>
                  </a:lnTo>
                  <a:lnTo>
                    <a:pt x="768" y="1250"/>
                  </a:lnTo>
                  <a:lnTo>
                    <a:pt x="813" y="1262"/>
                  </a:lnTo>
                  <a:lnTo>
                    <a:pt x="861" y="1269"/>
                  </a:lnTo>
                  <a:lnTo>
                    <a:pt x="912" y="1272"/>
                  </a:lnTo>
                  <a:lnTo>
                    <a:pt x="918" y="1272"/>
                  </a:lnTo>
                  <a:lnTo>
                    <a:pt x="969" y="1269"/>
                  </a:lnTo>
                  <a:lnTo>
                    <a:pt x="1017" y="1262"/>
                  </a:lnTo>
                  <a:lnTo>
                    <a:pt x="1060" y="1249"/>
                  </a:lnTo>
                  <a:lnTo>
                    <a:pt x="1102" y="1232"/>
                  </a:lnTo>
                  <a:lnTo>
                    <a:pt x="1140" y="1210"/>
                  </a:lnTo>
                  <a:lnTo>
                    <a:pt x="1174" y="1184"/>
                  </a:lnTo>
                  <a:lnTo>
                    <a:pt x="1207" y="1152"/>
                  </a:lnTo>
                  <a:lnTo>
                    <a:pt x="1237" y="1112"/>
                  </a:lnTo>
                  <a:lnTo>
                    <a:pt x="1264" y="1070"/>
                  </a:lnTo>
                  <a:lnTo>
                    <a:pt x="1285" y="1024"/>
                  </a:lnTo>
                  <a:lnTo>
                    <a:pt x="1302" y="978"/>
                  </a:lnTo>
                  <a:lnTo>
                    <a:pt x="1317" y="930"/>
                  </a:lnTo>
                  <a:lnTo>
                    <a:pt x="1328" y="882"/>
                  </a:lnTo>
                  <a:lnTo>
                    <a:pt x="1336" y="834"/>
                  </a:lnTo>
                  <a:lnTo>
                    <a:pt x="1342" y="789"/>
                  </a:lnTo>
                  <a:lnTo>
                    <a:pt x="1346" y="746"/>
                  </a:lnTo>
                  <a:lnTo>
                    <a:pt x="1348" y="705"/>
                  </a:lnTo>
                  <a:lnTo>
                    <a:pt x="1348" y="668"/>
                  </a:lnTo>
                  <a:lnTo>
                    <a:pt x="1348" y="637"/>
                  </a:lnTo>
                  <a:lnTo>
                    <a:pt x="1347" y="610"/>
                  </a:lnTo>
                  <a:lnTo>
                    <a:pt x="1346" y="591"/>
                  </a:lnTo>
                  <a:lnTo>
                    <a:pt x="1345" y="578"/>
                  </a:lnTo>
                  <a:lnTo>
                    <a:pt x="1345" y="573"/>
                  </a:lnTo>
                  <a:lnTo>
                    <a:pt x="1345" y="571"/>
                  </a:lnTo>
                  <a:lnTo>
                    <a:pt x="1343" y="569"/>
                  </a:lnTo>
                  <a:lnTo>
                    <a:pt x="1340" y="513"/>
                  </a:lnTo>
                  <a:lnTo>
                    <a:pt x="1331" y="462"/>
                  </a:lnTo>
                  <a:lnTo>
                    <a:pt x="1319" y="415"/>
                  </a:lnTo>
                  <a:lnTo>
                    <a:pt x="1305" y="372"/>
                  </a:lnTo>
                  <a:lnTo>
                    <a:pt x="1288" y="335"/>
                  </a:lnTo>
                  <a:lnTo>
                    <a:pt x="1268" y="301"/>
                  </a:lnTo>
                  <a:lnTo>
                    <a:pt x="1248" y="271"/>
                  </a:lnTo>
                  <a:lnTo>
                    <a:pt x="1225" y="244"/>
                  </a:lnTo>
                  <a:lnTo>
                    <a:pt x="1201" y="221"/>
                  </a:lnTo>
                  <a:lnTo>
                    <a:pt x="1175" y="202"/>
                  </a:lnTo>
                  <a:lnTo>
                    <a:pt x="1150" y="185"/>
                  </a:lnTo>
                  <a:lnTo>
                    <a:pt x="1123" y="170"/>
                  </a:lnTo>
                  <a:lnTo>
                    <a:pt x="1098" y="158"/>
                  </a:lnTo>
                  <a:lnTo>
                    <a:pt x="1071" y="149"/>
                  </a:lnTo>
                  <a:lnTo>
                    <a:pt x="1047" y="141"/>
                  </a:lnTo>
                  <a:lnTo>
                    <a:pt x="1022" y="135"/>
                  </a:lnTo>
                  <a:lnTo>
                    <a:pt x="999" y="132"/>
                  </a:lnTo>
                  <a:lnTo>
                    <a:pt x="978" y="128"/>
                  </a:lnTo>
                  <a:lnTo>
                    <a:pt x="959" y="127"/>
                  </a:lnTo>
                  <a:lnTo>
                    <a:pt x="941" y="126"/>
                  </a:lnTo>
                  <a:lnTo>
                    <a:pt x="926" y="126"/>
                  </a:lnTo>
                  <a:lnTo>
                    <a:pt x="903" y="126"/>
                  </a:lnTo>
                  <a:close/>
                  <a:moveTo>
                    <a:pt x="902" y="0"/>
                  </a:moveTo>
                  <a:lnTo>
                    <a:pt x="926" y="0"/>
                  </a:lnTo>
                  <a:lnTo>
                    <a:pt x="948" y="0"/>
                  </a:lnTo>
                  <a:lnTo>
                    <a:pt x="977" y="2"/>
                  </a:lnTo>
                  <a:lnTo>
                    <a:pt x="1010" y="6"/>
                  </a:lnTo>
                  <a:lnTo>
                    <a:pt x="1047" y="13"/>
                  </a:lnTo>
                  <a:lnTo>
                    <a:pt x="1088" y="23"/>
                  </a:lnTo>
                  <a:lnTo>
                    <a:pt x="1132" y="37"/>
                  </a:lnTo>
                  <a:lnTo>
                    <a:pt x="1176" y="57"/>
                  </a:lnTo>
                  <a:lnTo>
                    <a:pt x="1221" y="82"/>
                  </a:lnTo>
                  <a:lnTo>
                    <a:pt x="1247" y="98"/>
                  </a:lnTo>
                  <a:lnTo>
                    <a:pt x="1272" y="117"/>
                  </a:lnTo>
                  <a:lnTo>
                    <a:pt x="1296" y="139"/>
                  </a:lnTo>
                  <a:lnTo>
                    <a:pt x="1322" y="164"/>
                  </a:lnTo>
                  <a:lnTo>
                    <a:pt x="1346" y="193"/>
                  </a:lnTo>
                  <a:lnTo>
                    <a:pt x="1369" y="225"/>
                  </a:lnTo>
                  <a:lnTo>
                    <a:pt x="1391" y="260"/>
                  </a:lnTo>
                  <a:lnTo>
                    <a:pt x="1410" y="300"/>
                  </a:lnTo>
                  <a:lnTo>
                    <a:pt x="1428" y="343"/>
                  </a:lnTo>
                  <a:lnTo>
                    <a:pt x="1442" y="390"/>
                  </a:lnTo>
                  <a:lnTo>
                    <a:pt x="1455" y="444"/>
                  </a:lnTo>
                  <a:lnTo>
                    <a:pt x="1463" y="500"/>
                  </a:lnTo>
                  <a:lnTo>
                    <a:pt x="1469" y="562"/>
                  </a:lnTo>
                  <a:lnTo>
                    <a:pt x="1470" y="573"/>
                  </a:lnTo>
                  <a:lnTo>
                    <a:pt x="1472" y="591"/>
                  </a:lnTo>
                  <a:lnTo>
                    <a:pt x="1473" y="618"/>
                  </a:lnTo>
                  <a:lnTo>
                    <a:pt x="1473" y="649"/>
                  </a:lnTo>
                  <a:lnTo>
                    <a:pt x="1473" y="687"/>
                  </a:lnTo>
                  <a:lnTo>
                    <a:pt x="1472" y="729"/>
                  </a:lnTo>
                  <a:lnTo>
                    <a:pt x="1469" y="775"/>
                  </a:lnTo>
                  <a:lnTo>
                    <a:pt x="1464" y="824"/>
                  </a:lnTo>
                  <a:lnTo>
                    <a:pt x="1456" y="875"/>
                  </a:lnTo>
                  <a:lnTo>
                    <a:pt x="1446" y="928"/>
                  </a:lnTo>
                  <a:lnTo>
                    <a:pt x="1432" y="983"/>
                  </a:lnTo>
                  <a:lnTo>
                    <a:pt x="1415" y="1036"/>
                  </a:lnTo>
                  <a:lnTo>
                    <a:pt x="1393" y="1089"/>
                  </a:lnTo>
                  <a:lnTo>
                    <a:pt x="1368" y="1140"/>
                  </a:lnTo>
                  <a:lnTo>
                    <a:pt x="1336" y="1190"/>
                  </a:lnTo>
                  <a:lnTo>
                    <a:pt x="1300" y="1236"/>
                  </a:lnTo>
                  <a:lnTo>
                    <a:pt x="1265" y="1271"/>
                  </a:lnTo>
                  <a:lnTo>
                    <a:pt x="1273" y="1286"/>
                  </a:lnTo>
                  <a:lnTo>
                    <a:pt x="1285" y="1306"/>
                  </a:lnTo>
                  <a:lnTo>
                    <a:pt x="1301" y="1330"/>
                  </a:lnTo>
                  <a:lnTo>
                    <a:pt x="1323" y="1355"/>
                  </a:lnTo>
                  <a:lnTo>
                    <a:pt x="1351" y="1384"/>
                  </a:lnTo>
                  <a:lnTo>
                    <a:pt x="1374" y="1405"/>
                  </a:lnTo>
                  <a:lnTo>
                    <a:pt x="1400" y="1427"/>
                  </a:lnTo>
                  <a:lnTo>
                    <a:pt x="1432" y="1448"/>
                  </a:lnTo>
                  <a:lnTo>
                    <a:pt x="1468" y="1473"/>
                  </a:lnTo>
                  <a:lnTo>
                    <a:pt x="1509" y="1495"/>
                  </a:lnTo>
                  <a:lnTo>
                    <a:pt x="1556" y="1518"/>
                  </a:lnTo>
                  <a:lnTo>
                    <a:pt x="1608" y="1540"/>
                  </a:lnTo>
                  <a:lnTo>
                    <a:pt x="1666" y="1562"/>
                  </a:lnTo>
                  <a:lnTo>
                    <a:pt x="1730" y="1581"/>
                  </a:lnTo>
                  <a:lnTo>
                    <a:pt x="1802" y="1601"/>
                  </a:lnTo>
                  <a:lnTo>
                    <a:pt x="1816" y="1606"/>
                  </a:lnTo>
                  <a:lnTo>
                    <a:pt x="1829" y="1615"/>
                  </a:lnTo>
                  <a:lnTo>
                    <a:pt x="1840" y="1628"/>
                  </a:lnTo>
                  <a:lnTo>
                    <a:pt x="1846" y="1643"/>
                  </a:lnTo>
                  <a:lnTo>
                    <a:pt x="1849" y="1659"/>
                  </a:lnTo>
                  <a:lnTo>
                    <a:pt x="1848" y="1676"/>
                  </a:lnTo>
                  <a:lnTo>
                    <a:pt x="1841" y="1690"/>
                  </a:lnTo>
                  <a:lnTo>
                    <a:pt x="1832" y="1705"/>
                  </a:lnTo>
                  <a:lnTo>
                    <a:pt x="1773" y="1763"/>
                  </a:lnTo>
                  <a:lnTo>
                    <a:pt x="1710" y="1817"/>
                  </a:lnTo>
                  <a:lnTo>
                    <a:pt x="1643" y="1867"/>
                  </a:lnTo>
                  <a:lnTo>
                    <a:pt x="1574" y="1913"/>
                  </a:lnTo>
                  <a:lnTo>
                    <a:pt x="1502" y="1953"/>
                  </a:lnTo>
                  <a:lnTo>
                    <a:pt x="1427" y="1989"/>
                  </a:lnTo>
                  <a:lnTo>
                    <a:pt x="1347" y="2021"/>
                  </a:lnTo>
                  <a:lnTo>
                    <a:pt x="1265" y="2047"/>
                  </a:lnTo>
                  <a:lnTo>
                    <a:pt x="1181" y="2067"/>
                  </a:lnTo>
                  <a:lnTo>
                    <a:pt x="1097" y="2082"/>
                  </a:lnTo>
                  <a:lnTo>
                    <a:pt x="1011" y="2090"/>
                  </a:lnTo>
                  <a:lnTo>
                    <a:pt x="924" y="2094"/>
                  </a:lnTo>
                  <a:lnTo>
                    <a:pt x="838" y="2090"/>
                  </a:lnTo>
                  <a:lnTo>
                    <a:pt x="752" y="2082"/>
                  </a:lnTo>
                  <a:lnTo>
                    <a:pt x="667" y="2067"/>
                  </a:lnTo>
                  <a:lnTo>
                    <a:pt x="584" y="2047"/>
                  </a:lnTo>
                  <a:lnTo>
                    <a:pt x="502" y="2020"/>
                  </a:lnTo>
                  <a:lnTo>
                    <a:pt x="422" y="1989"/>
                  </a:lnTo>
                  <a:lnTo>
                    <a:pt x="347" y="1953"/>
                  </a:lnTo>
                  <a:lnTo>
                    <a:pt x="275" y="1913"/>
                  </a:lnTo>
                  <a:lnTo>
                    <a:pt x="206" y="1867"/>
                  </a:lnTo>
                  <a:lnTo>
                    <a:pt x="139" y="1817"/>
                  </a:lnTo>
                  <a:lnTo>
                    <a:pt x="76" y="1763"/>
                  </a:lnTo>
                  <a:lnTo>
                    <a:pt x="17" y="1703"/>
                  </a:lnTo>
                  <a:lnTo>
                    <a:pt x="16" y="1703"/>
                  </a:lnTo>
                  <a:lnTo>
                    <a:pt x="7" y="1690"/>
                  </a:lnTo>
                  <a:lnTo>
                    <a:pt x="1" y="1674"/>
                  </a:lnTo>
                  <a:lnTo>
                    <a:pt x="0" y="1659"/>
                  </a:lnTo>
                  <a:lnTo>
                    <a:pt x="2" y="1643"/>
                  </a:lnTo>
                  <a:lnTo>
                    <a:pt x="9" y="1628"/>
                  </a:lnTo>
                  <a:lnTo>
                    <a:pt x="18" y="1615"/>
                  </a:lnTo>
                  <a:lnTo>
                    <a:pt x="31" y="1606"/>
                  </a:lnTo>
                  <a:lnTo>
                    <a:pt x="46" y="1599"/>
                  </a:lnTo>
                  <a:lnTo>
                    <a:pt x="123" y="1578"/>
                  </a:lnTo>
                  <a:lnTo>
                    <a:pt x="194" y="1554"/>
                  </a:lnTo>
                  <a:lnTo>
                    <a:pt x="256" y="1531"/>
                  </a:lnTo>
                  <a:lnTo>
                    <a:pt x="312" y="1508"/>
                  </a:lnTo>
                  <a:lnTo>
                    <a:pt x="360" y="1485"/>
                  </a:lnTo>
                  <a:lnTo>
                    <a:pt x="404" y="1462"/>
                  </a:lnTo>
                  <a:lnTo>
                    <a:pt x="440" y="1439"/>
                  </a:lnTo>
                  <a:lnTo>
                    <a:pt x="472" y="1417"/>
                  </a:lnTo>
                  <a:lnTo>
                    <a:pt x="499" y="1395"/>
                  </a:lnTo>
                  <a:lnTo>
                    <a:pt x="521" y="1376"/>
                  </a:lnTo>
                  <a:lnTo>
                    <a:pt x="539" y="1356"/>
                  </a:lnTo>
                  <a:lnTo>
                    <a:pt x="554" y="1340"/>
                  </a:lnTo>
                  <a:lnTo>
                    <a:pt x="565" y="1324"/>
                  </a:lnTo>
                  <a:lnTo>
                    <a:pt x="573" y="1309"/>
                  </a:lnTo>
                  <a:lnTo>
                    <a:pt x="579" y="1297"/>
                  </a:lnTo>
                  <a:lnTo>
                    <a:pt x="583" y="1288"/>
                  </a:lnTo>
                  <a:lnTo>
                    <a:pt x="555" y="1262"/>
                  </a:lnTo>
                  <a:lnTo>
                    <a:pt x="530" y="1236"/>
                  </a:lnTo>
                  <a:lnTo>
                    <a:pt x="493" y="1190"/>
                  </a:lnTo>
                  <a:lnTo>
                    <a:pt x="462" y="1140"/>
                  </a:lnTo>
                  <a:lnTo>
                    <a:pt x="437" y="1089"/>
                  </a:lnTo>
                  <a:lnTo>
                    <a:pt x="415" y="1036"/>
                  </a:lnTo>
                  <a:lnTo>
                    <a:pt x="397" y="983"/>
                  </a:lnTo>
                  <a:lnTo>
                    <a:pt x="383" y="928"/>
                  </a:lnTo>
                  <a:lnTo>
                    <a:pt x="372" y="876"/>
                  </a:lnTo>
                  <a:lnTo>
                    <a:pt x="365" y="824"/>
                  </a:lnTo>
                  <a:lnTo>
                    <a:pt x="360" y="775"/>
                  </a:lnTo>
                  <a:lnTo>
                    <a:pt x="357" y="729"/>
                  </a:lnTo>
                  <a:lnTo>
                    <a:pt x="356" y="687"/>
                  </a:lnTo>
                  <a:lnTo>
                    <a:pt x="356" y="649"/>
                  </a:lnTo>
                  <a:lnTo>
                    <a:pt x="357" y="618"/>
                  </a:lnTo>
                  <a:lnTo>
                    <a:pt x="358" y="591"/>
                  </a:lnTo>
                  <a:lnTo>
                    <a:pt x="359" y="573"/>
                  </a:lnTo>
                  <a:lnTo>
                    <a:pt x="360" y="562"/>
                  </a:lnTo>
                  <a:lnTo>
                    <a:pt x="365" y="500"/>
                  </a:lnTo>
                  <a:lnTo>
                    <a:pt x="374" y="444"/>
                  </a:lnTo>
                  <a:lnTo>
                    <a:pt x="386" y="390"/>
                  </a:lnTo>
                  <a:lnTo>
                    <a:pt x="401" y="343"/>
                  </a:lnTo>
                  <a:lnTo>
                    <a:pt x="418" y="300"/>
                  </a:lnTo>
                  <a:lnTo>
                    <a:pt x="439" y="260"/>
                  </a:lnTo>
                  <a:lnTo>
                    <a:pt x="461" y="225"/>
                  </a:lnTo>
                  <a:lnTo>
                    <a:pt x="484" y="193"/>
                  </a:lnTo>
                  <a:lnTo>
                    <a:pt x="508" y="164"/>
                  </a:lnTo>
                  <a:lnTo>
                    <a:pt x="532" y="139"/>
                  </a:lnTo>
                  <a:lnTo>
                    <a:pt x="557" y="117"/>
                  </a:lnTo>
                  <a:lnTo>
                    <a:pt x="583" y="98"/>
                  </a:lnTo>
                  <a:lnTo>
                    <a:pt x="607" y="82"/>
                  </a:lnTo>
                  <a:lnTo>
                    <a:pt x="653" y="57"/>
                  </a:lnTo>
                  <a:lnTo>
                    <a:pt x="698" y="37"/>
                  </a:lnTo>
                  <a:lnTo>
                    <a:pt x="740" y="23"/>
                  </a:lnTo>
                  <a:lnTo>
                    <a:pt x="781" y="13"/>
                  </a:lnTo>
                  <a:lnTo>
                    <a:pt x="820" y="6"/>
                  </a:lnTo>
                  <a:lnTo>
                    <a:pt x="852" y="2"/>
                  </a:lnTo>
                  <a:lnTo>
                    <a:pt x="880" y="0"/>
                  </a:lnTo>
                  <a:lnTo>
                    <a:pt x="9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07"/>
          <p:cNvSpPr txBox="1"/>
          <p:nvPr/>
        </p:nvSpPr>
        <p:spPr>
          <a:xfrm>
            <a:off x="1413298" y="5090842"/>
            <a:ext cx="2917719" cy="4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82246">
              <a:defRPr/>
            </a:pPr>
            <a:r>
              <a:rPr lang="az-Cyrl-AZ" sz="1360" b="1" kern="0" dirty="0">
                <a:solidFill>
                  <a:srgbClr val="414041"/>
                </a:solidFill>
                <a:latin typeface="Calibri"/>
                <a:cs typeface="Calibri" pitchFamily="34" charset="0"/>
              </a:rPr>
              <a:t>Общее число </a:t>
            </a:r>
            <a:endParaRPr lang="ru-RU" sz="1360" kern="0" dirty="0">
              <a:solidFill>
                <a:srgbClr val="414041"/>
              </a:solidFill>
              <a:latin typeface="Calibri"/>
              <a:cs typeface="Calibri" pitchFamily="34" charset="0"/>
            </a:endParaRPr>
          </a:p>
          <a:p>
            <a:pPr defTabSz="782246">
              <a:defRPr/>
            </a:pPr>
            <a:r>
              <a:rPr lang="ru-RU" sz="1000" kern="0" dirty="0">
                <a:solidFill>
                  <a:srgbClr val="414041"/>
                </a:solidFill>
                <a:latin typeface="Calibri"/>
                <a:cs typeface="Calibri" pitchFamily="34" charset="0"/>
              </a:rPr>
              <a:t>Участников опроса в </a:t>
            </a:r>
            <a:r>
              <a:rPr lang="ru-RU" sz="1000" kern="0" dirty="0">
                <a:solidFill>
                  <a:srgbClr val="414041"/>
                </a:solidFill>
                <a:cs typeface="Calibri" pitchFamily="34" charset="0"/>
              </a:rPr>
              <a:t>России</a:t>
            </a:r>
            <a:endParaRPr lang="en-GB" sz="1000" kern="0" dirty="0">
              <a:solidFill>
                <a:srgbClr val="414041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2" name="Rektangel 1"/>
          <p:cNvSpPr/>
          <p:nvPr/>
        </p:nvSpPr>
        <p:spPr>
          <a:xfrm>
            <a:off x="3482204" y="5128383"/>
            <a:ext cx="1917506" cy="427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176">
                <a:solidFill>
                  <a:srgbClr val="414041"/>
                </a:solidFill>
                <a:latin typeface="Calibri" pitchFamily="34" charset="0"/>
                <a:cs typeface="Calibri" pitchFamily="34" charset="0"/>
              </a:rPr>
              <a:t>19 139</a:t>
            </a:r>
            <a:endParaRPr lang="en-GB" sz="2176" dirty="0">
              <a:solidFill>
                <a:srgbClr val="41404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94"/>
          <p:cNvSpPr txBox="1"/>
          <p:nvPr/>
        </p:nvSpPr>
        <p:spPr>
          <a:xfrm>
            <a:off x="1411419" y="4347571"/>
            <a:ext cx="339223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82246">
              <a:defRPr/>
            </a:pPr>
            <a:r>
              <a:rPr lang="az-Cyrl-AZ" sz="1360" b="1" kern="0" cap="all">
                <a:solidFill>
                  <a:srgbClr val="414041"/>
                </a:solidFill>
                <a:latin typeface="Calibri"/>
                <a:cs typeface="Calibri" pitchFamily="34" charset="0"/>
              </a:rPr>
              <a:t>ПЕРИОД ОПРОСА</a:t>
            </a:r>
            <a:endParaRPr lang="en-US" sz="1360" kern="0" cap="all">
              <a:solidFill>
                <a:srgbClr val="414041"/>
              </a:solidFill>
              <a:latin typeface="Calibri"/>
              <a:cs typeface="Calibri" pitchFamily="34" charset="0"/>
            </a:endParaRPr>
          </a:p>
          <a:p>
            <a:pPr defTabSz="782246">
              <a:defRPr/>
            </a:pPr>
            <a:r>
              <a:rPr lang="az-Cyrl-AZ" sz="1360" kern="0" cap="all">
                <a:solidFill>
                  <a:srgbClr val="414041"/>
                </a:solidFill>
                <a:latin typeface="Calibri"/>
                <a:cs typeface="Calibri" pitchFamily="34" charset="0"/>
              </a:rPr>
              <a:t>Ноябрь 2020 - апрель 2021</a:t>
            </a:r>
            <a:endParaRPr lang="en-US" sz="1360" kern="0" dirty="0">
              <a:solidFill>
                <a:srgbClr val="414041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72447" y="3818888"/>
            <a:ext cx="5504479" cy="288230"/>
          </a:xfrm>
          <a:prstGeom prst="rect">
            <a:avLst/>
          </a:prstGeom>
          <a:noFill/>
        </p:spPr>
        <p:txBody>
          <a:bodyPr wrap="square" lIns="78177" tIns="39089" rIns="78177" bIns="39089" rtlCol="0">
            <a:spAutoFit/>
          </a:bodyPr>
          <a:lstStyle/>
          <a:p>
            <a:r>
              <a:rPr lang="ru-RU" sz="1360" b="1" kern="0" cap="all" dirty="0">
                <a:solidFill>
                  <a:srgbClr val="414041"/>
                </a:solidFill>
                <a:cs typeface="Calibri" pitchFamily="34" charset="0"/>
              </a:rPr>
              <a:t>Количество участников опроса в этом отчете (в России)</a:t>
            </a:r>
            <a:endParaRPr lang="en-US" sz="1360" b="1" kern="0" cap="all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7F268D09-BA63-4F09-8734-E30FE067959F}"/>
              </a:ext>
            </a:extLst>
          </p:cNvPr>
          <p:cNvSpPr/>
          <p:nvPr/>
        </p:nvSpPr>
        <p:spPr>
          <a:xfrm>
            <a:off x="6372445" y="4304742"/>
            <a:ext cx="5227200" cy="600203"/>
          </a:xfrm>
          <a:prstGeom prst="roundRect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>
            <a:off x="9219330" y="4362044"/>
            <a:ext cx="2060719" cy="4975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8177" tIns="39089" rIns="78177" bIns="39089" anchor="ctr">
            <a:spAutoFit/>
          </a:bodyPr>
          <a:lstStyle/>
          <a:p>
            <a:pPr marL="76004" algn="r"/>
            <a:r>
              <a:rPr lang="sv-SE" sz="272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90</a:t>
            </a:r>
            <a:endParaRPr lang="sv-SE" sz="272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6422152" y="4404284"/>
            <a:ext cx="3074034" cy="332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8177" tIns="39089" rIns="78177" bIns="39089" anchor="t">
            <a:spAutoFit/>
          </a:bodyPr>
          <a:lstStyle/>
          <a:p>
            <a:pPr>
              <a:spcAft>
                <a:spcPts val="513"/>
              </a:spcAft>
            </a:pPr>
            <a:r>
              <a:rPr lang="az-Cyrl-AZ" sz="1645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US" sz="1645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E7C5D39E-1A1E-4F28-AE7E-D7D576D0707F}"/>
              </a:ext>
            </a:extLst>
          </p:cNvPr>
          <p:cNvSpPr/>
          <p:nvPr/>
        </p:nvSpPr>
        <p:spPr>
          <a:xfrm>
            <a:off x="6372446" y="5057345"/>
            <a:ext cx="5219984" cy="600203"/>
          </a:xfrm>
          <a:prstGeom prst="roundRect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auto">
          <a:xfrm>
            <a:off x="9112423" y="5122777"/>
            <a:ext cx="2165216" cy="4975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8177" tIns="39089" rIns="78177" bIns="39089" anchor="ctr">
            <a:spAutoFit/>
          </a:bodyPr>
          <a:lstStyle/>
          <a:p>
            <a:pPr marL="76004" algn="r"/>
            <a:r>
              <a:rPr lang="sv-SE" sz="272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19 139</a:t>
            </a:r>
            <a:endParaRPr lang="sv-SE" sz="272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6424671" y="5184264"/>
            <a:ext cx="3229919" cy="332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8177" tIns="39089" rIns="78177" bIns="39089" anchor="t">
            <a:spAutoFit/>
          </a:bodyPr>
          <a:lstStyle/>
          <a:p>
            <a:pPr>
              <a:spcAft>
                <a:spcPts val="513"/>
              </a:spcAft>
            </a:pPr>
            <a:r>
              <a:rPr lang="az-Cyrl-AZ" sz="1645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endParaRPr lang="en-US" sz="1645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439F4C-42FC-4CBD-98A4-2C0130576F5F}"/>
              </a:ext>
            </a:extLst>
          </p:cNvPr>
          <p:cNvGrpSpPr/>
          <p:nvPr/>
        </p:nvGrpSpPr>
        <p:grpSpPr>
          <a:xfrm>
            <a:off x="426215" y="1247282"/>
            <a:ext cx="11339572" cy="2746556"/>
            <a:chOff x="628878" y="1138062"/>
            <a:chExt cx="5270405" cy="2746556"/>
          </a:xfrm>
        </p:grpSpPr>
        <p:sp>
          <p:nvSpPr>
            <p:cNvPr id="9" name="Rectangle 23"/>
            <p:cNvSpPr/>
            <p:nvPr/>
          </p:nvSpPr>
          <p:spPr>
            <a:xfrm>
              <a:off x="694159" y="1384389"/>
              <a:ext cx="4973423" cy="9197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100"/>
                </a:lnSpc>
                <a:spcBef>
                  <a:spcPct val="25000"/>
                </a:spcBef>
              </a:pPr>
              <a:r>
                <a:rPr lang="az-Cyrl-AZ" sz="1200">
                  <a:solidFill>
                    <a:srgbClr val="414041"/>
                  </a:solidFill>
                  <a:latin typeface="Calibri"/>
                  <a:cs typeface="Calibri" pitchFamily="34" charset="0"/>
                </a:rPr>
                <a:t>Наш опрос проводится </a:t>
              </a:r>
              <a:r>
                <a:rPr lang="az-Cyrl-AZ" sz="1200" b="1">
                  <a:solidFill>
                    <a:srgbClr val="414041"/>
                  </a:solidFill>
                  <a:latin typeface="Calibri"/>
                  <a:cs typeface="Calibri" pitchFamily="34" charset="0"/>
                </a:rPr>
                <a:t>онлайн</a:t>
              </a:r>
              <a:r>
                <a:rPr lang="ru-RU" sz="1200">
                  <a:solidFill>
                    <a:srgbClr val="414041"/>
                  </a:solidFill>
                  <a:latin typeface="Calibri"/>
                  <a:cs typeface="Calibri" pitchFamily="34" charset="0"/>
                </a:rPr>
                <a:t>. Ссылка распространяется через университеты и сети талантов, студенческие сообщества, Universum Panel и различных других местных и глобальных партнеров.</a:t>
              </a:r>
            </a:p>
            <a:p>
              <a:pPr>
                <a:lnSpc>
                  <a:spcPts val="2100"/>
                </a:lnSpc>
                <a:spcBef>
                  <a:spcPct val="25000"/>
                </a:spcBef>
              </a:pPr>
              <a:endParaRPr lang="en-GB" sz="1200" b="1" dirty="0">
                <a:solidFill>
                  <a:srgbClr val="414041"/>
                </a:solidFill>
                <a:latin typeface="Calibri"/>
                <a:cs typeface="Calibri" pitchFamily="34" charset="0"/>
              </a:endParaRPr>
            </a:p>
          </p:txBody>
        </p:sp>
        <p:sp>
          <p:nvSpPr>
            <p:cNvPr id="24" name="Rektangel 7"/>
            <p:cNvSpPr/>
            <p:nvPr/>
          </p:nvSpPr>
          <p:spPr>
            <a:xfrm>
              <a:off x="694159" y="3053621"/>
              <a:ext cx="510914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az-Cyrl-AZ" sz="1200" b="1">
                  <a:solidFill>
                    <a:srgbClr val="414041"/>
                  </a:solidFill>
                  <a:latin typeface="Calibri"/>
                  <a:cs typeface="Calibri" pitchFamily="34" charset="0"/>
                </a:rPr>
                <a:t>Студенты</a:t>
              </a:r>
              <a:r>
                <a:rPr lang="az-Cyrl-AZ" sz="1200">
                  <a:solidFill>
                    <a:srgbClr val="414041"/>
                  </a:solidFill>
                  <a:latin typeface="Calibri"/>
                  <a:cs typeface="Calibri" pitchFamily="34" charset="0"/>
                </a:rPr>
                <a:t> высших учебных заведений</a:t>
              </a:r>
            </a:p>
            <a:p>
              <a:pPr>
                <a:spcBef>
                  <a:spcPct val="0"/>
                </a:spcBef>
              </a:pPr>
              <a:endParaRPr lang="az-Cyrl-AZ" sz="1200">
                <a:solidFill>
                  <a:srgbClr val="414041"/>
                </a:solidFill>
                <a:latin typeface="Calibri"/>
                <a:cs typeface="Calibri" pitchFamily="34" charset="0"/>
              </a:endParaRPr>
            </a:p>
            <a:p>
              <a:pPr>
                <a:spcBef>
                  <a:spcPct val="0"/>
                </a:spcBef>
              </a:pPr>
              <a:endParaRPr lang="az-Cyrl-AZ" sz="1200">
                <a:solidFill>
                  <a:srgbClr val="414041"/>
                </a:solidFill>
                <a:latin typeface="Calibri"/>
                <a:cs typeface="Calibri" pitchFamily="34" charset="0"/>
              </a:endParaRPr>
            </a:p>
            <a:p>
              <a:pPr>
                <a:spcBef>
                  <a:spcPct val="0"/>
                </a:spcBef>
              </a:pPr>
              <a:endParaRPr lang="en-GB" sz="1200" b="1" dirty="0">
                <a:solidFill>
                  <a:srgbClr val="414041"/>
                </a:solidFill>
                <a:latin typeface="Calibri"/>
                <a:cs typeface="Calibri" pitchFamily="34" charset="0"/>
              </a:endParaRPr>
            </a:p>
          </p:txBody>
        </p:sp>
        <p:sp>
          <p:nvSpPr>
            <p:cNvPr id="25" name="Rectangle 23"/>
            <p:cNvSpPr/>
            <p:nvPr/>
          </p:nvSpPr>
          <p:spPr>
            <a:xfrm>
              <a:off x="694159" y="1138062"/>
              <a:ext cx="4446968" cy="301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782246">
                <a:defRPr/>
              </a:pPr>
              <a:r>
                <a:rPr lang="az-Cyrl-AZ" sz="1360" b="1" kern="0" cap="all">
                  <a:solidFill>
                    <a:srgbClr val="414041"/>
                  </a:solidFill>
                  <a:latin typeface="Calibri" pitchFamily="34" charset="0"/>
                  <a:cs typeface="Calibri" pitchFamily="34" charset="0"/>
                </a:rPr>
                <a:t>Опрос</a:t>
              </a:r>
              <a:endParaRPr lang="en-GB" sz="1360" b="1" dirty="0">
                <a:solidFill>
                  <a:srgbClr val="41404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Rektangel 7"/>
            <p:cNvSpPr/>
            <p:nvPr/>
          </p:nvSpPr>
          <p:spPr>
            <a:xfrm>
              <a:off x="694159" y="2637456"/>
              <a:ext cx="4270474" cy="301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z-Cyrl-AZ" sz="1360" b="1" kern="0" cap="all">
                  <a:solidFill>
                    <a:srgbClr val="414041"/>
                  </a:solidFill>
                  <a:latin typeface="Calibri" pitchFamily="34" charset="0"/>
                  <a:cs typeface="Calibri" pitchFamily="34" charset="0"/>
                </a:rPr>
                <a:t>Участники опроса</a:t>
              </a:r>
              <a:endParaRPr lang="en-GB" sz="1360" b="1" kern="0" cap="all" dirty="0">
                <a:solidFill>
                  <a:srgbClr val="41404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F509002-9C62-4E9A-AD0E-243A8E7E91F1}"/>
                </a:ext>
              </a:extLst>
            </p:cNvPr>
            <p:cNvCxnSpPr/>
            <p:nvPr/>
          </p:nvCxnSpPr>
          <p:spPr>
            <a:xfrm flipH="1">
              <a:off x="628878" y="2294088"/>
              <a:ext cx="527040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C8179EE1-5546-4F2A-A7E0-50568593E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3078" y="2749471"/>
            <a:ext cx="2978717" cy="674341"/>
          </a:xfrm>
          <a:prstGeom prst="rect">
            <a:avLst/>
          </a:prstGeom>
        </p:spPr>
      </p:pic>
      <p:sp>
        <p:nvSpPr>
          <p:cNvPr id="113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08DF3AD6-50A5-4CD4-BEB1-216A62EA613C}"/>
              </a:ext>
            </a:extLst>
          </p:cNvPr>
          <p:cNvSpPr/>
          <p:nvPr/>
        </p:nvSpPr>
        <p:spPr>
          <a:xfrm>
            <a:off x="566670" y="5816472"/>
            <a:ext cx="5235266" cy="60020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C1908F-FCF2-48E3-B563-E7A3AA1805CB}"/>
              </a:ext>
            </a:extLst>
          </p:cNvPr>
          <p:cNvGrpSpPr/>
          <p:nvPr/>
        </p:nvGrpSpPr>
        <p:grpSpPr>
          <a:xfrm>
            <a:off x="708907" y="5878396"/>
            <a:ext cx="504511" cy="504508"/>
            <a:chOff x="5699126" y="3032126"/>
            <a:chExt cx="793750" cy="793750"/>
          </a:xfrm>
          <a:solidFill>
            <a:schemeClr val="tx2"/>
          </a:solidFill>
        </p:grpSpPr>
        <p:sp>
          <p:nvSpPr>
            <p:cNvPr id="114" name="Freeform 96">
              <a:extLst>
                <a:ext uri="{FF2B5EF4-FFF2-40B4-BE49-F238E27FC236}">
                  <a16:creationId xmlns:a16="http://schemas.microsoft.com/office/drawing/2014/main" id="{916670D2-239A-47A3-B646-45A651728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3048001"/>
              <a:ext cx="39688" cy="39688"/>
            </a:xfrm>
            <a:custGeom>
              <a:avLst/>
              <a:gdLst>
                <a:gd name="T0" fmla="*/ 60 w 124"/>
                <a:gd name="T1" fmla="*/ 0 h 125"/>
                <a:gd name="T2" fmla="*/ 81 w 124"/>
                <a:gd name="T3" fmla="*/ 3 h 125"/>
                <a:gd name="T4" fmla="*/ 95 w 124"/>
                <a:gd name="T5" fmla="*/ 10 h 125"/>
                <a:gd name="T6" fmla="*/ 109 w 124"/>
                <a:gd name="T7" fmla="*/ 21 h 125"/>
                <a:gd name="T8" fmla="*/ 117 w 124"/>
                <a:gd name="T9" fmla="*/ 34 h 125"/>
                <a:gd name="T10" fmla="*/ 123 w 124"/>
                <a:gd name="T11" fmla="*/ 49 h 125"/>
                <a:gd name="T12" fmla="*/ 124 w 124"/>
                <a:gd name="T13" fmla="*/ 64 h 125"/>
                <a:gd name="T14" fmla="*/ 122 w 124"/>
                <a:gd name="T15" fmla="*/ 81 h 125"/>
                <a:gd name="T16" fmla="*/ 112 w 124"/>
                <a:gd name="T17" fmla="*/ 100 h 125"/>
                <a:gd name="T18" fmla="*/ 99 w 124"/>
                <a:gd name="T19" fmla="*/ 114 h 125"/>
                <a:gd name="T20" fmla="*/ 81 w 124"/>
                <a:gd name="T21" fmla="*/ 122 h 125"/>
                <a:gd name="T22" fmla="*/ 61 w 124"/>
                <a:gd name="T23" fmla="*/ 125 h 125"/>
                <a:gd name="T24" fmla="*/ 52 w 124"/>
                <a:gd name="T25" fmla="*/ 125 h 125"/>
                <a:gd name="T26" fmla="*/ 43 w 124"/>
                <a:gd name="T27" fmla="*/ 122 h 125"/>
                <a:gd name="T28" fmla="*/ 25 w 124"/>
                <a:gd name="T29" fmla="*/ 114 h 125"/>
                <a:gd name="T30" fmla="*/ 12 w 124"/>
                <a:gd name="T31" fmla="*/ 100 h 125"/>
                <a:gd name="T32" fmla="*/ 2 w 124"/>
                <a:gd name="T33" fmla="*/ 83 h 125"/>
                <a:gd name="T34" fmla="*/ 0 w 124"/>
                <a:gd name="T35" fmla="*/ 64 h 125"/>
                <a:gd name="T36" fmla="*/ 2 w 124"/>
                <a:gd name="T37" fmla="*/ 44 h 125"/>
                <a:gd name="T38" fmla="*/ 11 w 124"/>
                <a:gd name="T39" fmla="*/ 27 h 125"/>
                <a:gd name="T40" fmla="*/ 25 w 124"/>
                <a:gd name="T41" fmla="*/ 12 h 125"/>
                <a:gd name="T42" fmla="*/ 42 w 124"/>
                <a:gd name="T43" fmla="*/ 4 h 125"/>
                <a:gd name="T44" fmla="*/ 60 w 124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" h="125">
                  <a:moveTo>
                    <a:pt x="60" y="0"/>
                  </a:moveTo>
                  <a:lnTo>
                    <a:pt x="81" y="3"/>
                  </a:lnTo>
                  <a:lnTo>
                    <a:pt x="95" y="10"/>
                  </a:lnTo>
                  <a:lnTo>
                    <a:pt x="109" y="21"/>
                  </a:lnTo>
                  <a:lnTo>
                    <a:pt x="117" y="34"/>
                  </a:lnTo>
                  <a:lnTo>
                    <a:pt x="123" y="49"/>
                  </a:lnTo>
                  <a:lnTo>
                    <a:pt x="124" y="64"/>
                  </a:lnTo>
                  <a:lnTo>
                    <a:pt x="122" y="81"/>
                  </a:lnTo>
                  <a:lnTo>
                    <a:pt x="112" y="100"/>
                  </a:lnTo>
                  <a:lnTo>
                    <a:pt x="99" y="114"/>
                  </a:lnTo>
                  <a:lnTo>
                    <a:pt x="81" y="122"/>
                  </a:lnTo>
                  <a:lnTo>
                    <a:pt x="61" y="125"/>
                  </a:lnTo>
                  <a:lnTo>
                    <a:pt x="52" y="125"/>
                  </a:lnTo>
                  <a:lnTo>
                    <a:pt x="43" y="122"/>
                  </a:lnTo>
                  <a:lnTo>
                    <a:pt x="25" y="114"/>
                  </a:lnTo>
                  <a:lnTo>
                    <a:pt x="12" y="100"/>
                  </a:lnTo>
                  <a:lnTo>
                    <a:pt x="2" y="83"/>
                  </a:lnTo>
                  <a:lnTo>
                    <a:pt x="0" y="64"/>
                  </a:lnTo>
                  <a:lnTo>
                    <a:pt x="2" y="44"/>
                  </a:lnTo>
                  <a:lnTo>
                    <a:pt x="11" y="27"/>
                  </a:lnTo>
                  <a:lnTo>
                    <a:pt x="25" y="12"/>
                  </a:lnTo>
                  <a:lnTo>
                    <a:pt x="42" y="4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 97">
              <a:extLst>
                <a:ext uri="{FF2B5EF4-FFF2-40B4-BE49-F238E27FC236}">
                  <a16:creationId xmlns:a16="http://schemas.microsoft.com/office/drawing/2014/main" id="{E7D4E74C-E162-433F-A4A1-FFBF2DE3C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3032126"/>
              <a:ext cx="39688" cy="39688"/>
            </a:xfrm>
            <a:custGeom>
              <a:avLst/>
              <a:gdLst>
                <a:gd name="T0" fmla="*/ 68 w 125"/>
                <a:gd name="T1" fmla="*/ 0 h 126"/>
                <a:gd name="T2" fmla="*/ 87 w 125"/>
                <a:gd name="T3" fmla="*/ 6 h 126"/>
                <a:gd name="T4" fmla="*/ 104 w 125"/>
                <a:gd name="T5" fmla="*/ 16 h 126"/>
                <a:gd name="T6" fmla="*/ 116 w 125"/>
                <a:gd name="T7" fmla="*/ 31 h 126"/>
                <a:gd name="T8" fmla="*/ 123 w 125"/>
                <a:gd name="T9" fmla="*/ 48 h 126"/>
                <a:gd name="T10" fmla="*/ 125 w 125"/>
                <a:gd name="T11" fmla="*/ 69 h 126"/>
                <a:gd name="T12" fmla="*/ 120 w 125"/>
                <a:gd name="T13" fmla="*/ 87 h 126"/>
                <a:gd name="T14" fmla="*/ 110 w 125"/>
                <a:gd name="T15" fmla="*/ 103 h 126"/>
                <a:gd name="T16" fmla="*/ 97 w 125"/>
                <a:gd name="T17" fmla="*/ 115 h 126"/>
                <a:gd name="T18" fmla="*/ 81 w 125"/>
                <a:gd name="T19" fmla="*/ 122 h 126"/>
                <a:gd name="T20" fmla="*/ 62 w 125"/>
                <a:gd name="T21" fmla="*/ 126 h 126"/>
                <a:gd name="T22" fmla="*/ 59 w 125"/>
                <a:gd name="T23" fmla="*/ 126 h 126"/>
                <a:gd name="T24" fmla="*/ 56 w 125"/>
                <a:gd name="T25" fmla="*/ 125 h 126"/>
                <a:gd name="T26" fmla="*/ 36 w 125"/>
                <a:gd name="T27" fmla="*/ 120 h 126"/>
                <a:gd name="T28" fmla="*/ 21 w 125"/>
                <a:gd name="T29" fmla="*/ 109 h 126"/>
                <a:gd name="T30" fmla="*/ 9 w 125"/>
                <a:gd name="T31" fmla="*/ 94 h 126"/>
                <a:gd name="T32" fmla="*/ 1 w 125"/>
                <a:gd name="T33" fmla="*/ 76 h 126"/>
                <a:gd name="T34" fmla="*/ 0 w 125"/>
                <a:gd name="T35" fmla="*/ 57 h 126"/>
                <a:gd name="T36" fmla="*/ 5 w 125"/>
                <a:gd name="T37" fmla="*/ 37 h 126"/>
                <a:gd name="T38" fmla="*/ 15 w 125"/>
                <a:gd name="T39" fmla="*/ 21 h 126"/>
                <a:gd name="T40" fmla="*/ 30 w 125"/>
                <a:gd name="T41" fmla="*/ 8 h 126"/>
                <a:gd name="T42" fmla="*/ 48 w 125"/>
                <a:gd name="T43" fmla="*/ 1 h 126"/>
                <a:gd name="T44" fmla="*/ 68 w 125"/>
                <a:gd name="T4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" h="126">
                  <a:moveTo>
                    <a:pt x="68" y="0"/>
                  </a:moveTo>
                  <a:lnTo>
                    <a:pt x="87" y="6"/>
                  </a:lnTo>
                  <a:lnTo>
                    <a:pt x="104" y="16"/>
                  </a:lnTo>
                  <a:lnTo>
                    <a:pt x="116" y="31"/>
                  </a:lnTo>
                  <a:lnTo>
                    <a:pt x="123" y="48"/>
                  </a:lnTo>
                  <a:lnTo>
                    <a:pt x="125" y="69"/>
                  </a:lnTo>
                  <a:lnTo>
                    <a:pt x="120" y="87"/>
                  </a:lnTo>
                  <a:lnTo>
                    <a:pt x="110" y="103"/>
                  </a:lnTo>
                  <a:lnTo>
                    <a:pt x="97" y="115"/>
                  </a:lnTo>
                  <a:lnTo>
                    <a:pt x="81" y="122"/>
                  </a:lnTo>
                  <a:lnTo>
                    <a:pt x="62" y="126"/>
                  </a:lnTo>
                  <a:lnTo>
                    <a:pt x="59" y="126"/>
                  </a:lnTo>
                  <a:lnTo>
                    <a:pt x="56" y="125"/>
                  </a:lnTo>
                  <a:lnTo>
                    <a:pt x="36" y="120"/>
                  </a:lnTo>
                  <a:lnTo>
                    <a:pt x="21" y="109"/>
                  </a:lnTo>
                  <a:lnTo>
                    <a:pt x="9" y="94"/>
                  </a:lnTo>
                  <a:lnTo>
                    <a:pt x="1" y="76"/>
                  </a:lnTo>
                  <a:lnTo>
                    <a:pt x="0" y="57"/>
                  </a:lnTo>
                  <a:lnTo>
                    <a:pt x="5" y="37"/>
                  </a:lnTo>
                  <a:lnTo>
                    <a:pt x="15" y="21"/>
                  </a:lnTo>
                  <a:lnTo>
                    <a:pt x="30" y="8"/>
                  </a:lnTo>
                  <a:lnTo>
                    <a:pt x="48" y="1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98">
              <a:extLst>
                <a:ext uri="{FF2B5EF4-FFF2-40B4-BE49-F238E27FC236}">
                  <a16:creationId xmlns:a16="http://schemas.microsoft.com/office/drawing/2014/main" id="{EA3D8CCE-EF6C-4864-95E4-FE216CB46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51" y="3048001"/>
              <a:ext cx="39688" cy="39688"/>
            </a:xfrm>
            <a:custGeom>
              <a:avLst/>
              <a:gdLst>
                <a:gd name="T0" fmla="*/ 64 w 124"/>
                <a:gd name="T1" fmla="*/ 0 h 125"/>
                <a:gd name="T2" fmla="*/ 82 w 124"/>
                <a:gd name="T3" fmla="*/ 4 h 125"/>
                <a:gd name="T4" fmla="*/ 99 w 124"/>
                <a:gd name="T5" fmla="*/ 12 h 125"/>
                <a:gd name="T6" fmla="*/ 113 w 124"/>
                <a:gd name="T7" fmla="*/ 27 h 125"/>
                <a:gd name="T8" fmla="*/ 122 w 124"/>
                <a:gd name="T9" fmla="*/ 44 h 125"/>
                <a:gd name="T10" fmla="*/ 124 w 124"/>
                <a:gd name="T11" fmla="*/ 64 h 125"/>
                <a:gd name="T12" fmla="*/ 121 w 124"/>
                <a:gd name="T13" fmla="*/ 84 h 125"/>
                <a:gd name="T14" fmla="*/ 112 w 124"/>
                <a:gd name="T15" fmla="*/ 101 h 125"/>
                <a:gd name="T16" fmla="*/ 99 w 124"/>
                <a:gd name="T17" fmla="*/ 114 h 125"/>
                <a:gd name="T18" fmla="*/ 81 w 124"/>
                <a:gd name="T19" fmla="*/ 122 h 125"/>
                <a:gd name="T20" fmla="*/ 71 w 124"/>
                <a:gd name="T21" fmla="*/ 125 h 125"/>
                <a:gd name="T22" fmla="*/ 61 w 124"/>
                <a:gd name="T23" fmla="*/ 125 h 125"/>
                <a:gd name="T24" fmla="*/ 42 w 124"/>
                <a:gd name="T25" fmla="*/ 122 h 125"/>
                <a:gd name="T26" fmla="*/ 25 w 124"/>
                <a:gd name="T27" fmla="*/ 114 h 125"/>
                <a:gd name="T28" fmla="*/ 12 w 124"/>
                <a:gd name="T29" fmla="*/ 100 h 125"/>
                <a:gd name="T30" fmla="*/ 2 w 124"/>
                <a:gd name="T31" fmla="*/ 81 h 125"/>
                <a:gd name="T32" fmla="*/ 0 w 124"/>
                <a:gd name="T33" fmla="*/ 62 h 125"/>
                <a:gd name="T34" fmla="*/ 3 w 124"/>
                <a:gd name="T35" fmla="*/ 43 h 125"/>
                <a:gd name="T36" fmla="*/ 12 w 124"/>
                <a:gd name="T37" fmla="*/ 26 h 125"/>
                <a:gd name="T38" fmla="*/ 25 w 124"/>
                <a:gd name="T39" fmla="*/ 12 h 125"/>
                <a:gd name="T40" fmla="*/ 43 w 124"/>
                <a:gd name="T41" fmla="*/ 3 h 125"/>
                <a:gd name="T42" fmla="*/ 64 w 124"/>
                <a:gd name="T4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4" h="125">
                  <a:moveTo>
                    <a:pt x="64" y="0"/>
                  </a:moveTo>
                  <a:lnTo>
                    <a:pt x="82" y="4"/>
                  </a:lnTo>
                  <a:lnTo>
                    <a:pt x="99" y="12"/>
                  </a:lnTo>
                  <a:lnTo>
                    <a:pt x="113" y="27"/>
                  </a:lnTo>
                  <a:lnTo>
                    <a:pt x="122" y="44"/>
                  </a:lnTo>
                  <a:lnTo>
                    <a:pt x="124" y="64"/>
                  </a:lnTo>
                  <a:lnTo>
                    <a:pt x="121" y="84"/>
                  </a:lnTo>
                  <a:lnTo>
                    <a:pt x="112" y="101"/>
                  </a:lnTo>
                  <a:lnTo>
                    <a:pt x="99" y="114"/>
                  </a:lnTo>
                  <a:lnTo>
                    <a:pt x="81" y="122"/>
                  </a:lnTo>
                  <a:lnTo>
                    <a:pt x="71" y="125"/>
                  </a:lnTo>
                  <a:lnTo>
                    <a:pt x="61" y="125"/>
                  </a:lnTo>
                  <a:lnTo>
                    <a:pt x="42" y="122"/>
                  </a:lnTo>
                  <a:lnTo>
                    <a:pt x="25" y="114"/>
                  </a:lnTo>
                  <a:lnTo>
                    <a:pt x="12" y="100"/>
                  </a:lnTo>
                  <a:lnTo>
                    <a:pt x="2" y="81"/>
                  </a:lnTo>
                  <a:lnTo>
                    <a:pt x="0" y="62"/>
                  </a:lnTo>
                  <a:lnTo>
                    <a:pt x="3" y="43"/>
                  </a:lnTo>
                  <a:lnTo>
                    <a:pt x="12" y="26"/>
                  </a:lnTo>
                  <a:lnTo>
                    <a:pt x="25" y="12"/>
                  </a:lnTo>
                  <a:lnTo>
                    <a:pt x="43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99">
              <a:extLst>
                <a:ext uri="{FF2B5EF4-FFF2-40B4-BE49-F238E27FC236}">
                  <a16:creationId xmlns:a16="http://schemas.microsoft.com/office/drawing/2014/main" id="{CBDC1470-E835-49E3-B92B-B59027107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3" y="3078163"/>
              <a:ext cx="39688" cy="39688"/>
            </a:xfrm>
            <a:custGeom>
              <a:avLst/>
              <a:gdLst>
                <a:gd name="T0" fmla="*/ 62 w 126"/>
                <a:gd name="T1" fmla="*/ 0 h 125"/>
                <a:gd name="T2" fmla="*/ 77 w 126"/>
                <a:gd name="T3" fmla="*/ 1 h 125"/>
                <a:gd name="T4" fmla="*/ 93 w 126"/>
                <a:gd name="T5" fmla="*/ 7 h 125"/>
                <a:gd name="T6" fmla="*/ 106 w 126"/>
                <a:gd name="T7" fmla="*/ 18 h 125"/>
                <a:gd name="T8" fmla="*/ 116 w 126"/>
                <a:gd name="T9" fmla="*/ 30 h 125"/>
                <a:gd name="T10" fmla="*/ 123 w 126"/>
                <a:gd name="T11" fmla="*/ 44 h 125"/>
                <a:gd name="T12" fmla="*/ 126 w 126"/>
                <a:gd name="T13" fmla="*/ 61 h 125"/>
                <a:gd name="T14" fmla="*/ 123 w 126"/>
                <a:gd name="T15" fmla="*/ 77 h 125"/>
                <a:gd name="T16" fmla="*/ 117 w 126"/>
                <a:gd name="T17" fmla="*/ 93 h 125"/>
                <a:gd name="T18" fmla="*/ 107 w 126"/>
                <a:gd name="T19" fmla="*/ 106 h 125"/>
                <a:gd name="T20" fmla="*/ 94 w 126"/>
                <a:gd name="T21" fmla="*/ 117 h 125"/>
                <a:gd name="T22" fmla="*/ 78 w 126"/>
                <a:gd name="T23" fmla="*/ 123 h 125"/>
                <a:gd name="T24" fmla="*/ 63 w 126"/>
                <a:gd name="T25" fmla="*/ 125 h 125"/>
                <a:gd name="T26" fmla="*/ 47 w 126"/>
                <a:gd name="T27" fmla="*/ 123 h 125"/>
                <a:gd name="T28" fmla="*/ 33 w 126"/>
                <a:gd name="T29" fmla="*/ 117 h 125"/>
                <a:gd name="T30" fmla="*/ 19 w 126"/>
                <a:gd name="T31" fmla="*/ 107 h 125"/>
                <a:gd name="T32" fmla="*/ 8 w 126"/>
                <a:gd name="T33" fmla="*/ 94 h 125"/>
                <a:gd name="T34" fmla="*/ 2 w 126"/>
                <a:gd name="T35" fmla="*/ 79 h 125"/>
                <a:gd name="T36" fmla="*/ 0 w 126"/>
                <a:gd name="T37" fmla="*/ 64 h 125"/>
                <a:gd name="T38" fmla="*/ 2 w 126"/>
                <a:gd name="T39" fmla="*/ 48 h 125"/>
                <a:gd name="T40" fmla="*/ 8 w 126"/>
                <a:gd name="T41" fmla="*/ 32 h 125"/>
                <a:gd name="T42" fmla="*/ 18 w 126"/>
                <a:gd name="T43" fmla="*/ 19 h 125"/>
                <a:gd name="T44" fmla="*/ 30 w 126"/>
                <a:gd name="T45" fmla="*/ 8 h 125"/>
                <a:gd name="T46" fmla="*/ 46 w 126"/>
                <a:gd name="T47" fmla="*/ 2 h 125"/>
                <a:gd name="T48" fmla="*/ 62 w 126"/>
                <a:gd name="T4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6" h="125">
                  <a:moveTo>
                    <a:pt x="62" y="0"/>
                  </a:moveTo>
                  <a:lnTo>
                    <a:pt x="77" y="1"/>
                  </a:lnTo>
                  <a:lnTo>
                    <a:pt x="93" y="7"/>
                  </a:lnTo>
                  <a:lnTo>
                    <a:pt x="106" y="18"/>
                  </a:lnTo>
                  <a:lnTo>
                    <a:pt x="116" y="30"/>
                  </a:lnTo>
                  <a:lnTo>
                    <a:pt x="123" y="44"/>
                  </a:lnTo>
                  <a:lnTo>
                    <a:pt x="126" y="61"/>
                  </a:lnTo>
                  <a:lnTo>
                    <a:pt x="123" y="77"/>
                  </a:lnTo>
                  <a:lnTo>
                    <a:pt x="117" y="93"/>
                  </a:lnTo>
                  <a:lnTo>
                    <a:pt x="107" y="106"/>
                  </a:lnTo>
                  <a:lnTo>
                    <a:pt x="94" y="117"/>
                  </a:lnTo>
                  <a:lnTo>
                    <a:pt x="78" y="123"/>
                  </a:lnTo>
                  <a:lnTo>
                    <a:pt x="63" y="125"/>
                  </a:lnTo>
                  <a:lnTo>
                    <a:pt x="47" y="123"/>
                  </a:lnTo>
                  <a:lnTo>
                    <a:pt x="33" y="117"/>
                  </a:lnTo>
                  <a:lnTo>
                    <a:pt x="19" y="107"/>
                  </a:lnTo>
                  <a:lnTo>
                    <a:pt x="8" y="94"/>
                  </a:lnTo>
                  <a:lnTo>
                    <a:pt x="2" y="79"/>
                  </a:lnTo>
                  <a:lnTo>
                    <a:pt x="0" y="64"/>
                  </a:lnTo>
                  <a:lnTo>
                    <a:pt x="2" y="48"/>
                  </a:lnTo>
                  <a:lnTo>
                    <a:pt x="8" y="32"/>
                  </a:lnTo>
                  <a:lnTo>
                    <a:pt x="18" y="19"/>
                  </a:lnTo>
                  <a:lnTo>
                    <a:pt x="30" y="8"/>
                  </a:lnTo>
                  <a:lnTo>
                    <a:pt x="46" y="2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Freeform 100">
              <a:extLst>
                <a:ext uri="{FF2B5EF4-FFF2-40B4-BE49-F238E27FC236}">
                  <a16:creationId xmlns:a16="http://schemas.microsoft.com/office/drawing/2014/main" id="{142D58B3-4037-413E-8547-D13AB9B9C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2801" y="3078163"/>
              <a:ext cx="39688" cy="39688"/>
            </a:xfrm>
            <a:custGeom>
              <a:avLst/>
              <a:gdLst>
                <a:gd name="T0" fmla="*/ 64 w 125"/>
                <a:gd name="T1" fmla="*/ 0 h 125"/>
                <a:gd name="T2" fmla="*/ 80 w 125"/>
                <a:gd name="T3" fmla="*/ 2 h 125"/>
                <a:gd name="T4" fmla="*/ 95 w 125"/>
                <a:gd name="T5" fmla="*/ 9 h 125"/>
                <a:gd name="T6" fmla="*/ 108 w 125"/>
                <a:gd name="T7" fmla="*/ 19 h 125"/>
                <a:gd name="T8" fmla="*/ 118 w 125"/>
                <a:gd name="T9" fmla="*/ 32 h 125"/>
                <a:gd name="T10" fmla="*/ 124 w 125"/>
                <a:gd name="T11" fmla="*/ 48 h 125"/>
                <a:gd name="T12" fmla="*/ 125 w 125"/>
                <a:gd name="T13" fmla="*/ 65 h 125"/>
                <a:gd name="T14" fmla="*/ 123 w 125"/>
                <a:gd name="T15" fmla="*/ 81 h 125"/>
                <a:gd name="T16" fmla="*/ 116 w 125"/>
                <a:gd name="T17" fmla="*/ 95 h 125"/>
                <a:gd name="T18" fmla="*/ 107 w 125"/>
                <a:gd name="T19" fmla="*/ 107 h 125"/>
                <a:gd name="T20" fmla="*/ 93 w 125"/>
                <a:gd name="T21" fmla="*/ 118 h 125"/>
                <a:gd name="T22" fmla="*/ 78 w 125"/>
                <a:gd name="T23" fmla="*/ 123 h 125"/>
                <a:gd name="T24" fmla="*/ 63 w 125"/>
                <a:gd name="T25" fmla="*/ 125 h 125"/>
                <a:gd name="T26" fmla="*/ 46 w 125"/>
                <a:gd name="T27" fmla="*/ 123 h 125"/>
                <a:gd name="T28" fmla="*/ 32 w 125"/>
                <a:gd name="T29" fmla="*/ 117 h 125"/>
                <a:gd name="T30" fmla="*/ 19 w 125"/>
                <a:gd name="T31" fmla="*/ 107 h 125"/>
                <a:gd name="T32" fmla="*/ 8 w 125"/>
                <a:gd name="T33" fmla="*/ 93 h 125"/>
                <a:gd name="T34" fmla="*/ 2 w 125"/>
                <a:gd name="T35" fmla="*/ 77 h 125"/>
                <a:gd name="T36" fmla="*/ 0 w 125"/>
                <a:gd name="T37" fmla="*/ 61 h 125"/>
                <a:gd name="T38" fmla="*/ 3 w 125"/>
                <a:gd name="T39" fmla="*/ 46 h 125"/>
                <a:gd name="T40" fmla="*/ 9 w 125"/>
                <a:gd name="T41" fmla="*/ 31 h 125"/>
                <a:gd name="T42" fmla="*/ 19 w 125"/>
                <a:gd name="T43" fmla="*/ 18 h 125"/>
                <a:gd name="T44" fmla="*/ 33 w 125"/>
                <a:gd name="T45" fmla="*/ 8 h 125"/>
                <a:gd name="T46" fmla="*/ 49 w 125"/>
                <a:gd name="T47" fmla="*/ 2 h 125"/>
                <a:gd name="T48" fmla="*/ 64 w 125"/>
                <a:gd name="T4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5" h="125">
                  <a:moveTo>
                    <a:pt x="64" y="0"/>
                  </a:moveTo>
                  <a:lnTo>
                    <a:pt x="80" y="2"/>
                  </a:lnTo>
                  <a:lnTo>
                    <a:pt x="95" y="9"/>
                  </a:lnTo>
                  <a:lnTo>
                    <a:pt x="108" y="19"/>
                  </a:lnTo>
                  <a:lnTo>
                    <a:pt x="118" y="32"/>
                  </a:lnTo>
                  <a:lnTo>
                    <a:pt x="124" y="48"/>
                  </a:lnTo>
                  <a:lnTo>
                    <a:pt x="125" y="65"/>
                  </a:lnTo>
                  <a:lnTo>
                    <a:pt x="123" y="81"/>
                  </a:lnTo>
                  <a:lnTo>
                    <a:pt x="116" y="95"/>
                  </a:lnTo>
                  <a:lnTo>
                    <a:pt x="107" y="107"/>
                  </a:lnTo>
                  <a:lnTo>
                    <a:pt x="93" y="118"/>
                  </a:lnTo>
                  <a:lnTo>
                    <a:pt x="78" y="123"/>
                  </a:lnTo>
                  <a:lnTo>
                    <a:pt x="63" y="125"/>
                  </a:lnTo>
                  <a:lnTo>
                    <a:pt x="46" y="123"/>
                  </a:lnTo>
                  <a:lnTo>
                    <a:pt x="32" y="117"/>
                  </a:lnTo>
                  <a:lnTo>
                    <a:pt x="19" y="107"/>
                  </a:lnTo>
                  <a:lnTo>
                    <a:pt x="8" y="93"/>
                  </a:lnTo>
                  <a:lnTo>
                    <a:pt x="2" y="77"/>
                  </a:lnTo>
                  <a:lnTo>
                    <a:pt x="0" y="61"/>
                  </a:lnTo>
                  <a:lnTo>
                    <a:pt x="3" y="46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3" y="8"/>
                  </a:lnTo>
                  <a:lnTo>
                    <a:pt x="49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reeform 101">
              <a:extLst>
                <a:ext uri="{FF2B5EF4-FFF2-40B4-BE49-F238E27FC236}">
                  <a16:creationId xmlns:a16="http://schemas.microsoft.com/office/drawing/2014/main" id="{A7939957-CF65-45F9-8295-7526A7C2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1426" y="3121026"/>
              <a:ext cx="39688" cy="39688"/>
            </a:xfrm>
            <a:custGeom>
              <a:avLst/>
              <a:gdLst>
                <a:gd name="T0" fmla="*/ 67 w 125"/>
                <a:gd name="T1" fmla="*/ 0 h 125"/>
                <a:gd name="T2" fmla="*/ 86 w 125"/>
                <a:gd name="T3" fmla="*/ 4 h 125"/>
                <a:gd name="T4" fmla="*/ 103 w 125"/>
                <a:gd name="T5" fmla="*/ 15 h 125"/>
                <a:gd name="T6" fmla="*/ 116 w 125"/>
                <a:gd name="T7" fmla="*/ 30 h 125"/>
                <a:gd name="T8" fmla="*/ 123 w 125"/>
                <a:gd name="T9" fmla="*/ 48 h 125"/>
                <a:gd name="T10" fmla="*/ 125 w 125"/>
                <a:gd name="T11" fmla="*/ 67 h 125"/>
                <a:gd name="T12" fmla="*/ 120 w 125"/>
                <a:gd name="T13" fmla="*/ 85 h 125"/>
                <a:gd name="T14" fmla="*/ 110 w 125"/>
                <a:gd name="T15" fmla="*/ 104 h 125"/>
                <a:gd name="T16" fmla="*/ 96 w 125"/>
                <a:gd name="T17" fmla="*/ 116 h 125"/>
                <a:gd name="T18" fmla="*/ 80 w 125"/>
                <a:gd name="T19" fmla="*/ 123 h 125"/>
                <a:gd name="T20" fmla="*/ 62 w 125"/>
                <a:gd name="T21" fmla="*/ 125 h 125"/>
                <a:gd name="T22" fmla="*/ 47 w 125"/>
                <a:gd name="T23" fmla="*/ 123 h 125"/>
                <a:gd name="T24" fmla="*/ 34 w 125"/>
                <a:gd name="T25" fmla="*/ 118 h 125"/>
                <a:gd name="T26" fmla="*/ 22 w 125"/>
                <a:gd name="T27" fmla="*/ 110 h 125"/>
                <a:gd name="T28" fmla="*/ 9 w 125"/>
                <a:gd name="T29" fmla="*/ 95 h 125"/>
                <a:gd name="T30" fmla="*/ 1 w 125"/>
                <a:gd name="T31" fmla="*/ 77 h 125"/>
                <a:gd name="T32" fmla="*/ 0 w 125"/>
                <a:gd name="T33" fmla="*/ 58 h 125"/>
                <a:gd name="T34" fmla="*/ 4 w 125"/>
                <a:gd name="T35" fmla="*/ 38 h 125"/>
                <a:gd name="T36" fmla="*/ 15 w 125"/>
                <a:gd name="T37" fmla="*/ 21 h 125"/>
                <a:gd name="T38" fmla="*/ 30 w 125"/>
                <a:gd name="T39" fmla="*/ 8 h 125"/>
                <a:gd name="T40" fmla="*/ 47 w 125"/>
                <a:gd name="T41" fmla="*/ 1 h 125"/>
                <a:gd name="T42" fmla="*/ 67 w 125"/>
                <a:gd name="T4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25">
                  <a:moveTo>
                    <a:pt x="67" y="0"/>
                  </a:moveTo>
                  <a:lnTo>
                    <a:pt x="86" y="4"/>
                  </a:lnTo>
                  <a:lnTo>
                    <a:pt x="103" y="15"/>
                  </a:lnTo>
                  <a:lnTo>
                    <a:pt x="116" y="30"/>
                  </a:lnTo>
                  <a:lnTo>
                    <a:pt x="123" y="48"/>
                  </a:lnTo>
                  <a:lnTo>
                    <a:pt x="125" y="67"/>
                  </a:lnTo>
                  <a:lnTo>
                    <a:pt x="120" y="85"/>
                  </a:lnTo>
                  <a:lnTo>
                    <a:pt x="110" y="104"/>
                  </a:lnTo>
                  <a:lnTo>
                    <a:pt x="96" y="116"/>
                  </a:lnTo>
                  <a:lnTo>
                    <a:pt x="80" y="123"/>
                  </a:lnTo>
                  <a:lnTo>
                    <a:pt x="62" y="125"/>
                  </a:lnTo>
                  <a:lnTo>
                    <a:pt x="47" y="123"/>
                  </a:lnTo>
                  <a:lnTo>
                    <a:pt x="34" y="118"/>
                  </a:lnTo>
                  <a:lnTo>
                    <a:pt x="22" y="110"/>
                  </a:lnTo>
                  <a:lnTo>
                    <a:pt x="9" y="95"/>
                  </a:lnTo>
                  <a:lnTo>
                    <a:pt x="1" y="77"/>
                  </a:lnTo>
                  <a:lnTo>
                    <a:pt x="0" y="58"/>
                  </a:lnTo>
                  <a:lnTo>
                    <a:pt x="4" y="38"/>
                  </a:lnTo>
                  <a:lnTo>
                    <a:pt x="15" y="21"/>
                  </a:lnTo>
                  <a:lnTo>
                    <a:pt x="30" y="8"/>
                  </a:lnTo>
                  <a:lnTo>
                    <a:pt x="47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Freeform 102">
              <a:extLst>
                <a:ext uri="{FF2B5EF4-FFF2-40B4-BE49-F238E27FC236}">
                  <a16:creationId xmlns:a16="http://schemas.microsoft.com/office/drawing/2014/main" id="{F7485C2C-1485-417B-BF57-BF2A32985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088" y="3241676"/>
              <a:ext cx="39688" cy="39688"/>
            </a:xfrm>
            <a:custGeom>
              <a:avLst/>
              <a:gdLst>
                <a:gd name="T0" fmla="*/ 66 w 123"/>
                <a:gd name="T1" fmla="*/ 0 h 125"/>
                <a:gd name="T2" fmla="*/ 82 w 123"/>
                <a:gd name="T3" fmla="*/ 2 h 125"/>
                <a:gd name="T4" fmla="*/ 97 w 123"/>
                <a:gd name="T5" fmla="*/ 10 h 125"/>
                <a:gd name="T6" fmla="*/ 109 w 123"/>
                <a:gd name="T7" fmla="*/ 21 h 125"/>
                <a:gd name="T8" fmla="*/ 118 w 123"/>
                <a:gd name="T9" fmla="*/ 35 h 125"/>
                <a:gd name="T10" fmla="*/ 123 w 123"/>
                <a:gd name="T11" fmla="*/ 54 h 125"/>
                <a:gd name="T12" fmla="*/ 123 w 123"/>
                <a:gd name="T13" fmla="*/ 74 h 125"/>
                <a:gd name="T14" fmla="*/ 117 w 123"/>
                <a:gd name="T15" fmla="*/ 92 h 125"/>
                <a:gd name="T16" fmla="*/ 105 w 123"/>
                <a:gd name="T17" fmla="*/ 108 h 125"/>
                <a:gd name="T18" fmla="*/ 89 w 123"/>
                <a:gd name="T19" fmla="*/ 118 h 125"/>
                <a:gd name="T20" fmla="*/ 76 w 123"/>
                <a:gd name="T21" fmla="*/ 123 h 125"/>
                <a:gd name="T22" fmla="*/ 62 w 123"/>
                <a:gd name="T23" fmla="*/ 125 h 125"/>
                <a:gd name="T24" fmla="*/ 45 w 123"/>
                <a:gd name="T25" fmla="*/ 122 h 125"/>
                <a:gd name="T26" fmla="*/ 29 w 123"/>
                <a:gd name="T27" fmla="*/ 116 h 125"/>
                <a:gd name="T28" fmla="*/ 16 w 123"/>
                <a:gd name="T29" fmla="*/ 105 h 125"/>
                <a:gd name="T30" fmla="*/ 5 w 123"/>
                <a:gd name="T31" fmla="*/ 91 h 125"/>
                <a:gd name="T32" fmla="*/ 0 w 123"/>
                <a:gd name="T33" fmla="*/ 71 h 125"/>
                <a:gd name="T34" fmla="*/ 0 w 123"/>
                <a:gd name="T35" fmla="*/ 51 h 125"/>
                <a:gd name="T36" fmla="*/ 6 w 123"/>
                <a:gd name="T37" fmla="*/ 33 h 125"/>
                <a:gd name="T38" fmla="*/ 18 w 123"/>
                <a:gd name="T39" fmla="*/ 18 h 125"/>
                <a:gd name="T40" fmla="*/ 34 w 123"/>
                <a:gd name="T41" fmla="*/ 6 h 125"/>
                <a:gd name="T42" fmla="*/ 50 w 123"/>
                <a:gd name="T43" fmla="*/ 1 h 125"/>
                <a:gd name="T44" fmla="*/ 66 w 123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3" h="125">
                  <a:moveTo>
                    <a:pt x="66" y="0"/>
                  </a:moveTo>
                  <a:lnTo>
                    <a:pt x="82" y="2"/>
                  </a:lnTo>
                  <a:lnTo>
                    <a:pt x="97" y="10"/>
                  </a:lnTo>
                  <a:lnTo>
                    <a:pt x="109" y="21"/>
                  </a:lnTo>
                  <a:lnTo>
                    <a:pt x="118" y="35"/>
                  </a:lnTo>
                  <a:lnTo>
                    <a:pt x="123" y="54"/>
                  </a:lnTo>
                  <a:lnTo>
                    <a:pt x="123" y="74"/>
                  </a:lnTo>
                  <a:lnTo>
                    <a:pt x="117" y="92"/>
                  </a:lnTo>
                  <a:lnTo>
                    <a:pt x="105" y="108"/>
                  </a:lnTo>
                  <a:lnTo>
                    <a:pt x="89" y="118"/>
                  </a:lnTo>
                  <a:lnTo>
                    <a:pt x="76" y="123"/>
                  </a:lnTo>
                  <a:lnTo>
                    <a:pt x="62" y="125"/>
                  </a:lnTo>
                  <a:lnTo>
                    <a:pt x="45" y="122"/>
                  </a:lnTo>
                  <a:lnTo>
                    <a:pt x="29" y="116"/>
                  </a:lnTo>
                  <a:lnTo>
                    <a:pt x="16" y="105"/>
                  </a:lnTo>
                  <a:lnTo>
                    <a:pt x="5" y="91"/>
                  </a:lnTo>
                  <a:lnTo>
                    <a:pt x="0" y="71"/>
                  </a:lnTo>
                  <a:lnTo>
                    <a:pt x="0" y="51"/>
                  </a:lnTo>
                  <a:lnTo>
                    <a:pt x="6" y="33"/>
                  </a:lnTo>
                  <a:lnTo>
                    <a:pt x="18" y="18"/>
                  </a:lnTo>
                  <a:lnTo>
                    <a:pt x="34" y="6"/>
                  </a:lnTo>
                  <a:lnTo>
                    <a:pt x="50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 103">
              <a:extLst>
                <a:ext uri="{FF2B5EF4-FFF2-40B4-BE49-F238E27FC236}">
                  <a16:creationId xmlns:a16="http://schemas.microsoft.com/office/drawing/2014/main" id="{7B3DFBA5-EA6B-4590-B39C-7D38845BE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076" y="3313113"/>
              <a:ext cx="39688" cy="39688"/>
            </a:xfrm>
            <a:custGeom>
              <a:avLst/>
              <a:gdLst>
                <a:gd name="T0" fmla="*/ 68 w 126"/>
                <a:gd name="T1" fmla="*/ 0 h 126"/>
                <a:gd name="T2" fmla="*/ 86 w 126"/>
                <a:gd name="T3" fmla="*/ 5 h 126"/>
                <a:gd name="T4" fmla="*/ 103 w 126"/>
                <a:gd name="T5" fmla="*/ 14 h 126"/>
                <a:gd name="T6" fmla="*/ 115 w 126"/>
                <a:gd name="T7" fmla="*/ 29 h 126"/>
                <a:gd name="T8" fmla="*/ 124 w 126"/>
                <a:gd name="T9" fmla="*/ 47 h 126"/>
                <a:gd name="T10" fmla="*/ 126 w 126"/>
                <a:gd name="T11" fmla="*/ 66 h 126"/>
                <a:gd name="T12" fmla="*/ 121 w 126"/>
                <a:gd name="T13" fmla="*/ 86 h 126"/>
                <a:gd name="T14" fmla="*/ 111 w 126"/>
                <a:gd name="T15" fmla="*/ 103 h 126"/>
                <a:gd name="T16" fmla="*/ 97 w 126"/>
                <a:gd name="T17" fmla="*/ 115 h 126"/>
                <a:gd name="T18" fmla="*/ 79 w 126"/>
                <a:gd name="T19" fmla="*/ 123 h 126"/>
                <a:gd name="T20" fmla="*/ 72 w 126"/>
                <a:gd name="T21" fmla="*/ 124 h 126"/>
                <a:gd name="T22" fmla="*/ 63 w 126"/>
                <a:gd name="T23" fmla="*/ 126 h 126"/>
                <a:gd name="T24" fmla="*/ 47 w 126"/>
                <a:gd name="T25" fmla="*/ 123 h 126"/>
                <a:gd name="T26" fmla="*/ 32 w 126"/>
                <a:gd name="T27" fmla="*/ 117 h 126"/>
                <a:gd name="T28" fmla="*/ 20 w 126"/>
                <a:gd name="T29" fmla="*/ 107 h 126"/>
                <a:gd name="T30" fmla="*/ 9 w 126"/>
                <a:gd name="T31" fmla="*/ 94 h 126"/>
                <a:gd name="T32" fmla="*/ 3 w 126"/>
                <a:gd name="T33" fmla="*/ 78 h 126"/>
                <a:gd name="T34" fmla="*/ 0 w 126"/>
                <a:gd name="T35" fmla="*/ 58 h 126"/>
                <a:gd name="T36" fmla="*/ 5 w 126"/>
                <a:gd name="T37" fmla="*/ 40 h 126"/>
                <a:gd name="T38" fmla="*/ 15 w 126"/>
                <a:gd name="T39" fmla="*/ 23 h 126"/>
                <a:gd name="T40" fmla="*/ 29 w 126"/>
                <a:gd name="T41" fmla="*/ 10 h 126"/>
                <a:gd name="T42" fmla="*/ 47 w 126"/>
                <a:gd name="T43" fmla="*/ 2 h 126"/>
                <a:gd name="T44" fmla="*/ 68 w 126"/>
                <a:gd name="T4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6" h="126">
                  <a:moveTo>
                    <a:pt x="68" y="0"/>
                  </a:moveTo>
                  <a:lnTo>
                    <a:pt x="86" y="5"/>
                  </a:lnTo>
                  <a:lnTo>
                    <a:pt x="103" y="14"/>
                  </a:lnTo>
                  <a:lnTo>
                    <a:pt x="115" y="29"/>
                  </a:lnTo>
                  <a:lnTo>
                    <a:pt x="124" y="47"/>
                  </a:lnTo>
                  <a:lnTo>
                    <a:pt x="126" y="66"/>
                  </a:lnTo>
                  <a:lnTo>
                    <a:pt x="121" y="86"/>
                  </a:lnTo>
                  <a:lnTo>
                    <a:pt x="111" y="103"/>
                  </a:lnTo>
                  <a:lnTo>
                    <a:pt x="97" y="115"/>
                  </a:lnTo>
                  <a:lnTo>
                    <a:pt x="79" y="123"/>
                  </a:lnTo>
                  <a:lnTo>
                    <a:pt x="72" y="124"/>
                  </a:lnTo>
                  <a:lnTo>
                    <a:pt x="63" y="126"/>
                  </a:lnTo>
                  <a:lnTo>
                    <a:pt x="47" y="123"/>
                  </a:lnTo>
                  <a:lnTo>
                    <a:pt x="32" y="117"/>
                  </a:lnTo>
                  <a:lnTo>
                    <a:pt x="20" y="107"/>
                  </a:lnTo>
                  <a:lnTo>
                    <a:pt x="9" y="94"/>
                  </a:lnTo>
                  <a:lnTo>
                    <a:pt x="3" y="78"/>
                  </a:lnTo>
                  <a:lnTo>
                    <a:pt x="0" y="58"/>
                  </a:lnTo>
                  <a:lnTo>
                    <a:pt x="5" y="40"/>
                  </a:lnTo>
                  <a:lnTo>
                    <a:pt x="15" y="23"/>
                  </a:lnTo>
                  <a:lnTo>
                    <a:pt x="29" y="10"/>
                  </a:lnTo>
                  <a:lnTo>
                    <a:pt x="47" y="2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 104">
              <a:extLst>
                <a:ext uri="{FF2B5EF4-FFF2-40B4-BE49-F238E27FC236}">
                  <a16:creationId xmlns:a16="http://schemas.microsoft.com/office/drawing/2014/main" id="{4EF44AB8-975B-400F-AAB6-79A66D5AD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3188" y="3389313"/>
              <a:ext cx="39688" cy="39688"/>
            </a:xfrm>
            <a:custGeom>
              <a:avLst/>
              <a:gdLst>
                <a:gd name="T0" fmla="*/ 59 w 124"/>
                <a:gd name="T1" fmla="*/ 0 h 126"/>
                <a:gd name="T2" fmla="*/ 78 w 124"/>
                <a:gd name="T3" fmla="*/ 2 h 126"/>
                <a:gd name="T4" fmla="*/ 96 w 124"/>
                <a:gd name="T5" fmla="*/ 10 h 126"/>
                <a:gd name="T6" fmla="*/ 110 w 124"/>
                <a:gd name="T7" fmla="*/ 23 h 126"/>
                <a:gd name="T8" fmla="*/ 121 w 124"/>
                <a:gd name="T9" fmla="*/ 40 h 126"/>
                <a:gd name="T10" fmla="*/ 124 w 124"/>
                <a:gd name="T11" fmla="*/ 59 h 126"/>
                <a:gd name="T12" fmla="*/ 122 w 124"/>
                <a:gd name="T13" fmla="*/ 80 h 126"/>
                <a:gd name="T14" fmla="*/ 115 w 124"/>
                <a:gd name="T15" fmla="*/ 97 h 126"/>
                <a:gd name="T16" fmla="*/ 101 w 124"/>
                <a:gd name="T17" fmla="*/ 111 h 126"/>
                <a:gd name="T18" fmla="*/ 84 w 124"/>
                <a:gd name="T19" fmla="*/ 121 h 126"/>
                <a:gd name="T20" fmla="*/ 65 w 124"/>
                <a:gd name="T21" fmla="*/ 126 h 126"/>
                <a:gd name="T22" fmla="*/ 61 w 124"/>
                <a:gd name="T23" fmla="*/ 126 h 126"/>
                <a:gd name="T24" fmla="*/ 42 w 124"/>
                <a:gd name="T25" fmla="*/ 122 h 126"/>
                <a:gd name="T26" fmla="*/ 26 w 124"/>
                <a:gd name="T27" fmla="*/ 114 h 126"/>
                <a:gd name="T28" fmla="*/ 12 w 124"/>
                <a:gd name="T29" fmla="*/ 102 h 126"/>
                <a:gd name="T30" fmla="*/ 3 w 124"/>
                <a:gd name="T31" fmla="*/ 85 h 126"/>
                <a:gd name="T32" fmla="*/ 0 w 124"/>
                <a:gd name="T33" fmla="*/ 65 h 126"/>
                <a:gd name="T34" fmla="*/ 1 w 124"/>
                <a:gd name="T35" fmla="*/ 46 h 126"/>
                <a:gd name="T36" fmla="*/ 9 w 124"/>
                <a:gd name="T37" fmla="*/ 28 h 126"/>
                <a:gd name="T38" fmla="*/ 23 w 124"/>
                <a:gd name="T39" fmla="*/ 13 h 126"/>
                <a:gd name="T40" fmla="*/ 40 w 124"/>
                <a:gd name="T41" fmla="*/ 4 h 126"/>
                <a:gd name="T42" fmla="*/ 59 w 124"/>
                <a:gd name="T4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4" h="126">
                  <a:moveTo>
                    <a:pt x="59" y="0"/>
                  </a:moveTo>
                  <a:lnTo>
                    <a:pt x="78" y="2"/>
                  </a:lnTo>
                  <a:lnTo>
                    <a:pt x="96" y="10"/>
                  </a:lnTo>
                  <a:lnTo>
                    <a:pt x="110" y="23"/>
                  </a:lnTo>
                  <a:lnTo>
                    <a:pt x="121" y="40"/>
                  </a:lnTo>
                  <a:lnTo>
                    <a:pt x="124" y="59"/>
                  </a:lnTo>
                  <a:lnTo>
                    <a:pt x="122" y="80"/>
                  </a:lnTo>
                  <a:lnTo>
                    <a:pt x="115" y="97"/>
                  </a:lnTo>
                  <a:lnTo>
                    <a:pt x="101" y="111"/>
                  </a:lnTo>
                  <a:lnTo>
                    <a:pt x="84" y="121"/>
                  </a:lnTo>
                  <a:lnTo>
                    <a:pt x="65" y="126"/>
                  </a:lnTo>
                  <a:lnTo>
                    <a:pt x="61" y="126"/>
                  </a:lnTo>
                  <a:lnTo>
                    <a:pt x="42" y="122"/>
                  </a:lnTo>
                  <a:lnTo>
                    <a:pt x="26" y="114"/>
                  </a:lnTo>
                  <a:lnTo>
                    <a:pt x="12" y="102"/>
                  </a:lnTo>
                  <a:lnTo>
                    <a:pt x="3" y="85"/>
                  </a:lnTo>
                  <a:lnTo>
                    <a:pt x="0" y="65"/>
                  </a:lnTo>
                  <a:lnTo>
                    <a:pt x="1" y="46"/>
                  </a:lnTo>
                  <a:lnTo>
                    <a:pt x="9" y="28"/>
                  </a:lnTo>
                  <a:lnTo>
                    <a:pt x="23" y="13"/>
                  </a:lnTo>
                  <a:lnTo>
                    <a:pt x="40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reeform 105">
              <a:extLst>
                <a:ext uri="{FF2B5EF4-FFF2-40B4-BE49-F238E27FC236}">
                  <a16:creationId xmlns:a16="http://schemas.microsoft.com/office/drawing/2014/main" id="{69C99B46-537A-4053-8CEE-CA34A1728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263" y="3032126"/>
              <a:ext cx="39688" cy="39688"/>
            </a:xfrm>
            <a:custGeom>
              <a:avLst/>
              <a:gdLst>
                <a:gd name="T0" fmla="*/ 56 w 125"/>
                <a:gd name="T1" fmla="*/ 0 h 126"/>
                <a:gd name="T2" fmla="*/ 77 w 125"/>
                <a:gd name="T3" fmla="*/ 1 h 126"/>
                <a:gd name="T4" fmla="*/ 94 w 125"/>
                <a:gd name="T5" fmla="*/ 8 h 126"/>
                <a:gd name="T6" fmla="*/ 109 w 125"/>
                <a:gd name="T7" fmla="*/ 21 h 126"/>
                <a:gd name="T8" fmla="*/ 119 w 125"/>
                <a:gd name="T9" fmla="*/ 37 h 126"/>
                <a:gd name="T10" fmla="*/ 125 w 125"/>
                <a:gd name="T11" fmla="*/ 57 h 126"/>
                <a:gd name="T12" fmla="*/ 124 w 125"/>
                <a:gd name="T13" fmla="*/ 76 h 126"/>
                <a:gd name="T14" fmla="*/ 117 w 125"/>
                <a:gd name="T15" fmla="*/ 94 h 126"/>
                <a:gd name="T16" fmla="*/ 104 w 125"/>
                <a:gd name="T17" fmla="*/ 109 h 126"/>
                <a:gd name="T18" fmla="*/ 87 w 125"/>
                <a:gd name="T19" fmla="*/ 120 h 126"/>
                <a:gd name="T20" fmla="*/ 68 w 125"/>
                <a:gd name="T21" fmla="*/ 125 h 126"/>
                <a:gd name="T22" fmla="*/ 66 w 125"/>
                <a:gd name="T23" fmla="*/ 126 h 126"/>
                <a:gd name="T24" fmla="*/ 62 w 125"/>
                <a:gd name="T25" fmla="*/ 126 h 126"/>
                <a:gd name="T26" fmla="*/ 44 w 125"/>
                <a:gd name="T27" fmla="*/ 122 h 126"/>
                <a:gd name="T28" fmla="*/ 27 w 125"/>
                <a:gd name="T29" fmla="*/ 115 h 126"/>
                <a:gd name="T30" fmla="*/ 14 w 125"/>
                <a:gd name="T31" fmla="*/ 103 h 126"/>
                <a:gd name="T32" fmla="*/ 5 w 125"/>
                <a:gd name="T33" fmla="*/ 87 h 126"/>
                <a:gd name="T34" fmla="*/ 0 w 125"/>
                <a:gd name="T35" fmla="*/ 69 h 126"/>
                <a:gd name="T36" fmla="*/ 2 w 125"/>
                <a:gd name="T37" fmla="*/ 50 h 126"/>
                <a:gd name="T38" fmla="*/ 9 w 125"/>
                <a:gd name="T39" fmla="*/ 31 h 126"/>
                <a:gd name="T40" fmla="*/ 21 w 125"/>
                <a:gd name="T41" fmla="*/ 16 h 126"/>
                <a:gd name="T42" fmla="*/ 37 w 125"/>
                <a:gd name="T43" fmla="*/ 6 h 126"/>
                <a:gd name="T44" fmla="*/ 56 w 125"/>
                <a:gd name="T4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" h="126">
                  <a:moveTo>
                    <a:pt x="56" y="0"/>
                  </a:moveTo>
                  <a:lnTo>
                    <a:pt x="77" y="1"/>
                  </a:lnTo>
                  <a:lnTo>
                    <a:pt x="94" y="8"/>
                  </a:lnTo>
                  <a:lnTo>
                    <a:pt x="109" y="21"/>
                  </a:lnTo>
                  <a:lnTo>
                    <a:pt x="119" y="37"/>
                  </a:lnTo>
                  <a:lnTo>
                    <a:pt x="125" y="57"/>
                  </a:lnTo>
                  <a:lnTo>
                    <a:pt x="124" y="76"/>
                  </a:lnTo>
                  <a:lnTo>
                    <a:pt x="117" y="94"/>
                  </a:lnTo>
                  <a:lnTo>
                    <a:pt x="104" y="109"/>
                  </a:lnTo>
                  <a:lnTo>
                    <a:pt x="87" y="120"/>
                  </a:lnTo>
                  <a:lnTo>
                    <a:pt x="68" y="125"/>
                  </a:lnTo>
                  <a:lnTo>
                    <a:pt x="66" y="126"/>
                  </a:lnTo>
                  <a:lnTo>
                    <a:pt x="62" y="126"/>
                  </a:lnTo>
                  <a:lnTo>
                    <a:pt x="44" y="122"/>
                  </a:lnTo>
                  <a:lnTo>
                    <a:pt x="27" y="115"/>
                  </a:lnTo>
                  <a:lnTo>
                    <a:pt x="14" y="103"/>
                  </a:lnTo>
                  <a:lnTo>
                    <a:pt x="5" y="87"/>
                  </a:lnTo>
                  <a:lnTo>
                    <a:pt x="0" y="69"/>
                  </a:lnTo>
                  <a:lnTo>
                    <a:pt x="2" y="50"/>
                  </a:lnTo>
                  <a:lnTo>
                    <a:pt x="9" y="31"/>
                  </a:lnTo>
                  <a:lnTo>
                    <a:pt x="21" y="16"/>
                  </a:lnTo>
                  <a:lnTo>
                    <a:pt x="37" y="6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Freeform 106">
              <a:extLst>
                <a:ext uri="{FF2B5EF4-FFF2-40B4-BE49-F238E27FC236}">
                  <a16:creationId xmlns:a16="http://schemas.microsoft.com/office/drawing/2014/main" id="{D0EDA72D-2E35-49FD-971D-288E4CABA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7626" y="3606801"/>
              <a:ext cx="38100" cy="39688"/>
            </a:xfrm>
            <a:custGeom>
              <a:avLst/>
              <a:gdLst>
                <a:gd name="T0" fmla="*/ 64 w 124"/>
                <a:gd name="T1" fmla="*/ 0 h 125"/>
                <a:gd name="T2" fmla="*/ 80 w 124"/>
                <a:gd name="T3" fmla="*/ 3 h 125"/>
                <a:gd name="T4" fmla="*/ 95 w 124"/>
                <a:gd name="T5" fmla="*/ 10 h 125"/>
                <a:gd name="T6" fmla="*/ 110 w 124"/>
                <a:gd name="T7" fmla="*/ 22 h 125"/>
                <a:gd name="T8" fmla="*/ 120 w 124"/>
                <a:gd name="T9" fmla="*/ 39 h 125"/>
                <a:gd name="T10" fmla="*/ 124 w 124"/>
                <a:gd name="T11" fmla="*/ 58 h 125"/>
                <a:gd name="T12" fmla="*/ 123 w 124"/>
                <a:gd name="T13" fmla="*/ 76 h 125"/>
                <a:gd name="T14" fmla="*/ 115 w 124"/>
                <a:gd name="T15" fmla="*/ 95 h 125"/>
                <a:gd name="T16" fmla="*/ 104 w 124"/>
                <a:gd name="T17" fmla="*/ 108 h 125"/>
                <a:gd name="T18" fmla="*/ 92 w 124"/>
                <a:gd name="T19" fmla="*/ 118 h 125"/>
                <a:gd name="T20" fmla="*/ 77 w 124"/>
                <a:gd name="T21" fmla="*/ 122 h 125"/>
                <a:gd name="T22" fmla="*/ 62 w 124"/>
                <a:gd name="T23" fmla="*/ 125 h 125"/>
                <a:gd name="T24" fmla="*/ 45 w 124"/>
                <a:gd name="T25" fmla="*/ 122 h 125"/>
                <a:gd name="T26" fmla="*/ 29 w 124"/>
                <a:gd name="T27" fmla="*/ 115 h 125"/>
                <a:gd name="T28" fmla="*/ 16 w 124"/>
                <a:gd name="T29" fmla="*/ 104 h 125"/>
                <a:gd name="T30" fmla="*/ 6 w 124"/>
                <a:gd name="T31" fmla="*/ 91 h 125"/>
                <a:gd name="T32" fmla="*/ 1 w 124"/>
                <a:gd name="T33" fmla="*/ 76 h 125"/>
                <a:gd name="T34" fmla="*/ 0 w 124"/>
                <a:gd name="T35" fmla="*/ 61 h 125"/>
                <a:gd name="T36" fmla="*/ 2 w 124"/>
                <a:gd name="T37" fmla="*/ 45 h 125"/>
                <a:gd name="T38" fmla="*/ 8 w 124"/>
                <a:gd name="T39" fmla="*/ 29 h 125"/>
                <a:gd name="T40" fmla="*/ 19 w 124"/>
                <a:gd name="T41" fmla="*/ 16 h 125"/>
                <a:gd name="T42" fmla="*/ 33 w 124"/>
                <a:gd name="T43" fmla="*/ 7 h 125"/>
                <a:gd name="T44" fmla="*/ 48 w 124"/>
                <a:gd name="T45" fmla="*/ 1 h 125"/>
                <a:gd name="T46" fmla="*/ 64 w 124"/>
                <a:gd name="T47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4" h="125">
                  <a:moveTo>
                    <a:pt x="64" y="0"/>
                  </a:moveTo>
                  <a:lnTo>
                    <a:pt x="80" y="3"/>
                  </a:lnTo>
                  <a:lnTo>
                    <a:pt x="95" y="10"/>
                  </a:lnTo>
                  <a:lnTo>
                    <a:pt x="110" y="22"/>
                  </a:lnTo>
                  <a:lnTo>
                    <a:pt x="120" y="39"/>
                  </a:lnTo>
                  <a:lnTo>
                    <a:pt x="124" y="58"/>
                  </a:lnTo>
                  <a:lnTo>
                    <a:pt x="123" y="76"/>
                  </a:lnTo>
                  <a:lnTo>
                    <a:pt x="115" y="95"/>
                  </a:lnTo>
                  <a:lnTo>
                    <a:pt x="104" y="108"/>
                  </a:lnTo>
                  <a:lnTo>
                    <a:pt x="92" y="118"/>
                  </a:lnTo>
                  <a:lnTo>
                    <a:pt x="77" y="122"/>
                  </a:lnTo>
                  <a:lnTo>
                    <a:pt x="62" y="125"/>
                  </a:lnTo>
                  <a:lnTo>
                    <a:pt x="45" y="122"/>
                  </a:lnTo>
                  <a:lnTo>
                    <a:pt x="29" y="115"/>
                  </a:lnTo>
                  <a:lnTo>
                    <a:pt x="16" y="104"/>
                  </a:lnTo>
                  <a:lnTo>
                    <a:pt x="6" y="91"/>
                  </a:lnTo>
                  <a:lnTo>
                    <a:pt x="1" y="76"/>
                  </a:lnTo>
                  <a:lnTo>
                    <a:pt x="0" y="61"/>
                  </a:lnTo>
                  <a:lnTo>
                    <a:pt x="2" y="45"/>
                  </a:lnTo>
                  <a:lnTo>
                    <a:pt x="8" y="29"/>
                  </a:lnTo>
                  <a:lnTo>
                    <a:pt x="19" y="16"/>
                  </a:lnTo>
                  <a:lnTo>
                    <a:pt x="33" y="7"/>
                  </a:lnTo>
                  <a:lnTo>
                    <a:pt x="48" y="1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Freeform 107">
              <a:extLst>
                <a:ext uri="{FF2B5EF4-FFF2-40B4-BE49-F238E27FC236}">
                  <a16:creationId xmlns:a16="http://schemas.microsoft.com/office/drawing/2014/main" id="{C54621FD-1EDD-4C6A-8FF5-EC2DB3A19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3465513"/>
              <a:ext cx="38100" cy="39688"/>
            </a:xfrm>
            <a:custGeom>
              <a:avLst/>
              <a:gdLst>
                <a:gd name="T0" fmla="*/ 71 w 123"/>
                <a:gd name="T1" fmla="*/ 0 h 124"/>
                <a:gd name="T2" fmla="*/ 90 w 123"/>
                <a:gd name="T3" fmla="*/ 6 h 124"/>
                <a:gd name="T4" fmla="*/ 106 w 123"/>
                <a:gd name="T5" fmla="*/ 18 h 124"/>
                <a:gd name="T6" fmla="*/ 117 w 123"/>
                <a:gd name="T7" fmla="*/ 32 h 124"/>
                <a:gd name="T8" fmla="*/ 123 w 123"/>
                <a:gd name="T9" fmla="*/ 50 h 124"/>
                <a:gd name="T10" fmla="*/ 123 w 123"/>
                <a:gd name="T11" fmla="*/ 71 h 124"/>
                <a:gd name="T12" fmla="*/ 118 w 123"/>
                <a:gd name="T13" fmla="*/ 88 h 124"/>
                <a:gd name="T14" fmla="*/ 108 w 123"/>
                <a:gd name="T15" fmla="*/ 102 h 124"/>
                <a:gd name="T16" fmla="*/ 95 w 123"/>
                <a:gd name="T17" fmla="*/ 115 h 124"/>
                <a:gd name="T18" fmla="*/ 79 w 123"/>
                <a:gd name="T19" fmla="*/ 122 h 124"/>
                <a:gd name="T20" fmla="*/ 61 w 123"/>
                <a:gd name="T21" fmla="*/ 124 h 124"/>
                <a:gd name="T22" fmla="*/ 58 w 123"/>
                <a:gd name="T23" fmla="*/ 124 h 124"/>
                <a:gd name="T24" fmla="*/ 53 w 123"/>
                <a:gd name="T25" fmla="*/ 123 h 124"/>
                <a:gd name="T26" fmla="*/ 33 w 123"/>
                <a:gd name="T27" fmla="*/ 118 h 124"/>
                <a:gd name="T28" fmla="*/ 18 w 123"/>
                <a:gd name="T29" fmla="*/ 106 h 124"/>
                <a:gd name="T30" fmla="*/ 6 w 123"/>
                <a:gd name="T31" fmla="*/ 90 h 124"/>
                <a:gd name="T32" fmla="*/ 0 w 123"/>
                <a:gd name="T33" fmla="*/ 72 h 124"/>
                <a:gd name="T34" fmla="*/ 0 w 123"/>
                <a:gd name="T35" fmla="*/ 53 h 124"/>
                <a:gd name="T36" fmla="*/ 6 w 123"/>
                <a:gd name="T37" fmla="*/ 34 h 124"/>
                <a:gd name="T38" fmla="*/ 18 w 123"/>
                <a:gd name="T39" fmla="*/ 18 h 124"/>
                <a:gd name="T40" fmla="*/ 32 w 123"/>
                <a:gd name="T41" fmla="*/ 6 h 124"/>
                <a:gd name="T42" fmla="*/ 52 w 123"/>
                <a:gd name="T43" fmla="*/ 0 h 124"/>
                <a:gd name="T44" fmla="*/ 71 w 123"/>
                <a:gd name="T4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3" h="124">
                  <a:moveTo>
                    <a:pt x="71" y="0"/>
                  </a:moveTo>
                  <a:lnTo>
                    <a:pt x="90" y="6"/>
                  </a:lnTo>
                  <a:lnTo>
                    <a:pt x="106" y="18"/>
                  </a:lnTo>
                  <a:lnTo>
                    <a:pt x="117" y="32"/>
                  </a:lnTo>
                  <a:lnTo>
                    <a:pt x="123" y="50"/>
                  </a:lnTo>
                  <a:lnTo>
                    <a:pt x="123" y="71"/>
                  </a:lnTo>
                  <a:lnTo>
                    <a:pt x="118" y="88"/>
                  </a:lnTo>
                  <a:lnTo>
                    <a:pt x="108" y="102"/>
                  </a:lnTo>
                  <a:lnTo>
                    <a:pt x="95" y="115"/>
                  </a:lnTo>
                  <a:lnTo>
                    <a:pt x="79" y="122"/>
                  </a:lnTo>
                  <a:lnTo>
                    <a:pt x="61" y="124"/>
                  </a:lnTo>
                  <a:lnTo>
                    <a:pt x="58" y="124"/>
                  </a:lnTo>
                  <a:lnTo>
                    <a:pt x="53" y="123"/>
                  </a:lnTo>
                  <a:lnTo>
                    <a:pt x="33" y="118"/>
                  </a:lnTo>
                  <a:lnTo>
                    <a:pt x="18" y="106"/>
                  </a:lnTo>
                  <a:lnTo>
                    <a:pt x="6" y="90"/>
                  </a:lnTo>
                  <a:lnTo>
                    <a:pt x="0" y="72"/>
                  </a:lnTo>
                  <a:lnTo>
                    <a:pt x="0" y="53"/>
                  </a:lnTo>
                  <a:lnTo>
                    <a:pt x="6" y="34"/>
                  </a:lnTo>
                  <a:lnTo>
                    <a:pt x="18" y="18"/>
                  </a:lnTo>
                  <a:lnTo>
                    <a:pt x="32" y="6"/>
                  </a:lnTo>
                  <a:lnTo>
                    <a:pt x="52" y="0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reeform 108">
              <a:extLst>
                <a:ext uri="{FF2B5EF4-FFF2-40B4-BE49-F238E27FC236}">
                  <a16:creationId xmlns:a16="http://schemas.microsoft.com/office/drawing/2014/main" id="{F8193698-7F84-4E9D-941B-ACF4C90E5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5401" y="3176588"/>
              <a:ext cx="38100" cy="39688"/>
            </a:xfrm>
            <a:custGeom>
              <a:avLst/>
              <a:gdLst>
                <a:gd name="T0" fmla="*/ 60 w 124"/>
                <a:gd name="T1" fmla="*/ 0 h 125"/>
                <a:gd name="T2" fmla="*/ 78 w 124"/>
                <a:gd name="T3" fmla="*/ 2 h 125"/>
                <a:gd name="T4" fmla="*/ 97 w 124"/>
                <a:gd name="T5" fmla="*/ 11 h 125"/>
                <a:gd name="T6" fmla="*/ 111 w 124"/>
                <a:gd name="T7" fmla="*/ 24 h 125"/>
                <a:gd name="T8" fmla="*/ 120 w 124"/>
                <a:gd name="T9" fmla="*/ 38 h 125"/>
                <a:gd name="T10" fmla="*/ 124 w 124"/>
                <a:gd name="T11" fmla="*/ 54 h 125"/>
                <a:gd name="T12" fmla="*/ 124 w 124"/>
                <a:gd name="T13" fmla="*/ 70 h 125"/>
                <a:gd name="T14" fmla="*/ 120 w 124"/>
                <a:gd name="T15" fmla="*/ 85 h 125"/>
                <a:gd name="T16" fmla="*/ 112 w 124"/>
                <a:gd name="T17" fmla="*/ 100 h 125"/>
                <a:gd name="T18" fmla="*/ 100 w 124"/>
                <a:gd name="T19" fmla="*/ 112 h 125"/>
                <a:gd name="T20" fmla="*/ 88 w 124"/>
                <a:gd name="T21" fmla="*/ 119 h 125"/>
                <a:gd name="T22" fmla="*/ 76 w 124"/>
                <a:gd name="T23" fmla="*/ 123 h 125"/>
                <a:gd name="T24" fmla="*/ 63 w 124"/>
                <a:gd name="T25" fmla="*/ 125 h 125"/>
                <a:gd name="T26" fmla="*/ 43 w 124"/>
                <a:gd name="T27" fmla="*/ 122 h 125"/>
                <a:gd name="T28" fmla="*/ 26 w 124"/>
                <a:gd name="T29" fmla="*/ 114 h 125"/>
                <a:gd name="T30" fmla="*/ 13 w 124"/>
                <a:gd name="T31" fmla="*/ 101 h 125"/>
                <a:gd name="T32" fmla="*/ 3 w 124"/>
                <a:gd name="T33" fmla="*/ 83 h 125"/>
                <a:gd name="T34" fmla="*/ 0 w 124"/>
                <a:gd name="T35" fmla="*/ 65 h 125"/>
                <a:gd name="T36" fmla="*/ 2 w 124"/>
                <a:gd name="T37" fmla="*/ 46 h 125"/>
                <a:gd name="T38" fmla="*/ 9 w 124"/>
                <a:gd name="T39" fmla="*/ 27 h 125"/>
                <a:gd name="T40" fmla="*/ 24 w 124"/>
                <a:gd name="T41" fmla="*/ 13 h 125"/>
                <a:gd name="T42" fmla="*/ 41 w 124"/>
                <a:gd name="T43" fmla="*/ 3 h 125"/>
                <a:gd name="T44" fmla="*/ 60 w 124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" h="125">
                  <a:moveTo>
                    <a:pt x="60" y="0"/>
                  </a:moveTo>
                  <a:lnTo>
                    <a:pt x="78" y="2"/>
                  </a:lnTo>
                  <a:lnTo>
                    <a:pt x="97" y="11"/>
                  </a:lnTo>
                  <a:lnTo>
                    <a:pt x="111" y="24"/>
                  </a:lnTo>
                  <a:lnTo>
                    <a:pt x="120" y="38"/>
                  </a:lnTo>
                  <a:lnTo>
                    <a:pt x="124" y="54"/>
                  </a:lnTo>
                  <a:lnTo>
                    <a:pt x="124" y="70"/>
                  </a:lnTo>
                  <a:lnTo>
                    <a:pt x="120" y="85"/>
                  </a:lnTo>
                  <a:lnTo>
                    <a:pt x="112" y="100"/>
                  </a:lnTo>
                  <a:lnTo>
                    <a:pt x="100" y="112"/>
                  </a:lnTo>
                  <a:lnTo>
                    <a:pt x="88" y="119"/>
                  </a:lnTo>
                  <a:lnTo>
                    <a:pt x="76" y="123"/>
                  </a:lnTo>
                  <a:lnTo>
                    <a:pt x="63" y="125"/>
                  </a:lnTo>
                  <a:lnTo>
                    <a:pt x="43" y="122"/>
                  </a:lnTo>
                  <a:lnTo>
                    <a:pt x="26" y="114"/>
                  </a:lnTo>
                  <a:lnTo>
                    <a:pt x="13" y="101"/>
                  </a:lnTo>
                  <a:lnTo>
                    <a:pt x="3" y="83"/>
                  </a:lnTo>
                  <a:lnTo>
                    <a:pt x="0" y="65"/>
                  </a:lnTo>
                  <a:lnTo>
                    <a:pt x="2" y="46"/>
                  </a:lnTo>
                  <a:lnTo>
                    <a:pt x="9" y="27"/>
                  </a:lnTo>
                  <a:lnTo>
                    <a:pt x="24" y="13"/>
                  </a:lnTo>
                  <a:lnTo>
                    <a:pt x="41" y="3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reeform 109">
              <a:extLst>
                <a:ext uri="{FF2B5EF4-FFF2-40B4-BE49-F238E27FC236}">
                  <a16:creationId xmlns:a16="http://schemas.microsoft.com/office/drawing/2014/main" id="{B186E0AF-EA12-4EF3-A783-8705EF955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888" y="3121026"/>
              <a:ext cx="39688" cy="39688"/>
            </a:xfrm>
            <a:custGeom>
              <a:avLst/>
              <a:gdLst>
                <a:gd name="T0" fmla="*/ 58 w 125"/>
                <a:gd name="T1" fmla="*/ 0 h 125"/>
                <a:gd name="T2" fmla="*/ 78 w 125"/>
                <a:gd name="T3" fmla="*/ 1 h 125"/>
                <a:gd name="T4" fmla="*/ 95 w 125"/>
                <a:gd name="T5" fmla="*/ 8 h 125"/>
                <a:gd name="T6" fmla="*/ 110 w 125"/>
                <a:gd name="T7" fmla="*/ 21 h 125"/>
                <a:gd name="T8" fmla="*/ 121 w 125"/>
                <a:gd name="T9" fmla="*/ 38 h 125"/>
                <a:gd name="T10" fmla="*/ 125 w 125"/>
                <a:gd name="T11" fmla="*/ 58 h 125"/>
                <a:gd name="T12" fmla="*/ 124 w 125"/>
                <a:gd name="T13" fmla="*/ 77 h 125"/>
                <a:gd name="T14" fmla="*/ 116 w 125"/>
                <a:gd name="T15" fmla="*/ 95 h 125"/>
                <a:gd name="T16" fmla="*/ 103 w 125"/>
                <a:gd name="T17" fmla="*/ 110 h 125"/>
                <a:gd name="T18" fmla="*/ 91 w 125"/>
                <a:gd name="T19" fmla="*/ 118 h 125"/>
                <a:gd name="T20" fmla="*/ 78 w 125"/>
                <a:gd name="T21" fmla="*/ 123 h 125"/>
                <a:gd name="T22" fmla="*/ 63 w 125"/>
                <a:gd name="T23" fmla="*/ 125 h 125"/>
                <a:gd name="T24" fmla="*/ 45 w 125"/>
                <a:gd name="T25" fmla="*/ 123 h 125"/>
                <a:gd name="T26" fmla="*/ 29 w 125"/>
                <a:gd name="T27" fmla="*/ 116 h 125"/>
                <a:gd name="T28" fmla="*/ 15 w 125"/>
                <a:gd name="T29" fmla="*/ 104 h 125"/>
                <a:gd name="T30" fmla="*/ 5 w 125"/>
                <a:gd name="T31" fmla="*/ 85 h 125"/>
                <a:gd name="T32" fmla="*/ 0 w 125"/>
                <a:gd name="T33" fmla="*/ 67 h 125"/>
                <a:gd name="T34" fmla="*/ 2 w 125"/>
                <a:gd name="T35" fmla="*/ 48 h 125"/>
                <a:gd name="T36" fmla="*/ 9 w 125"/>
                <a:gd name="T37" fmla="*/ 30 h 125"/>
                <a:gd name="T38" fmla="*/ 22 w 125"/>
                <a:gd name="T39" fmla="*/ 15 h 125"/>
                <a:gd name="T40" fmla="*/ 39 w 125"/>
                <a:gd name="T41" fmla="*/ 4 h 125"/>
                <a:gd name="T42" fmla="*/ 58 w 125"/>
                <a:gd name="T4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25">
                  <a:moveTo>
                    <a:pt x="58" y="0"/>
                  </a:moveTo>
                  <a:lnTo>
                    <a:pt x="78" y="1"/>
                  </a:lnTo>
                  <a:lnTo>
                    <a:pt x="95" y="8"/>
                  </a:lnTo>
                  <a:lnTo>
                    <a:pt x="110" y="21"/>
                  </a:lnTo>
                  <a:lnTo>
                    <a:pt x="121" y="38"/>
                  </a:lnTo>
                  <a:lnTo>
                    <a:pt x="125" y="58"/>
                  </a:lnTo>
                  <a:lnTo>
                    <a:pt x="124" y="77"/>
                  </a:lnTo>
                  <a:lnTo>
                    <a:pt x="116" y="95"/>
                  </a:lnTo>
                  <a:lnTo>
                    <a:pt x="103" y="110"/>
                  </a:lnTo>
                  <a:lnTo>
                    <a:pt x="91" y="118"/>
                  </a:lnTo>
                  <a:lnTo>
                    <a:pt x="78" y="123"/>
                  </a:lnTo>
                  <a:lnTo>
                    <a:pt x="63" y="125"/>
                  </a:lnTo>
                  <a:lnTo>
                    <a:pt x="45" y="123"/>
                  </a:lnTo>
                  <a:lnTo>
                    <a:pt x="29" y="116"/>
                  </a:lnTo>
                  <a:lnTo>
                    <a:pt x="15" y="104"/>
                  </a:lnTo>
                  <a:lnTo>
                    <a:pt x="5" y="85"/>
                  </a:lnTo>
                  <a:lnTo>
                    <a:pt x="0" y="67"/>
                  </a:lnTo>
                  <a:lnTo>
                    <a:pt x="2" y="48"/>
                  </a:lnTo>
                  <a:lnTo>
                    <a:pt x="9" y="30"/>
                  </a:lnTo>
                  <a:lnTo>
                    <a:pt x="22" y="15"/>
                  </a:lnTo>
                  <a:lnTo>
                    <a:pt x="39" y="4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Freeform 110">
              <a:extLst>
                <a:ext uri="{FF2B5EF4-FFF2-40B4-BE49-F238E27FC236}">
                  <a16:creationId xmlns:a16="http://schemas.microsoft.com/office/drawing/2014/main" id="{7ADAB717-9B24-431F-8EC8-F7543E9D0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1" y="3176588"/>
              <a:ext cx="38100" cy="39688"/>
            </a:xfrm>
            <a:custGeom>
              <a:avLst/>
              <a:gdLst>
                <a:gd name="T0" fmla="*/ 54 w 124"/>
                <a:gd name="T1" fmla="*/ 0 h 124"/>
                <a:gd name="T2" fmla="*/ 70 w 124"/>
                <a:gd name="T3" fmla="*/ 0 h 124"/>
                <a:gd name="T4" fmla="*/ 86 w 124"/>
                <a:gd name="T5" fmla="*/ 3 h 124"/>
                <a:gd name="T6" fmla="*/ 100 w 124"/>
                <a:gd name="T7" fmla="*/ 12 h 124"/>
                <a:gd name="T8" fmla="*/ 112 w 124"/>
                <a:gd name="T9" fmla="*/ 24 h 124"/>
                <a:gd name="T10" fmla="*/ 121 w 124"/>
                <a:gd name="T11" fmla="*/ 39 h 124"/>
                <a:gd name="T12" fmla="*/ 124 w 124"/>
                <a:gd name="T13" fmla="*/ 53 h 124"/>
                <a:gd name="T14" fmla="*/ 124 w 124"/>
                <a:gd name="T15" fmla="*/ 70 h 124"/>
                <a:gd name="T16" fmla="*/ 119 w 124"/>
                <a:gd name="T17" fmla="*/ 86 h 124"/>
                <a:gd name="T18" fmla="*/ 111 w 124"/>
                <a:gd name="T19" fmla="*/ 100 h 124"/>
                <a:gd name="T20" fmla="*/ 98 w 124"/>
                <a:gd name="T21" fmla="*/ 113 h 124"/>
                <a:gd name="T22" fmla="*/ 81 w 124"/>
                <a:gd name="T23" fmla="*/ 122 h 124"/>
                <a:gd name="T24" fmla="*/ 63 w 124"/>
                <a:gd name="T25" fmla="*/ 124 h 124"/>
                <a:gd name="T26" fmla="*/ 49 w 124"/>
                <a:gd name="T27" fmla="*/ 122 h 124"/>
                <a:gd name="T28" fmla="*/ 36 w 124"/>
                <a:gd name="T29" fmla="*/ 118 h 124"/>
                <a:gd name="T30" fmla="*/ 24 w 124"/>
                <a:gd name="T31" fmla="*/ 111 h 124"/>
                <a:gd name="T32" fmla="*/ 12 w 124"/>
                <a:gd name="T33" fmla="*/ 99 h 124"/>
                <a:gd name="T34" fmla="*/ 5 w 124"/>
                <a:gd name="T35" fmla="*/ 84 h 124"/>
                <a:gd name="T36" fmla="*/ 0 w 124"/>
                <a:gd name="T37" fmla="*/ 69 h 124"/>
                <a:gd name="T38" fmla="*/ 0 w 124"/>
                <a:gd name="T39" fmla="*/ 53 h 124"/>
                <a:gd name="T40" fmla="*/ 5 w 124"/>
                <a:gd name="T41" fmla="*/ 37 h 124"/>
                <a:gd name="T42" fmla="*/ 13 w 124"/>
                <a:gd name="T43" fmla="*/ 23 h 124"/>
                <a:gd name="T44" fmla="*/ 25 w 124"/>
                <a:gd name="T45" fmla="*/ 11 h 124"/>
                <a:gd name="T46" fmla="*/ 38 w 124"/>
                <a:gd name="T47" fmla="*/ 3 h 124"/>
                <a:gd name="T48" fmla="*/ 54 w 124"/>
                <a:gd name="T4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124">
                  <a:moveTo>
                    <a:pt x="54" y="0"/>
                  </a:moveTo>
                  <a:lnTo>
                    <a:pt x="70" y="0"/>
                  </a:lnTo>
                  <a:lnTo>
                    <a:pt x="86" y="3"/>
                  </a:lnTo>
                  <a:lnTo>
                    <a:pt x="100" y="12"/>
                  </a:lnTo>
                  <a:lnTo>
                    <a:pt x="112" y="24"/>
                  </a:lnTo>
                  <a:lnTo>
                    <a:pt x="121" y="39"/>
                  </a:lnTo>
                  <a:lnTo>
                    <a:pt x="124" y="53"/>
                  </a:lnTo>
                  <a:lnTo>
                    <a:pt x="124" y="70"/>
                  </a:lnTo>
                  <a:lnTo>
                    <a:pt x="119" y="86"/>
                  </a:lnTo>
                  <a:lnTo>
                    <a:pt x="111" y="100"/>
                  </a:lnTo>
                  <a:lnTo>
                    <a:pt x="98" y="113"/>
                  </a:lnTo>
                  <a:lnTo>
                    <a:pt x="81" y="122"/>
                  </a:lnTo>
                  <a:lnTo>
                    <a:pt x="63" y="124"/>
                  </a:lnTo>
                  <a:lnTo>
                    <a:pt x="49" y="122"/>
                  </a:lnTo>
                  <a:lnTo>
                    <a:pt x="36" y="118"/>
                  </a:lnTo>
                  <a:lnTo>
                    <a:pt x="24" y="111"/>
                  </a:lnTo>
                  <a:lnTo>
                    <a:pt x="12" y="99"/>
                  </a:lnTo>
                  <a:lnTo>
                    <a:pt x="5" y="84"/>
                  </a:lnTo>
                  <a:lnTo>
                    <a:pt x="0" y="69"/>
                  </a:lnTo>
                  <a:lnTo>
                    <a:pt x="0" y="53"/>
                  </a:lnTo>
                  <a:lnTo>
                    <a:pt x="5" y="37"/>
                  </a:lnTo>
                  <a:lnTo>
                    <a:pt x="13" y="23"/>
                  </a:lnTo>
                  <a:lnTo>
                    <a:pt x="25" y="11"/>
                  </a:lnTo>
                  <a:lnTo>
                    <a:pt x="38" y="3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reeform 111">
              <a:extLst>
                <a:ext uri="{FF2B5EF4-FFF2-40B4-BE49-F238E27FC236}">
                  <a16:creationId xmlns:a16="http://schemas.microsoft.com/office/drawing/2014/main" id="{B831C82C-4DC1-4C0E-86D1-05BA4BBC9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3538538"/>
              <a:ext cx="39688" cy="39688"/>
            </a:xfrm>
            <a:custGeom>
              <a:avLst/>
              <a:gdLst>
                <a:gd name="T0" fmla="*/ 61 w 126"/>
                <a:gd name="T1" fmla="*/ 0 h 126"/>
                <a:gd name="T2" fmla="*/ 80 w 126"/>
                <a:gd name="T3" fmla="*/ 2 h 126"/>
                <a:gd name="T4" fmla="*/ 98 w 126"/>
                <a:gd name="T5" fmla="*/ 11 h 126"/>
                <a:gd name="T6" fmla="*/ 111 w 126"/>
                <a:gd name="T7" fmla="*/ 24 h 126"/>
                <a:gd name="T8" fmla="*/ 122 w 126"/>
                <a:gd name="T9" fmla="*/ 41 h 126"/>
                <a:gd name="T10" fmla="*/ 126 w 126"/>
                <a:gd name="T11" fmla="*/ 58 h 126"/>
                <a:gd name="T12" fmla="*/ 125 w 126"/>
                <a:gd name="T13" fmla="*/ 74 h 126"/>
                <a:gd name="T14" fmla="*/ 120 w 126"/>
                <a:gd name="T15" fmla="*/ 89 h 126"/>
                <a:gd name="T16" fmla="*/ 111 w 126"/>
                <a:gd name="T17" fmla="*/ 103 h 126"/>
                <a:gd name="T18" fmla="*/ 100 w 126"/>
                <a:gd name="T19" fmla="*/ 113 h 126"/>
                <a:gd name="T20" fmla="*/ 85 w 126"/>
                <a:gd name="T21" fmla="*/ 121 h 126"/>
                <a:gd name="T22" fmla="*/ 74 w 126"/>
                <a:gd name="T23" fmla="*/ 124 h 126"/>
                <a:gd name="T24" fmla="*/ 63 w 126"/>
                <a:gd name="T25" fmla="*/ 126 h 126"/>
                <a:gd name="T26" fmla="*/ 45 w 126"/>
                <a:gd name="T27" fmla="*/ 122 h 126"/>
                <a:gd name="T28" fmla="*/ 28 w 126"/>
                <a:gd name="T29" fmla="*/ 115 h 126"/>
                <a:gd name="T30" fmla="*/ 13 w 126"/>
                <a:gd name="T31" fmla="*/ 101 h 126"/>
                <a:gd name="T32" fmla="*/ 4 w 126"/>
                <a:gd name="T33" fmla="*/ 84 h 126"/>
                <a:gd name="T34" fmla="*/ 0 w 126"/>
                <a:gd name="T35" fmla="*/ 65 h 126"/>
                <a:gd name="T36" fmla="*/ 3 w 126"/>
                <a:gd name="T37" fmla="*/ 46 h 126"/>
                <a:gd name="T38" fmla="*/ 11 w 126"/>
                <a:gd name="T39" fmla="*/ 28 h 126"/>
                <a:gd name="T40" fmla="*/ 24 w 126"/>
                <a:gd name="T41" fmla="*/ 14 h 126"/>
                <a:gd name="T42" fmla="*/ 41 w 126"/>
                <a:gd name="T43" fmla="*/ 3 h 126"/>
                <a:gd name="T44" fmla="*/ 61 w 126"/>
                <a:gd name="T4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6" h="126">
                  <a:moveTo>
                    <a:pt x="61" y="0"/>
                  </a:moveTo>
                  <a:lnTo>
                    <a:pt x="80" y="2"/>
                  </a:lnTo>
                  <a:lnTo>
                    <a:pt x="98" y="11"/>
                  </a:lnTo>
                  <a:lnTo>
                    <a:pt x="111" y="24"/>
                  </a:lnTo>
                  <a:lnTo>
                    <a:pt x="122" y="41"/>
                  </a:lnTo>
                  <a:lnTo>
                    <a:pt x="126" y="58"/>
                  </a:lnTo>
                  <a:lnTo>
                    <a:pt x="125" y="74"/>
                  </a:lnTo>
                  <a:lnTo>
                    <a:pt x="120" y="89"/>
                  </a:lnTo>
                  <a:lnTo>
                    <a:pt x="111" y="103"/>
                  </a:lnTo>
                  <a:lnTo>
                    <a:pt x="100" y="113"/>
                  </a:lnTo>
                  <a:lnTo>
                    <a:pt x="85" y="121"/>
                  </a:lnTo>
                  <a:lnTo>
                    <a:pt x="74" y="124"/>
                  </a:lnTo>
                  <a:lnTo>
                    <a:pt x="63" y="126"/>
                  </a:lnTo>
                  <a:lnTo>
                    <a:pt x="45" y="122"/>
                  </a:lnTo>
                  <a:lnTo>
                    <a:pt x="28" y="115"/>
                  </a:lnTo>
                  <a:lnTo>
                    <a:pt x="13" y="101"/>
                  </a:lnTo>
                  <a:lnTo>
                    <a:pt x="4" y="84"/>
                  </a:lnTo>
                  <a:lnTo>
                    <a:pt x="0" y="65"/>
                  </a:lnTo>
                  <a:lnTo>
                    <a:pt x="3" y="46"/>
                  </a:lnTo>
                  <a:lnTo>
                    <a:pt x="11" y="28"/>
                  </a:lnTo>
                  <a:lnTo>
                    <a:pt x="24" y="14"/>
                  </a:lnTo>
                  <a:lnTo>
                    <a:pt x="41" y="3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112">
              <a:extLst>
                <a:ext uri="{FF2B5EF4-FFF2-40B4-BE49-F238E27FC236}">
                  <a16:creationId xmlns:a16="http://schemas.microsoft.com/office/drawing/2014/main" id="{05791E2B-9C40-4861-A304-A2A864C9C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3389313"/>
              <a:ext cx="39688" cy="39688"/>
            </a:xfrm>
            <a:custGeom>
              <a:avLst/>
              <a:gdLst>
                <a:gd name="T0" fmla="*/ 65 w 124"/>
                <a:gd name="T1" fmla="*/ 0 h 126"/>
                <a:gd name="T2" fmla="*/ 84 w 124"/>
                <a:gd name="T3" fmla="*/ 4 h 126"/>
                <a:gd name="T4" fmla="*/ 101 w 124"/>
                <a:gd name="T5" fmla="*/ 13 h 126"/>
                <a:gd name="T6" fmla="*/ 115 w 124"/>
                <a:gd name="T7" fmla="*/ 28 h 126"/>
                <a:gd name="T8" fmla="*/ 123 w 124"/>
                <a:gd name="T9" fmla="*/ 46 h 126"/>
                <a:gd name="T10" fmla="*/ 124 w 124"/>
                <a:gd name="T11" fmla="*/ 65 h 126"/>
                <a:gd name="T12" fmla="*/ 121 w 124"/>
                <a:gd name="T13" fmla="*/ 85 h 126"/>
                <a:gd name="T14" fmla="*/ 112 w 124"/>
                <a:gd name="T15" fmla="*/ 102 h 126"/>
                <a:gd name="T16" fmla="*/ 98 w 124"/>
                <a:gd name="T17" fmla="*/ 114 h 126"/>
                <a:gd name="T18" fmla="*/ 82 w 124"/>
                <a:gd name="T19" fmla="*/ 122 h 126"/>
                <a:gd name="T20" fmla="*/ 63 w 124"/>
                <a:gd name="T21" fmla="*/ 126 h 126"/>
                <a:gd name="T22" fmla="*/ 59 w 124"/>
                <a:gd name="T23" fmla="*/ 126 h 126"/>
                <a:gd name="T24" fmla="*/ 40 w 124"/>
                <a:gd name="T25" fmla="*/ 121 h 126"/>
                <a:gd name="T26" fmla="*/ 23 w 124"/>
                <a:gd name="T27" fmla="*/ 111 h 126"/>
                <a:gd name="T28" fmla="*/ 9 w 124"/>
                <a:gd name="T29" fmla="*/ 97 h 126"/>
                <a:gd name="T30" fmla="*/ 2 w 124"/>
                <a:gd name="T31" fmla="*/ 80 h 126"/>
                <a:gd name="T32" fmla="*/ 0 w 124"/>
                <a:gd name="T33" fmla="*/ 59 h 126"/>
                <a:gd name="T34" fmla="*/ 3 w 124"/>
                <a:gd name="T35" fmla="*/ 40 h 126"/>
                <a:gd name="T36" fmla="*/ 13 w 124"/>
                <a:gd name="T37" fmla="*/ 23 h 126"/>
                <a:gd name="T38" fmla="*/ 28 w 124"/>
                <a:gd name="T39" fmla="*/ 11 h 126"/>
                <a:gd name="T40" fmla="*/ 46 w 124"/>
                <a:gd name="T41" fmla="*/ 2 h 126"/>
                <a:gd name="T42" fmla="*/ 65 w 124"/>
                <a:gd name="T4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4" h="126">
                  <a:moveTo>
                    <a:pt x="65" y="0"/>
                  </a:moveTo>
                  <a:lnTo>
                    <a:pt x="84" y="4"/>
                  </a:lnTo>
                  <a:lnTo>
                    <a:pt x="101" y="13"/>
                  </a:lnTo>
                  <a:lnTo>
                    <a:pt x="115" y="28"/>
                  </a:lnTo>
                  <a:lnTo>
                    <a:pt x="123" y="46"/>
                  </a:lnTo>
                  <a:lnTo>
                    <a:pt x="124" y="65"/>
                  </a:lnTo>
                  <a:lnTo>
                    <a:pt x="121" y="85"/>
                  </a:lnTo>
                  <a:lnTo>
                    <a:pt x="112" y="102"/>
                  </a:lnTo>
                  <a:lnTo>
                    <a:pt x="98" y="114"/>
                  </a:lnTo>
                  <a:lnTo>
                    <a:pt x="82" y="122"/>
                  </a:lnTo>
                  <a:lnTo>
                    <a:pt x="63" y="126"/>
                  </a:lnTo>
                  <a:lnTo>
                    <a:pt x="59" y="126"/>
                  </a:lnTo>
                  <a:lnTo>
                    <a:pt x="40" y="121"/>
                  </a:lnTo>
                  <a:lnTo>
                    <a:pt x="23" y="111"/>
                  </a:lnTo>
                  <a:lnTo>
                    <a:pt x="9" y="97"/>
                  </a:lnTo>
                  <a:lnTo>
                    <a:pt x="2" y="80"/>
                  </a:lnTo>
                  <a:lnTo>
                    <a:pt x="0" y="59"/>
                  </a:lnTo>
                  <a:lnTo>
                    <a:pt x="3" y="40"/>
                  </a:lnTo>
                  <a:lnTo>
                    <a:pt x="13" y="23"/>
                  </a:lnTo>
                  <a:lnTo>
                    <a:pt x="28" y="11"/>
                  </a:lnTo>
                  <a:lnTo>
                    <a:pt x="46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 113">
              <a:extLst>
                <a:ext uri="{FF2B5EF4-FFF2-40B4-BE49-F238E27FC236}">
                  <a16:creationId xmlns:a16="http://schemas.microsoft.com/office/drawing/2014/main" id="{40B47A8E-A8EC-4FB0-94CC-58600FD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6276" y="3606801"/>
              <a:ext cx="38100" cy="41275"/>
            </a:xfrm>
            <a:custGeom>
              <a:avLst/>
              <a:gdLst>
                <a:gd name="T0" fmla="*/ 60 w 124"/>
                <a:gd name="T1" fmla="*/ 0 h 126"/>
                <a:gd name="T2" fmla="*/ 76 w 124"/>
                <a:gd name="T3" fmla="*/ 1 h 126"/>
                <a:gd name="T4" fmla="*/ 91 w 124"/>
                <a:gd name="T5" fmla="*/ 7 h 126"/>
                <a:gd name="T6" fmla="*/ 105 w 124"/>
                <a:gd name="T7" fmla="*/ 17 h 126"/>
                <a:gd name="T8" fmla="*/ 116 w 124"/>
                <a:gd name="T9" fmla="*/ 29 h 126"/>
                <a:gd name="T10" fmla="*/ 123 w 124"/>
                <a:gd name="T11" fmla="*/ 49 h 126"/>
                <a:gd name="T12" fmla="*/ 124 w 124"/>
                <a:gd name="T13" fmla="*/ 68 h 126"/>
                <a:gd name="T14" fmla="*/ 120 w 124"/>
                <a:gd name="T15" fmla="*/ 86 h 126"/>
                <a:gd name="T16" fmla="*/ 111 w 124"/>
                <a:gd name="T17" fmla="*/ 103 h 126"/>
                <a:gd name="T18" fmla="*/ 95 w 124"/>
                <a:gd name="T19" fmla="*/ 116 h 126"/>
                <a:gd name="T20" fmla="*/ 79 w 124"/>
                <a:gd name="T21" fmla="*/ 124 h 126"/>
                <a:gd name="T22" fmla="*/ 62 w 124"/>
                <a:gd name="T23" fmla="*/ 126 h 126"/>
                <a:gd name="T24" fmla="*/ 47 w 124"/>
                <a:gd name="T25" fmla="*/ 124 h 126"/>
                <a:gd name="T26" fmla="*/ 32 w 124"/>
                <a:gd name="T27" fmla="*/ 119 h 126"/>
                <a:gd name="T28" fmla="*/ 20 w 124"/>
                <a:gd name="T29" fmla="*/ 109 h 126"/>
                <a:gd name="T30" fmla="*/ 9 w 124"/>
                <a:gd name="T31" fmla="*/ 96 h 126"/>
                <a:gd name="T32" fmla="*/ 1 w 124"/>
                <a:gd name="T33" fmla="*/ 78 h 126"/>
                <a:gd name="T34" fmla="*/ 0 w 124"/>
                <a:gd name="T35" fmla="*/ 58 h 126"/>
                <a:gd name="T36" fmla="*/ 4 w 124"/>
                <a:gd name="T37" fmla="*/ 40 h 126"/>
                <a:gd name="T38" fmla="*/ 14 w 124"/>
                <a:gd name="T39" fmla="*/ 23 h 126"/>
                <a:gd name="T40" fmla="*/ 29 w 124"/>
                <a:gd name="T41" fmla="*/ 10 h 126"/>
                <a:gd name="T42" fmla="*/ 44 w 124"/>
                <a:gd name="T43" fmla="*/ 3 h 126"/>
                <a:gd name="T44" fmla="*/ 60 w 124"/>
                <a:gd name="T4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" h="126">
                  <a:moveTo>
                    <a:pt x="60" y="0"/>
                  </a:moveTo>
                  <a:lnTo>
                    <a:pt x="76" y="1"/>
                  </a:lnTo>
                  <a:lnTo>
                    <a:pt x="91" y="7"/>
                  </a:lnTo>
                  <a:lnTo>
                    <a:pt x="105" y="17"/>
                  </a:lnTo>
                  <a:lnTo>
                    <a:pt x="116" y="29"/>
                  </a:lnTo>
                  <a:lnTo>
                    <a:pt x="123" y="49"/>
                  </a:lnTo>
                  <a:lnTo>
                    <a:pt x="124" y="68"/>
                  </a:lnTo>
                  <a:lnTo>
                    <a:pt x="120" y="86"/>
                  </a:lnTo>
                  <a:lnTo>
                    <a:pt x="111" y="103"/>
                  </a:lnTo>
                  <a:lnTo>
                    <a:pt x="95" y="116"/>
                  </a:lnTo>
                  <a:lnTo>
                    <a:pt x="79" y="124"/>
                  </a:lnTo>
                  <a:lnTo>
                    <a:pt x="62" y="126"/>
                  </a:lnTo>
                  <a:lnTo>
                    <a:pt x="47" y="124"/>
                  </a:lnTo>
                  <a:lnTo>
                    <a:pt x="32" y="119"/>
                  </a:lnTo>
                  <a:lnTo>
                    <a:pt x="20" y="109"/>
                  </a:lnTo>
                  <a:lnTo>
                    <a:pt x="9" y="96"/>
                  </a:lnTo>
                  <a:lnTo>
                    <a:pt x="1" y="78"/>
                  </a:lnTo>
                  <a:lnTo>
                    <a:pt x="0" y="58"/>
                  </a:lnTo>
                  <a:lnTo>
                    <a:pt x="4" y="40"/>
                  </a:lnTo>
                  <a:lnTo>
                    <a:pt x="14" y="23"/>
                  </a:lnTo>
                  <a:lnTo>
                    <a:pt x="29" y="10"/>
                  </a:lnTo>
                  <a:lnTo>
                    <a:pt x="44" y="3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reeform 114">
              <a:extLst>
                <a:ext uri="{FF2B5EF4-FFF2-40B4-BE49-F238E27FC236}">
                  <a16:creationId xmlns:a16="http://schemas.microsoft.com/office/drawing/2014/main" id="{48E6AFDB-30CE-41F2-98DE-55EA83FBB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2301" y="3465513"/>
              <a:ext cx="39688" cy="39688"/>
            </a:xfrm>
            <a:custGeom>
              <a:avLst/>
              <a:gdLst>
                <a:gd name="T0" fmla="*/ 53 w 124"/>
                <a:gd name="T1" fmla="*/ 0 h 124"/>
                <a:gd name="T2" fmla="*/ 72 w 124"/>
                <a:gd name="T3" fmla="*/ 0 h 124"/>
                <a:gd name="T4" fmla="*/ 92 w 124"/>
                <a:gd name="T5" fmla="*/ 6 h 124"/>
                <a:gd name="T6" fmla="*/ 108 w 124"/>
                <a:gd name="T7" fmla="*/ 18 h 124"/>
                <a:gd name="T8" fmla="*/ 118 w 124"/>
                <a:gd name="T9" fmla="*/ 34 h 124"/>
                <a:gd name="T10" fmla="*/ 124 w 124"/>
                <a:gd name="T11" fmla="*/ 53 h 124"/>
                <a:gd name="T12" fmla="*/ 124 w 124"/>
                <a:gd name="T13" fmla="*/ 72 h 124"/>
                <a:gd name="T14" fmla="*/ 118 w 124"/>
                <a:gd name="T15" fmla="*/ 92 h 124"/>
                <a:gd name="T16" fmla="*/ 106 w 124"/>
                <a:gd name="T17" fmla="*/ 106 h 124"/>
                <a:gd name="T18" fmla="*/ 91 w 124"/>
                <a:gd name="T19" fmla="*/ 118 h 124"/>
                <a:gd name="T20" fmla="*/ 71 w 124"/>
                <a:gd name="T21" fmla="*/ 124 h 124"/>
                <a:gd name="T22" fmla="*/ 66 w 124"/>
                <a:gd name="T23" fmla="*/ 124 h 124"/>
                <a:gd name="T24" fmla="*/ 62 w 124"/>
                <a:gd name="T25" fmla="*/ 124 h 124"/>
                <a:gd name="T26" fmla="*/ 45 w 124"/>
                <a:gd name="T27" fmla="*/ 122 h 124"/>
                <a:gd name="T28" fmla="*/ 29 w 124"/>
                <a:gd name="T29" fmla="*/ 115 h 124"/>
                <a:gd name="T30" fmla="*/ 16 w 124"/>
                <a:gd name="T31" fmla="*/ 104 h 124"/>
                <a:gd name="T32" fmla="*/ 6 w 124"/>
                <a:gd name="T33" fmla="*/ 89 h 124"/>
                <a:gd name="T34" fmla="*/ 0 w 124"/>
                <a:gd name="T35" fmla="*/ 71 h 124"/>
                <a:gd name="T36" fmla="*/ 0 w 124"/>
                <a:gd name="T37" fmla="*/ 52 h 124"/>
                <a:gd name="T38" fmla="*/ 7 w 124"/>
                <a:gd name="T39" fmla="*/ 32 h 124"/>
                <a:gd name="T40" fmla="*/ 18 w 124"/>
                <a:gd name="T41" fmla="*/ 18 h 124"/>
                <a:gd name="T42" fmla="*/ 34 w 124"/>
                <a:gd name="T43" fmla="*/ 6 h 124"/>
                <a:gd name="T44" fmla="*/ 53 w 124"/>
                <a:gd name="T4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" h="124">
                  <a:moveTo>
                    <a:pt x="53" y="0"/>
                  </a:moveTo>
                  <a:lnTo>
                    <a:pt x="72" y="0"/>
                  </a:lnTo>
                  <a:lnTo>
                    <a:pt x="92" y="6"/>
                  </a:lnTo>
                  <a:lnTo>
                    <a:pt x="108" y="18"/>
                  </a:lnTo>
                  <a:lnTo>
                    <a:pt x="118" y="34"/>
                  </a:lnTo>
                  <a:lnTo>
                    <a:pt x="124" y="53"/>
                  </a:lnTo>
                  <a:lnTo>
                    <a:pt x="124" y="72"/>
                  </a:lnTo>
                  <a:lnTo>
                    <a:pt x="118" y="92"/>
                  </a:lnTo>
                  <a:lnTo>
                    <a:pt x="106" y="106"/>
                  </a:lnTo>
                  <a:lnTo>
                    <a:pt x="91" y="118"/>
                  </a:lnTo>
                  <a:lnTo>
                    <a:pt x="71" y="124"/>
                  </a:lnTo>
                  <a:lnTo>
                    <a:pt x="66" y="124"/>
                  </a:lnTo>
                  <a:lnTo>
                    <a:pt x="62" y="124"/>
                  </a:lnTo>
                  <a:lnTo>
                    <a:pt x="45" y="122"/>
                  </a:lnTo>
                  <a:lnTo>
                    <a:pt x="29" y="115"/>
                  </a:lnTo>
                  <a:lnTo>
                    <a:pt x="16" y="104"/>
                  </a:lnTo>
                  <a:lnTo>
                    <a:pt x="6" y="89"/>
                  </a:lnTo>
                  <a:lnTo>
                    <a:pt x="0" y="71"/>
                  </a:lnTo>
                  <a:lnTo>
                    <a:pt x="0" y="52"/>
                  </a:lnTo>
                  <a:lnTo>
                    <a:pt x="7" y="32"/>
                  </a:lnTo>
                  <a:lnTo>
                    <a:pt x="18" y="18"/>
                  </a:lnTo>
                  <a:lnTo>
                    <a:pt x="34" y="6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 115">
              <a:extLst>
                <a:ext uri="{FF2B5EF4-FFF2-40B4-BE49-F238E27FC236}">
                  <a16:creationId xmlns:a16="http://schemas.microsoft.com/office/drawing/2014/main" id="{8F10038C-CDE5-4CFE-BECF-6EFC2E108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3313113"/>
              <a:ext cx="39688" cy="39688"/>
            </a:xfrm>
            <a:custGeom>
              <a:avLst/>
              <a:gdLst>
                <a:gd name="T0" fmla="*/ 58 w 126"/>
                <a:gd name="T1" fmla="*/ 0 h 125"/>
                <a:gd name="T2" fmla="*/ 79 w 126"/>
                <a:gd name="T3" fmla="*/ 1 h 125"/>
                <a:gd name="T4" fmla="*/ 97 w 126"/>
                <a:gd name="T5" fmla="*/ 10 h 125"/>
                <a:gd name="T6" fmla="*/ 111 w 126"/>
                <a:gd name="T7" fmla="*/ 22 h 125"/>
                <a:gd name="T8" fmla="*/ 121 w 126"/>
                <a:gd name="T9" fmla="*/ 39 h 125"/>
                <a:gd name="T10" fmla="*/ 126 w 126"/>
                <a:gd name="T11" fmla="*/ 58 h 125"/>
                <a:gd name="T12" fmla="*/ 123 w 126"/>
                <a:gd name="T13" fmla="*/ 77 h 125"/>
                <a:gd name="T14" fmla="*/ 117 w 126"/>
                <a:gd name="T15" fmla="*/ 93 h 125"/>
                <a:gd name="T16" fmla="*/ 106 w 126"/>
                <a:gd name="T17" fmla="*/ 106 h 125"/>
                <a:gd name="T18" fmla="*/ 94 w 126"/>
                <a:gd name="T19" fmla="*/ 116 h 125"/>
                <a:gd name="T20" fmla="*/ 79 w 126"/>
                <a:gd name="T21" fmla="*/ 122 h 125"/>
                <a:gd name="T22" fmla="*/ 63 w 126"/>
                <a:gd name="T23" fmla="*/ 125 h 125"/>
                <a:gd name="T24" fmla="*/ 54 w 126"/>
                <a:gd name="T25" fmla="*/ 125 h 125"/>
                <a:gd name="T26" fmla="*/ 47 w 126"/>
                <a:gd name="T27" fmla="*/ 122 h 125"/>
                <a:gd name="T28" fmla="*/ 29 w 126"/>
                <a:gd name="T29" fmla="*/ 115 h 125"/>
                <a:gd name="T30" fmla="*/ 15 w 126"/>
                <a:gd name="T31" fmla="*/ 102 h 125"/>
                <a:gd name="T32" fmla="*/ 5 w 126"/>
                <a:gd name="T33" fmla="*/ 85 h 125"/>
                <a:gd name="T34" fmla="*/ 0 w 126"/>
                <a:gd name="T35" fmla="*/ 67 h 125"/>
                <a:gd name="T36" fmla="*/ 2 w 126"/>
                <a:gd name="T37" fmla="*/ 46 h 125"/>
                <a:gd name="T38" fmla="*/ 10 w 126"/>
                <a:gd name="T39" fmla="*/ 28 h 125"/>
                <a:gd name="T40" fmla="*/ 23 w 126"/>
                <a:gd name="T41" fmla="*/ 13 h 125"/>
                <a:gd name="T42" fmla="*/ 40 w 126"/>
                <a:gd name="T43" fmla="*/ 4 h 125"/>
                <a:gd name="T44" fmla="*/ 58 w 126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6" h="125">
                  <a:moveTo>
                    <a:pt x="58" y="0"/>
                  </a:moveTo>
                  <a:lnTo>
                    <a:pt x="79" y="1"/>
                  </a:lnTo>
                  <a:lnTo>
                    <a:pt x="97" y="10"/>
                  </a:lnTo>
                  <a:lnTo>
                    <a:pt x="111" y="22"/>
                  </a:lnTo>
                  <a:lnTo>
                    <a:pt x="121" y="39"/>
                  </a:lnTo>
                  <a:lnTo>
                    <a:pt x="126" y="58"/>
                  </a:lnTo>
                  <a:lnTo>
                    <a:pt x="123" y="77"/>
                  </a:lnTo>
                  <a:lnTo>
                    <a:pt x="117" y="93"/>
                  </a:lnTo>
                  <a:lnTo>
                    <a:pt x="106" y="106"/>
                  </a:lnTo>
                  <a:lnTo>
                    <a:pt x="94" y="116"/>
                  </a:lnTo>
                  <a:lnTo>
                    <a:pt x="79" y="122"/>
                  </a:lnTo>
                  <a:lnTo>
                    <a:pt x="63" y="125"/>
                  </a:lnTo>
                  <a:lnTo>
                    <a:pt x="54" y="125"/>
                  </a:lnTo>
                  <a:lnTo>
                    <a:pt x="47" y="122"/>
                  </a:lnTo>
                  <a:lnTo>
                    <a:pt x="29" y="115"/>
                  </a:lnTo>
                  <a:lnTo>
                    <a:pt x="15" y="102"/>
                  </a:lnTo>
                  <a:lnTo>
                    <a:pt x="5" y="85"/>
                  </a:lnTo>
                  <a:lnTo>
                    <a:pt x="0" y="67"/>
                  </a:lnTo>
                  <a:lnTo>
                    <a:pt x="2" y="46"/>
                  </a:lnTo>
                  <a:lnTo>
                    <a:pt x="10" y="28"/>
                  </a:lnTo>
                  <a:lnTo>
                    <a:pt x="23" y="13"/>
                  </a:lnTo>
                  <a:lnTo>
                    <a:pt x="40" y="4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 116">
              <a:extLst>
                <a:ext uri="{FF2B5EF4-FFF2-40B4-BE49-F238E27FC236}">
                  <a16:creationId xmlns:a16="http://schemas.microsoft.com/office/drawing/2014/main" id="{D1F3B5D3-6DC4-4091-8DCA-E7F2A4E98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7226" y="3241676"/>
              <a:ext cx="39688" cy="39688"/>
            </a:xfrm>
            <a:custGeom>
              <a:avLst/>
              <a:gdLst>
                <a:gd name="T0" fmla="*/ 57 w 123"/>
                <a:gd name="T1" fmla="*/ 0 h 125"/>
                <a:gd name="T2" fmla="*/ 73 w 123"/>
                <a:gd name="T3" fmla="*/ 1 h 125"/>
                <a:gd name="T4" fmla="*/ 89 w 123"/>
                <a:gd name="T5" fmla="*/ 6 h 125"/>
                <a:gd name="T6" fmla="*/ 106 w 123"/>
                <a:gd name="T7" fmla="*/ 18 h 125"/>
                <a:gd name="T8" fmla="*/ 117 w 123"/>
                <a:gd name="T9" fmla="*/ 34 h 125"/>
                <a:gd name="T10" fmla="*/ 123 w 123"/>
                <a:gd name="T11" fmla="*/ 52 h 125"/>
                <a:gd name="T12" fmla="*/ 123 w 123"/>
                <a:gd name="T13" fmla="*/ 71 h 125"/>
                <a:gd name="T14" fmla="*/ 118 w 123"/>
                <a:gd name="T15" fmla="*/ 91 h 125"/>
                <a:gd name="T16" fmla="*/ 107 w 123"/>
                <a:gd name="T17" fmla="*/ 105 h 125"/>
                <a:gd name="T18" fmla="*/ 94 w 123"/>
                <a:gd name="T19" fmla="*/ 116 h 125"/>
                <a:gd name="T20" fmla="*/ 78 w 123"/>
                <a:gd name="T21" fmla="*/ 122 h 125"/>
                <a:gd name="T22" fmla="*/ 61 w 123"/>
                <a:gd name="T23" fmla="*/ 125 h 125"/>
                <a:gd name="T24" fmla="*/ 47 w 123"/>
                <a:gd name="T25" fmla="*/ 123 h 125"/>
                <a:gd name="T26" fmla="*/ 34 w 123"/>
                <a:gd name="T27" fmla="*/ 118 h 125"/>
                <a:gd name="T28" fmla="*/ 18 w 123"/>
                <a:gd name="T29" fmla="*/ 108 h 125"/>
                <a:gd name="T30" fmla="*/ 6 w 123"/>
                <a:gd name="T31" fmla="*/ 92 h 125"/>
                <a:gd name="T32" fmla="*/ 0 w 123"/>
                <a:gd name="T33" fmla="*/ 74 h 125"/>
                <a:gd name="T34" fmla="*/ 0 w 123"/>
                <a:gd name="T35" fmla="*/ 54 h 125"/>
                <a:gd name="T36" fmla="*/ 5 w 123"/>
                <a:gd name="T37" fmla="*/ 35 h 125"/>
                <a:gd name="T38" fmla="*/ 14 w 123"/>
                <a:gd name="T39" fmla="*/ 21 h 125"/>
                <a:gd name="T40" fmla="*/ 26 w 123"/>
                <a:gd name="T41" fmla="*/ 10 h 125"/>
                <a:gd name="T42" fmla="*/ 41 w 123"/>
                <a:gd name="T43" fmla="*/ 2 h 125"/>
                <a:gd name="T44" fmla="*/ 57 w 123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3" h="125">
                  <a:moveTo>
                    <a:pt x="57" y="0"/>
                  </a:moveTo>
                  <a:lnTo>
                    <a:pt x="73" y="1"/>
                  </a:lnTo>
                  <a:lnTo>
                    <a:pt x="89" y="6"/>
                  </a:lnTo>
                  <a:lnTo>
                    <a:pt x="106" y="18"/>
                  </a:lnTo>
                  <a:lnTo>
                    <a:pt x="117" y="34"/>
                  </a:lnTo>
                  <a:lnTo>
                    <a:pt x="123" y="52"/>
                  </a:lnTo>
                  <a:lnTo>
                    <a:pt x="123" y="71"/>
                  </a:lnTo>
                  <a:lnTo>
                    <a:pt x="118" y="91"/>
                  </a:lnTo>
                  <a:lnTo>
                    <a:pt x="107" y="105"/>
                  </a:lnTo>
                  <a:lnTo>
                    <a:pt x="94" y="116"/>
                  </a:lnTo>
                  <a:lnTo>
                    <a:pt x="78" y="122"/>
                  </a:lnTo>
                  <a:lnTo>
                    <a:pt x="61" y="125"/>
                  </a:lnTo>
                  <a:lnTo>
                    <a:pt x="47" y="123"/>
                  </a:lnTo>
                  <a:lnTo>
                    <a:pt x="34" y="118"/>
                  </a:lnTo>
                  <a:lnTo>
                    <a:pt x="18" y="108"/>
                  </a:lnTo>
                  <a:lnTo>
                    <a:pt x="6" y="92"/>
                  </a:lnTo>
                  <a:lnTo>
                    <a:pt x="0" y="74"/>
                  </a:lnTo>
                  <a:lnTo>
                    <a:pt x="0" y="54"/>
                  </a:lnTo>
                  <a:lnTo>
                    <a:pt x="5" y="35"/>
                  </a:lnTo>
                  <a:lnTo>
                    <a:pt x="14" y="21"/>
                  </a:lnTo>
                  <a:lnTo>
                    <a:pt x="26" y="10"/>
                  </a:lnTo>
                  <a:lnTo>
                    <a:pt x="41" y="2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 117">
              <a:extLst>
                <a:ext uri="{FF2B5EF4-FFF2-40B4-BE49-F238E27FC236}">
                  <a16:creationId xmlns:a16="http://schemas.microsoft.com/office/drawing/2014/main" id="{C5BFAD0D-9DDB-4EB7-A920-A4C3163BA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963" y="3538538"/>
              <a:ext cx="39688" cy="39688"/>
            </a:xfrm>
            <a:custGeom>
              <a:avLst/>
              <a:gdLst>
                <a:gd name="T0" fmla="*/ 65 w 126"/>
                <a:gd name="T1" fmla="*/ 0 h 126"/>
                <a:gd name="T2" fmla="*/ 85 w 126"/>
                <a:gd name="T3" fmla="*/ 3 h 126"/>
                <a:gd name="T4" fmla="*/ 102 w 126"/>
                <a:gd name="T5" fmla="*/ 14 h 126"/>
                <a:gd name="T6" fmla="*/ 115 w 126"/>
                <a:gd name="T7" fmla="*/ 28 h 126"/>
                <a:gd name="T8" fmla="*/ 123 w 126"/>
                <a:gd name="T9" fmla="*/ 46 h 126"/>
                <a:gd name="T10" fmla="*/ 126 w 126"/>
                <a:gd name="T11" fmla="*/ 65 h 126"/>
                <a:gd name="T12" fmla="*/ 122 w 126"/>
                <a:gd name="T13" fmla="*/ 84 h 126"/>
                <a:gd name="T14" fmla="*/ 113 w 126"/>
                <a:gd name="T15" fmla="*/ 101 h 126"/>
                <a:gd name="T16" fmla="*/ 99 w 126"/>
                <a:gd name="T17" fmla="*/ 115 h 126"/>
                <a:gd name="T18" fmla="*/ 82 w 126"/>
                <a:gd name="T19" fmla="*/ 122 h 126"/>
                <a:gd name="T20" fmla="*/ 63 w 126"/>
                <a:gd name="T21" fmla="*/ 126 h 126"/>
                <a:gd name="T22" fmla="*/ 41 w 126"/>
                <a:gd name="T23" fmla="*/ 122 h 126"/>
                <a:gd name="T24" fmla="*/ 24 w 126"/>
                <a:gd name="T25" fmla="*/ 111 h 126"/>
                <a:gd name="T26" fmla="*/ 11 w 126"/>
                <a:gd name="T27" fmla="*/ 98 h 126"/>
                <a:gd name="T28" fmla="*/ 3 w 126"/>
                <a:gd name="T29" fmla="*/ 80 h 126"/>
                <a:gd name="T30" fmla="*/ 0 w 126"/>
                <a:gd name="T31" fmla="*/ 60 h 126"/>
                <a:gd name="T32" fmla="*/ 4 w 126"/>
                <a:gd name="T33" fmla="*/ 41 h 126"/>
                <a:gd name="T34" fmla="*/ 13 w 126"/>
                <a:gd name="T35" fmla="*/ 24 h 126"/>
                <a:gd name="T36" fmla="*/ 28 w 126"/>
                <a:gd name="T37" fmla="*/ 11 h 126"/>
                <a:gd name="T38" fmla="*/ 46 w 126"/>
                <a:gd name="T39" fmla="*/ 2 h 126"/>
                <a:gd name="T40" fmla="*/ 65 w 126"/>
                <a:gd name="T4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6" h="126">
                  <a:moveTo>
                    <a:pt x="65" y="0"/>
                  </a:moveTo>
                  <a:lnTo>
                    <a:pt x="85" y="3"/>
                  </a:lnTo>
                  <a:lnTo>
                    <a:pt x="102" y="14"/>
                  </a:lnTo>
                  <a:lnTo>
                    <a:pt x="115" y="28"/>
                  </a:lnTo>
                  <a:lnTo>
                    <a:pt x="123" y="46"/>
                  </a:lnTo>
                  <a:lnTo>
                    <a:pt x="126" y="65"/>
                  </a:lnTo>
                  <a:lnTo>
                    <a:pt x="122" y="84"/>
                  </a:lnTo>
                  <a:lnTo>
                    <a:pt x="113" y="101"/>
                  </a:lnTo>
                  <a:lnTo>
                    <a:pt x="99" y="115"/>
                  </a:lnTo>
                  <a:lnTo>
                    <a:pt x="82" y="122"/>
                  </a:lnTo>
                  <a:lnTo>
                    <a:pt x="63" y="126"/>
                  </a:lnTo>
                  <a:lnTo>
                    <a:pt x="41" y="122"/>
                  </a:lnTo>
                  <a:lnTo>
                    <a:pt x="24" y="111"/>
                  </a:lnTo>
                  <a:lnTo>
                    <a:pt x="11" y="98"/>
                  </a:lnTo>
                  <a:lnTo>
                    <a:pt x="3" y="80"/>
                  </a:lnTo>
                  <a:lnTo>
                    <a:pt x="0" y="60"/>
                  </a:lnTo>
                  <a:lnTo>
                    <a:pt x="4" y="41"/>
                  </a:lnTo>
                  <a:lnTo>
                    <a:pt x="13" y="24"/>
                  </a:lnTo>
                  <a:lnTo>
                    <a:pt x="28" y="11"/>
                  </a:lnTo>
                  <a:lnTo>
                    <a:pt x="46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 118">
              <a:extLst>
                <a:ext uri="{FF2B5EF4-FFF2-40B4-BE49-F238E27FC236}">
                  <a16:creationId xmlns:a16="http://schemas.microsoft.com/office/drawing/2014/main" id="{69D94BDD-D1F4-4CE1-8EF9-7FF208DF6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2313" y="3160713"/>
              <a:ext cx="587375" cy="665163"/>
            </a:xfrm>
            <a:custGeom>
              <a:avLst/>
              <a:gdLst>
                <a:gd name="T0" fmla="*/ 976 w 1849"/>
                <a:gd name="T1" fmla="*/ 1395 h 2094"/>
                <a:gd name="T2" fmla="*/ 741 w 1849"/>
                <a:gd name="T3" fmla="*/ 1372 h 2094"/>
                <a:gd name="T4" fmla="*/ 628 w 1849"/>
                <a:gd name="T5" fmla="*/ 1446 h 2094"/>
                <a:gd name="T6" fmla="*/ 444 w 1849"/>
                <a:gd name="T7" fmla="*/ 1581 h 2094"/>
                <a:gd name="T8" fmla="*/ 247 w 1849"/>
                <a:gd name="T9" fmla="*/ 1742 h 2094"/>
                <a:gd name="T10" fmla="*/ 603 w 1849"/>
                <a:gd name="T11" fmla="*/ 1922 h 2094"/>
                <a:gd name="T12" fmla="*/ 1007 w 1849"/>
                <a:gd name="T13" fmla="*/ 1966 h 2094"/>
                <a:gd name="T14" fmla="*/ 1394 w 1849"/>
                <a:gd name="T15" fmla="*/ 1867 h 2094"/>
                <a:gd name="T16" fmla="*/ 1591 w 1849"/>
                <a:gd name="T17" fmla="*/ 1668 h 2094"/>
                <a:gd name="T18" fmla="*/ 1324 w 1849"/>
                <a:gd name="T19" fmla="*/ 1527 h 2094"/>
                <a:gd name="T20" fmla="*/ 1189 w 1849"/>
                <a:gd name="T21" fmla="*/ 1388 h 2094"/>
                <a:gd name="T22" fmla="*/ 871 w 1849"/>
                <a:gd name="T23" fmla="*/ 127 h 2094"/>
                <a:gd name="T24" fmla="*/ 757 w 1849"/>
                <a:gd name="T25" fmla="*/ 149 h 2094"/>
                <a:gd name="T26" fmla="*/ 629 w 1849"/>
                <a:gd name="T27" fmla="*/ 221 h 2094"/>
                <a:gd name="T28" fmla="*/ 524 w 1849"/>
                <a:gd name="T29" fmla="*/ 372 h 2094"/>
                <a:gd name="T30" fmla="*/ 485 w 1849"/>
                <a:gd name="T31" fmla="*/ 571 h 2094"/>
                <a:gd name="T32" fmla="*/ 481 w 1849"/>
                <a:gd name="T33" fmla="*/ 637 h 2094"/>
                <a:gd name="T34" fmla="*/ 493 w 1849"/>
                <a:gd name="T35" fmla="*/ 835 h 2094"/>
                <a:gd name="T36" fmla="*/ 566 w 1849"/>
                <a:gd name="T37" fmla="*/ 1070 h 2094"/>
                <a:gd name="T38" fmla="*/ 727 w 1849"/>
                <a:gd name="T39" fmla="*/ 1232 h 2094"/>
                <a:gd name="T40" fmla="*/ 918 w 1849"/>
                <a:gd name="T41" fmla="*/ 1272 h 2094"/>
                <a:gd name="T42" fmla="*/ 1140 w 1849"/>
                <a:gd name="T43" fmla="*/ 1210 h 2094"/>
                <a:gd name="T44" fmla="*/ 1285 w 1849"/>
                <a:gd name="T45" fmla="*/ 1024 h 2094"/>
                <a:gd name="T46" fmla="*/ 1342 w 1849"/>
                <a:gd name="T47" fmla="*/ 789 h 2094"/>
                <a:gd name="T48" fmla="*/ 1347 w 1849"/>
                <a:gd name="T49" fmla="*/ 610 h 2094"/>
                <a:gd name="T50" fmla="*/ 1343 w 1849"/>
                <a:gd name="T51" fmla="*/ 569 h 2094"/>
                <a:gd name="T52" fmla="*/ 1288 w 1849"/>
                <a:gd name="T53" fmla="*/ 335 h 2094"/>
                <a:gd name="T54" fmla="*/ 1175 w 1849"/>
                <a:gd name="T55" fmla="*/ 202 h 2094"/>
                <a:gd name="T56" fmla="*/ 1047 w 1849"/>
                <a:gd name="T57" fmla="*/ 141 h 2094"/>
                <a:gd name="T58" fmla="*/ 941 w 1849"/>
                <a:gd name="T59" fmla="*/ 126 h 2094"/>
                <a:gd name="T60" fmla="*/ 948 w 1849"/>
                <a:gd name="T61" fmla="*/ 0 h 2094"/>
                <a:gd name="T62" fmla="*/ 1132 w 1849"/>
                <a:gd name="T63" fmla="*/ 37 h 2094"/>
                <a:gd name="T64" fmla="*/ 1296 w 1849"/>
                <a:gd name="T65" fmla="*/ 139 h 2094"/>
                <a:gd name="T66" fmla="*/ 1410 w 1849"/>
                <a:gd name="T67" fmla="*/ 300 h 2094"/>
                <a:gd name="T68" fmla="*/ 1469 w 1849"/>
                <a:gd name="T69" fmla="*/ 562 h 2094"/>
                <a:gd name="T70" fmla="*/ 1473 w 1849"/>
                <a:gd name="T71" fmla="*/ 687 h 2094"/>
                <a:gd name="T72" fmla="*/ 1446 w 1849"/>
                <a:gd name="T73" fmla="*/ 928 h 2094"/>
                <a:gd name="T74" fmla="*/ 1336 w 1849"/>
                <a:gd name="T75" fmla="*/ 1190 h 2094"/>
                <a:gd name="T76" fmla="*/ 1301 w 1849"/>
                <a:gd name="T77" fmla="*/ 1330 h 2094"/>
                <a:gd name="T78" fmla="*/ 1432 w 1849"/>
                <a:gd name="T79" fmla="*/ 1448 h 2094"/>
                <a:gd name="T80" fmla="*/ 1666 w 1849"/>
                <a:gd name="T81" fmla="*/ 1562 h 2094"/>
                <a:gd name="T82" fmla="*/ 1840 w 1849"/>
                <a:gd name="T83" fmla="*/ 1628 h 2094"/>
                <a:gd name="T84" fmla="*/ 1832 w 1849"/>
                <a:gd name="T85" fmla="*/ 1705 h 2094"/>
                <a:gd name="T86" fmla="*/ 1502 w 1849"/>
                <a:gd name="T87" fmla="*/ 1953 h 2094"/>
                <a:gd name="T88" fmla="*/ 1097 w 1849"/>
                <a:gd name="T89" fmla="*/ 2082 h 2094"/>
                <a:gd name="T90" fmla="*/ 667 w 1849"/>
                <a:gd name="T91" fmla="*/ 2067 h 2094"/>
                <a:gd name="T92" fmla="*/ 275 w 1849"/>
                <a:gd name="T93" fmla="*/ 1913 h 2094"/>
                <a:gd name="T94" fmla="*/ 16 w 1849"/>
                <a:gd name="T95" fmla="*/ 1703 h 2094"/>
                <a:gd name="T96" fmla="*/ 9 w 1849"/>
                <a:gd name="T97" fmla="*/ 1628 h 2094"/>
                <a:gd name="T98" fmla="*/ 194 w 1849"/>
                <a:gd name="T99" fmla="*/ 1554 h 2094"/>
                <a:gd name="T100" fmla="*/ 440 w 1849"/>
                <a:gd name="T101" fmla="*/ 1439 h 2094"/>
                <a:gd name="T102" fmla="*/ 554 w 1849"/>
                <a:gd name="T103" fmla="*/ 1340 h 2094"/>
                <a:gd name="T104" fmla="*/ 555 w 1849"/>
                <a:gd name="T105" fmla="*/ 1262 h 2094"/>
                <a:gd name="T106" fmla="*/ 415 w 1849"/>
                <a:gd name="T107" fmla="*/ 1036 h 2094"/>
                <a:gd name="T108" fmla="*/ 360 w 1849"/>
                <a:gd name="T109" fmla="*/ 775 h 2094"/>
                <a:gd name="T110" fmla="*/ 358 w 1849"/>
                <a:gd name="T111" fmla="*/ 591 h 2094"/>
                <a:gd name="T112" fmla="*/ 386 w 1849"/>
                <a:gd name="T113" fmla="*/ 390 h 2094"/>
                <a:gd name="T114" fmla="*/ 484 w 1849"/>
                <a:gd name="T115" fmla="*/ 193 h 2094"/>
                <a:gd name="T116" fmla="*/ 607 w 1849"/>
                <a:gd name="T117" fmla="*/ 82 h 2094"/>
                <a:gd name="T118" fmla="*/ 820 w 1849"/>
                <a:gd name="T119" fmla="*/ 6 h 2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49" h="2094">
                  <a:moveTo>
                    <a:pt x="1161" y="1343"/>
                  </a:moveTo>
                  <a:lnTo>
                    <a:pt x="1118" y="1362"/>
                  </a:lnTo>
                  <a:lnTo>
                    <a:pt x="1073" y="1377"/>
                  </a:lnTo>
                  <a:lnTo>
                    <a:pt x="1025" y="1388"/>
                  </a:lnTo>
                  <a:lnTo>
                    <a:pt x="976" y="1395"/>
                  </a:lnTo>
                  <a:lnTo>
                    <a:pt x="923" y="1398"/>
                  </a:lnTo>
                  <a:lnTo>
                    <a:pt x="906" y="1398"/>
                  </a:lnTo>
                  <a:lnTo>
                    <a:pt x="848" y="1394"/>
                  </a:lnTo>
                  <a:lnTo>
                    <a:pt x="793" y="1385"/>
                  </a:lnTo>
                  <a:lnTo>
                    <a:pt x="741" y="1372"/>
                  </a:lnTo>
                  <a:lnTo>
                    <a:pt x="692" y="1354"/>
                  </a:lnTo>
                  <a:lnTo>
                    <a:pt x="681" y="1375"/>
                  </a:lnTo>
                  <a:lnTo>
                    <a:pt x="666" y="1398"/>
                  </a:lnTo>
                  <a:lnTo>
                    <a:pt x="649" y="1422"/>
                  </a:lnTo>
                  <a:lnTo>
                    <a:pt x="628" y="1446"/>
                  </a:lnTo>
                  <a:lnTo>
                    <a:pt x="601" y="1473"/>
                  </a:lnTo>
                  <a:lnTo>
                    <a:pt x="570" y="1499"/>
                  </a:lnTo>
                  <a:lnTo>
                    <a:pt x="533" y="1527"/>
                  </a:lnTo>
                  <a:lnTo>
                    <a:pt x="492" y="1554"/>
                  </a:lnTo>
                  <a:lnTo>
                    <a:pt x="444" y="1581"/>
                  </a:lnTo>
                  <a:lnTo>
                    <a:pt x="389" y="1609"/>
                  </a:lnTo>
                  <a:lnTo>
                    <a:pt x="328" y="1637"/>
                  </a:lnTo>
                  <a:lnTo>
                    <a:pt x="260" y="1664"/>
                  </a:lnTo>
                  <a:lnTo>
                    <a:pt x="184" y="1690"/>
                  </a:lnTo>
                  <a:lnTo>
                    <a:pt x="247" y="1742"/>
                  </a:lnTo>
                  <a:lnTo>
                    <a:pt x="313" y="1788"/>
                  </a:lnTo>
                  <a:lnTo>
                    <a:pt x="382" y="1829"/>
                  </a:lnTo>
                  <a:lnTo>
                    <a:pt x="453" y="1865"/>
                  </a:lnTo>
                  <a:lnTo>
                    <a:pt x="527" y="1897"/>
                  </a:lnTo>
                  <a:lnTo>
                    <a:pt x="603" y="1922"/>
                  </a:lnTo>
                  <a:lnTo>
                    <a:pt x="682" y="1943"/>
                  </a:lnTo>
                  <a:lnTo>
                    <a:pt x="762" y="1957"/>
                  </a:lnTo>
                  <a:lnTo>
                    <a:pt x="843" y="1966"/>
                  </a:lnTo>
                  <a:lnTo>
                    <a:pt x="925" y="1968"/>
                  </a:lnTo>
                  <a:lnTo>
                    <a:pt x="1007" y="1966"/>
                  </a:lnTo>
                  <a:lnTo>
                    <a:pt x="1088" y="1957"/>
                  </a:lnTo>
                  <a:lnTo>
                    <a:pt x="1167" y="1943"/>
                  </a:lnTo>
                  <a:lnTo>
                    <a:pt x="1245" y="1922"/>
                  </a:lnTo>
                  <a:lnTo>
                    <a:pt x="1320" y="1898"/>
                  </a:lnTo>
                  <a:lnTo>
                    <a:pt x="1394" y="1867"/>
                  </a:lnTo>
                  <a:lnTo>
                    <a:pt x="1465" y="1832"/>
                  </a:lnTo>
                  <a:lnTo>
                    <a:pt x="1534" y="1791"/>
                  </a:lnTo>
                  <a:lnTo>
                    <a:pt x="1601" y="1745"/>
                  </a:lnTo>
                  <a:lnTo>
                    <a:pt x="1664" y="1693"/>
                  </a:lnTo>
                  <a:lnTo>
                    <a:pt x="1591" y="1668"/>
                  </a:lnTo>
                  <a:lnTo>
                    <a:pt x="1525" y="1642"/>
                  </a:lnTo>
                  <a:lnTo>
                    <a:pt x="1465" y="1614"/>
                  </a:lnTo>
                  <a:lnTo>
                    <a:pt x="1413" y="1586"/>
                  </a:lnTo>
                  <a:lnTo>
                    <a:pt x="1366" y="1556"/>
                  </a:lnTo>
                  <a:lnTo>
                    <a:pt x="1324" y="1527"/>
                  </a:lnTo>
                  <a:lnTo>
                    <a:pt x="1288" y="1497"/>
                  </a:lnTo>
                  <a:lnTo>
                    <a:pt x="1256" y="1468"/>
                  </a:lnTo>
                  <a:lnTo>
                    <a:pt x="1230" y="1440"/>
                  </a:lnTo>
                  <a:lnTo>
                    <a:pt x="1207" y="1413"/>
                  </a:lnTo>
                  <a:lnTo>
                    <a:pt x="1189" y="1388"/>
                  </a:lnTo>
                  <a:lnTo>
                    <a:pt x="1173" y="1364"/>
                  </a:lnTo>
                  <a:lnTo>
                    <a:pt x="1161" y="1343"/>
                  </a:lnTo>
                  <a:close/>
                  <a:moveTo>
                    <a:pt x="903" y="126"/>
                  </a:moveTo>
                  <a:lnTo>
                    <a:pt x="889" y="126"/>
                  </a:lnTo>
                  <a:lnTo>
                    <a:pt x="871" y="127"/>
                  </a:lnTo>
                  <a:lnTo>
                    <a:pt x="851" y="128"/>
                  </a:lnTo>
                  <a:lnTo>
                    <a:pt x="829" y="132"/>
                  </a:lnTo>
                  <a:lnTo>
                    <a:pt x="807" y="135"/>
                  </a:lnTo>
                  <a:lnTo>
                    <a:pt x="782" y="141"/>
                  </a:lnTo>
                  <a:lnTo>
                    <a:pt x="757" y="149"/>
                  </a:lnTo>
                  <a:lnTo>
                    <a:pt x="732" y="158"/>
                  </a:lnTo>
                  <a:lnTo>
                    <a:pt x="705" y="170"/>
                  </a:lnTo>
                  <a:lnTo>
                    <a:pt x="680" y="185"/>
                  </a:lnTo>
                  <a:lnTo>
                    <a:pt x="653" y="202"/>
                  </a:lnTo>
                  <a:lnTo>
                    <a:pt x="629" y="221"/>
                  </a:lnTo>
                  <a:lnTo>
                    <a:pt x="605" y="244"/>
                  </a:lnTo>
                  <a:lnTo>
                    <a:pt x="582" y="271"/>
                  </a:lnTo>
                  <a:lnTo>
                    <a:pt x="560" y="301"/>
                  </a:lnTo>
                  <a:lnTo>
                    <a:pt x="542" y="335"/>
                  </a:lnTo>
                  <a:lnTo>
                    <a:pt x="524" y="372"/>
                  </a:lnTo>
                  <a:lnTo>
                    <a:pt x="510" y="415"/>
                  </a:lnTo>
                  <a:lnTo>
                    <a:pt x="498" y="462"/>
                  </a:lnTo>
                  <a:lnTo>
                    <a:pt x="490" y="513"/>
                  </a:lnTo>
                  <a:lnTo>
                    <a:pt x="486" y="569"/>
                  </a:lnTo>
                  <a:lnTo>
                    <a:pt x="485" y="571"/>
                  </a:lnTo>
                  <a:lnTo>
                    <a:pt x="485" y="573"/>
                  </a:lnTo>
                  <a:lnTo>
                    <a:pt x="485" y="578"/>
                  </a:lnTo>
                  <a:lnTo>
                    <a:pt x="484" y="591"/>
                  </a:lnTo>
                  <a:lnTo>
                    <a:pt x="482" y="610"/>
                  </a:lnTo>
                  <a:lnTo>
                    <a:pt x="481" y="637"/>
                  </a:lnTo>
                  <a:lnTo>
                    <a:pt x="481" y="668"/>
                  </a:lnTo>
                  <a:lnTo>
                    <a:pt x="482" y="705"/>
                  </a:lnTo>
                  <a:lnTo>
                    <a:pt x="484" y="746"/>
                  </a:lnTo>
                  <a:lnTo>
                    <a:pt x="487" y="789"/>
                  </a:lnTo>
                  <a:lnTo>
                    <a:pt x="493" y="835"/>
                  </a:lnTo>
                  <a:lnTo>
                    <a:pt x="502" y="882"/>
                  </a:lnTo>
                  <a:lnTo>
                    <a:pt x="513" y="931"/>
                  </a:lnTo>
                  <a:lnTo>
                    <a:pt x="527" y="978"/>
                  </a:lnTo>
                  <a:lnTo>
                    <a:pt x="544" y="1025"/>
                  </a:lnTo>
                  <a:lnTo>
                    <a:pt x="566" y="1070"/>
                  </a:lnTo>
                  <a:lnTo>
                    <a:pt x="593" y="1113"/>
                  </a:lnTo>
                  <a:lnTo>
                    <a:pt x="623" y="1152"/>
                  </a:lnTo>
                  <a:lnTo>
                    <a:pt x="654" y="1184"/>
                  </a:lnTo>
                  <a:lnTo>
                    <a:pt x="689" y="1210"/>
                  </a:lnTo>
                  <a:lnTo>
                    <a:pt x="727" y="1232"/>
                  </a:lnTo>
                  <a:lnTo>
                    <a:pt x="768" y="1250"/>
                  </a:lnTo>
                  <a:lnTo>
                    <a:pt x="813" y="1262"/>
                  </a:lnTo>
                  <a:lnTo>
                    <a:pt x="861" y="1269"/>
                  </a:lnTo>
                  <a:lnTo>
                    <a:pt x="912" y="1272"/>
                  </a:lnTo>
                  <a:lnTo>
                    <a:pt x="918" y="1272"/>
                  </a:lnTo>
                  <a:lnTo>
                    <a:pt x="969" y="1269"/>
                  </a:lnTo>
                  <a:lnTo>
                    <a:pt x="1017" y="1262"/>
                  </a:lnTo>
                  <a:lnTo>
                    <a:pt x="1060" y="1249"/>
                  </a:lnTo>
                  <a:lnTo>
                    <a:pt x="1102" y="1232"/>
                  </a:lnTo>
                  <a:lnTo>
                    <a:pt x="1140" y="1210"/>
                  </a:lnTo>
                  <a:lnTo>
                    <a:pt x="1174" y="1184"/>
                  </a:lnTo>
                  <a:lnTo>
                    <a:pt x="1207" y="1152"/>
                  </a:lnTo>
                  <a:lnTo>
                    <a:pt x="1237" y="1112"/>
                  </a:lnTo>
                  <a:lnTo>
                    <a:pt x="1264" y="1070"/>
                  </a:lnTo>
                  <a:lnTo>
                    <a:pt x="1285" y="1024"/>
                  </a:lnTo>
                  <a:lnTo>
                    <a:pt x="1302" y="978"/>
                  </a:lnTo>
                  <a:lnTo>
                    <a:pt x="1317" y="930"/>
                  </a:lnTo>
                  <a:lnTo>
                    <a:pt x="1328" y="882"/>
                  </a:lnTo>
                  <a:lnTo>
                    <a:pt x="1336" y="834"/>
                  </a:lnTo>
                  <a:lnTo>
                    <a:pt x="1342" y="789"/>
                  </a:lnTo>
                  <a:lnTo>
                    <a:pt x="1346" y="746"/>
                  </a:lnTo>
                  <a:lnTo>
                    <a:pt x="1348" y="705"/>
                  </a:lnTo>
                  <a:lnTo>
                    <a:pt x="1348" y="668"/>
                  </a:lnTo>
                  <a:lnTo>
                    <a:pt x="1348" y="637"/>
                  </a:lnTo>
                  <a:lnTo>
                    <a:pt x="1347" y="610"/>
                  </a:lnTo>
                  <a:lnTo>
                    <a:pt x="1346" y="591"/>
                  </a:lnTo>
                  <a:lnTo>
                    <a:pt x="1345" y="578"/>
                  </a:lnTo>
                  <a:lnTo>
                    <a:pt x="1345" y="573"/>
                  </a:lnTo>
                  <a:lnTo>
                    <a:pt x="1345" y="571"/>
                  </a:lnTo>
                  <a:lnTo>
                    <a:pt x="1343" y="569"/>
                  </a:lnTo>
                  <a:lnTo>
                    <a:pt x="1340" y="513"/>
                  </a:lnTo>
                  <a:lnTo>
                    <a:pt x="1331" y="462"/>
                  </a:lnTo>
                  <a:lnTo>
                    <a:pt x="1319" y="415"/>
                  </a:lnTo>
                  <a:lnTo>
                    <a:pt x="1305" y="372"/>
                  </a:lnTo>
                  <a:lnTo>
                    <a:pt x="1288" y="335"/>
                  </a:lnTo>
                  <a:lnTo>
                    <a:pt x="1268" y="301"/>
                  </a:lnTo>
                  <a:lnTo>
                    <a:pt x="1248" y="271"/>
                  </a:lnTo>
                  <a:lnTo>
                    <a:pt x="1225" y="244"/>
                  </a:lnTo>
                  <a:lnTo>
                    <a:pt x="1201" y="221"/>
                  </a:lnTo>
                  <a:lnTo>
                    <a:pt x="1175" y="202"/>
                  </a:lnTo>
                  <a:lnTo>
                    <a:pt x="1150" y="185"/>
                  </a:lnTo>
                  <a:lnTo>
                    <a:pt x="1123" y="170"/>
                  </a:lnTo>
                  <a:lnTo>
                    <a:pt x="1098" y="158"/>
                  </a:lnTo>
                  <a:lnTo>
                    <a:pt x="1071" y="149"/>
                  </a:lnTo>
                  <a:lnTo>
                    <a:pt x="1047" y="141"/>
                  </a:lnTo>
                  <a:lnTo>
                    <a:pt x="1022" y="135"/>
                  </a:lnTo>
                  <a:lnTo>
                    <a:pt x="999" y="132"/>
                  </a:lnTo>
                  <a:lnTo>
                    <a:pt x="978" y="128"/>
                  </a:lnTo>
                  <a:lnTo>
                    <a:pt x="959" y="127"/>
                  </a:lnTo>
                  <a:lnTo>
                    <a:pt x="941" y="126"/>
                  </a:lnTo>
                  <a:lnTo>
                    <a:pt x="926" y="126"/>
                  </a:lnTo>
                  <a:lnTo>
                    <a:pt x="903" y="126"/>
                  </a:lnTo>
                  <a:close/>
                  <a:moveTo>
                    <a:pt x="902" y="0"/>
                  </a:moveTo>
                  <a:lnTo>
                    <a:pt x="926" y="0"/>
                  </a:lnTo>
                  <a:lnTo>
                    <a:pt x="948" y="0"/>
                  </a:lnTo>
                  <a:lnTo>
                    <a:pt x="977" y="2"/>
                  </a:lnTo>
                  <a:lnTo>
                    <a:pt x="1010" y="6"/>
                  </a:lnTo>
                  <a:lnTo>
                    <a:pt x="1047" y="13"/>
                  </a:lnTo>
                  <a:lnTo>
                    <a:pt x="1088" y="23"/>
                  </a:lnTo>
                  <a:lnTo>
                    <a:pt x="1132" y="37"/>
                  </a:lnTo>
                  <a:lnTo>
                    <a:pt x="1176" y="57"/>
                  </a:lnTo>
                  <a:lnTo>
                    <a:pt x="1221" y="82"/>
                  </a:lnTo>
                  <a:lnTo>
                    <a:pt x="1247" y="98"/>
                  </a:lnTo>
                  <a:lnTo>
                    <a:pt x="1272" y="117"/>
                  </a:lnTo>
                  <a:lnTo>
                    <a:pt x="1296" y="139"/>
                  </a:lnTo>
                  <a:lnTo>
                    <a:pt x="1322" y="164"/>
                  </a:lnTo>
                  <a:lnTo>
                    <a:pt x="1346" y="193"/>
                  </a:lnTo>
                  <a:lnTo>
                    <a:pt x="1369" y="225"/>
                  </a:lnTo>
                  <a:lnTo>
                    <a:pt x="1391" y="260"/>
                  </a:lnTo>
                  <a:lnTo>
                    <a:pt x="1410" y="300"/>
                  </a:lnTo>
                  <a:lnTo>
                    <a:pt x="1428" y="343"/>
                  </a:lnTo>
                  <a:lnTo>
                    <a:pt x="1442" y="390"/>
                  </a:lnTo>
                  <a:lnTo>
                    <a:pt x="1455" y="444"/>
                  </a:lnTo>
                  <a:lnTo>
                    <a:pt x="1463" y="500"/>
                  </a:lnTo>
                  <a:lnTo>
                    <a:pt x="1469" y="562"/>
                  </a:lnTo>
                  <a:lnTo>
                    <a:pt x="1470" y="573"/>
                  </a:lnTo>
                  <a:lnTo>
                    <a:pt x="1472" y="591"/>
                  </a:lnTo>
                  <a:lnTo>
                    <a:pt x="1473" y="618"/>
                  </a:lnTo>
                  <a:lnTo>
                    <a:pt x="1473" y="649"/>
                  </a:lnTo>
                  <a:lnTo>
                    <a:pt x="1473" y="687"/>
                  </a:lnTo>
                  <a:lnTo>
                    <a:pt x="1472" y="729"/>
                  </a:lnTo>
                  <a:lnTo>
                    <a:pt x="1469" y="775"/>
                  </a:lnTo>
                  <a:lnTo>
                    <a:pt x="1464" y="824"/>
                  </a:lnTo>
                  <a:lnTo>
                    <a:pt x="1456" y="875"/>
                  </a:lnTo>
                  <a:lnTo>
                    <a:pt x="1446" y="928"/>
                  </a:lnTo>
                  <a:lnTo>
                    <a:pt x="1432" y="983"/>
                  </a:lnTo>
                  <a:lnTo>
                    <a:pt x="1415" y="1036"/>
                  </a:lnTo>
                  <a:lnTo>
                    <a:pt x="1393" y="1089"/>
                  </a:lnTo>
                  <a:lnTo>
                    <a:pt x="1368" y="1140"/>
                  </a:lnTo>
                  <a:lnTo>
                    <a:pt x="1336" y="1190"/>
                  </a:lnTo>
                  <a:lnTo>
                    <a:pt x="1300" y="1236"/>
                  </a:lnTo>
                  <a:lnTo>
                    <a:pt x="1265" y="1271"/>
                  </a:lnTo>
                  <a:lnTo>
                    <a:pt x="1273" y="1286"/>
                  </a:lnTo>
                  <a:lnTo>
                    <a:pt x="1285" y="1306"/>
                  </a:lnTo>
                  <a:lnTo>
                    <a:pt x="1301" y="1330"/>
                  </a:lnTo>
                  <a:lnTo>
                    <a:pt x="1323" y="1355"/>
                  </a:lnTo>
                  <a:lnTo>
                    <a:pt x="1351" y="1384"/>
                  </a:lnTo>
                  <a:lnTo>
                    <a:pt x="1374" y="1405"/>
                  </a:lnTo>
                  <a:lnTo>
                    <a:pt x="1400" y="1427"/>
                  </a:lnTo>
                  <a:lnTo>
                    <a:pt x="1432" y="1448"/>
                  </a:lnTo>
                  <a:lnTo>
                    <a:pt x="1468" y="1473"/>
                  </a:lnTo>
                  <a:lnTo>
                    <a:pt x="1509" y="1495"/>
                  </a:lnTo>
                  <a:lnTo>
                    <a:pt x="1556" y="1518"/>
                  </a:lnTo>
                  <a:lnTo>
                    <a:pt x="1608" y="1540"/>
                  </a:lnTo>
                  <a:lnTo>
                    <a:pt x="1666" y="1562"/>
                  </a:lnTo>
                  <a:lnTo>
                    <a:pt x="1730" y="1581"/>
                  </a:lnTo>
                  <a:lnTo>
                    <a:pt x="1802" y="1601"/>
                  </a:lnTo>
                  <a:lnTo>
                    <a:pt x="1816" y="1606"/>
                  </a:lnTo>
                  <a:lnTo>
                    <a:pt x="1829" y="1615"/>
                  </a:lnTo>
                  <a:lnTo>
                    <a:pt x="1840" y="1628"/>
                  </a:lnTo>
                  <a:lnTo>
                    <a:pt x="1846" y="1643"/>
                  </a:lnTo>
                  <a:lnTo>
                    <a:pt x="1849" y="1659"/>
                  </a:lnTo>
                  <a:lnTo>
                    <a:pt x="1848" y="1676"/>
                  </a:lnTo>
                  <a:lnTo>
                    <a:pt x="1841" y="1690"/>
                  </a:lnTo>
                  <a:lnTo>
                    <a:pt x="1832" y="1705"/>
                  </a:lnTo>
                  <a:lnTo>
                    <a:pt x="1773" y="1763"/>
                  </a:lnTo>
                  <a:lnTo>
                    <a:pt x="1710" y="1817"/>
                  </a:lnTo>
                  <a:lnTo>
                    <a:pt x="1643" y="1867"/>
                  </a:lnTo>
                  <a:lnTo>
                    <a:pt x="1574" y="1913"/>
                  </a:lnTo>
                  <a:lnTo>
                    <a:pt x="1502" y="1953"/>
                  </a:lnTo>
                  <a:lnTo>
                    <a:pt x="1427" y="1989"/>
                  </a:lnTo>
                  <a:lnTo>
                    <a:pt x="1347" y="2021"/>
                  </a:lnTo>
                  <a:lnTo>
                    <a:pt x="1265" y="2047"/>
                  </a:lnTo>
                  <a:lnTo>
                    <a:pt x="1181" y="2067"/>
                  </a:lnTo>
                  <a:lnTo>
                    <a:pt x="1097" y="2082"/>
                  </a:lnTo>
                  <a:lnTo>
                    <a:pt x="1011" y="2090"/>
                  </a:lnTo>
                  <a:lnTo>
                    <a:pt x="924" y="2094"/>
                  </a:lnTo>
                  <a:lnTo>
                    <a:pt x="838" y="2090"/>
                  </a:lnTo>
                  <a:lnTo>
                    <a:pt x="752" y="2082"/>
                  </a:lnTo>
                  <a:lnTo>
                    <a:pt x="667" y="2067"/>
                  </a:lnTo>
                  <a:lnTo>
                    <a:pt x="584" y="2047"/>
                  </a:lnTo>
                  <a:lnTo>
                    <a:pt x="502" y="2020"/>
                  </a:lnTo>
                  <a:lnTo>
                    <a:pt x="422" y="1989"/>
                  </a:lnTo>
                  <a:lnTo>
                    <a:pt x="347" y="1953"/>
                  </a:lnTo>
                  <a:lnTo>
                    <a:pt x="275" y="1913"/>
                  </a:lnTo>
                  <a:lnTo>
                    <a:pt x="206" y="1867"/>
                  </a:lnTo>
                  <a:lnTo>
                    <a:pt x="139" y="1817"/>
                  </a:lnTo>
                  <a:lnTo>
                    <a:pt x="76" y="1763"/>
                  </a:lnTo>
                  <a:lnTo>
                    <a:pt x="17" y="1703"/>
                  </a:lnTo>
                  <a:lnTo>
                    <a:pt x="16" y="1703"/>
                  </a:lnTo>
                  <a:lnTo>
                    <a:pt x="7" y="1690"/>
                  </a:lnTo>
                  <a:lnTo>
                    <a:pt x="1" y="1674"/>
                  </a:lnTo>
                  <a:lnTo>
                    <a:pt x="0" y="1659"/>
                  </a:lnTo>
                  <a:lnTo>
                    <a:pt x="2" y="1643"/>
                  </a:lnTo>
                  <a:lnTo>
                    <a:pt x="9" y="1628"/>
                  </a:lnTo>
                  <a:lnTo>
                    <a:pt x="18" y="1615"/>
                  </a:lnTo>
                  <a:lnTo>
                    <a:pt x="31" y="1606"/>
                  </a:lnTo>
                  <a:lnTo>
                    <a:pt x="46" y="1599"/>
                  </a:lnTo>
                  <a:lnTo>
                    <a:pt x="123" y="1578"/>
                  </a:lnTo>
                  <a:lnTo>
                    <a:pt x="194" y="1554"/>
                  </a:lnTo>
                  <a:lnTo>
                    <a:pt x="256" y="1531"/>
                  </a:lnTo>
                  <a:lnTo>
                    <a:pt x="312" y="1508"/>
                  </a:lnTo>
                  <a:lnTo>
                    <a:pt x="360" y="1485"/>
                  </a:lnTo>
                  <a:lnTo>
                    <a:pt x="404" y="1462"/>
                  </a:lnTo>
                  <a:lnTo>
                    <a:pt x="440" y="1439"/>
                  </a:lnTo>
                  <a:lnTo>
                    <a:pt x="472" y="1417"/>
                  </a:lnTo>
                  <a:lnTo>
                    <a:pt x="499" y="1395"/>
                  </a:lnTo>
                  <a:lnTo>
                    <a:pt x="521" y="1376"/>
                  </a:lnTo>
                  <a:lnTo>
                    <a:pt x="539" y="1356"/>
                  </a:lnTo>
                  <a:lnTo>
                    <a:pt x="554" y="1340"/>
                  </a:lnTo>
                  <a:lnTo>
                    <a:pt x="565" y="1324"/>
                  </a:lnTo>
                  <a:lnTo>
                    <a:pt x="573" y="1309"/>
                  </a:lnTo>
                  <a:lnTo>
                    <a:pt x="579" y="1297"/>
                  </a:lnTo>
                  <a:lnTo>
                    <a:pt x="583" y="1288"/>
                  </a:lnTo>
                  <a:lnTo>
                    <a:pt x="555" y="1262"/>
                  </a:lnTo>
                  <a:lnTo>
                    <a:pt x="530" y="1236"/>
                  </a:lnTo>
                  <a:lnTo>
                    <a:pt x="493" y="1190"/>
                  </a:lnTo>
                  <a:lnTo>
                    <a:pt x="462" y="1140"/>
                  </a:lnTo>
                  <a:lnTo>
                    <a:pt x="437" y="1089"/>
                  </a:lnTo>
                  <a:lnTo>
                    <a:pt x="415" y="1036"/>
                  </a:lnTo>
                  <a:lnTo>
                    <a:pt x="397" y="983"/>
                  </a:lnTo>
                  <a:lnTo>
                    <a:pt x="383" y="928"/>
                  </a:lnTo>
                  <a:lnTo>
                    <a:pt x="372" y="876"/>
                  </a:lnTo>
                  <a:lnTo>
                    <a:pt x="365" y="824"/>
                  </a:lnTo>
                  <a:lnTo>
                    <a:pt x="360" y="775"/>
                  </a:lnTo>
                  <a:lnTo>
                    <a:pt x="357" y="729"/>
                  </a:lnTo>
                  <a:lnTo>
                    <a:pt x="356" y="687"/>
                  </a:lnTo>
                  <a:lnTo>
                    <a:pt x="356" y="649"/>
                  </a:lnTo>
                  <a:lnTo>
                    <a:pt x="357" y="618"/>
                  </a:lnTo>
                  <a:lnTo>
                    <a:pt x="358" y="591"/>
                  </a:lnTo>
                  <a:lnTo>
                    <a:pt x="359" y="573"/>
                  </a:lnTo>
                  <a:lnTo>
                    <a:pt x="360" y="562"/>
                  </a:lnTo>
                  <a:lnTo>
                    <a:pt x="365" y="500"/>
                  </a:lnTo>
                  <a:lnTo>
                    <a:pt x="374" y="444"/>
                  </a:lnTo>
                  <a:lnTo>
                    <a:pt x="386" y="390"/>
                  </a:lnTo>
                  <a:lnTo>
                    <a:pt x="401" y="343"/>
                  </a:lnTo>
                  <a:lnTo>
                    <a:pt x="418" y="300"/>
                  </a:lnTo>
                  <a:lnTo>
                    <a:pt x="439" y="260"/>
                  </a:lnTo>
                  <a:lnTo>
                    <a:pt x="461" y="225"/>
                  </a:lnTo>
                  <a:lnTo>
                    <a:pt x="484" y="193"/>
                  </a:lnTo>
                  <a:lnTo>
                    <a:pt x="508" y="164"/>
                  </a:lnTo>
                  <a:lnTo>
                    <a:pt x="532" y="139"/>
                  </a:lnTo>
                  <a:lnTo>
                    <a:pt x="557" y="117"/>
                  </a:lnTo>
                  <a:lnTo>
                    <a:pt x="583" y="98"/>
                  </a:lnTo>
                  <a:lnTo>
                    <a:pt x="607" y="82"/>
                  </a:lnTo>
                  <a:lnTo>
                    <a:pt x="653" y="57"/>
                  </a:lnTo>
                  <a:lnTo>
                    <a:pt x="698" y="37"/>
                  </a:lnTo>
                  <a:lnTo>
                    <a:pt x="740" y="23"/>
                  </a:lnTo>
                  <a:lnTo>
                    <a:pt x="781" y="13"/>
                  </a:lnTo>
                  <a:lnTo>
                    <a:pt x="820" y="6"/>
                  </a:lnTo>
                  <a:lnTo>
                    <a:pt x="852" y="2"/>
                  </a:lnTo>
                  <a:lnTo>
                    <a:pt x="880" y="0"/>
                  </a:lnTo>
                  <a:lnTo>
                    <a:pt x="9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7" name="TextBox 107">
            <a:extLst>
              <a:ext uri="{FF2B5EF4-FFF2-40B4-BE49-F238E27FC236}">
                <a16:creationId xmlns:a16="http://schemas.microsoft.com/office/drawing/2014/main" id="{2BDEA772-795F-4F0D-9215-421E34BC601A}"/>
              </a:ext>
            </a:extLst>
          </p:cNvPr>
          <p:cNvSpPr txBox="1"/>
          <p:nvPr/>
        </p:nvSpPr>
        <p:spPr>
          <a:xfrm>
            <a:off x="1413298" y="5849969"/>
            <a:ext cx="309295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82246">
              <a:defRPr/>
            </a:pPr>
            <a:r>
              <a:rPr lang="az-Cyrl-AZ" sz="1360" b="1" kern="0">
                <a:solidFill>
                  <a:srgbClr val="414041"/>
                </a:solidFill>
                <a:latin typeface="Calibri"/>
                <a:cs typeface="Calibri" pitchFamily="34" charset="0"/>
              </a:rPr>
              <a:t>Общее число </a:t>
            </a:r>
            <a:endParaRPr lang="az-Cyrl-AZ" sz="1360" kern="0">
              <a:solidFill>
                <a:srgbClr val="414041"/>
              </a:solidFill>
              <a:latin typeface="Calibri"/>
              <a:cs typeface="Calibri" pitchFamily="34" charset="0"/>
            </a:endParaRPr>
          </a:p>
          <a:p>
            <a:pPr defTabSz="782246">
              <a:defRPr/>
            </a:pPr>
            <a:r>
              <a:rPr lang="az-Cyrl-AZ" sz="1360" kern="0">
                <a:solidFill>
                  <a:srgbClr val="414041"/>
                </a:solidFill>
                <a:latin typeface="Calibri"/>
                <a:cs typeface="Calibri" pitchFamily="34" charset="0"/>
              </a:rPr>
              <a:t>респондентов </a:t>
            </a:r>
            <a:r>
              <a:rPr lang="az-Cyrl-AZ" sz="1360" b="1" kern="0">
                <a:solidFill>
                  <a:srgbClr val="414041"/>
                </a:solidFill>
                <a:latin typeface="Calibri"/>
                <a:cs typeface="Calibri" pitchFamily="34" charset="0"/>
              </a:rPr>
              <a:t>в прошлом году</a:t>
            </a:r>
            <a:endParaRPr lang="en-GB" sz="1360" b="1" kern="0" dirty="0">
              <a:solidFill>
                <a:srgbClr val="414041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38" name="Rektangel 1">
            <a:extLst>
              <a:ext uri="{FF2B5EF4-FFF2-40B4-BE49-F238E27FC236}">
                <a16:creationId xmlns:a16="http://schemas.microsoft.com/office/drawing/2014/main" id="{59546D5F-0F85-4019-9FFC-E2DB94692254}"/>
              </a:ext>
            </a:extLst>
          </p:cNvPr>
          <p:cNvSpPr/>
          <p:nvPr/>
        </p:nvSpPr>
        <p:spPr>
          <a:xfrm>
            <a:off x="3482204" y="5887510"/>
            <a:ext cx="1917506" cy="427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176">
                <a:solidFill>
                  <a:srgbClr val="414041"/>
                </a:solidFill>
                <a:latin typeface="Calibri" pitchFamily="34" charset="0"/>
                <a:cs typeface="Calibri" pitchFamily="34" charset="0"/>
              </a:rPr>
              <a:t>25 033</a:t>
            </a:r>
            <a:endParaRPr lang="en-GB" sz="2176" dirty="0">
              <a:solidFill>
                <a:srgbClr val="41404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9EDFE-34B3-42AC-B711-152DF32B83A1}"/>
              </a:ext>
            </a:extLst>
          </p:cNvPr>
          <p:cNvSpPr/>
          <p:nvPr/>
        </p:nvSpPr>
        <p:spPr>
          <a:xfrm>
            <a:off x="6372445" y="5816472"/>
            <a:ext cx="5219984" cy="600203"/>
          </a:xfrm>
          <a:prstGeom prst="roundRect">
            <a:avLst/>
          </a:prstGeom>
          <a:solidFill>
            <a:srgbClr val="CACC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6C775579-8D9F-4389-B3A5-007A98118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422" y="5881904"/>
            <a:ext cx="2165216" cy="4975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8177" tIns="39089" rIns="78177" bIns="39089" anchor="ctr">
            <a:spAutoFit/>
          </a:bodyPr>
          <a:lstStyle/>
          <a:p>
            <a:pPr marL="76004" algn="r"/>
            <a:r>
              <a:rPr lang="sv-SE" sz="2720">
                <a:latin typeface="Calibri" pitchFamily="34" charset="0"/>
                <a:cs typeface="Calibri" pitchFamily="34" charset="0"/>
              </a:rPr>
              <a:t>145</a:t>
            </a:r>
            <a:endParaRPr lang="sv-SE" sz="272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97B24A29-83BE-4DA4-8DE4-924862F34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70" y="5943391"/>
            <a:ext cx="3229919" cy="332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8177" tIns="39089" rIns="78177" bIns="39089" anchor="t">
            <a:spAutoFit/>
          </a:bodyPr>
          <a:lstStyle/>
          <a:p>
            <a:pPr>
              <a:spcAft>
                <a:spcPts val="513"/>
              </a:spcAft>
            </a:pPr>
            <a:r>
              <a:rPr lang="az-Cyrl-AZ" sz="1645">
                <a:latin typeface="Calibri"/>
                <a:cs typeface="Calibri" pitchFamily="34" charset="0"/>
              </a:rPr>
              <a:t>Ваши студенты </a:t>
            </a:r>
            <a:r>
              <a:rPr lang="az-Cyrl-AZ" sz="1645" b="1">
                <a:latin typeface="Calibri"/>
                <a:cs typeface="Calibri" pitchFamily="34" charset="0"/>
              </a:rPr>
              <a:t>в прошлом году</a:t>
            </a:r>
            <a:endParaRPr lang="en-US" sz="1645" b="1" dirty="0">
              <a:latin typeface="Calibri"/>
              <a:cs typeface="Calibri" pitchFamily="34" charset="0"/>
            </a:endParaRPr>
          </a:p>
        </p:txBody>
      </p:sp>
      <p:sp>
        <p:nvSpPr>
          <p:cNvPr id="139" name="Text Placeholder 2"/>
          <p:cNvSpPr txBox="1">
            <a:spLocks/>
          </p:cNvSpPr>
          <p:nvPr/>
        </p:nvSpPr>
        <p:spPr>
          <a:xfrm>
            <a:off x="5270726" y="3320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0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68941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/>
              <a:t>Привлекательность vs Ассоциации атрибутов с Вашим университетом</a:t>
            </a:r>
          </a:p>
          <a:p>
            <a:endParaRPr lang="sv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B0B52D-3D48-4E0A-A89A-897BBB95DF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Какие из нижеперечисленных характеристик Вы ассоциируете со своим вузом? Выбор вариантов не ограничен.</a:t>
            </a:r>
          </a:p>
          <a:p>
            <a:r>
              <a:rPr lang="ru-RU"/>
              <a:t>Что из этого для Вас наиболее важно? (Выберите не более трёх вариантов ответа).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08774A-33A2-48EF-85CA-B7551AD7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Репутация и имидж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53E78B-240E-4DDD-A419-38F457822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grpSp>
        <p:nvGrpSpPr>
          <p:cNvPr id="22" name="Grupp 20">
            <a:extLst>
              <a:ext uri="{FF2B5EF4-FFF2-40B4-BE49-F238E27FC236}">
                <a16:creationId xmlns:a16="http://schemas.microsoft.com/office/drawing/2014/main" id="{3D175FB8-CE12-4A4F-BA02-DCBD32D2391B}"/>
              </a:ext>
            </a:extLst>
          </p:cNvPr>
          <p:cNvGrpSpPr/>
          <p:nvPr/>
        </p:nvGrpSpPr>
        <p:grpSpPr>
          <a:xfrm>
            <a:off x="10515600" y="1097280"/>
            <a:ext cx="614975" cy="521044"/>
            <a:chOff x="1873997" y="1681719"/>
            <a:chExt cx="1268234" cy="1074525"/>
          </a:xfrm>
        </p:grpSpPr>
        <p:sp>
          <p:nvSpPr>
            <p:cNvPr id="23" name="Freeform 67">
              <a:extLst>
                <a:ext uri="{FF2B5EF4-FFF2-40B4-BE49-F238E27FC236}">
                  <a16:creationId xmlns:a16="http://schemas.microsoft.com/office/drawing/2014/main" id="{57FAD62C-713E-4385-BF24-FD1F25AC1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3997" y="1681719"/>
              <a:ext cx="1268234" cy="1074525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 w="38100" cmpd="sng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grpSp>
          <p:nvGrpSpPr>
            <p:cNvPr id="24" name="Group 206">
              <a:extLst>
                <a:ext uri="{FF2B5EF4-FFF2-40B4-BE49-F238E27FC236}">
                  <a16:creationId xmlns:a16="http://schemas.microsoft.com/office/drawing/2014/main" id="{21202AFE-BD73-4909-BF3B-C11201EE9493}"/>
                </a:ext>
              </a:extLst>
            </p:cNvPr>
            <p:cNvGrpSpPr/>
            <p:nvPr/>
          </p:nvGrpSpPr>
          <p:grpSpPr>
            <a:xfrm>
              <a:off x="2109507" y="1897288"/>
              <a:ext cx="593250" cy="482733"/>
              <a:chOff x="4291699" y="2425110"/>
              <a:chExt cx="1925058" cy="1566436"/>
            </a:xfrm>
            <a:solidFill>
              <a:schemeClr val="bg1"/>
            </a:solidFill>
          </p:grpSpPr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862D674A-123A-4E2D-8085-8549F2F9D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7736" y="2978832"/>
                <a:ext cx="1139021" cy="1012714"/>
              </a:xfrm>
              <a:custGeom>
                <a:avLst/>
                <a:gdLst>
                  <a:gd name="T0" fmla="*/ 69 w 142"/>
                  <a:gd name="T1" fmla="*/ 105 h 126"/>
                  <a:gd name="T2" fmla="*/ 70 w 142"/>
                  <a:gd name="T3" fmla="*/ 106 h 126"/>
                  <a:gd name="T4" fmla="*/ 88 w 142"/>
                  <a:gd name="T5" fmla="*/ 117 h 126"/>
                  <a:gd name="T6" fmla="*/ 109 w 142"/>
                  <a:gd name="T7" fmla="*/ 124 h 126"/>
                  <a:gd name="T8" fmla="*/ 114 w 142"/>
                  <a:gd name="T9" fmla="*/ 125 h 126"/>
                  <a:gd name="T10" fmla="*/ 118 w 142"/>
                  <a:gd name="T11" fmla="*/ 125 h 126"/>
                  <a:gd name="T12" fmla="*/ 120 w 142"/>
                  <a:gd name="T13" fmla="*/ 126 h 126"/>
                  <a:gd name="T14" fmla="*/ 120 w 142"/>
                  <a:gd name="T15" fmla="*/ 126 h 126"/>
                  <a:gd name="T16" fmla="*/ 120 w 142"/>
                  <a:gd name="T17" fmla="*/ 125 h 126"/>
                  <a:gd name="T18" fmla="*/ 121 w 142"/>
                  <a:gd name="T19" fmla="*/ 125 h 126"/>
                  <a:gd name="T20" fmla="*/ 121 w 142"/>
                  <a:gd name="T21" fmla="*/ 125 h 126"/>
                  <a:gd name="T22" fmla="*/ 121 w 142"/>
                  <a:gd name="T23" fmla="*/ 124 h 126"/>
                  <a:gd name="T24" fmla="*/ 119 w 142"/>
                  <a:gd name="T25" fmla="*/ 122 h 126"/>
                  <a:gd name="T26" fmla="*/ 115 w 142"/>
                  <a:gd name="T27" fmla="*/ 118 h 126"/>
                  <a:gd name="T28" fmla="*/ 111 w 142"/>
                  <a:gd name="T29" fmla="*/ 112 h 126"/>
                  <a:gd name="T30" fmla="*/ 108 w 142"/>
                  <a:gd name="T31" fmla="*/ 105 h 126"/>
                  <a:gd name="T32" fmla="*/ 105 w 142"/>
                  <a:gd name="T33" fmla="*/ 95 h 126"/>
                  <a:gd name="T34" fmla="*/ 105 w 142"/>
                  <a:gd name="T35" fmla="*/ 93 h 126"/>
                  <a:gd name="T36" fmla="*/ 106 w 142"/>
                  <a:gd name="T37" fmla="*/ 92 h 126"/>
                  <a:gd name="T38" fmla="*/ 133 w 142"/>
                  <a:gd name="T39" fmla="*/ 70 h 126"/>
                  <a:gd name="T40" fmla="*/ 142 w 142"/>
                  <a:gd name="T41" fmla="*/ 40 h 126"/>
                  <a:gd name="T42" fmla="*/ 136 w 142"/>
                  <a:gd name="T43" fmla="*/ 17 h 126"/>
                  <a:gd name="T44" fmla="*/ 123 w 142"/>
                  <a:gd name="T45" fmla="*/ 0 h 126"/>
                  <a:gd name="T46" fmla="*/ 123 w 142"/>
                  <a:gd name="T47" fmla="*/ 4 h 126"/>
                  <a:gd name="T48" fmla="*/ 114 w 142"/>
                  <a:gd name="T49" fmla="*/ 40 h 126"/>
                  <a:gd name="T50" fmla="*/ 89 w 142"/>
                  <a:gd name="T51" fmla="*/ 69 h 126"/>
                  <a:gd name="T52" fmla="*/ 53 w 142"/>
                  <a:gd name="T53" fmla="*/ 88 h 126"/>
                  <a:gd name="T54" fmla="*/ 8 w 142"/>
                  <a:gd name="T55" fmla="*/ 95 h 126"/>
                  <a:gd name="T56" fmla="*/ 0 w 142"/>
                  <a:gd name="T57" fmla="*/ 94 h 126"/>
                  <a:gd name="T58" fmla="*/ 20 w 142"/>
                  <a:gd name="T59" fmla="*/ 102 h 126"/>
                  <a:gd name="T60" fmla="*/ 51 w 142"/>
                  <a:gd name="T61" fmla="*/ 106 h 126"/>
                  <a:gd name="T62" fmla="*/ 60 w 142"/>
                  <a:gd name="T63" fmla="*/ 106 h 126"/>
                  <a:gd name="T64" fmla="*/ 68 w 142"/>
                  <a:gd name="T65" fmla="*/ 105 h 126"/>
                  <a:gd name="T66" fmla="*/ 69 w 142"/>
                  <a:gd name="T67" fmla="*/ 10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2" h="126">
                    <a:moveTo>
                      <a:pt x="69" y="105"/>
                    </a:moveTo>
                    <a:cubicBezTo>
                      <a:pt x="70" y="106"/>
                      <a:pt x="70" y="106"/>
                      <a:pt x="70" y="106"/>
                    </a:cubicBezTo>
                    <a:cubicBezTo>
                      <a:pt x="76" y="110"/>
                      <a:pt x="82" y="114"/>
                      <a:pt x="88" y="117"/>
                    </a:cubicBezTo>
                    <a:cubicBezTo>
                      <a:pt x="95" y="120"/>
                      <a:pt x="102" y="122"/>
                      <a:pt x="109" y="124"/>
                    </a:cubicBezTo>
                    <a:cubicBezTo>
                      <a:pt x="111" y="124"/>
                      <a:pt x="113" y="124"/>
                      <a:pt x="114" y="125"/>
                    </a:cubicBezTo>
                    <a:cubicBezTo>
                      <a:pt x="115" y="125"/>
                      <a:pt x="116" y="125"/>
                      <a:pt x="118" y="125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20" y="126"/>
                      <a:pt x="120" y="126"/>
                      <a:pt x="120" y="125"/>
                    </a:cubicBezTo>
                    <a:cubicBezTo>
                      <a:pt x="121" y="125"/>
                      <a:pt x="121" y="125"/>
                      <a:pt x="121" y="125"/>
                    </a:cubicBezTo>
                    <a:cubicBezTo>
                      <a:pt x="121" y="125"/>
                      <a:pt x="121" y="125"/>
                      <a:pt x="121" y="125"/>
                    </a:cubicBezTo>
                    <a:cubicBezTo>
                      <a:pt x="121" y="124"/>
                      <a:pt x="121" y="124"/>
                      <a:pt x="121" y="124"/>
                    </a:cubicBezTo>
                    <a:cubicBezTo>
                      <a:pt x="120" y="124"/>
                      <a:pt x="120" y="123"/>
                      <a:pt x="119" y="122"/>
                    </a:cubicBezTo>
                    <a:cubicBezTo>
                      <a:pt x="117" y="121"/>
                      <a:pt x="116" y="119"/>
                      <a:pt x="115" y="118"/>
                    </a:cubicBezTo>
                    <a:cubicBezTo>
                      <a:pt x="113" y="116"/>
                      <a:pt x="112" y="114"/>
                      <a:pt x="111" y="112"/>
                    </a:cubicBezTo>
                    <a:cubicBezTo>
                      <a:pt x="110" y="110"/>
                      <a:pt x="109" y="108"/>
                      <a:pt x="108" y="105"/>
                    </a:cubicBezTo>
                    <a:cubicBezTo>
                      <a:pt x="107" y="102"/>
                      <a:pt x="106" y="99"/>
                      <a:pt x="105" y="95"/>
                    </a:cubicBezTo>
                    <a:cubicBezTo>
                      <a:pt x="105" y="93"/>
                      <a:pt x="105" y="93"/>
                      <a:pt x="105" y="93"/>
                    </a:cubicBezTo>
                    <a:cubicBezTo>
                      <a:pt x="106" y="92"/>
                      <a:pt x="106" y="92"/>
                      <a:pt x="106" y="92"/>
                    </a:cubicBezTo>
                    <a:cubicBezTo>
                      <a:pt x="117" y="86"/>
                      <a:pt x="126" y="79"/>
                      <a:pt x="133" y="70"/>
                    </a:cubicBezTo>
                    <a:cubicBezTo>
                      <a:pt x="139" y="61"/>
                      <a:pt x="142" y="51"/>
                      <a:pt x="142" y="40"/>
                    </a:cubicBezTo>
                    <a:cubicBezTo>
                      <a:pt x="142" y="32"/>
                      <a:pt x="140" y="24"/>
                      <a:pt x="136" y="17"/>
                    </a:cubicBezTo>
                    <a:cubicBezTo>
                      <a:pt x="132" y="11"/>
                      <a:pt x="128" y="5"/>
                      <a:pt x="123" y="0"/>
                    </a:cubicBezTo>
                    <a:cubicBezTo>
                      <a:pt x="123" y="2"/>
                      <a:pt x="123" y="3"/>
                      <a:pt x="123" y="4"/>
                    </a:cubicBezTo>
                    <a:cubicBezTo>
                      <a:pt x="123" y="17"/>
                      <a:pt x="120" y="29"/>
                      <a:pt x="114" y="40"/>
                    </a:cubicBezTo>
                    <a:cubicBezTo>
                      <a:pt x="108" y="51"/>
                      <a:pt x="100" y="61"/>
                      <a:pt x="89" y="69"/>
                    </a:cubicBezTo>
                    <a:cubicBezTo>
                      <a:pt x="79" y="77"/>
                      <a:pt x="67" y="83"/>
                      <a:pt x="53" y="88"/>
                    </a:cubicBezTo>
                    <a:cubicBezTo>
                      <a:pt x="39" y="92"/>
                      <a:pt x="24" y="95"/>
                      <a:pt x="8" y="95"/>
                    </a:cubicBezTo>
                    <a:cubicBezTo>
                      <a:pt x="5" y="95"/>
                      <a:pt x="2" y="95"/>
                      <a:pt x="0" y="94"/>
                    </a:cubicBezTo>
                    <a:cubicBezTo>
                      <a:pt x="6" y="97"/>
                      <a:pt x="13" y="100"/>
                      <a:pt x="20" y="102"/>
                    </a:cubicBezTo>
                    <a:cubicBezTo>
                      <a:pt x="30" y="105"/>
                      <a:pt x="40" y="106"/>
                      <a:pt x="51" y="106"/>
                    </a:cubicBezTo>
                    <a:cubicBezTo>
                      <a:pt x="54" y="106"/>
                      <a:pt x="56" y="106"/>
                      <a:pt x="60" y="106"/>
                    </a:cubicBezTo>
                    <a:cubicBezTo>
                      <a:pt x="63" y="106"/>
                      <a:pt x="65" y="105"/>
                      <a:pt x="68" y="105"/>
                    </a:cubicBezTo>
                    <a:lnTo>
                      <a:pt x="69" y="10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dirty="0">
                  <a:latin typeface="Calibri" pitchFamily="34" charset="0"/>
                </a:endParaRPr>
              </a:p>
            </p:txBody>
          </p:sp>
          <p:sp>
            <p:nvSpPr>
              <p:cNvPr id="26" name="Freeform 33">
                <a:extLst>
                  <a:ext uri="{FF2B5EF4-FFF2-40B4-BE49-F238E27FC236}">
                    <a16:creationId xmlns:a16="http://schemas.microsoft.com/office/drawing/2014/main" id="{3BAF1D00-50E2-4584-8B8B-12B0C7C6EB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91699" y="2425110"/>
                <a:ext cx="1684848" cy="1414190"/>
              </a:xfrm>
              <a:custGeom>
                <a:avLst/>
                <a:gdLst>
                  <a:gd name="T0" fmla="*/ 202 w 210"/>
                  <a:gd name="T1" fmla="*/ 47 h 176"/>
                  <a:gd name="T2" fmla="*/ 180 w 210"/>
                  <a:gd name="T3" fmla="*/ 23 h 176"/>
                  <a:gd name="T4" fmla="*/ 146 w 210"/>
                  <a:gd name="T5" fmla="*/ 6 h 176"/>
                  <a:gd name="T6" fmla="*/ 105 w 210"/>
                  <a:gd name="T7" fmla="*/ 0 h 176"/>
                  <a:gd name="T8" fmla="*/ 64 w 210"/>
                  <a:gd name="T9" fmla="*/ 6 h 176"/>
                  <a:gd name="T10" fmla="*/ 31 w 210"/>
                  <a:gd name="T11" fmla="*/ 23 h 176"/>
                  <a:gd name="T12" fmla="*/ 8 w 210"/>
                  <a:gd name="T13" fmla="*/ 47 h 176"/>
                  <a:gd name="T14" fmla="*/ 0 w 210"/>
                  <a:gd name="T15" fmla="*/ 77 h 176"/>
                  <a:gd name="T16" fmla="*/ 11 w 210"/>
                  <a:gd name="T17" fmla="*/ 112 h 176"/>
                  <a:gd name="T18" fmla="*/ 42 w 210"/>
                  <a:gd name="T19" fmla="*/ 139 h 176"/>
                  <a:gd name="T20" fmla="*/ 39 w 210"/>
                  <a:gd name="T21" fmla="*/ 149 h 176"/>
                  <a:gd name="T22" fmla="*/ 36 w 210"/>
                  <a:gd name="T23" fmla="*/ 157 h 176"/>
                  <a:gd name="T24" fmla="*/ 32 w 210"/>
                  <a:gd name="T25" fmla="*/ 162 h 176"/>
                  <a:gd name="T26" fmla="*/ 27 w 210"/>
                  <a:gd name="T27" fmla="*/ 167 h 176"/>
                  <a:gd name="T28" fmla="*/ 24 w 210"/>
                  <a:gd name="T29" fmla="*/ 170 h 176"/>
                  <a:gd name="T30" fmla="*/ 24 w 210"/>
                  <a:gd name="T31" fmla="*/ 172 h 176"/>
                  <a:gd name="T32" fmla="*/ 24 w 210"/>
                  <a:gd name="T33" fmla="*/ 173 h 176"/>
                  <a:gd name="T34" fmla="*/ 26 w 210"/>
                  <a:gd name="T35" fmla="*/ 175 h 176"/>
                  <a:gd name="T36" fmla="*/ 29 w 210"/>
                  <a:gd name="T37" fmla="*/ 176 h 176"/>
                  <a:gd name="T38" fmla="*/ 35 w 210"/>
                  <a:gd name="T39" fmla="*/ 175 h 176"/>
                  <a:gd name="T40" fmla="*/ 40 w 210"/>
                  <a:gd name="T41" fmla="*/ 174 h 176"/>
                  <a:gd name="T42" fmla="*/ 86 w 210"/>
                  <a:gd name="T43" fmla="*/ 153 h 176"/>
                  <a:gd name="T44" fmla="*/ 95 w 210"/>
                  <a:gd name="T45" fmla="*/ 154 h 176"/>
                  <a:gd name="T46" fmla="*/ 105 w 210"/>
                  <a:gd name="T47" fmla="*/ 154 h 176"/>
                  <a:gd name="T48" fmla="*/ 146 w 210"/>
                  <a:gd name="T49" fmla="*/ 148 h 176"/>
                  <a:gd name="T50" fmla="*/ 180 w 210"/>
                  <a:gd name="T51" fmla="*/ 132 h 176"/>
                  <a:gd name="T52" fmla="*/ 202 w 210"/>
                  <a:gd name="T53" fmla="*/ 107 h 176"/>
                  <a:gd name="T54" fmla="*/ 210 w 210"/>
                  <a:gd name="T55" fmla="*/ 77 h 176"/>
                  <a:gd name="T56" fmla="*/ 202 w 210"/>
                  <a:gd name="T57" fmla="*/ 47 h 176"/>
                  <a:gd name="T58" fmla="*/ 114 w 210"/>
                  <a:gd name="T59" fmla="*/ 127 h 176"/>
                  <a:gd name="T60" fmla="*/ 112 w 210"/>
                  <a:gd name="T61" fmla="*/ 130 h 176"/>
                  <a:gd name="T62" fmla="*/ 93 w 210"/>
                  <a:gd name="T63" fmla="*/ 130 h 176"/>
                  <a:gd name="T64" fmla="*/ 90 w 210"/>
                  <a:gd name="T65" fmla="*/ 127 h 176"/>
                  <a:gd name="T66" fmla="*/ 91 w 210"/>
                  <a:gd name="T67" fmla="*/ 108 h 176"/>
                  <a:gd name="T68" fmla="*/ 93 w 210"/>
                  <a:gd name="T69" fmla="*/ 106 h 176"/>
                  <a:gd name="T70" fmla="*/ 112 w 210"/>
                  <a:gd name="T71" fmla="*/ 106 h 176"/>
                  <a:gd name="T72" fmla="*/ 115 w 210"/>
                  <a:gd name="T73" fmla="*/ 109 h 176"/>
                  <a:gd name="T74" fmla="*/ 114 w 210"/>
                  <a:gd name="T75" fmla="*/ 127 h 176"/>
                  <a:gd name="T76" fmla="*/ 117 w 210"/>
                  <a:gd name="T77" fmla="*/ 31 h 176"/>
                  <a:gd name="T78" fmla="*/ 110 w 210"/>
                  <a:gd name="T79" fmla="*/ 92 h 176"/>
                  <a:gd name="T80" fmla="*/ 106 w 210"/>
                  <a:gd name="T81" fmla="*/ 94 h 176"/>
                  <a:gd name="T82" fmla="*/ 99 w 210"/>
                  <a:gd name="T83" fmla="*/ 94 h 176"/>
                  <a:gd name="T84" fmla="*/ 96 w 210"/>
                  <a:gd name="T85" fmla="*/ 91 h 176"/>
                  <a:gd name="T86" fmla="*/ 91 w 210"/>
                  <a:gd name="T87" fmla="*/ 31 h 176"/>
                  <a:gd name="T88" fmla="*/ 91 w 210"/>
                  <a:gd name="T89" fmla="*/ 26 h 176"/>
                  <a:gd name="T90" fmla="*/ 94 w 210"/>
                  <a:gd name="T91" fmla="*/ 25 h 176"/>
                  <a:gd name="T92" fmla="*/ 115 w 210"/>
                  <a:gd name="T93" fmla="*/ 25 h 176"/>
                  <a:gd name="T94" fmla="*/ 118 w 210"/>
                  <a:gd name="T95" fmla="*/ 27 h 176"/>
                  <a:gd name="T96" fmla="*/ 117 w 210"/>
                  <a:gd name="T97" fmla="*/ 3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10" h="176">
                    <a:moveTo>
                      <a:pt x="202" y="47"/>
                    </a:moveTo>
                    <a:cubicBezTo>
                      <a:pt x="197" y="38"/>
                      <a:pt x="189" y="30"/>
                      <a:pt x="180" y="23"/>
                    </a:cubicBezTo>
                    <a:cubicBezTo>
                      <a:pt x="170" y="16"/>
                      <a:pt x="159" y="10"/>
                      <a:pt x="146" y="6"/>
                    </a:cubicBezTo>
                    <a:cubicBezTo>
                      <a:pt x="133" y="2"/>
                      <a:pt x="120" y="0"/>
                      <a:pt x="105" y="0"/>
                    </a:cubicBezTo>
                    <a:cubicBezTo>
                      <a:pt x="91" y="0"/>
                      <a:pt x="77" y="2"/>
                      <a:pt x="64" y="6"/>
                    </a:cubicBezTo>
                    <a:cubicBezTo>
                      <a:pt x="52" y="10"/>
                      <a:pt x="40" y="16"/>
                      <a:pt x="31" y="23"/>
                    </a:cubicBezTo>
                    <a:cubicBezTo>
                      <a:pt x="21" y="30"/>
                      <a:pt x="14" y="38"/>
                      <a:pt x="8" y="47"/>
                    </a:cubicBezTo>
                    <a:cubicBezTo>
                      <a:pt x="3" y="57"/>
                      <a:pt x="0" y="67"/>
                      <a:pt x="0" y="77"/>
                    </a:cubicBezTo>
                    <a:cubicBezTo>
                      <a:pt x="0" y="90"/>
                      <a:pt x="4" y="102"/>
                      <a:pt x="11" y="112"/>
                    </a:cubicBezTo>
                    <a:cubicBezTo>
                      <a:pt x="19" y="123"/>
                      <a:pt x="29" y="132"/>
                      <a:pt x="42" y="139"/>
                    </a:cubicBezTo>
                    <a:cubicBezTo>
                      <a:pt x="41" y="143"/>
                      <a:pt x="40" y="146"/>
                      <a:pt x="39" y="149"/>
                    </a:cubicBezTo>
                    <a:cubicBezTo>
                      <a:pt x="38" y="152"/>
                      <a:pt x="37" y="155"/>
                      <a:pt x="36" y="157"/>
                    </a:cubicBezTo>
                    <a:cubicBezTo>
                      <a:pt x="34" y="159"/>
                      <a:pt x="33" y="161"/>
                      <a:pt x="32" y="162"/>
                    </a:cubicBezTo>
                    <a:cubicBezTo>
                      <a:pt x="30" y="164"/>
                      <a:pt x="29" y="166"/>
                      <a:pt x="27" y="167"/>
                    </a:cubicBezTo>
                    <a:cubicBezTo>
                      <a:pt x="26" y="168"/>
                      <a:pt x="25" y="169"/>
                      <a:pt x="24" y="170"/>
                    </a:cubicBezTo>
                    <a:cubicBezTo>
                      <a:pt x="24" y="170"/>
                      <a:pt x="24" y="171"/>
                      <a:pt x="24" y="172"/>
                    </a:cubicBezTo>
                    <a:cubicBezTo>
                      <a:pt x="24" y="173"/>
                      <a:pt x="24" y="173"/>
                      <a:pt x="24" y="173"/>
                    </a:cubicBezTo>
                    <a:cubicBezTo>
                      <a:pt x="24" y="174"/>
                      <a:pt x="25" y="174"/>
                      <a:pt x="26" y="175"/>
                    </a:cubicBezTo>
                    <a:cubicBezTo>
                      <a:pt x="27" y="176"/>
                      <a:pt x="28" y="176"/>
                      <a:pt x="29" y="176"/>
                    </a:cubicBezTo>
                    <a:cubicBezTo>
                      <a:pt x="31" y="176"/>
                      <a:pt x="33" y="175"/>
                      <a:pt x="35" y="175"/>
                    </a:cubicBezTo>
                    <a:cubicBezTo>
                      <a:pt x="37" y="175"/>
                      <a:pt x="38" y="174"/>
                      <a:pt x="40" y="174"/>
                    </a:cubicBezTo>
                    <a:cubicBezTo>
                      <a:pt x="57" y="170"/>
                      <a:pt x="72" y="163"/>
                      <a:pt x="86" y="153"/>
                    </a:cubicBezTo>
                    <a:cubicBezTo>
                      <a:pt x="89" y="153"/>
                      <a:pt x="92" y="154"/>
                      <a:pt x="95" y="154"/>
                    </a:cubicBezTo>
                    <a:cubicBezTo>
                      <a:pt x="99" y="154"/>
                      <a:pt x="102" y="154"/>
                      <a:pt x="105" y="154"/>
                    </a:cubicBezTo>
                    <a:cubicBezTo>
                      <a:pt x="120" y="154"/>
                      <a:pt x="133" y="152"/>
                      <a:pt x="146" y="148"/>
                    </a:cubicBezTo>
                    <a:cubicBezTo>
                      <a:pt x="159" y="144"/>
                      <a:pt x="170" y="139"/>
                      <a:pt x="180" y="132"/>
                    </a:cubicBezTo>
                    <a:cubicBezTo>
                      <a:pt x="189" y="125"/>
                      <a:pt x="197" y="117"/>
                      <a:pt x="202" y="107"/>
                    </a:cubicBezTo>
                    <a:cubicBezTo>
                      <a:pt x="208" y="98"/>
                      <a:pt x="210" y="88"/>
                      <a:pt x="210" y="77"/>
                    </a:cubicBezTo>
                    <a:cubicBezTo>
                      <a:pt x="210" y="67"/>
                      <a:pt x="208" y="57"/>
                      <a:pt x="202" y="47"/>
                    </a:cubicBezTo>
                    <a:close/>
                    <a:moveTo>
                      <a:pt x="114" y="127"/>
                    </a:moveTo>
                    <a:cubicBezTo>
                      <a:pt x="114" y="129"/>
                      <a:pt x="113" y="130"/>
                      <a:pt x="112" y="130"/>
                    </a:cubicBezTo>
                    <a:cubicBezTo>
                      <a:pt x="93" y="130"/>
                      <a:pt x="93" y="130"/>
                      <a:pt x="93" y="130"/>
                    </a:cubicBezTo>
                    <a:cubicBezTo>
                      <a:pt x="91" y="130"/>
                      <a:pt x="90" y="128"/>
                      <a:pt x="90" y="127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2" y="106"/>
                      <a:pt x="93" y="106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4" y="106"/>
                      <a:pt x="115" y="107"/>
                      <a:pt x="115" y="109"/>
                    </a:cubicBezTo>
                    <a:lnTo>
                      <a:pt x="114" y="127"/>
                    </a:lnTo>
                    <a:close/>
                    <a:moveTo>
                      <a:pt x="117" y="31"/>
                    </a:moveTo>
                    <a:cubicBezTo>
                      <a:pt x="110" y="92"/>
                      <a:pt x="110" y="92"/>
                      <a:pt x="110" y="92"/>
                    </a:cubicBezTo>
                    <a:cubicBezTo>
                      <a:pt x="109" y="93"/>
                      <a:pt x="108" y="94"/>
                      <a:pt x="106" y="94"/>
                    </a:cubicBezTo>
                    <a:cubicBezTo>
                      <a:pt x="99" y="94"/>
                      <a:pt x="99" y="94"/>
                      <a:pt x="99" y="94"/>
                    </a:cubicBezTo>
                    <a:cubicBezTo>
                      <a:pt x="98" y="94"/>
                      <a:pt x="97" y="93"/>
                      <a:pt x="96" y="91"/>
                    </a:cubicBezTo>
                    <a:cubicBezTo>
                      <a:pt x="91" y="31"/>
                      <a:pt x="91" y="31"/>
                      <a:pt x="91" y="31"/>
                    </a:cubicBezTo>
                    <a:cubicBezTo>
                      <a:pt x="91" y="29"/>
                      <a:pt x="91" y="27"/>
                      <a:pt x="91" y="26"/>
                    </a:cubicBezTo>
                    <a:cubicBezTo>
                      <a:pt x="91" y="26"/>
                      <a:pt x="92" y="25"/>
                      <a:pt x="94" y="25"/>
                    </a:cubicBezTo>
                    <a:cubicBezTo>
                      <a:pt x="115" y="25"/>
                      <a:pt x="115" y="25"/>
                      <a:pt x="115" y="25"/>
                    </a:cubicBezTo>
                    <a:cubicBezTo>
                      <a:pt x="117" y="25"/>
                      <a:pt x="118" y="26"/>
                      <a:pt x="118" y="27"/>
                    </a:cubicBezTo>
                    <a:cubicBezTo>
                      <a:pt x="118" y="28"/>
                      <a:pt x="118" y="30"/>
                      <a:pt x="117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dirty="0">
                  <a:latin typeface="Calibri" pitchFamily="34" charset="0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93" y="1371600"/>
            <a:ext cx="8869013" cy="50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035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/>
              <a:t>Привлекательность vs Ассоциации атрибутов с Вашим университетом</a:t>
            </a:r>
          </a:p>
          <a:p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9E41E-375F-44B1-A63F-E0212AFFEA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456261"/>
          </a:xfrm>
        </p:spPr>
        <p:txBody>
          <a:bodyPr/>
          <a:lstStyle/>
          <a:p>
            <a:r>
              <a:rPr lang="ru-RU"/>
              <a:t>Какие из нижеперечисленных характеристик Вы ассоциируете со своим вузом? Выбор вариантов не ограничен.</a:t>
            </a:r>
          </a:p>
          <a:p>
            <a:r>
              <a:rPr lang="ru-RU"/>
              <a:t>Что из этого для Вас важнее всего? (Не более 3-х вариантов)</a:t>
            </a:r>
          </a:p>
          <a:p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08774A-33A2-48EF-85CA-B7551AD7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Культура и студенческая жизнь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53E78B-240E-4DDD-A419-38F457822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grpSp>
        <p:nvGrpSpPr>
          <p:cNvPr id="13" name="Grupp 45">
            <a:extLst>
              <a:ext uri="{FF2B5EF4-FFF2-40B4-BE49-F238E27FC236}">
                <a16:creationId xmlns:a16="http://schemas.microsoft.com/office/drawing/2014/main" id="{3207021F-2449-4A10-9D85-980AE9C38B1E}"/>
              </a:ext>
            </a:extLst>
          </p:cNvPr>
          <p:cNvGrpSpPr/>
          <p:nvPr/>
        </p:nvGrpSpPr>
        <p:grpSpPr>
          <a:xfrm>
            <a:off x="10515600" y="1097280"/>
            <a:ext cx="522322" cy="640280"/>
            <a:chOff x="3243003" y="1681719"/>
            <a:chExt cx="1615918" cy="1980844"/>
          </a:xfrm>
        </p:grpSpPr>
        <p:sp>
          <p:nvSpPr>
            <p:cNvPr id="14" name="Freeform 59">
              <a:extLst>
                <a:ext uri="{FF2B5EF4-FFF2-40B4-BE49-F238E27FC236}">
                  <a16:creationId xmlns:a16="http://schemas.microsoft.com/office/drawing/2014/main" id="{AA6C6218-F679-4069-ACFA-7EC12F88B08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060540" y="1864182"/>
              <a:ext cx="1980844" cy="1615918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grpSp>
          <p:nvGrpSpPr>
            <p:cNvPr id="15" name="Grupp 47">
              <a:extLst>
                <a:ext uri="{FF2B5EF4-FFF2-40B4-BE49-F238E27FC236}">
                  <a16:creationId xmlns:a16="http://schemas.microsoft.com/office/drawing/2014/main" id="{24D9931D-D373-4BAA-A598-0D9D4B8A9244}"/>
                </a:ext>
              </a:extLst>
            </p:cNvPr>
            <p:cNvGrpSpPr/>
            <p:nvPr/>
          </p:nvGrpSpPr>
          <p:grpSpPr>
            <a:xfrm>
              <a:off x="3754289" y="2017235"/>
              <a:ext cx="707694" cy="954502"/>
              <a:chOff x="3270824" y="2406480"/>
              <a:chExt cx="855586" cy="1153970"/>
            </a:xfrm>
          </p:grpSpPr>
          <p:sp>
            <p:nvSpPr>
              <p:cNvPr id="16" name="Oval 64">
                <a:extLst>
                  <a:ext uri="{FF2B5EF4-FFF2-40B4-BE49-F238E27FC236}">
                    <a16:creationId xmlns:a16="http://schemas.microsoft.com/office/drawing/2014/main" id="{8A625664-566F-41F0-B879-3E5D9C32B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7715" y="2461805"/>
                <a:ext cx="169581" cy="1885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dirty="0">
                  <a:latin typeface="Calibri" pitchFamily="34" charset="0"/>
                </a:endParaRPr>
              </a:p>
            </p:txBody>
          </p:sp>
          <p:sp>
            <p:nvSpPr>
              <p:cNvPr id="17" name="Oval 65">
                <a:extLst>
                  <a:ext uri="{FF2B5EF4-FFF2-40B4-BE49-F238E27FC236}">
                    <a16:creationId xmlns:a16="http://schemas.microsoft.com/office/drawing/2014/main" id="{23E7A741-DCDB-4CFD-BC40-F695C6E7B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9946" y="2406480"/>
                <a:ext cx="178655" cy="1994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dirty="0">
                  <a:latin typeface="Calibri" pitchFamily="34" charset="0"/>
                </a:endParaRPr>
              </a:p>
            </p:txBody>
          </p:sp>
          <p:sp>
            <p:nvSpPr>
              <p:cNvPr id="18" name="Freeform 66">
                <a:extLst>
                  <a:ext uri="{FF2B5EF4-FFF2-40B4-BE49-F238E27FC236}">
                    <a16:creationId xmlns:a16="http://schemas.microsoft.com/office/drawing/2014/main" id="{37C66667-239C-4BE2-9893-6CB789E5C5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0824" y="2417387"/>
                <a:ext cx="442451" cy="1143063"/>
              </a:xfrm>
              <a:custGeom>
                <a:avLst/>
                <a:gdLst>
                  <a:gd name="T0" fmla="*/ 63 w 89"/>
                  <a:gd name="T1" fmla="*/ 42 h 206"/>
                  <a:gd name="T2" fmla="*/ 60 w 89"/>
                  <a:gd name="T3" fmla="*/ 42 h 206"/>
                  <a:gd name="T4" fmla="*/ 63 w 89"/>
                  <a:gd name="T5" fmla="*/ 66 h 206"/>
                  <a:gd name="T6" fmla="*/ 56 w 89"/>
                  <a:gd name="T7" fmla="*/ 73 h 206"/>
                  <a:gd name="T8" fmla="*/ 49 w 89"/>
                  <a:gd name="T9" fmla="*/ 66 h 206"/>
                  <a:gd name="T10" fmla="*/ 52 w 89"/>
                  <a:gd name="T11" fmla="*/ 42 h 206"/>
                  <a:gd name="T12" fmla="*/ 49 w 89"/>
                  <a:gd name="T13" fmla="*/ 42 h 206"/>
                  <a:gd name="T14" fmla="*/ 18 w 89"/>
                  <a:gd name="T15" fmla="*/ 0 h 206"/>
                  <a:gd name="T16" fmla="*/ 0 w 89"/>
                  <a:gd name="T17" fmla="*/ 24 h 206"/>
                  <a:gd name="T18" fmla="*/ 16 w 89"/>
                  <a:gd name="T19" fmla="*/ 60 h 206"/>
                  <a:gd name="T20" fmla="*/ 26 w 89"/>
                  <a:gd name="T21" fmla="*/ 90 h 206"/>
                  <a:gd name="T22" fmla="*/ 26 w 89"/>
                  <a:gd name="T23" fmla="*/ 96 h 206"/>
                  <a:gd name="T24" fmla="*/ 26 w 89"/>
                  <a:gd name="T25" fmla="*/ 123 h 206"/>
                  <a:gd name="T26" fmla="*/ 26 w 89"/>
                  <a:gd name="T27" fmla="*/ 125 h 206"/>
                  <a:gd name="T28" fmla="*/ 26 w 89"/>
                  <a:gd name="T29" fmla="*/ 206 h 206"/>
                  <a:gd name="T30" fmla="*/ 44 w 89"/>
                  <a:gd name="T31" fmla="*/ 206 h 206"/>
                  <a:gd name="T32" fmla="*/ 56 w 89"/>
                  <a:gd name="T33" fmla="*/ 149 h 206"/>
                  <a:gd name="T34" fmla="*/ 69 w 89"/>
                  <a:gd name="T35" fmla="*/ 206 h 206"/>
                  <a:gd name="T36" fmla="*/ 89 w 89"/>
                  <a:gd name="T37" fmla="*/ 206 h 206"/>
                  <a:gd name="T38" fmla="*/ 89 w 89"/>
                  <a:gd name="T39" fmla="*/ 125 h 206"/>
                  <a:gd name="T40" fmla="*/ 89 w 89"/>
                  <a:gd name="T41" fmla="*/ 116 h 206"/>
                  <a:gd name="T42" fmla="*/ 89 w 89"/>
                  <a:gd name="T43" fmla="*/ 67 h 206"/>
                  <a:gd name="T44" fmla="*/ 83 w 89"/>
                  <a:gd name="T45" fmla="*/ 49 h 206"/>
                  <a:gd name="T46" fmla="*/ 63 w 89"/>
                  <a:gd name="T47" fmla="*/ 42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9" h="206">
                    <a:moveTo>
                      <a:pt x="63" y="42"/>
                    </a:moveTo>
                    <a:cubicBezTo>
                      <a:pt x="60" y="42"/>
                      <a:pt x="60" y="42"/>
                      <a:pt x="60" y="42"/>
                    </a:cubicBezTo>
                    <a:cubicBezTo>
                      <a:pt x="63" y="66"/>
                      <a:pt x="63" y="66"/>
                      <a:pt x="63" y="66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22" y="42"/>
                      <a:pt x="18" y="21"/>
                      <a:pt x="18" y="0"/>
                    </a:cubicBezTo>
                    <a:cubicBezTo>
                      <a:pt x="12" y="0"/>
                      <a:pt x="0" y="0"/>
                      <a:pt x="0" y="24"/>
                    </a:cubicBezTo>
                    <a:cubicBezTo>
                      <a:pt x="0" y="33"/>
                      <a:pt x="4" y="48"/>
                      <a:pt x="16" y="60"/>
                    </a:cubicBezTo>
                    <a:cubicBezTo>
                      <a:pt x="25" y="69"/>
                      <a:pt x="25" y="83"/>
                      <a:pt x="26" y="90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5"/>
                      <a:pt x="26" y="125"/>
                      <a:pt x="26" y="125"/>
                    </a:cubicBezTo>
                    <a:cubicBezTo>
                      <a:pt x="26" y="206"/>
                      <a:pt x="26" y="206"/>
                      <a:pt x="26" y="206"/>
                    </a:cubicBezTo>
                    <a:cubicBezTo>
                      <a:pt x="44" y="206"/>
                      <a:pt x="44" y="206"/>
                      <a:pt x="44" y="206"/>
                    </a:cubicBezTo>
                    <a:cubicBezTo>
                      <a:pt x="56" y="149"/>
                      <a:pt x="56" y="149"/>
                      <a:pt x="56" y="149"/>
                    </a:cubicBezTo>
                    <a:cubicBezTo>
                      <a:pt x="69" y="206"/>
                      <a:pt x="69" y="206"/>
                      <a:pt x="69" y="206"/>
                    </a:cubicBezTo>
                    <a:cubicBezTo>
                      <a:pt x="89" y="206"/>
                      <a:pt x="89" y="206"/>
                      <a:pt x="89" y="206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16"/>
                      <a:pt x="89" y="116"/>
                      <a:pt x="89" y="116"/>
                    </a:cubicBezTo>
                    <a:cubicBezTo>
                      <a:pt x="89" y="67"/>
                      <a:pt x="89" y="67"/>
                      <a:pt x="89" y="67"/>
                    </a:cubicBezTo>
                    <a:cubicBezTo>
                      <a:pt x="89" y="59"/>
                      <a:pt x="88" y="54"/>
                      <a:pt x="83" y="49"/>
                    </a:cubicBezTo>
                    <a:cubicBezTo>
                      <a:pt x="78" y="44"/>
                      <a:pt x="71" y="42"/>
                      <a:pt x="63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dirty="0">
                  <a:latin typeface="Calibri" pitchFamily="34" charset="0"/>
                </a:endParaRPr>
              </a:p>
            </p:txBody>
          </p:sp>
          <p:sp>
            <p:nvSpPr>
              <p:cNvPr id="19" name="Freeform 67">
                <a:extLst>
                  <a:ext uri="{FF2B5EF4-FFF2-40B4-BE49-F238E27FC236}">
                    <a16:creationId xmlns:a16="http://schemas.microsoft.com/office/drawing/2014/main" id="{44A9B669-8D7A-4ECA-9480-867BBE731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165" y="2506214"/>
                <a:ext cx="378245" cy="1054235"/>
              </a:xfrm>
              <a:custGeom>
                <a:avLst/>
                <a:gdLst>
                  <a:gd name="T0" fmla="*/ 63 w 76"/>
                  <a:gd name="T1" fmla="*/ 51 h 190"/>
                  <a:gd name="T2" fmla="*/ 76 w 76"/>
                  <a:gd name="T3" fmla="*/ 21 h 190"/>
                  <a:gd name="T4" fmla="*/ 63 w 76"/>
                  <a:gd name="T5" fmla="*/ 2 h 190"/>
                  <a:gd name="T6" fmla="*/ 33 w 76"/>
                  <a:gd name="T7" fmla="*/ 37 h 190"/>
                  <a:gd name="T8" fmla="*/ 22 w 76"/>
                  <a:gd name="T9" fmla="*/ 37 h 190"/>
                  <a:gd name="T10" fmla="*/ 6 w 76"/>
                  <a:gd name="T11" fmla="*/ 46 h 190"/>
                  <a:gd name="T12" fmla="*/ 3 w 76"/>
                  <a:gd name="T13" fmla="*/ 51 h 190"/>
                  <a:gd name="T14" fmla="*/ 2 w 76"/>
                  <a:gd name="T15" fmla="*/ 57 h 190"/>
                  <a:gd name="T16" fmla="*/ 2 w 76"/>
                  <a:gd name="T17" fmla="*/ 94 h 190"/>
                  <a:gd name="T18" fmla="*/ 0 w 76"/>
                  <a:gd name="T19" fmla="*/ 146 h 190"/>
                  <a:gd name="T20" fmla="*/ 17 w 76"/>
                  <a:gd name="T21" fmla="*/ 147 h 190"/>
                  <a:gd name="T22" fmla="*/ 21 w 76"/>
                  <a:gd name="T23" fmla="*/ 190 h 190"/>
                  <a:gd name="T24" fmla="*/ 39 w 76"/>
                  <a:gd name="T25" fmla="*/ 190 h 190"/>
                  <a:gd name="T26" fmla="*/ 46 w 76"/>
                  <a:gd name="T27" fmla="*/ 148 h 190"/>
                  <a:gd name="T28" fmla="*/ 58 w 76"/>
                  <a:gd name="T29" fmla="*/ 148 h 190"/>
                  <a:gd name="T30" fmla="*/ 56 w 76"/>
                  <a:gd name="T31" fmla="*/ 100 h 190"/>
                  <a:gd name="T32" fmla="*/ 63 w 76"/>
                  <a:gd name="T33" fmla="*/ 5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90">
                    <a:moveTo>
                      <a:pt x="63" y="51"/>
                    </a:moveTo>
                    <a:cubicBezTo>
                      <a:pt x="73" y="41"/>
                      <a:pt x="76" y="28"/>
                      <a:pt x="76" y="21"/>
                    </a:cubicBezTo>
                    <a:cubicBezTo>
                      <a:pt x="76" y="0"/>
                      <a:pt x="68" y="2"/>
                      <a:pt x="63" y="2"/>
                    </a:cubicBezTo>
                    <a:cubicBezTo>
                      <a:pt x="63" y="19"/>
                      <a:pt x="56" y="37"/>
                      <a:pt x="33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5" y="37"/>
                      <a:pt x="9" y="41"/>
                      <a:pt x="6" y="46"/>
                    </a:cubicBezTo>
                    <a:cubicBezTo>
                      <a:pt x="4" y="47"/>
                      <a:pt x="3" y="49"/>
                      <a:pt x="3" y="51"/>
                    </a:cubicBezTo>
                    <a:cubicBezTo>
                      <a:pt x="2" y="53"/>
                      <a:pt x="2" y="55"/>
                      <a:pt x="2" y="57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17" y="147"/>
                      <a:pt x="17" y="147"/>
                      <a:pt x="17" y="147"/>
                    </a:cubicBezTo>
                    <a:cubicBezTo>
                      <a:pt x="21" y="190"/>
                      <a:pt x="21" y="190"/>
                      <a:pt x="21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100"/>
                      <a:pt x="55" y="58"/>
                      <a:pt x="63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dirty="0">
                  <a:latin typeface="Calibri" pitchFamily="34" charset="0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93" y="1368000"/>
            <a:ext cx="8869013" cy="50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403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/>
              <a:t>Привлекательность vs Ассоциации атрибутов с Вашим университетом</a:t>
            </a:r>
          </a:p>
          <a:p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9E41E-375F-44B1-A63F-E0212AFFEA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456261"/>
          </a:xfrm>
        </p:spPr>
        <p:txBody>
          <a:bodyPr/>
          <a:lstStyle/>
          <a:p>
            <a:r>
              <a:rPr lang="ru-RU"/>
              <a:t>Какие из нижеперечисленных характеристик Вы ассоциируете со своим вузом? Выбор вариантов не ограничен.</a:t>
            </a:r>
          </a:p>
          <a:p>
            <a:r>
              <a:rPr lang="ru-RU"/>
              <a:t>Что из этого для Вас важнее всего? (Не более 3-х вариантов)</a:t>
            </a:r>
          </a:p>
          <a:p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08774A-33A2-48EF-85CA-B7551AD7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Потенциал трудоустройства и перспективы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53E78B-240E-4DDD-A419-38F457822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grpSp>
        <p:nvGrpSpPr>
          <p:cNvPr id="22" name="Grupp 35">
            <a:extLst>
              <a:ext uri="{FF2B5EF4-FFF2-40B4-BE49-F238E27FC236}">
                <a16:creationId xmlns:a16="http://schemas.microsoft.com/office/drawing/2014/main" id="{AC6405CF-F8DB-4279-9770-B47A964367A5}"/>
              </a:ext>
            </a:extLst>
          </p:cNvPr>
          <p:cNvGrpSpPr/>
          <p:nvPr/>
        </p:nvGrpSpPr>
        <p:grpSpPr>
          <a:xfrm>
            <a:off x="10515600" y="1097280"/>
            <a:ext cx="538338" cy="661085"/>
            <a:chOff x="1873996" y="3631902"/>
            <a:chExt cx="1613044" cy="1980837"/>
          </a:xfrm>
        </p:grpSpPr>
        <p:sp>
          <p:nvSpPr>
            <p:cNvPr id="23" name="Freeform 60">
              <a:extLst>
                <a:ext uri="{FF2B5EF4-FFF2-40B4-BE49-F238E27FC236}">
                  <a16:creationId xmlns:a16="http://schemas.microsoft.com/office/drawing/2014/main" id="{A5DBD16B-2D24-477E-BA72-1242EF06E4D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90099" y="3815799"/>
              <a:ext cx="1980837" cy="1613044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n w="76200" cmpd="sng">
                  <a:solidFill>
                    <a:schemeClr val="bg1"/>
                  </a:solidFill>
                </a:ln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grpSp>
          <p:nvGrpSpPr>
            <p:cNvPr id="24" name="Grupp 37">
              <a:extLst>
                <a:ext uri="{FF2B5EF4-FFF2-40B4-BE49-F238E27FC236}">
                  <a16:creationId xmlns:a16="http://schemas.microsoft.com/office/drawing/2014/main" id="{0BE0CB47-351E-4179-B579-4430E0F5D0F3}"/>
                </a:ext>
              </a:extLst>
            </p:cNvPr>
            <p:cNvGrpSpPr/>
            <p:nvPr/>
          </p:nvGrpSpPr>
          <p:grpSpPr>
            <a:xfrm>
              <a:off x="2142879" y="4280411"/>
              <a:ext cx="909434" cy="810832"/>
              <a:chOff x="1412330" y="4262837"/>
              <a:chExt cx="995860" cy="887888"/>
            </a:xfrm>
          </p:grpSpPr>
          <p:sp>
            <p:nvSpPr>
              <p:cNvPr id="25" name="Freeform 68">
                <a:extLst>
                  <a:ext uri="{FF2B5EF4-FFF2-40B4-BE49-F238E27FC236}">
                    <a16:creationId xmlns:a16="http://schemas.microsoft.com/office/drawing/2014/main" id="{5BD94346-C195-4F02-818C-E74E70DDB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2330" y="4262837"/>
                <a:ext cx="952647" cy="887888"/>
              </a:xfrm>
              <a:custGeom>
                <a:avLst/>
                <a:gdLst>
                  <a:gd name="T0" fmla="*/ 1353 w 1353"/>
                  <a:gd name="T1" fmla="*/ 1212 h 1212"/>
                  <a:gd name="T2" fmla="*/ 0 w 1353"/>
                  <a:gd name="T3" fmla="*/ 1212 h 1212"/>
                  <a:gd name="T4" fmla="*/ 0 w 1353"/>
                  <a:gd name="T5" fmla="*/ 0 h 1212"/>
                  <a:gd name="T6" fmla="*/ 64 w 1353"/>
                  <a:gd name="T7" fmla="*/ 0 h 1212"/>
                  <a:gd name="T8" fmla="*/ 64 w 1353"/>
                  <a:gd name="T9" fmla="*/ 1155 h 1212"/>
                  <a:gd name="T10" fmla="*/ 1353 w 1353"/>
                  <a:gd name="T11" fmla="*/ 1155 h 1212"/>
                  <a:gd name="T12" fmla="*/ 1353 w 1353"/>
                  <a:gd name="T13" fmla="*/ 1212 h 1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3" h="1212">
                    <a:moveTo>
                      <a:pt x="1353" y="1212"/>
                    </a:moveTo>
                    <a:lnTo>
                      <a:pt x="0" y="1212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155"/>
                    </a:lnTo>
                    <a:lnTo>
                      <a:pt x="1353" y="1155"/>
                    </a:lnTo>
                    <a:lnTo>
                      <a:pt x="1353" y="12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 dirty="0">
                  <a:latin typeface="Calibri" pitchFamily="34" charset="0"/>
                </a:endParaRPr>
              </a:p>
            </p:txBody>
          </p:sp>
          <p:sp>
            <p:nvSpPr>
              <p:cNvPr id="26" name="Freeform 69">
                <a:extLst>
                  <a:ext uri="{FF2B5EF4-FFF2-40B4-BE49-F238E27FC236}">
                    <a16:creationId xmlns:a16="http://schemas.microsoft.com/office/drawing/2014/main" id="{2972ED75-1038-4A9B-B33E-91E783BF7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320" y="4493875"/>
                <a:ext cx="887870" cy="506946"/>
              </a:xfrm>
              <a:custGeom>
                <a:avLst/>
                <a:gdLst>
                  <a:gd name="T0" fmla="*/ 93 w 1261"/>
                  <a:gd name="T1" fmla="*/ 692 h 692"/>
                  <a:gd name="T2" fmla="*/ 0 w 1261"/>
                  <a:gd name="T3" fmla="*/ 613 h 692"/>
                  <a:gd name="T4" fmla="*/ 321 w 1261"/>
                  <a:gd name="T5" fmla="*/ 243 h 692"/>
                  <a:gd name="T6" fmla="*/ 478 w 1261"/>
                  <a:gd name="T7" fmla="*/ 350 h 692"/>
                  <a:gd name="T8" fmla="*/ 670 w 1261"/>
                  <a:gd name="T9" fmla="*/ 72 h 692"/>
                  <a:gd name="T10" fmla="*/ 912 w 1261"/>
                  <a:gd name="T11" fmla="*/ 335 h 692"/>
                  <a:gd name="T12" fmla="*/ 1168 w 1261"/>
                  <a:gd name="T13" fmla="*/ 0 h 692"/>
                  <a:gd name="T14" fmla="*/ 1261 w 1261"/>
                  <a:gd name="T15" fmla="*/ 72 h 692"/>
                  <a:gd name="T16" fmla="*/ 912 w 1261"/>
                  <a:gd name="T17" fmla="*/ 521 h 692"/>
                  <a:gd name="T18" fmla="*/ 684 w 1261"/>
                  <a:gd name="T19" fmla="*/ 257 h 692"/>
                  <a:gd name="T20" fmla="*/ 506 w 1261"/>
                  <a:gd name="T21" fmla="*/ 514 h 692"/>
                  <a:gd name="T22" fmla="*/ 342 w 1261"/>
                  <a:gd name="T23" fmla="*/ 399 h 692"/>
                  <a:gd name="T24" fmla="*/ 93 w 1261"/>
                  <a:gd name="T25" fmla="*/ 692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1" h="692">
                    <a:moveTo>
                      <a:pt x="93" y="692"/>
                    </a:moveTo>
                    <a:lnTo>
                      <a:pt x="0" y="613"/>
                    </a:lnTo>
                    <a:lnTo>
                      <a:pt x="321" y="243"/>
                    </a:lnTo>
                    <a:lnTo>
                      <a:pt x="478" y="350"/>
                    </a:lnTo>
                    <a:lnTo>
                      <a:pt x="670" y="72"/>
                    </a:lnTo>
                    <a:lnTo>
                      <a:pt x="912" y="335"/>
                    </a:lnTo>
                    <a:lnTo>
                      <a:pt x="1168" y="0"/>
                    </a:lnTo>
                    <a:lnTo>
                      <a:pt x="1261" y="72"/>
                    </a:lnTo>
                    <a:lnTo>
                      <a:pt x="912" y="521"/>
                    </a:lnTo>
                    <a:lnTo>
                      <a:pt x="684" y="257"/>
                    </a:lnTo>
                    <a:lnTo>
                      <a:pt x="506" y="514"/>
                    </a:lnTo>
                    <a:lnTo>
                      <a:pt x="342" y="399"/>
                    </a:lnTo>
                    <a:lnTo>
                      <a:pt x="93" y="6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 dirty="0">
                  <a:latin typeface="Calibri" pitchFamily="34" charset="0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93" y="1368000"/>
            <a:ext cx="8869013" cy="50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562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/>
              <a:t>Привлекательность vs Ассоциации атрибутов с Вашим университетом</a:t>
            </a:r>
          </a:p>
          <a:p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9E41E-375F-44B1-A63F-E0212AFFEA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456261"/>
          </a:xfrm>
        </p:spPr>
        <p:txBody>
          <a:bodyPr/>
          <a:lstStyle/>
          <a:p>
            <a:r>
              <a:rPr lang="ru-RU"/>
              <a:t>Какие из нижеперечисленных характеристик Вы ассоциируете со своим вузом? Выбор вариантов не ограничен.</a:t>
            </a:r>
          </a:p>
          <a:p>
            <a:r>
              <a:rPr lang="ru-RU"/>
              <a:t>Что из этого для Вас важнее всего? (Не более 3-х вариантов)</a:t>
            </a:r>
          </a:p>
          <a:p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08774A-33A2-48EF-85CA-B7551AD7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Образовательные услуги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53E78B-240E-4DDD-A419-38F457822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grpSp>
        <p:nvGrpSpPr>
          <p:cNvPr id="12" name="Grupp 27">
            <a:extLst>
              <a:ext uri="{FF2B5EF4-FFF2-40B4-BE49-F238E27FC236}">
                <a16:creationId xmlns:a16="http://schemas.microsoft.com/office/drawing/2014/main" id="{86830EAA-A93A-4B56-9878-B4CDB80E444E}"/>
              </a:ext>
            </a:extLst>
          </p:cNvPr>
          <p:cNvGrpSpPr/>
          <p:nvPr/>
        </p:nvGrpSpPr>
        <p:grpSpPr>
          <a:xfrm>
            <a:off x="10515600" y="1097280"/>
            <a:ext cx="639941" cy="562990"/>
            <a:chOff x="2541724" y="3847884"/>
            <a:chExt cx="1907678" cy="1678286"/>
          </a:xfrm>
        </p:grpSpPr>
        <p:sp>
          <p:nvSpPr>
            <p:cNvPr id="13" name="Freeform 58">
              <a:extLst>
                <a:ext uri="{FF2B5EF4-FFF2-40B4-BE49-F238E27FC236}">
                  <a16:creationId xmlns:a16="http://schemas.microsoft.com/office/drawing/2014/main" id="{69876B23-E3C0-4958-B43E-27B9C774939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541724" y="3847884"/>
              <a:ext cx="1907678" cy="1678286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rgbClr val="414041">
                <a:alpha val="7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97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 w="38100" cmpd="sng">
                  <a:solidFill>
                    <a:prstClr val="white"/>
                  </a:solidFill>
                </a:ln>
                <a:solidFill>
                  <a:srgbClr val="E2E3E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grpSp>
          <p:nvGrpSpPr>
            <p:cNvPr id="14" name="Grupp 29">
              <a:extLst>
                <a:ext uri="{FF2B5EF4-FFF2-40B4-BE49-F238E27FC236}">
                  <a16:creationId xmlns:a16="http://schemas.microsoft.com/office/drawing/2014/main" id="{EF7704D8-B113-4470-AA75-72EAA93B56F8}"/>
                </a:ext>
              </a:extLst>
            </p:cNvPr>
            <p:cNvGrpSpPr/>
            <p:nvPr/>
          </p:nvGrpSpPr>
          <p:grpSpPr>
            <a:xfrm>
              <a:off x="3366443" y="4346158"/>
              <a:ext cx="633700" cy="983678"/>
              <a:chOff x="3272575" y="4273335"/>
              <a:chExt cx="755742" cy="1173120"/>
            </a:xfrm>
          </p:grpSpPr>
          <p:sp>
            <p:nvSpPr>
              <p:cNvPr id="15" name="Freeform 70">
                <a:extLst>
                  <a:ext uri="{FF2B5EF4-FFF2-40B4-BE49-F238E27FC236}">
                    <a16:creationId xmlns:a16="http://schemas.microsoft.com/office/drawing/2014/main" id="{9A12F13B-DE0A-47C2-86CE-C35380C1B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390" y="4946777"/>
                <a:ext cx="548449" cy="499678"/>
              </a:xfrm>
              <a:custGeom>
                <a:avLst/>
                <a:gdLst>
                  <a:gd name="T0" fmla="*/ 53 w 107"/>
                  <a:gd name="T1" fmla="*/ 18 h 94"/>
                  <a:gd name="T2" fmla="*/ 0 w 107"/>
                  <a:gd name="T3" fmla="*/ 0 h 94"/>
                  <a:gd name="T4" fmla="*/ 0 w 107"/>
                  <a:gd name="T5" fmla="*/ 72 h 94"/>
                  <a:gd name="T6" fmla="*/ 53 w 107"/>
                  <a:gd name="T7" fmla="*/ 94 h 94"/>
                  <a:gd name="T8" fmla="*/ 107 w 107"/>
                  <a:gd name="T9" fmla="*/ 72 h 94"/>
                  <a:gd name="T10" fmla="*/ 107 w 107"/>
                  <a:gd name="T11" fmla="*/ 0 h 94"/>
                  <a:gd name="T12" fmla="*/ 53 w 107"/>
                  <a:gd name="T13" fmla="*/ 1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94">
                    <a:moveTo>
                      <a:pt x="53" y="18"/>
                    </a:moveTo>
                    <a:cubicBezTo>
                      <a:pt x="28" y="18"/>
                      <a:pt x="7" y="10"/>
                      <a:pt x="0" y="0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84"/>
                      <a:pt x="24" y="94"/>
                      <a:pt x="53" y="94"/>
                    </a:cubicBezTo>
                    <a:cubicBezTo>
                      <a:pt x="83" y="94"/>
                      <a:pt x="107" y="84"/>
                      <a:pt x="107" y="72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0" y="10"/>
                      <a:pt x="79" y="18"/>
                      <a:pt x="5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97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71">
                <a:extLst>
                  <a:ext uri="{FF2B5EF4-FFF2-40B4-BE49-F238E27FC236}">
                    <a16:creationId xmlns:a16="http://schemas.microsoft.com/office/drawing/2014/main" id="{C2C59ACC-EF45-4B6B-8340-3035880D5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487" y="4495380"/>
                <a:ext cx="137830" cy="170293"/>
              </a:xfrm>
              <a:custGeom>
                <a:avLst/>
                <a:gdLst>
                  <a:gd name="T0" fmla="*/ 21 w 27"/>
                  <a:gd name="T1" fmla="*/ 19 h 32"/>
                  <a:gd name="T2" fmla="*/ 4 w 27"/>
                  <a:gd name="T3" fmla="*/ 30 h 32"/>
                  <a:gd name="T4" fmla="*/ 9 w 27"/>
                  <a:gd name="T5" fmla="*/ 10 h 32"/>
                  <a:gd name="T6" fmla="*/ 26 w 27"/>
                  <a:gd name="T7" fmla="*/ 0 h 32"/>
                  <a:gd name="T8" fmla="*/ 21 w 27"/>
                  <a:gd name="T9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2">
                    <a:moveTo>
                      <a:pt x="21" y="19"/>
                    </a:moveTo>
                    <a:cubicBezTo>
                      <a:pt x="15" y="28"/>
                      <a:pt x="7" y="32"/>
                      <a:pt x="4" y="30"/>
                    </a:cubicBezTo>
                    <a:cubicBezTo>
                      <a:pt x="0" y="27"/>
                      <a:pt x="2" y="18"/>
                      <a:pt x="9" y="10"/>
                    </a:cubicBezTo>
                    <a:cubicBezTo>
                      <a:pt x="15" y="2"/>
                      <a:pt x="26" y="0"/>
                      <a:pt x="26" y="0"/>
                    </a:cubicBezTo>
                    <a:cubicBezTo>
                      <a:pt x="26" y="0"/>
                      <a:pt x="27" y="11"/>
                      <a:pt x="21" y="1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97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73">
                <a:extLst>
                  <a:ext uri="{FF2B5EF4-FFF2-40B4-BE49-F238E27FC236}">
                    <a16:creationId xmlns:a16="http://schemas.microsoft.com/office/drawing/2014/main" id="{2607E7C2-A920-41D4-8030-FE3FEFB92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575" y="4488981"/>
                <a:ext cx="266330" cy="505656"/>
              </a:xfrm>
              <a:custGeom>
                <a:avLst/>
                <a:gdLst>
                  <a:gd name="T0" fmla="*/ 34 w 52"/>
                  <a:gd name="T1" fmla="*/ 34 h 95"/>
                  <a:gd name="T2" fmla="*/ 40 w 52"/>
                  <a:gd name="T3" fmla="*/ 14 h 95"/>
                  <a:gd name="T4" fmla="*/ 24 w 52"/>
                  <a:gd name="T5" fmla="*/ 0 h 95"/>
                  <a:gd name="T6" fmla="*/ 28 w 52"/>
                  <a:gd name="T7" fmla="*/ 13 h 95"/>
                  <a:gd name="T8" fmla="*/ 13 w 52"/>
                  <a:gd name="T9" fmla="*/ 18 h 95"/>
                  <a:gd name="T10" fmla="*/ 9 w 52"/>
                  <a:gd name="T11" fmla="*/ 4 h 95"/>
                  <a:gd name="T12" fmla="*/ 3 w 52"/>
                  <a:gd name="T13" fmla="*/ 25 h 95"/>
                  <a:gd name="T14" fmla="*/ 19 w 52"/>
                  <a:gd name="T15" fmla="*/ 39 h 95"/>
                  <a:gd name="T16" fmla="*/ 24 w 52"/>
                  <a:gd name="T17" fmla="*/ 58 h 95"/>
                  <a:gd name="T18" fmla="*/ 13 w 52"/>
                  <a:gd name="T19" fmla="*/ 72 h 95"/>
                  <a:gd name="T20" fmla="*/ 52 w 52"/>
                  <a:gd name="T21" fmla="*/ 95 h 95"/>
                  <a:gd name="T22" fmla="*/ 34 w 52"/>
                  <a:gd name="T23" fmla="*/ 3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95">
                    <a:moveTo>
                      <a:pt x="34" y="34"/>
                    </a:moveTo>
                    <a:cubicBezTo>
                      <a:pt x="40" y="30"/>
                      <a:pt x="42" y="22"/>
                      <a:pt x="40" y="14"/>
                    </a:cubicBezTo>
                    <a:cubicBezTo>
                      <a:pt x="38" y="6"/>
                      <a:pt x="32" y="1"/>
                      <a:pt x="24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3" y="9"/>
                      <a:pt x="0" y="17"/>
                      <a:pt x="3" y="25"/>
                    </a:cubicBezTo>
                    <a:cubicBezTo>
                      <a:pt x="5" y="33"/>
                      <a:pt x="11" y="38"/>
                      <a:pt x="19" y="39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17" y="62"/>
                      <a:pt x="13" y="67"/>
                      <a:pt x="13" y="72"/>
                    </a:cubicBezTo>
                    <a:cubicBezTo>
                      <a:pt x="13" y="83"/>
                      <a:pt x="30" y="92"/>
                      <a:pt x="52" y="95"/>
                    </a:cubicBezTo>
                    <a:lnTo>
                      <a:pt x="34" y="34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97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74">
                <a:extLst>
                  <a:ext uri="{FF2B5EF4-FFF2-40B4-BE49-F238E27FC236}">
                    <a16:creationId xmlns:a16="http://schemas.microsoft.com/office/drawing/2014/main" id="{DB0A5E31-08F2-4EA6-9FBA-4790938E8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971" y="4273335"/>
                <a:ext cx="399856" cy="664747"/>
              </a:xfrm>
              <a:custGeom>
                <a:avLst/>
                <a:gdLst>
                  <a:gd name="T0" fmla="*/ 74 w 78"/>
                  <a:gd name="T1" fmla="*/ 7 h 125"/>
                  <a:gd name="T2" fmla="*/ 69 w 78"/>
                  <a:gd name="T3" fmla="*/ 6 h 125"/>
                  <a:gd name="T4" fmla="*/ 65 w 78"/>
                  <a:gd name="T5" fmla="*/ 9 h 125"/>
                  <a:gd name="T6" fmla="*/ 61 w 78"/>
                  <a:gd name="T7" fmla="*/ 9 h 125"/>
                  <a:gd name="T8" fmla="*/ 53 w 78"/>
                  <a:gd name="T9" fmla="*/ 4 h 125"/>
                  <a:gd name="T10" fmla="*/ 48 w 78"/>
                  <a:gd name="T11" fmla="*/ 3 h 125"/>
                  <a:gd name="T12" fmla="*/ 44 w 78"/>
                  <a:gd name="T13" fmla="*/ 2 h 125"/>
                  <a:gd name="T14" fmla="*/ 0 w 78"/>
                  <a:gd name="T15" fmla="*/ 23 h 125"/>
                  <a:gd name="T16" fmla="*/ 3 w 78"/>
                  <a:gd name="T17" fmla="*/ 25 h 125"/>
                  <a:gd name="T18" fmla="*/ 41 w 78"/>
                  <a:gd name="T19" fmla="*/ 21 h 125"/>
                  <a:gd name="T20" fmla="*/ 35 w 78"/>
                  <a:gd name="T21" fmla="*/ 59 h 125"/>
                  <a:gd name="T22" fmla="*/ 31 w 78"/>
                  <a:gd name="T23" fmla="*/ 61 h 125"/>
                  <a:gd name="T24" fmla="*/ 28 w 78"/>
                  <a:gd name="T25" fmla="*/ 78 h 125"/>
                  <a:gd name="T26" fmla="*/ 28 w 78"/>
                  <a:gd name="T27" fmla="*/ 78 h 125"/>
                  <a:gd name="T28" fmla="*/ 20 w 78"/>
                  <a:gd name="T29" fmla="*/ 117 h 125"/>
                  <a:gd name="T30" fmla="*/ 20 w 78"/>
                  <a:gd name="T31" fmla="*/ 116 h 125"/>
                  <a:gd name="T32" fmla="*/ 22 w 78"/>
                  <a:gd name="T33" fmla="*/ 124 h 125"/>
                  <a:gd name="T34" fmla="*/ 30 w 78"/>
                  <a:gd name="T35" fmla="*/ 125 h 125"/>
                  <a:gd name="T36" fmla="*/ 31 w 78"/>
                  <a:gd name="T37" fmla="*/ 125 h 125"/>
                  <a:gd name="T38" fmla="*/ 66 w 78"/>
                  <a:gd name="T39" fmla="*/ 84 h 125"/>
                  <a:gd name="T40" fmla="*/ 50 w 78"/>
                  <a:gd name="T41" fmla="*/ 79 h 125"/>
                  <a:gd name="T42" fmla="*/ 52 w 78"/>
                  <a:gd name="T43" fmla="*/ 74 h 125"/>
                  <a:gd name="T44" fmla="*/ 45 w 78"/>
                  <a:gd name="T45" fmla="*/ 60 h 125"/>
                  <a:gd name="T46" fmla="*/ 50 w 78"/>
                  <a:gd name="T47" fmla="*/ 22 h 125"/>
                  <a:gd name="T48" fmla="*/ 60 w 78"/>
                  <a:gd name="T49" fmla="*/ 20 h 125"/>
                  <a:gd name="T50" fmla="*/ 63 w 78"/>
                  <a:gd name="T51" fmla="*/ 20 h 125"/>
                  <a:gd name="T52" fmla="*/ 66 w 78"/>
                  <a:gd name="T53" fmla="*/ 25 h 125"/>
                  <a:gd name="T54" fmla="*/ 72 w 78"/>
                  <a:gd name="T55" fmla="*/ 25 h 125"/>
                  <a:gd name="T56" fmla="*/ 76 w 78"/>
                  <a:gd name="T57" fmla="*/ 24 h 125"/>
                  <a:gd name="T58" fmla="*/ 78 w 78"/>
                  <a:gd name="T59" fmla="*/ 9 h 125"/>
                  <a:gd name="T60" fmla="*/ 74 w 78"/>
                  <a:gd name="T61" fmla="*/ 7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25">
                    <a:moveTo>
                      <a:pt x="74" y="7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7" y="5"/>
                      <a:pt x="65" y="7"/>
                      <a:pt x="65" y="9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58" y="8"/>
                      <a:pt x="55" y="4"/>
                      <a:pt x="53" y="4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2"/>
                      <a:pt x="45" y="2"/>
                      <a:pt x="44" y="2"/>
                    </a:cubicBezTo>
                    <a:cubicBezTo>
                      <a:pt x="30" y="0"/>
                      <a:pt x="5" y="9"/>
                      <a:pt x="0" y="23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13" y="16"/>
                      <a:pt x="30" y="12"/>
                      <a:pt x="41" y="21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3" y="59"/>
                      <a:pt x="31" y="58"/>
                      <a:pt x="31" y="61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0" y="117"/>
                      <a:pt x="20" y="117"/>
                      <a:pt x="20" y="117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25" y="125"/>
                      <a:pt x="28" y="125"/>
                      <a:pt x="30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66" y="84"/>
                      <a:pt x="66" y="84"/>
                      <a:pt x="66" y="84"/>
                    </a:cubicBezTo>
                    <a:cubicBezTo>
                      <a:pt x="61" y="82"/>
                      <a:pt x="56" y="80"/>
                      <a:pt x="50" y="79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53" y="64"/>
                      <a:pt x="48" y="61"/>
                      <a:pt x="45" y="60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53" y="23"/>
                      <a:pt x="57" y="19"/>
                      <a:pt x="60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22"/>
                      <a:pt x="64" y="24"/>
                      <a:pt x="66" y="25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4" y="26"/>
                      <a:pt x="76" y="26"/>
                      <a:pt x="76" y="24"/>
                    </a:cubicBezTo>
                    <a:cubicBezTo>
                      <a:pt x="78" y="9"/>
                      <a:pt x="78" y="9"/>
                      <a:pt x="78" y="9"/>
                    </a:cubicBezTo>
                    <a:cubicBezTo>
                      <a:pt x="78" y="7"/>
                      <a:pt x="77" y="7"/>
                      <a:pt x="74" y="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97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75">
                <a:extLst>
                  <a:ext uri="{FF2B5EF4-FFF2-40B4-BE49-F238E27FC236}">
                    <a16:creationId xmlns:a16="http://schemas.microsoft.com/office/drawing/2014/main" id="{80003138-D617-4939-83B3-ACF13036B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568" y="4659275"/>
                <a:ext cx="301507" cy="335362"/>
              </a:xfrm>
              <a:custGeom>
                <a:avLst/>
                <a:gdLst>
                  <a:gd name="T0" fmla="*/ 40 w 59"/>
                  <a:gd name="T1" fmla="*/ 31 h 63"/>
                  <a:gd name="T2" fmla="*/ 59 w 59"/>
                  <a:gd name="T3" fmla="*/ 5 h 63"/>
                  <a:gd name="T4" fmla="*/ 52 w 59"/>
                  <a:gd name="T5" fmla="*/ 0 h 63"/>
                  <a:gd name="T6" fmla="*/ 0 w 59"/>
                  <a:gd name="T7" fmla="*/ 63 h 63"/>
                  <a:gd name="T8" fmla="*/ 45 w 59"/>
                  <a:gd name="T9" fmla="*/ 40 h 63"/>
                  <a:gd name="T10" fmla="*/ 40 w 59"/>
                  <a:gd name="T11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63">
                    <a:moveTo>
                      <a:pt x="40" y="31"/>
                    </a:moveTo>
                    <a:cubicBezTo>
                      <a:pt x="59" y="5"/>
                      <a:pt x="59" y="5"/>
                      <a:pt x="59" y="5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25" y="62"/>
                      <a:pt x="45" y="52"/>
                      <a:pt x="45" y="40"/>
                    </a:cubicBezTo>
                    <a:cubicBezTo>
                      <a:pt x="45" y="37"/>
                      <a:pt x="43" y="34"/>
                      <a:pt x="40" y="3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97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93" y="1371600"/>
            <a:ext cx="8869013" cy="50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8673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A7BF603-BB97-4034-987F-0CA4B624D33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az-Cyrl-AZ"/>
              <a:t>Ваши студенты</a:t>
            </a:r>
            <a:r>
              <a:rPr lang="en-US"/>
              <a:t> : </a:t>
            </a:r>
            <a:r>
              <a:rPr lang="az-Cyrl-AZ"/>
              <a:t>Бизнес/Экономика/Торговля (1</a:t>
            </a:r>
            <a:r>
              <a:rPr lang="en-US"/>
              <a:t>/1)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az-Cyrl-AZ"/>
              <a:t>Пожалуйста, выберите Вашу специализацию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Направления обучения</a:t>
            </a:r>
            <a:endParaRPr lang="sv-S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2021 | </a:t>
            </a:r>
            <a:r>
              <a:rPr lang="az-Cyrl-AZ"/>
              <a:t>Россия</a:t>
            </a:r>
            <a:r>
              <a:rPr lang="sv-SE"/>
              <a:t> | </a:t>
            </a:r>
            <a:r>
              <a:rPr lang="ru-RU"/>
              <a:t>Студенты | Все основные направления обучения</a:t>
            </a:r>
            <a:endParaRPr lang="sv-SE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8488038" cy="234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61276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A7BF603-BB97-4034-987F-0CA4B624D33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az-Cyrl-AZ"/>
              <a:t>Все студенты</a:t>
            </a:r>
            <a:r>
              <a:rPr lang="en-US"/>
              <a:t> : </a:t>
            </a:r>
            <a:r>
              <a:rPr lang="az-Cyrl-AZ"/>
              <a:t>Бизнес/Экономика/Торговля (1</a:t>
            </a:r>
            <a:r>
              <a:rPr lang="en-US"/>
              <a:t>/1)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az-Cyrl-AZ"/>
              <a:t>Пожалуйста, выберите Вашу специализацию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Направления обучения</a:t>
            </a:r>
            <a:endParaRPr lang="sv-SE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2021 | </a:t>
            </a:r>
            <a:r>
              <a:rPr lang="az-Cyrl-AZ"/>
              <a:t>Россия</a:t>
            </a:r>
            <a:r>
              <a:rPr lang="sv-SE"/>
              <a:t> | </a:t>
            </a:r>
            <a:r>
              <a:rPr lang="ru-RU"/>
              <a:t>Студенты | Все основные направления обучения</a:t>
            </a:r>
            <a:endParaRPr lang="sv-SE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8488038" cy="305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738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FFC24ADA-0976-421C-95A0-591841849BE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/>
              <a:t>Все студенты : Инженерное дело (1/1)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az-Cyrl-AZ"/>
              <a:t>Пожалуйста, выберите Вашу специализацию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Направления обучения</a:t>
            </a:r>
            <a:endParaRPr lang="sv-SE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2021 | </a:t>
            </a:r>
            <a:r>
              <a:rPr lang="az-Cyrl-AZ"/>
              <a:t>Россия</a:t>
            </a:r>
            <a:r>
              <a:rPr lang="sv-SE"/>
              <a:t> | </a:t>
            </a:r>
            <a:r>
              <a:rPr lang="ru-RU"/>
              <a:t>Студенты | Все основные направления обучения</a:t>
            </a:r>
            <a:endParaRPr lang="sv-SE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8488038" cy="287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38026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AB0A858C-6F5D-4973-BAC3-1DB02F7CD4C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/>
              <a:t>Все студенты : Информационные технологии (1/1)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az-Cyrl-AZ"/>
              <a:t>Пожалуйста, выберите Вашу специализацию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Направления обучения</a:t>
            </a:r>
            <a:endParaRPr lang="sv-SE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2021 | </a:t>
            </a:r>
            <a:r>
              <a:rPr lang="az-Cyrl-AZ"/>
              <a:t>Россия</a:t>
            </a:r>
            <a:r>
              <a:rPr lang="sv-SE"/>
              <a:t> | </a:t>
            </a:r>
            <a:r>
              <a:rPr lang="ru-RU"/>
              <a:t>Студенты | Все основные направления обучения</a:t>
            </a:r>
            <a:endParaRPr lang="sv-SE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8488038" cy="163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7135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9CFD98B-D6C9-4A5D-89C3-254D4EB730C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/>
              <a:t>Все студенты : Естественные науки (1/1)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az-Cyrl-AZ"/>
              <a:t>Пожалуйста, выберите Вашу специализацию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Направления обучения</a:t>
            </a:r>
            <a:endParaRPr lang="sv-SE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2021 | </a:t>
            </a:r>
            <a:r>
              <a:rPr lang="az-Cyrl-AZ"/>
              <a:t>Россия</a:t>
            </a:r>
            <a:r>
              <a:rPr lang="sv-SE"/>
              <a:t> | </a:t>
            </a:r>
            <a:r>
              <a:rPr lang="ru-RU"/>
              <a:t>Студенты | Все основные направления обучения</a:t>
            </a:r>
            <a:endParaRPr lang="sv-SE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8488038" cy="163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24580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6AD8993-4B2B-4315-A9A4-51CB178B5BD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/>
              <a:t>Все студенты : Гуманитарные науки (1/1)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az-Cyrl-AZ"/>
              <a:t>Пожалуйста, выберите Вашу специализацию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Направления обучения</a:t>
            </a:r>
            <a:endParaRPr lang="sv-SE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2021 | </a:t>
            </a:r>
            <a:r>
              <a:rPr lang="az-Cyrl-AZ"/>
              <a:t>Россия</a:t>
            </a:r>
            <a:r>
              <a:rPr lang="sv-SE"/>
              <a:t> | </a:t>
            </a:r>
            <a:r>
              <a:rPr lang="ru-RU"/>
              <a:t>Студенты | Все основные направления обучения</a:t>
            </a:r>
            <a:endParaRPr lang="sv-SE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8488038" cy="199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463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556C39BC-8B8F-424F-AD17-9AC227015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Демографический профиль талантов, представленных в этом отчете</a:t>
            </a:r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11117CA-9495-46AA-BB40-A4BB83E0CF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883EE8-8F01-408E-A8F6-80A9E2DA931D}"/>
              </a:ext>
            </a:extLst>
          </p:cNvPr>
          <p:cNvCxnSpPr>
            <a:cxnSpLocks/>
          </p:cNvCxnSpPr>
          <p:nvPr/>
        </p:nvCxnSpPr>
        <p:spPr>
          <a:xfrm>
            <a:off x="698989" y="4465484"/>
            <a:ext cx="10857212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650" y="4727920"/>
            <a:ext cx="3322334" cy="143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600" y="4727920"/>
            <a:ext cx="3322334" cy="161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00" y="1094836"/>
            <a:ext cx="3322334" cy="212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15942" y="126861"/>
            <a:ext cx="1933270" cy="338652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r>
              <a:rPr lang="en-US" sz="1200">
                <a:solidFill>
                  <a:srgbClr val="FF0000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endParaRPr lang="sv-SE" sz="1200" dirty="0"/>
          </a:p>
        </p:txBody>
      </p:sp>
      <p:sp>
        <p:nvSpPr>
          <p:cNvPr id="21" name="Rectangle 20"/>
          <p:cNvSpPr/>
          <p:nvPr/>
        </p:nvSpPr>
        <p:spPr>
          <a:xfrm>
            <a:off x="3346076" y="3597810"/>
            <a:ext cx="75600" cy="75069"/>
          </a:xfrm>
          <a:prstGeom prst="rect">
            <a:avLst/>
          </a:prstGeom>
          <a:solidFill>
            <a:srgbClr val="5F63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9913" y="3597810"/>
            <a:ext cx="75600" cy="75069"/>
          </a:xfrm>
          <a:prstGeom prst="rect">
            <a:avLst/>
          </a:prstGeom>
          <a:solidFill>
            <a:srgbClr val="7EC1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28951" y="3555285"/>
            <a:ext cx="1101590" cy="160118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100">
                <a:solidFill>
                  <a:srgbClr val="5F636A"/>
                </a:solidFill>
                <a:latin typeface="Calibri Light" panose="020F0302020204030204" pitchFamily="34" charset="0"/>
              </a:rPr>
              <a:t>Мужской</a:t>
            </a:r>
            <a:endParaRPr lang="en-US" sz="1100" dirty="0">
              <a:solidFill>
                <a:srgbClr val="5F636A"/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70141" y="3576304"/>
            <a:ext cx="977845" cy="118080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100">
                <a:solidFill>
                  <a:srgbClr val="7EC170"/>
                </a:solidFill>
                <a:latin typeface="Calibri Light" panose="020F0302020204030204" pitchFamily="34" charset="0"/>
                <a:cs typeface="Calibri" pitchFamily="34" charset="0"/>
              </a:rPr>
              <a:t>Женский</a:t>
            </a:r>
            <a:endParaRPr lang="sv-SE" sz="1100" dirty="0">
              <a:solidFill>
                <a:srgbClr val="7EC170"/>
              </a:solidFill>
              <a:latin typeface="Calibri Light" panose="020F0302020204030204" pitchFamily="34" charset="0"/>
            </a:endParaRPr>
          </a:p>
        </p:txBody>
      </p:sp>
      <p:sp>
        <p:nvSpPr>
          <p:cNvPr id="27" name="textruta 38">
            <a:extLst>
              <a:ext uri="{FF2B5EF4-FFF2-40B4-BE49-F238E27FC236}">
                <a16:creationId xmlns:a16="http://schemas.microsoft.com/office/drawing/2014/main" id="{0BB2A148-B2C0-4B1C-9950-268657AA5A8A}"/>
              </a:ext>
            </a:extLst>
          </p:cNvPr>
          <p:cNvSpPr txBox="1"/>
          <p:nvPr/>
        </p:nvSpPr>
        <p:spPr>
          <a:xfrm>
            <a:off x="1456919" y="1259046"/>
            <a:ext cx="3240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2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Пол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00" y="1483200"/>
            <a:ext cx="3567112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7235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D3459E6-6B5E-4585-84A8-366B13C06C2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az-Cyrl-AZ"/>
              <a:t>Все студенты</a:t>
            </a:r>
            <a:r>
              <a:rPr lang="en-US"/>
              <a:t> : </a:t>
            </a:r>
            <a:r>
              <a:rPr lang="az-Cyrl-AZ"/>
              <a:t>Право (1</a:t>
            </a:r>
            <a:r>
              <a:rPr lang="en-US"/>
              <a:t>/1)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az-Cyrl-AZ"/>
              <a:t>Пожалуйста, выберите Вашу специализацию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Направления обучения</a:t>
            </a:r>
            <a:endParaRPr lang="sv-SE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2021 | </a:t>
            </a:r>
            <a:r>
              <a:rPr lang="az-Cyrl-AZ"/>
              <a:t>Россия</a:t>
            </a:r>
            <a:r>
              <a:rPr lang="sv-SE"/>
              <a:t> | </a:t>
            </a:r>
            <a:r>
              <a:rPr lang="ru-RU"/>
              <a:t>Студенты | Все основные направления обучения</a:t>
            </a:r>
            <a:endParaRPr lang="sv-SE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8488038" cy="180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81948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1EE1AD6-F81F-4CCC-B2E6-82BE6C3E056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az-Cyrl-AZ"/>
              <a:t>Все студенты</a:t>
            </a:r>
            <a:r>
              <a:rPr lang="en-US"/>
              <a:t> : </a:t>
            </a:r>
            <a:r>
              <a:rPr lang="az-Cyrl-AZ"/>
              <a:t>Медицин</a:t>
            </a:r>
            <a:r>
              <a:rPr lang="en-US"/>
              <a:t>a/</a:t>
            </a:r>
            <a:r>
              <a:rPr lang="az-Cyrl-AZ"/>
              <a:t>Фармацевтика (1</a:t>
            </a:r>
            <a:r>
              <a:rPr lang="en-US"/>
              <a:t>/1)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az-Cyrl-AZ"/>
              <a:t>Пожалуйста, выберите Вашу специализацию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Направления обучения</a:t>
            </a:r>
            <a:endParaRPr lang="sv-SE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2021 | </a:t>
            </a:r>
            <a:r>
              <a:rPr lang="az-Cyrl-AZ"/>
              <a:t>Россия</a:t>
            </a:r>
            <a:r>
              <a:rPr lang="sv-SE"/>
              <a:t> | </a:t>
            </a:r>
            <a:r>
              <a:rPr lang="ru-RU"/>
              <a:t>Студенты | Все основные направления обучения</a:t>
            </a:r>
            <a:endParaRPr lang="sv-SE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8488038" cy="163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98147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Ниже приведён список потенциальных работодателей. Укажите, у каких работодателей Вы бы хотели работать.</a:t>
            </a:r>
          </a:p>
          <a:p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F600ED-2E14-4113-ACEC-415D4533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Рейтинг работодателей, принятых во внимание | Топ 30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2CE140-D573-41AD-94B6-4808EC88D2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9189403" cy="335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CC0022-50BB-40E1-A17D-A9AC5A5B9E22}"/>
              </a:ext>
            </a:extLst>
          </p:cNvPr>
          <p:cNvSpPr/>
          <p:nvPr/>
        </p:nvSpPr>
        <p:spPr>
          <a:xfrm>
            <a:off x="566670" y="1154667"/>
            <a:ext cx="9176089" cy="29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97754">
              <a:spcBef>
                <a:spcPct val="20000"/>
              </a:spcBef>
              <a:defRPr/>
            </a:pP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r>
              <a:rPr lang="sv-SE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Бизнес/Экономика/Торговля</a:t>
            </a:r>
            <a:endParaRPr lang="sv-SE" sz="1270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1616D-7948-4707-92F5-3953D2772302}"/>
              </a:ext>
            </a:extLst>
          </p:cNvPr>
          <p:cNvSpPr txBox="1"/>
          <p:nvPr/>
        </p:nvSpPr>
        <p:spPr>
          <a:xfrm>
            <a:off x="11018067" y="2245259"/>
            <a:ext cx="1674891" cy="371192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75000" lnSpcReduction="20000"/>
          </a:bodyPr>
          <a:lstStyle/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589642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Ниже приведён список потенциальных работодателей. Укажите, у каких работодателей Вы бы хотели работать.</a:t>
            </a:r>
          </a:p>
          <a:p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F600ED-2E14-4113-ACEC-415D4533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Рейтинг работодателей, принятых во внимание | Топ 30</a:t>
            </a:r>
            <a:endParaRPr lang="en-ZA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2CE140-D573-41AD-94B6-4808EC88D2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CC0022-50BB-40E1-A17D-A9AC5A5B9E22}"/>
              </a:ext>
            </a:extLst>
          </p:cNvPr>
          <p:cNvSpPr/>
          <p:nvPr/>
        </p:nvSpPr>
        <p:spPr>
          <a:xfrm>
            <a:off x="566670" y="1154667"/>
            <a:ext cx="9176089" cy="29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97754">
              <a:spcBef>
                <a:spcPct val="20000"/>
              </a:spcBef>
              <a:defRPr/>
            </a:pP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r>
              <a:rPr lang="sv-SE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Инженерное дело/Естественные науки</a:t>
            </a:r>
            <a:endParaRPr lang="sv-SE" sz="1270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9189403" cy="331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85485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Ниже приведён список потенциальных работодателей. Укажите, у каких работодателей Вы бы хотели работать.</a:t>
            </a:r>
          </a:p>
          <a:p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F600ED-2E14-4113-ACEC-415D4533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Рейтинг работодателей, принятых во внимание | Топ 30</a:t>
            </a:r>
            <a:endParaRPr lang="en-ZA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2CE140-D573-41AD-94B6-4808EC88D2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CC0022-50BB-40E1-A17D-A9AC5A5B9E22}"/>
              </a:ext>
            </a:extLst>
          </p:cNvPr>
          <p:cNvSpPr/>
          <p:nvPr/>
        </p:nvSpPr>
        <p:spPr>
          <a:xfrm>
            <a:off x="566670" y="1154667"/>
            <a:ext cx="9176089" cy="29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97754">
              <a:spcBef>
                <a:spcPct val="20000"/>
              </a:spcBef>
              <a:defRPr/>
            </a:pP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r>
              <a:rPr lang="sv-SE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Информационные технологии</a:t>
            </a:r>
            <a:endParaRPr lang="sv-SE" sz="1270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9189403" cy="339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21183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А теперь выберите 5 идеальных работодателей, на которых Вам больше всего хочется работать.</a:t>
            </a:r>
          </a:p>
          <a:p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F600ED-2E14-4113-ACEC-415D4533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Рейтинг Идеальных Работодателей | Топ 30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2CE140-D573-41AD-94B6-4808EC88D2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CC0022-50BB-40E1-A17D-A9AC5A5B9E22}"/>
              </a:ext>
            </a:extLst>
          </p:cNvPr>
          <p:cNvSpPr/>
          <p:nvPr/>
        </p:nvSpPr>
        <p:spPr>
          <a:xfrm>
            <a:off x="566670" y="1154667"/>
            <a:ext cx="9176089" cy="29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97754">
              <a:spcBef>
                <a:spcPct val="20000"/>
              </a:spcBef>
              <a:defRPr/>
            </a:pP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r>
              <a:rPr lang="sv-SE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Бизнес/Экономика/Торговля</a:t>
            </a:r>
            <a:endParaRPr lang="sv-SE" sz="1270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9189403" cy="331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98843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А теперь выберите 5 идеальных работодателей, на которых Вам больше всего хочется работать.</a:t>
            </a:r>
          </a:p>
          <a:p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F600ED-2E14-4113-ACEC-415D4533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Рейтинг Идеальных Работодателей | Топ 30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2CE140-D573-41AD-94B6-4808EC88D2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CC0022-50BB-40E1-A17D-A9AC5A5B9E22}"/>
              </a:ext>
            </a:extLst>
          </p:cNvPr>
          <p:cNvSpPr/>
          <p:nvPr/>
        </p:nvSpPr>
        <p:spPr>
          <a:xfrm>
            <a:off x="566670" y="1154667"/>
            <a:ext cx="9176089" cy="29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97754">
              <a:spcBef>
                <a:spcPct val="20000"/>
              </a:spcBef>
              <a:defRPr/>
            </a:pP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r>
              <a:rPr lang="sv-SE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Инженерное дело/Естественные науки</a:t>
            </a:r>
            <a:endParaRPr lang="sv-SE" sz="1270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9189403" cy="331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4809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А теперь выберите 5 идеальных работодателей, на которых Вам больше всего хочется работать.</a:t>
            </a:r>
          </a:p>
          <a:p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F600ED-2E14-4113-ACEC-415D4533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Рейтинг Идеальных Работодателей | Топ 30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2CE140-D573-41AD-94B6-4808EC88D2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CC0022-50BB-40E1-A17D-A9AC5A5B9E22}"/>
              </a:ext>
            </a:extLst>
          </p:cNvPr>
          <p:cNvSpPr/>
          <p:nvPr/>
        </p:nvSpPr>
        <p:spPr>
          <a:xfrm>
            <a:off x="566670" y="1154667"/>
            <a:ext cx="9176089" cy="29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97754">
              <a:spcBef>
                <a:spcPct val="20000"/>
              </a:spcBef>
              <a:defRPr/>
            </a:pP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r>
              <a:rPr lang="sv-SE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Информационные технологии</a:t>
            </a:r>
            <a:endParaRPr lang="sv-SE" sz="1270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9189403" cy="331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54519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Подавали ли Вы или планируете подать заявку на работу в эти компании? – Да, уже подал/подала / Да, обязательно подам.</a:t>
            </a:r>
          </a:p>
          <a:p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F600ED-2E14-4113-ACEC-415D4533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Рейтинг потенциальных претендентов | Топ 30</a:t>
            </a:r>
            <a:endParaRPr lang="en-ZA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2CE140-D573-41AD-94B6-4808EC88D2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9" name="Rectangle 8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>
              <a:solidFill>
                <a:srgbClr val="41404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CC0022-50BB-40E1-A17D-A9AC5A5B9E22}"/>
              </a:ext>
            </a:extLst>
          </p:cNvPr>
          <p:cNvSpPr/>
          <p:nvPr/>
        </p:nvSpPr>
        <p:spPr>
          <a:xfrm>
            <a:off x="566670" y="1154667"/>
            <a:ext cx="9176089" cy="29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97754">
              <a:spcBef>
                <a:spcPct val="20000"/>
              </a:spcBef>
              <a:defRPr/>
            </a:pP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r>
              <a:rPr lang="sv-SE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Бизнес/Экономика/Торговля</a:t>
            </a:r>
            <a:endParaRPr lang="sv-SE" sz="1270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9189403" cy="339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dirty="0">
              <a:solidFill>
                <a:srgbClr val="4140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7127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Подавали ли Вы или планируете подать заявку на работу в эти компании? – Да, уже подал/подала / Да, обязательно подам.</a:t>
            </a:r>
          </a:p>
          <a:p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F600ED-2E14-4113-ACEC-415D4533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Рейтинг потенциальных претендентов | Топ 30</a:t>
            </a:r>
            <a:endParaRPr lang="en-ZA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2CE140-D573-41AD-94B6-4808EC88D2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9" name="Rectangle 8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>
              <a:solidFill>
                <a:srgbClr val="41404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CC0022-50BB-40E1-A17D-A9AC5A5B9E22}"/>
              </a:ext>
            </a:extLst>
          </p:cNvPr>
          <p:cNvSpPr/>
          <p:nvPr/>
        </p:nvSpPr>
        <p:spPr>
          <a:xfrm>
            <a:off x="566670" y="1154667"/>
            <a:ext cx="9176089" cy="29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97754">
              <a:spcBef>
                <a:spcPct val="20000"/>
              </a:spcBef>
              <a:defRPr/>
            </a:pP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r>
              <a:rPr lang="sv-SE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Инженерное дело/Естественные науки</a:t>
            </a:r>
            <a:endParaRPr lang="sv-SE" sz="1270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9189403" cy="335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dirty="0">
              <a:solidFill>
                <a:srgbClr val="4140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33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D8E88-DE1C-4AE7-B836-ECDB5E42C7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Какую степень Вы получите, когда окончите обучение?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6BDA231-DDDC-4A9C-B477-B28B5760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Академическая степень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CBD221-7441-44C5-99B5-D29EE66785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9FA9E2D-93E1-4B86-89DF-6998E8A08DFC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82BB0D-6EA3-4C77-8EE4-9A5103AD9CBC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800" y="1350000"/>
            <a:ext cx="8634412" cy="46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35708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925E5-7B35-4CDB-9931-FB58B15C9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Подавали ли Вы или планируете подать заявку на работу в эти компании? – Да, уже подал/подала / Да, обязательно подам.</a:t>
            </a:r>
          </a:p>
          <a:p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F600ED-2E14-4113-ACEC-415D4533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Рейтинг потенциальных претендентов | Топ 30</a:t>
            </a:r>
            <a:endParaRPr lang="en-ZA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2CE140-D573-41AD-94B6-4808EC88D2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9" name="Rectangle 8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>
              <a:solidFill>
                <a:srgbClr val="41404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CC0022-50BB-40E1-A17D-A9AC5A5B9E22}"/>
              </a:ext>
            </a:extLst>
          </p:cNvPr>
          <p:cNvSpPr/>
          <p:nvPr/>
        </p:nvSpPr>
        <p:spPr>
          <a:xfrm>
            <a:off x="566670" y="1154667"/>
            <a:ext cx="9176089" cy="29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97754">
              <a:spcBef>
                <a:spcPct val="20000"/>
              </a:spcBef>
              <a:defRPr/>
            </a:pP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r>
              <a:rPr lang="sv-SE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| </a:t>
            </a:r>
            <a:r>
              <a:rPr lang="az-Cyrl-AZ" sz="127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Информационные технологии</a:t>
            </a:r>
            <a:endParaRPr lang="sv-SE" sz="1270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0" y="2016000"/>
            <a:ext cx="9189403" cy="331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dirty="0">
              <a:solidFill>
                <a:srgbClr val="4140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2260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88EFB-5AFB-45CE-A2C7-2502A60AF3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73405" y="4102842"/>
            <a:ext cx="7445189" cy="768301"/>
          </a:xfrm>
        </p:spPr>
        <p:txBody>
          <a:bodyPr/>
          <a:lstStyle/>
          <a:p>
            <a:pPr algn="ctr"/>
            <a:r>
              <a:rPr lang="az-Cyrl-AZ"/>
              <a:t>Спасибо!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280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09810"/>
          </a:xfrm>
        </p:spPr>
        <p:txBody>
          <a:bodyPr/>
          <a:lstStyle/>
          <a:p>
            <a:r>
              <a:rPr lang="ru-RU"/>
              <a:t>Что из нижеперечисленного в наибольшей степени соответствует Вашему положению как студента? (Выберите все подходящие варианты).</a:t>
            </a:r>
            <a:endParaRPr lang="en-US" dirty="0"/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556C39BC-8B8F-424F-AD17-9AC227015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Какие у Вас студенты?</a:t>
            </a:r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11117CA-9495-46AA-BB40-A4BB83E0CF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676C10-0B47-48B2-9879-51BC0E51AD1E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41C295F-1C44-4C84-8AEB-5D909D23B462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5942" y="126861"/>
            <a:ext cx="1933270" cy="338652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endParaRPr lang="sv-SE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68" y="1427558"/>
            <a:ext cx="75565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816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itting, book, bench, stack&#10;&#10;Description automatically generated">
            <a:extLst>
              <a:ext uri="{FF2B5EF4-FFF2-40B4-BE49-F238E27FC236}">
                <a16:creationId xmlns:a16="http://schemas.microsoft.com/office/drawing/2014/main" id="{44370D8C-A26A-4321-B536-C735E6419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346" y="559109"/>
            <a:ext cx="9467654" cy="631176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E36EE48-8696-4AD2-8146-34D8E25D621E}"/>
              </a:ext>
            </a:extLst>
          </p:cNvPr>
          <p:cNvSpPr/>
          <p:nvPr/>
        </p:nvSpPr>
        <p:spPr>
          <a:xfrm>
            <a:off x="1" y="546229"/>
            <a:ext cx="12191999" cy="6311769"/>
          </a:xfrm>
          <a:prstGeom prst="rect">
            <a:avLst/>
          </a:prstGeom>
          <a:gradFill flip="none" rotWithShape="1">
            <a:gsLst>
              <a:gs pos="60000">
                <a:schemeClr val="bg1">
                  <a:lumMod val="95000"/>
                </a:schemeClr>
              </a:gs>
              <a:gs pos="3000">
                <a:schemeClr val="accent6">
                  <a:lumMod val="45000"/>
                  <a:lumOff val="55000"/>
                  <a:alpha val="0"/>
                </a:schemeClr>
              </a:gs>
              <a:gs pos="100000">
                <a:schemeClr val="bg2"/>
              </a:gs>
              <a:gs pos="27000">
                <a:schemeClr val="accent6">
                  <a:lumMod val="45000"/>
                  <a:lumOff val="55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Какими из перечисленных ниже языков Вы владеете свободно? (Выберите все подходящие варианты).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D5B1B5-FAED-42F3-BE0D-E91F868EA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Наиболее распространенные языки</a:t>
            </a:r>
            <a:endParaRPr lang="en-US" dirty="0"/>
          </a:p>
        </p:txBody>
      </p:sp>
      <p:sp>
        <p:nvSpPr>
          <p:cNvPr id="8" name="Text Placeholder 28">
            <a:extLst>
              <a:ext uri="{FF2B5EF4-FFF2-40B4-BE49-F238E27FC236}">
                <a16:creationId xmlns:a16="http://schemas.microsoft.com/office/drawing/2014/main" id="{511117CA-9495-46AA-BB40-A4BB83E0CF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23249" y="6112207"/>
            <a:ext cx="75600" cy="75069"/>
          </a:xfrm>
          <a:prstGeom prst="rect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96495" y="6121935"/>
            <a:ext cx="75600" cy="75069"/>
          </a:xfrm>
          <a:prstGeom prst="rect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5177" y="6069682"/>
            <a:ext cx="1101590" cy="160118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100">
                <a:solidFill>
                  <a:srgbClr val="0E97C1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US" sz="1100" dirty="0">
              <a:solidFill>
                <a:srgbClr val="414041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67253" y="6100428"/>
            <a:ext cx="1325619" cy="129371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100">
                <a:solidFill>
                  <a:srgbClr val="074B60"/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endParaRPr lang="en-US" sz="1100" dirty="0">
              <a:solidFill>
                <a:srgbClr val="414041"/>
              </a:solidFill>
              <a:latin typeface="Calibri Light" panose="020F03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46" y="1427558"/>
            <a:ext cx="680561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237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2021 </a:t>
            </a:r>
            <a:r>
              <a:rPr lang="en-US">
                <a:latin typeface="+mn-lt"/>
              </a:rPr>
              <a:t>| </a:t>
            </a:r>
            <a:r>
              <a:rPr lang="az-Cyrl-AZ">
                <a:latin typeface="+mn-lt"/>
              </a:rPr>
              <a:t>Россия</a:t>
            </a:r>
            <a:r>
              <a:rPr lang="en-US">
                <a:latin typeface="+mn-lt"/>
              </a:rPr>
              <a:t> | </a:t>
            </a:r>
            <a:r>
              <a:rPr lang="ru-RU">
                <a:latin typeface="+mn-lt"/>
              </a:rPr>
              <a:t>Студенты | Все основные направления обучения</a:t>
            </a:r>
            <a:endParaRPr lang="en-US" dirty="0">
              <a:latin typeface="+mn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FCDFED-615A-4144-8F70-2679B04DA33A}"/>
              </a:ext>
            </a:extLst>
          </p:cNvPr>
          <p:cNvSpPr/>
          <p:nvPr/>
        </p:nvSpPr>
        <p:spPr>
          <a:xfrm>
            <a:off x="3572255" y="948690"/>
            <a:ext cx="4674029" cy="5677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2000" b="1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Карьерные профили 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Universum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3FE53C-D7F1-45C3-A73F-19A452E09C0D}"/>
              </a:ext>
            </a:extLst>
          </p:cNvPr>
          <p:cNvCxnSpPr>
            <a:cxnSpLocks/>
          </p:cNvCxnSpPr>
          <p:nvPr/>
        </p:nvCxnSpPr>
        <p:spPr>
          <a:xfrm flipH="1" flipV="1">
            <a:off x="6109729" y="4702947"/>
            <a:ext cx="3858795" cy="12957"/>
          </a:xfrm>
          <a:prstGeom prst="line">
            <a:avLst/>
          </a:prstGeom>
          <a:noFill/>
          <a:ln w="9525" cap="flat" cmpd="sng" algn="ctr">
            <a:solidFill>
              <a:srgbClr val="E2E3E4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4B32D4C-2725-4479-962E-D2AE40D8F6BA}"/>
              </a:ext>
            </a:extLst>
          </p:cNvPr>
          <p:cNvCxnSpPr>
            <a:cxnSpLocks/>
          </p:cNvCxnSpPr>
          <p:nvPr/>
        </p:nvCxnSpPr>
        <p:spPr>
          <a:xfrm flipV="1">
            <a:off x="2282951" y="4702947"/>
            <a:ext cx="3826778" cy="3614"/>
          </a:xfrm>
          <a:prstGeom prst="line">
            <a:avLst/>
          </a:prstGeom>
          <a:noFill/>
          <a:ln w="9525" cap="flat" cmpd="sng" algn="ctr">
            <a:solidFill>
              <a:srgbClr val="E2E3E4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58960F4-6781-4F8D-A8DF-E8C8F11B4663}"/>
              </a:ext>
            </a:extLst>
          </p:cNvPr>
          <p:cNvCxnSpPr>
            <a:cxnSpLocks/>
          </p:cNvCxnSpPr>
          <p:nvPr/>
        </p:nvCxnSpPr>
        <p:spPr>
          <a:xfrm flipH="1" flipV="1">
            <a:off x="3611879" y="2264062"/>
            <a:ext cx="6356645" cy="2046306"/>
          </a:xfrm>
          <a:prstGeom prst="line">
            <a:avLst/>
          </a:prstGeom>
          <a:noFill/>
          <a:ln w="9525" cap="flat" cmpd="sng" algn="ctr">
            <a:solidFill>
              <a:srgbClr val="E2E3E4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A799004-5DE5-4351-8F14-588E7B3A3D36}"/>
              </a:ext>
            </a:extLst>
          </p:cNvPr>
          <p:cNvCxnSpPr>
            <a:cxnSpLocks/>
          </p:cNvCxnSpPr>
          <p:nvPr/>
        </p:nvCxnSpPr>
        <p:spPr>
          <a:xfrm flipH="1" flipV="1">
            <a:off x="8511615" y="2268477"/>
            <a:ext cx="1456909" cy="2041891"/>
          </a:xfrm>
          <a:prstGeom prst="line">
            <a:avLst/>
          </a:prstGeom>
          <a:noFill/>
          <a:ln w="9525" cap="flat" cmpd="sng" algn="ctr">
            <a:solidFill>
              <a:srgbClr val="E2E3E4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F6D04A-0BDA-49E5-A1DE-EB36D0280AAA}"/>
              </a:ext>
            </a:extLst>
          </p:cNvPr>
          <p:cNvCxnSpPr>
            <a:cxnSpLocks/>
          </p:cNvCxnSpPr>
          <p:nvPr/>
        </p:nvCxnSpPr>
        <p:spPr>
          <a:xfrm flipH="1" flipV="1">
            <a:off x="3611879" y="2264062"/>
            <a:ext cx="2497850" cy="2033349"/>
          </a:xfrm>
          <a:prstGeom prst="line">
            <a:avLst/>
          </a:prstGeom>
          <a:noFill/>
          <a:ln w="9525" cap="flat" cmpd="sng" algn="ctr">
            <a:solidFill>
              <a:srgbClr val="E2E3E4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1A91B11-5178-4FA9-B1F5-EA8655204B77}"/>
              </a:ext>
            </a:extLst>
          </p:cNvPr>
          <p:cNvCxnSpPr>
            <a:cxnSpLocks/>
          </p:cNvCxnSpPr>
          <p:nvPr/>
        </p:nvCxnSpPr>
        <p:spPr>
          <a:xfrm flipV="1">
            <a:off x="6109729" y="2268477"/>
            <a:ext cx="2401886" cy="2028934"/>
          </a:xfrm>
          <a:prstGeom prst="line">
            <a:avLst/>
          </a:prstGeom>
          <a:noFill/>
          <a:ln w="9525" cap="flat" cmpd="sng" algn="ctr">
            <a:solidFill>
              <a:srgbClr val="E2E3E4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154EAAB-6610-478C-9590-65F342F8461C}"/>
              </a:ext>
            </a:extLst>
          </p:cNvPr>
          <p:cNvCxnSpPr>
            <a:cxnSpLocks/>
          </p:cNvCxnSpPr>
          <p:nvPr/>
        </p:nvCxnSpPr>
        <p:spPr>
          <a:xfrm>
            <a:off x="3611879" y="2264062"/>
            <a:ext cx="4899736" cy="4415"/>
          </a:xfrm>
          <a:prstGeom prst="line">
            <a:avLst/>
          </a:prstGeom>
          <a:noFill/>
          <a:ln w="9525" cap="flat" cmpd="sng" algn="ctr">
            <a:solidFill>
              <a:srgbClr val="E2E3E4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D12AD06-44DD-4980-89F3-5502E51BBF49}"/>
              </a:ext>
            </a:extLst>
          </p:cNvPr>
          <p:cNvCxnSpPr>
            <a:cxnSpLocks/>
          </p:cNvCxnSpPr>
          <p:nvPr/>
        </p:nvCxnSpPr>
        <p:spPr>
          <a:xfrm flipV="1">
            <a:off x="2282951" y="2268477"/>
            <a:ext cx="6228664" cy="2025321"/>
          </a:xfrm>
          <a:prstGeom prst="line">
            <a:avLst/>
          </a:prstGeom>
          <a:noFill/>
          <a:ln w="9525" cap="flat" cmpd="sng" algn="ctr">
            <a:solidFill>
              <a:srgbClr val="E2E3E4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89345DB-E0E6-4194-AD17-5A97C6DF7133}"/>
              </a:ext>
            </a:extLst>
          </p:cNvPr>
          <p:cNvCxnSpPr>
            <a:cxnSpLocks/>
          </p:cNvCxnSpPr>
          <p:nvPr/>
        </p:nvCxnSpPr>
        <p:spPr>
          <a:xfrm flipV="1">
            <a:off x="2282951" y="2264062"/>
            <a:ext cx="1328928" cy="2029736"/>
          </a:xfrm>
          <a:prstGeom prst="line">
            <a:avLst/>
          </a:prstGeom>
          <a:noFill/>
          <a:ln w="9525" cap="flat" cmpd="sng" algn="ctr">
            <a:solidFill>
              <a:srgbClr val="E2E3E4">
                <a:shade val="95000"/>
                <a:satMod val="105000"/>
              </a:srgbClr>
            </a:solidFill>
            <a:prstDash val="dash"/>
          </a:ln>
          <a:effectLst/>
        </p:spPr>
      </p:cxn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1471CD4-2C60-4B38-A0E9-B4D350B71B34}"/>
              </a:ext>
            </a:extLst>
          </p:cNvPr>
          <p:cNvSpPr/>
          <p:nvPr/>
        </p:nvSpPr>
        <p:spPr>
          <a:xfrm>
            <a:off x="2011679" y="2143509"/>
            <a:ext cx="3200401" cy="18698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900" b="1" strike="noStrike" kern="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«Энтузиасты»</a:t>
            </a:r>
          </a:p>
          <a:p>
            <a:pPr marL="0" marR="0" lvl="0" indent="0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strike="noStrike" kern="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strike="noStrike" kern="0" cap="none" spc="0" normalizeH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Инициативные работники ориентированы на достижение высоких результатов. Они честолюбивы, готовы внести личный вклад в процветание успешных предприятий, пользуются репутацией очень талантливых работников. Они с удовольствием принимают на себя высокий уровень ответственности и берутся за решение сложных задач. В ответ на целеустремленность и способность реализовывать задуманное они рассчитывают на высокий уровень признания и быстрое продвижение по карьерной лестнице.</a:t>
            </a:r>
            <a:endParaRPr kumimoji="0" lang="sv-SE" sz="900" strike="noStrike" kern="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216C84F-BF44-47D7-A0CE-C19F4994894C}"/>
              </a:ext>
            </a:extLst>
          </p:cNvPr>
          <p:cNvSpPr/>
          <p:nvPr/>
        </p:nvSpPr>
        <p:spPr>
          <a:xfrm>
            <a:off x="6888479" y="2143509"/>
            <a:ext cx="3200401" cy="18698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900" b="1" strike="noStrike" kern="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«Космополиты»</a:t>
            </a:r>
          </a:p>
          <a:p>
            <a:pPr marL="0" marR="0" lvl="0" indent="0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strike="noStrike" kern="0" cap="none" spc="0" normalizeH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strike="noStrike" kern="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Космополиты имеет сильную международную ориентацию. Они отличаются космополитичным мировоззрением, стремлением к расширению своих горизонтов в многонациональной компании, где есть возможность путешествовать за рубеж и взаимодействовать с коллегами, клиентами и заказчиками из разных стран мира. Постоянные перемены они считают положительным явлением, расширяющим их опыт и стимулирующим обучение.</a:t>
            </a:r>
            <a:endParaRPr kumimoji="0" lang="sv-SE" sz="900" strike="noStrike" kern="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21B3E18-1ADC-4237-919D-1A0FE497FBFB}"/>
              </a:ext>
            </a:extLst>
          </p:cNvPr>
          <p:cNvSpPr/>
          <p:nvPr/>
        </p:nvSpPr>
        <p:spPr>
          <a:xfrm>
            <a:off x="682751" y="4514853"/>
            <a:ext cx="3200401" cy="18734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900" b="1" strike="noStrike" kern="0" cap="none" spc="0" normalizeH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«Новаторы» </a:t>
            </a:r>
          </a:p>
          <a:p>
            <a:pPr marL="0" marR="0" lvl="0" indent="0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strike="noStrike" kern="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strike="noStrike" kern="0" cap="none" spc="0" normalizeH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Новаторы отличаются предприимчивостью. В идеале они предпочитают трудиться в динамичной, командно-ориентированной, инициативной среде с упором на инновации. Они менее заинтересованы в работе в устоявшемся окружении и больше внимания уделяют внедрению новейших технологий, разработке перспективных новинок в выбранной области.</a:t>
            </a:r>
            <a:endParaRPr kumimoji="0" lang="sv-SE" sz="900" strike="noStrike" kern="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B66CA8F-1C42-4B81-89CD-8BE0DE585305}"/>
              </a:ext>
            </a:extLst>
          </p:cNvPr>
          <p:cNvSpPr/>
          <p:nvPr/>
        </p:nvSpPr>
        <p:spPr>
          <a:xfrm>
            <a:off x="4486655" y="4514853"/>
            <a:ext cx="3200401" cy="18698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900" b="1" strike="noStrike" kern="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«Реформаторы»</a:t>
            </a:r>
          </a:p>
          <a:p>
            <a:pPr marL="0" marR="0" lvl="0" indent="0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strike="noStrike" kern="0" cap="none" spc="0" normalizeH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strike="noStrike" kern="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Реформаторы ориентируются на достижение высоких целей. Будучи по натуре альтруистами, они ищут работу в организациях, которые трудятся на общее благо в таких областях, как государственная служба или социальная сфера. Они — убежденные поборники этнического и культурного многообразия, равенства и взаимодействия, ощущают себя полезными, когда стремятся к достижению высокой цели или просто помогают людям.
</a:t>
            </a:r>
            <a:endParaRPr kumimoji="0" lang="sv-SE" sz="900" strike="noStrike" kern="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796E63B-E889-491E-AE3A-9AADE250E606}"/>
              </a:ext>
            </a:extLst>
          </p:cNvPr>
          <p:cNvSpPr/>
          <p:nvPr/>
        </p:nvSpPr>
        <p:spPr>
          <a:xfrm>
            <a:off x="8308847" y="4514853"/>
            <a:ext cx="3200401" cy="18698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900" b="1" strike="noStrike" kern="0" cap="none" spc="0" normalizeH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«Искатели равновесия» </a:t>
            </a:r>
            <a:endParaRPr kumimoji="0" lang="ru-RU" sz="900" strike="noStrike" kern="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strike="noStrike" kern="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strike="noStrike" kern="0" cap="none" spc="0" normalizeH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Искатели равновесия стремятся к балансу между работой и личной жизнью. Как правило, они ищут работу в устоявшихся малых и средних организациях с дружелюбной, семейной атмосферой, достойной заработной платой и гибкостью, позволяющей сбалансировать служебные обязанности с более широкими интересами и занятиями, которые не связаны с работой.</a:t>
            </a:r>
            <a:endParaRPr kumimoji="0" lang="sv-SE" sz="900" strike="noStrike" kern="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67CC817-9044-4B50-8ACD-562002F2C137}"/>
              </a:ext>
            </a:extLst>
          </p:cNvPr>
          <p:cNvSpPr/>
          <p:nvPr/>
        </p:nvSpPr>
        <p:spPr>
          <a:xfrm>
            <a:off x="3393119" y="1890050"/>
            <a:ext cx="405423" cy="401121"/>
          </a:xfrm>
          <a:prstGeom prst="ellipse">
            <a:avLst/>
          </a:prstGeom>
          <a:solidFill>
            <a:srgbClr val="FA531D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14" b="0" i="0" u="none" strike="noStrike" kern="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0BB3292-D7F3-4E2A-834D-9ED3EE873E74}"/>
              </a:ext>
            </a:extLst>
          </p:cNvPr>
          <p:cNvSpPr/>
          <p:nvPr/>
        </p:nvSpPr>
        <p:spPr>
          <a:xfrm>
            <a:off x="2071211" y="4297722"/>
            <a:ext cx="405423" cy="401121"/>
          </a:xfrm>
          <a:prstGeom prst="ellipse">
            <a:avLst/>
          </a:prstGeom>
          <a:solidFill>
            <a:srgbClr val="FDC65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14" b="0" i="0" u="none" strike="noStrike" kern="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15C03F8-E26B-44C0-8A17-EC36CCC29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320" y="4392571"/>
            <a:ext cx="194472" cy="18637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251C431-0E41-4FFA-9986-E53FB6A11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580" y="2005018"/>
            <a:ext cx="188975" cy="188975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4E0BD631-9060-4D78-884F-673E477781C6}"/>
              </a:ext>
            </a:extLst>
          </p:cNvPr>
          <p:cNvSpPr/>
          <p:nvPr/>
        </p:nvSpPr>
        <p:spPr>
          <a:xfrm>
            <a:off x="8328734" y="1890050"/>
            <a:ext cx="405423" cy="401121"/>
          </a:xfrm>
          <a:prstGeom prst="ellipse">
            <a:avLst/>
          </a:prstGeom>
          <a:solidFill>
            <a:srgbClr val="20C19B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14" b="0" i="0" u="none" strike="noStrike" kern="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EBC32FF-3564-4E1E-A115-10590C392415}"/>
              </a:ext>
            </a:extLst>
          </p:cNvPr>
          <p:cNvSpPr/>
          <p:nvPr/>
        </p:nvSpPr>
        <p:spPr>
          <a:xfrm>
            <a:off x="5906961" y="4297871"/>
            <a:ext cx="405423" cy="401121"/>
          </a:xfrm>
          <a:prstGeom prst="ellipse">
            <a:avLst/>
          </a:prstGeom>
          <a:solidFill>
            <a:srgbClr val="E98DB0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14" b="0" i="0" u="none" strike="noStrike" kern="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CBDE78C-0864-4CC4-8157-4B7506FBE086}"/>
              </a:ext>
            </a:extLst>
          </p:cNvPr>
          <p:cNvSpPr/>
          <p:nvPr/>
        </p:nvSpPr>
        <p:spPr>
          <a:xfrm>
            <a:off x="9742711" y="4297722"/>
            <a:ext cx="405423" cy="401121"/>
          </a:xfrm>
          <a:prstGeom prst="ellipse">
            <a:avLst/>
          </a:prstGeom>
          <a:solidFill>
            <a:srgbClr val="89E0CF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14" b="0" i="0" u="none" strike="noStrike" kern="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F4AA7DA-CD38-4F19-9609-FA581668B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409" y="1992364"/>
            <a:ext cx="177810" cy="17781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F6F8FAF-519E-4C87-B98A-312D0D1B1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280" y="4404256"/>
            <a:ext cx="184354" cy="18435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B37CFB9-9759-434F-9B8C-E6C412203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261" y="4433204"/>
            <a:ext cx="168006" cy="1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64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83C231-F673-44A8-A335-506CC884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Карьерные профили </a:t>
            </a:r>
            <a:r>
              <a:rPr lang="en-US" dirty="0" err="1"/>
              <a:t>Universum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3F8A46-3027-4040-89BB-EFA0710057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6CD24-90CA-4467-84A8-59B3A496B14B}"/>
              </a:ext>
            </a:extLst>
          </p:cNvPr>
          <p:cNvSpPr txBox="1"/>
          <p:nvPr/>
        </p:nvSpPr>
        <p:spPr>
          <a:xfrm>
            <a:off x="1645457" y="2229770"/>
            <a:ext cx="2400175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178"/>
            <a:r>
              <a:rPr lang="az-Cyrl-AZ" sz="1088">
                <a:solidFill>
                  <a:srgbClr val="074B60"/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endParaRPr lang="en-US" sz="1088" dirty="0">
              <a:solidFill>
                <a:srgbClr val="074B6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184FC7-24D8-413D-9060-8788886386EA}"/>
              </a:ext>
            </a:extLst>
          </p:cNvPr>
          <p:cNvCxnSpPr/>
          <p:nvPr/>
        </p:nvCxnSpPr>
        <p:spPr>
          <a:xfrm>
            <a:off x="1369847" y="2103880"/>
            <a:ext cx="293804" cy="0"/>
          </a:xfrm>
          <a:prstGeom prst="line">
            <a:avLst/>
          </a:prstGeom>
          <a:noFill/>
          <a:ln w="28575" cap="flat" cmpd="sng" algn="ctr">
            <a:solidFill>
              <a:srgbClr val="0E97C1"/>
            </a:solidFill>
            <a:prstDash val="dash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A01076-B2A9-425B-81F4-7232C8F36E28}"/>
              </a:ext>
            </a:extLst>
          </p:cNvPr>
          <p:cNvCxnSpPr/>
          <p:nvPr/>
        </p:nvCxnSpPr>
        <p:spPr>
          <a:xfrm>
            <a:off x="1369847" y="2353782"/>
            <a:ext cx="293804" cy="0"/>
          </a:xfrm>
          <a:prstGeom prst="line">
            <a:avLst/>
          </a:prstGeom>
          <a:noFill/>
          <a:ln w="28575" cap="flat" cmpd="sng" algn="ctr">
            <a:solidFill>
              <a:srgbClr val="074B60"/>
            </a:solidFill>
            <a:prstDash val="soli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70F0110-92B1-403C-8681-F2E7EA5DAFAD}"/>
              </a:ext>
            </a:extLst>
          </p:cNvPr>
          <p:cNvSpPr txBox="1"/>
          <p:nvPr/>
        </p:nvSpPr>
        <p:spPr>
          <a:xfrm>
            <a:off x="1645457" y="1992245"/>
            <a:ext cx="2400175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178"/>
            <a:r>
              <a:rPr lang="az-Cyrl-AZ" sz="1088">
                <a:solidFill>
                  <a:srgbClr val="0E97C1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US" sz="1088" dirty="0">
              <a:solidFill>
                <a:srgbClr val="0E97C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: Rounded Corners 45">
            <a:extLst>
              <a:ext uri="{FF2B5EF4-FFF2-40B4-BE49-F238E27FC236}">
                <a16:creationId xmlns:a16="http://schemas.microsoft.com/office/drawing/2014/main" id="{3638A6CA-458C-4773-BC25-969D3F19AF69}"/>
              </a:ext>
            </a:extLst>
          </p:cNvPr>
          <p:cNvSpPr/>
          <p:nvPr/>
        </p:nvSpPr>
        <p:spPr>
          <a:xfrm>
            <a:off x="8871857" y="870784"/>
            <a:ext cx="2915453" cy="1618737"/>
          </a:xfrm>
          <a:prstGeom prst="roundRect">
            <a:avLst>
              <a:gd name="adj" fmla="val 2767"/>
            </a:avLst>
          </a:prstGeom>
          <a:solidFill>
            <a:srgbClr val="0E97C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32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ДОМИНАНТНЫЕ КАРЬЕРНЫЕ ТИПЫ:</a:t>
            </a:r>
          </a:p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32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Ваши студенты</a:t>
            </a:r>
          </a:p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32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«Энтузиасты»</a:t>
            </a:r>
          </a:p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32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«Космополиты»</a:t>
            </a:r>
          </a:p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32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«Искатели равновесия»</a:t>
            </a:r>
            <a:endParaRPr lang="en-GB" sz="1632" b="1" kern="0" dirty="0">
              <a:solidFill>
                <a:schemeClr val="bg1"/>
              </a:solidFill>
              <a:latin typeface="Calibri Light"/>
            </a:endParaRPr>
          </a:p>
        </p:txBody>
      </p:sp>
      <p:sp>
        <p:nvSpPr>
          <p:cNvPr id="21" name="Rectangle: Rounded Corners 45">
            <a:extLst>
              <a:ext uri="{FF2B5EF4-FFF2-40B4-BE49-F238E27FC236}">
                <a16:creationId xmlns:a16="http://schemas.microsoft.com/office/drawing/2014/main" id="{C5984D11-0100-4EA8-8B21-1940E7F05675}"/>
              </a:ext>
            </a:extLst>
          </p:cNvPr>
          <p:cNvSpPr/>
          <p:nvPr/>
        </p:nvSpPr>
        <p:spPr>
          <a:xfrm>
            <a:off x="8871857" y="2735550"/>
            <a:ext cx="2915453" cy="1618737"/>
          </a:xfrm>
          <a:prstGeom prst="roundRect">
            <a:avLst>
              <a:gd name="adj" fmla="val 2767"/>
            </a:avLst>
          </a:prstGeom>
          <a:solidFill>
            <a:srgbClr val="074D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32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ДОМИНАНТНЫЕ КАРЬЕРНЫЕ ТИПЫ:</a:t>
            </a:r>
          </a:p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32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Все студенты</a:t>
            </a:r>
          </a:p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32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«Энтузиасты»</a:t>
            </a:r>
          </a:p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32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«Космополиты»</a:t>
            </a:r>
          </a:p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32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«Искатели равновесия»</a:t>
            </a:r>
            <a:endParaRPr lang="en-GB" sz="1632" b="1" kern="0" dirty="0">
              <a:solidFill>
                <a:schemeClr val="bg1"/>
              </a:solidFill>
              <a:latin typeface="Calibri Ligh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C8EB88-2D1F-4D12-AAE7-6124634CE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60" y="5092846"/>
            <a:ext cx="402371" cy="4023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3EC0E3-2AF6-414E-84C4-5CF4F0D8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932" y="3130654"/>
            <a:ext cx="402371" cy="4023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28036A-8858-41AE-B8F7-1EB04C84F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9569" y="5092846"/>
            <a:ext cx="408467" cy="4023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8B9903-2F65-4029-9AC1-DF0A65954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374" y="1483596"/>
            <a:ext cx="408467" cy="4023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46AE8E-F88B-4918-A9F5-DB4BB7CEC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362" y="3116585"/>
            <a:ext cx="402371" cy="40237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24" y="1776751"/>
            <a:ext cx="6638925" cy="42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797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3CDC09E-AAF9-4157-A94F-DE49BE7954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Насколько вы согласны со следующими утверждениями?</a:t>
            </a:r>
          </a:p>
          <a:p>
            <a:endParaRPr lang="en-ZA" dirty="0"/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82C2AEBA-D41E-42AF-BA97-306BF2BD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Оценка навыков учащихся в сфере межличностного общения (1/2)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5C23F-7D12-4445-A192-F8F624F9E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sv-SE" dirty="0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58D25C29-EF95-455E-93BE-69AEE3FB5696}"/>
              </a:ext>
            </a:extLst>
          </p:cNvPr>
          <p:cNvSpPr txBox="1">
            <a:spLocks/>
          </p:cNvSpPr>
          <p:nvPr/>
        </p:nvSpPr>
        <p:spPr>
          <a:xfrm>
            <a:off x="6536723" y="1282175"/>
            <a:ext cx="4238367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>
                <a:latin typeface="+mn-lt"/>
                <a:cs typeface="Calibri" panose="020F0502020204030204" pitchFamily="34" charset="0"/>
              </a:rPr>
              <a:t>Обычно я стремлюсь к новизне, не довольствуясь существующим положением вещей</a:t>
            </a:r>
            <a:endParaRPr lang="en-US" sz="13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5D8CC7AD-8D87-4310-9E62-0988AD27F6A7}"/>
              </a:ext>
            </a:extLst>
          </p:cNvPr>
          <p:cNvSpPr txBox="1">
            <a:spLocks/>
          </p:cNvSpPr>
          <p:nvPr/>
        </p:nvSpPr>
        <p:spPr>
          <a:xfrm>
            <a:off x="790815" y="1282130"/>
            <a:ext cx="4971464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>
                <a:latin typeface="Calibri" panose="020F0502020204030204" pitchFamily="34" charset="0"/>
                <a:cs typeface="Calibri" panose="020F0502020204030204" pitchFamily="34" charset="0"/>
              </a:rPr>
              <a:t>В большинстве случаев мне удается доходчиво выражать свое мнение</a:t>
            </a:r>
            <a:endParaRPr lang="en-US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12425140-C659-486E-8FE7-723CEA630EDA}"/>
              </a:ext>
            </a:extLst>
          </p:cNvPr>
          <p:cNvSpPr txBox="1">
            <a:spLocks/>
          </p:cNvSpPr>
          <p:nvPr/>
        </p:nvSpPr>
        <p:spPr>
          <a:xfrm>
            <a:off x="953290" y="3815738"/>
            <a:ext cx="4808989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>
                <a:latin typeface="Calibri" panose="020F0502020204030204" pitchFamily="34" charset="0"/>
                <a:cs typeface="Calibri" panose="020F0502020204030204" pitchFamily="34" charset="0"/>
              </a:rPr>
              <a:t>Сталкиваясь с трудностями, я чувствую себя уверенно</a:t>
            </a:r>
            <a:endParaRPr lang="en-US" sz="13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5AA85D56-E92F-4526-BFF7-D642A93E0831}"/>
              </a:ext>
            </a:extLst>
          </p:cNvPr>
          <p:cNvSpPr txBox="1">
            <a:spLocks/>
          </p:cNvSpPr>
          <p:nvPr/>
        </p:nvSpPr>
        <p:spPr>
          <a:xfrm>
            <a:off x="6647944" y="3764807"/>
            <a:ext cx="3550948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 dirty="0">
                <a:latin typeface="Calibri" panose="020F0502020204030204" pitchFamily="34" charset="0"/>
                <a:cs typeface="Calibri" panose="020F0502020204030204" pitchFamily="34" charset="0"/>
              </a:rPr>
              <a:t>Мне лучше работается самостоятельно, чем в коллективе</a:t>
            </a:r>
            <a:endParaRPr lang="en-US" sz="13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9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656000" y="3168486"/>
            <a:ext cx="1579308" cy="1428243"/>
            <a:chOff x="10954557" y="3168486"/>
            <a:chExt cx="1579308" cy="1428243"/>
          </a:xfrm>
        </p:grpSpPr>
        <p:sp>
          <p:nvSpPr>
            <p:cNvPr id="5" name="Rectangle 4"/>
            <p:cNvSpPr/>
            <p:nvPr/>
          </p:nvSpPr>
          <p:spPr>
            <a:xfrm>
              <a:off x="10954557" y="3172242"/>
              <a:ext cx="327160" cy="176439"/>
            </a:xfrm>
            <a:prstGeom prst="rect">
              <a:avLst/>
            </a:prstGeom>
            <a:solidFill>
              <a:srgbClr val="0048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958673" y="3423498"/>
              <a:ext cx="327160" cy="176439"/>
            </a:xfrm>
            <a:prstGeom prst="rect">
              <a:avLst/>
            </a:prstGeom>
            <a:solidFill>
              <a:srgbClr val="4092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960344" y="3674754"/>
              <a:ext cx="327160" cy="176439"/>
            </a:xfrm>
            <a:prstGeom prst="rect">
              <a:avLst/>
            </a:prstGeom>
            <a:solidFill>
              <a:srgbClr val="89A5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960344" y="4185507"/>
              <a:ext cx="327160" cy="176439"/>
            </a:xfrm>
            <a:prstGeom prst="rect">
              <a:avLst/>
            </a:prstGeom>
            <a:solidFill>
              <a:srgbClr val="FE08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960344" y="3926010"/>
              <a:ext cx="327160" cy="176439"/>
            </a:xfrm>
            <a:prstGeom prst="rect">
              <a:avLst/>
            </a:prstGeom>
            <a:solidFill>
              <a:srgbClr val="F1612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960344" y="4420290"/>
              <a:ext cx="327160" cy="176439"/>
            </a:xfrm>
            <a:prstGeom prst="rect">
              <a:avLst/>
            </a:prstGeom>
            <a:solidFill>
              <a:srgbClr val="A42B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281708" y="3168486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Полностью согласен/согласна</a:t>
              </a:r>
              <a:endParaRPr lang="en-US" sz="9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285824" y="3407385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Согласен/согласна</a:t>
              </a:r>
              <a:endParaRPr lang="en-US" sz="9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277583" y="3646284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Скорее согласен/согласна</a:t>
              </a:r>
              <a:endParaRPr lang="en-US" sz="9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281699" y="3909897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Скорее не согласен/не согласна</a:t>
              </a:r>
              <a:endParaRPr lang="en-US" sz="9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285815" y="4173510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Не согласен/не согласна</a:t>
              </a:r>
              <a:endParaRPr lang="en-US" sz="9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277574" y="4412409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Полностью не согласен/не согласна</a:t>
              </a:r>
              <a:endParaRPr lang="en-US" sz="900" dirty="0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27" y="1650188"/>
            <a:ext cx="4162425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948" y="1670400"/>
            <a:ext cx="4164012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84" y="4197600"/>
            <a:ext cx="4164012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48" y="4197600"/>
            <a:ext cx="4164012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719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3CDC09E-AAF9-4157-A94F-DE49BE7954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Насколько вы согласны со следующими утверждениями?</a:t>
            </a:r>
          </a:p>
          <a:p>
            <a:endParaRPr lang="en-ZA"/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82C2AEBA-D41E-42AF-BA97-306BF2BD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Оценка навыков учащихся в сфере межличностного общения (2/2)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5C23F-7D12-4445-A192-F8F624F9E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sv-SE" dirty="0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58D25C29-EF95-455E-93BE-69AEE3FB5696}"/>
              </a:ext>
            </a:extLst>
          </p:cNvPr>
          <p:cNvSpPr txBox="1">
            <a:spLocks/>
          </p:cNvSpPr>
          <p:nvPr/>
        </p:nvSpPr>
        <p:spPr>
          <a:xfrm>
            <a:off x="7092788" y="1282175"/>
            <a:ext cx="4238367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>
                <a:latin typeface="+mn-lt"/>
                <a:cs typeface="Calibri" panose="020F0502020204030204" pitchFamily="34" charset="0"/>
              </a:rPr>
              <a:t>Обычно я проявляю инициативу в плане реализации задуманного</a:t>
            </a:r>
            <a:endParaRPr lang="en-US" sz="13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5D8CC7AD-8D87-4310-9E62-0988AD27F6A7}"/>
              </a:ext>
            </a:extLst>
          </p:cNvPr>
          <p:cNvSpPr txBox="1">
            <a:spLocks/>
          </p:cNvSpPr>
          <p:nvPr/>
        </p:nvSpPr>
        <p:spPr>
          <a:xfrm>
            <a:off x="2088300" y="1282130"/>
            <a:ext cx="4971464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>
                <a:latin typeface="Calibri" panose="020F0502020204030204" pitchFamily="34" charset="0"/>
                <a:cs typeface="Calibri" panose="020F0502020204030204" pitchFamily="34" charset="0"/>
              </a:rPr>
              <a:t>Мне легко дается освоение новых навыков</a:t>
            </a:r>
            <a:endParaRPr lang="en-US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12425140-C659-486E-8FE7-723CEA630EDA}"/>
              </a:ext>
            </a:extLst>
          </p:cNvPr>
          <p:cNvSpPr txBox="1">
            <a:spLocks/>
          </p:cNvSpPr>
          <p:nvPr/>
        </p:nvSpPr>
        <p:spPr>
          <a:xfrm>
            <a:off x="2324917" y="3815738"/>
            <a:ext cx="4808989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>
                <a:latin typeface="Calibri" panose="020F0502020204030204" pitchFamily="34" charset="0"/>
                <a:cs typeface="Calibri" panose="020F0502020204030204" pitchFamily="34" charset="0"/>
              </a:rPr>
              <a:t>Мне нравится, когда часто происходят перемены</a:t>
            </a:r>
            <a:endParaRPr lang="en-US" sz="13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5AA85D56-E92F-4526-BFF7-D642A93E0831}"/>
              </a:ext>
            </a:extLst>
          </p:cNvPr>
          <p:cNvSpPr txBox="1">
            <a:spLocks/>
          </p:cNvSpPr>
          <p:nvPr/>
        </p:nvSpPr>
        <p:spPr>
          <a:xfrm>
            <a:off x="7142224" y="3813791"/>
            <a:ext cx="3550948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>
                <a:latin typeface="Calibri" panose="020F0502020204030204" pitchFamily="34" charset="0"/>
                <a:cs typeface="Calibri" panose="020F0502020204030204" pitchFamily="34" charset="0"/>
              </a:rPr>
              <a:t>Помощь окружающим приносит мне большое удовлетворение</a:t>
            </a:r>
            <a:endParaRPr lang="en-US" sz="13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8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0656000" y="3168486"/>
            <a:ext cx="1579308" cy="1428243"/>
            <a:chOff x="10954557" y="3168486"/>
            <a:chExt cx="1579308" cy="1428243"/>
          </a:xfrm>
        </p:grpSpPr>
        <p:sp>
          <p:nvSpPr>
            <p:cNvPr id="32" name="Rectangle 31"/>
            <p:cNvSpPr/>
            <p:nvPr/>
          </p:nvSpPr>
          <p:spPr>
            <a:xfrm>
              <a:off x="10954557" y="3172242"/>
              <a:ext cx="327160" cy="176439"/>
            </a:xfrm>
            <a:prstGeom prst="rect">
              <a:avLst/>
            </a:prstGeom>
            <a:solidFill>
              <a:srgbClr val="0048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958673" y="3423498"/>
              <a:ext cx="327160" cy="176439"/>
            </a:xfrm>
            <a:prstGeom prst="rect">
              <a:avLst/>
            </a:prstGeom>
            <a:solidFill>
              <a:srgbClr val="4092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960344" y="3674754"/>
              <a:ext cx="327160" cy="176439"/>
            </a:xfrm>
            <a:prstGeom prst="rect">
              <a:avLst/>
            </a:prstGeom>
            <a:solidFill>
              <a:srgbClr val="89A5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960344" y="4185507"/>
              <a:ext cx="327160" cy="176439"/>
            </a:xfrm>
            <a:prstGeom prst="rect">
              <a:avLst/>
            </a:prstGeom>
            <a:solidFill>
              <a:srgbClr val="FE08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960344" y="3926010"/>
              <a:ext cx="327160" cy="176439"/>
            </a:xfrm>
            <a:prstGeom prst="rect">
              <a:avLst/>
            </a:prstGeom>
            <a:solidFill>
              <a:srgbClr val="F1612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960344" y="4420290"/>
              <a:ext cx="327160" cy="176439"/>
            </a:xfrm>
            <a:prstGeom prst="rect">
              <a:avLst/>
            </a:prstGeom>
            <a:solidFill>
              <a:srgbClr val="A42B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281708" y="3168486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Полностью согласен/согласна</a:t>
              </a:r>
              <a:endParaRPr lang="en-US" sz="9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285824" y="3407385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Согласен/согласна</a:t>
              </a:r>
              <a:endParaRPr lang="en-US" sz="9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1277583" y="3646284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Скорее согласен/согласна</a:t>
              </a:r>
              <a:endParaRPr lang="en-US" sz="9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1281699" y="3909897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Скорее не согласен/не согласна</a:t>
              </a:r>
              <a:endParaRPr lang="en-US" sz="9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1285815" y="4173510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Не согласен/не согласна</a:t>
              </a:r>
              <a:endParaRPr lang="en-US" sz="9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1277574" y="4412409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Полностью не согласен/не согласна</a:t>
              </a:r>
              <a:endParaRPr lang="en-US" sz="900" dirty="0"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27" y="1650188"/>
            <a:ext cx="4162425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948" y="1670400"/>
            <a:ext cx="4164012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84" y="4197600"/>
            <a:ext cx="4164012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48" y="4197600"/>
            <a:ext cx="4164012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775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19" y="1822610"/>
            <a:ext cx="5223293" cy="3140089"/>
            <a:chOff x="10427" y="1822523"/>
            <a:chExt cx="5223293" cy="3140089"/>
          </a:xfrm>
        </p:grpSpPr>
        <p:sp>
          <p:nvSpPr>
            <p:cNvPr id="50" name="Freeform 49"/>
            <p:cNvSpPr/>
            <p:nvPr/>
          </p:nvSpPr>
          <p:spPr>
            <a:xfrm>
              <a:off x="10546" y="308408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8206" y="308549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46821" y="323400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az-Cyrl-AZ" sz="127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ВОСПРИЯТИЕ БРЕНДА УНИВЕРСИТЕТА</a:t>
              </a:r>
              <a:endParaRPr lang="en-GB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10546" y="245330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8206" y="245471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46821" y="260322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az-Cyrl-AZ" sz="127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ПРОФИЛЬ ТАЛАНТА</a:t>
              </a:r>
              <a:endParaRPr lang="en-US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10546" y="434564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8206" y="434705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GB" sz="3400" dirty="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46821" y="449556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az-Cyrl-AZ" sz="127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КОММУНИКАЦИЯ</a:t>
              </a:r>
              <a:endParaRPr lang="en-US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10546" y="182252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8206" y="182393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46821" y="197244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z-Cyrl-AZ" sz="127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ВВЕДЕНИЕ</a:t>
              </a:r>
              <a:endParaRPr kumimoji="0" lang="en-US" sz="127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10427" y="371486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68087" y="371627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46702" y="386478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az-Cyrl-AZ" sz="1270" dirty="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КАРЬЕРНЫЙ ЦЕНТР</a:t>
              </a:r>
              <a:endParaRPr lang="en-US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endParaRPr>
            </a:p>
          </p:txBody>
        </p: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vert="horz" lIns="90273" tIns="45136" rIns="90273" bIns="45136" rtlCol="0" anchor="t">
            <a:normAutofit/>
          </a:bodyPr>
          <a:lstStyle/>
          <a:p>
            <a:r>
              <a:rPr lang="az-Cyrl-AZ" sz="3600"/>
              <a:t>Содержание</a:t>
            </a:r>
            <a:endParaRPr lang="en-GB" sz="3600" dirty="0"/>
          </a:p>
        </p:txBody>
      </p:sp>
      <p:sp>
        <p:nvSpPr>
          <p:cNvPr id="8" name="Rubrik 1"/>
          <p:cNvSpPr txBox="1">
            <a:spLocks/>
          </p:cNvSpPr>
          <p:nvPr/>
        </p:nvSpPr>
        <p:spPr>
          <a:xfrm>
            <a:off x="1901139" y="561143"/>
            <a:ext cx="8389723" cy="567765"/>
          </a:xfrm>
          <a:prstGeom prst="rect">
            <a:avLst/>
          </a:prstGeom>
        </p:spPr>
        <p:txBody>
          <a:bodyPr vert="horz" lIns="90273" tIns="45136" rIns="90273" bIns="45136" rtlCol="0" anchor="ctr">
            <a:norm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2800" b="0" i="0" kern="1200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539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5968821" y="39110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4" name="Freeform 50">
            <a:extLst>
              <a:ext uri="{FF2B5EF4-FFF2-40B4-BE49-F238E27FC236}">
                <a16:creationId xmlns:a16="http://schemas.microsoft.com/office/drawing/2014/main" id="{6BC16B29-5A51-46C7-9FD8-2D130918F98A}"/>
              </a:ext>
            </a:extLst>
          </p:cNvPr>
          <p:cNvSpPr/>
          <p:nvPr/>
        </p:nvSpPr>
        <p:spPr>
          <a:xfrm>
            <a:off x="0" y="4975453"/>
            <a:ext cx="5223174" cy="587607"/>
          </a:xfrm>
          <a:custGeom>
            <a:avLst/>
            <a:gdLst>
              <a:gd name="connsiteX0" fmla="*/ 0 w 5223174"/>
              <a:gd name="connsiteY0" fmla="*/ 0 h 587607"/>
              <a:gd name="connsiteX1" fmla="*/ 4926997 w 5223174"/>
              <a:gd name="connsiteY1" fmla="*/ 0 h 587607"/>
              <a:gd name="connsiteX2" fmla="*/ 4927992 w 5223174"/>
              <a:gd name="connsiteY2" fmla="*/ 987 h 587607"/>
              <a:gd name="connsiteX3" fmla="*/ 4929774 w 5223174"/>
              <a:gd name="connsiteY3" fmla="*/ 807 h 587607"/>
              <a:gd name="connsiteX4" fmla="*/ 5200117 w 5223174"/>
              <a:gd name="connsiteY4" fmla="*/ 180003 h 587607"/>
              <a:gd name="connsiteX5" fmla="*/ 5223072 w 5223174"/>
              <a:gd name="connsiteY5" fmla="*/ 293703 h 587607"/>
              <a:gd name="connsiteX6" fmla="*/ 5223174 w 5223174"/>
              <a:gd name="connsiteY6" fmla="*/ 293804 h 587607"/>
              <a:gd name="connsiteX7" fmla="*/ 5223106 w 5223174"/>
              <a:gd name="connsiteY7" fmla="*/ 293871 h 587607"/>
              <a:gd name="connsiteX8" fmla="*/ 5223174 w 5223174"/>
              <a:gd name="connsiteY8" fmla="*/ 294207 h 587607"/>
              <a:gd name="connsiteX9" fmla="*/ 4929774 w 5223174"/>
              <a:gd name="connsiteY9" fmla="*/ 587607 h 587607"/>
              <a:gd name="connsiteX10" fmla="*/ 4927253 w 5223174"/>
              <a:gd name="connsiteY10" fmla="*/ 587353 h 587607"/>
              <a:gd name="connsiteX11" fmla="*/ 4926997 w 5223174"/>
              <a:gd name="connsiteY11" fmla="*/ 587607 h 587607"/>
              <a:gd name="connsiteX12" fmla="*/ 0 w 5223174"/>
              <a:gd name="connsiteY12" fmla="*/ 587607 h 58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174" h="587607">
                <a:moveTo>
                  <a:pt x="0" y="0"/>
                </a:moveTo>
                <a:lnTo>
                  <a:pt x="4926997" y="0"/>
                </a:lnTo>
                <a:lnTo>
                  <a:pt x="4927992" y="987"/>
                </a:lnTo>
                <a:lnTo>
                  <a:pt x="4929774" y="807"/>
                </a:lnTo>
                <a:cubicBezTo>
                  <a:pt x="5051304" y="807"/>
                  <a:pt x="5155576" y="74697"/>
                  <a:pt x="5200117" y="180003"/>
                </a:cubicBezTo>
                <a:lnTo>
                  <a:pt x="5223072" y="293703"/>
                </a:lnTo>
                <a:lnTo>
                  <a:pt x="5223174" y="293804"/>
                </a:lnTo>
                <a:lnTo>
                  <a:pt x="5223106" y="293871"/>
                </a:lnTo>
                <a:lnTo>
                  <a:pt x="5223174" y="294207"/>
                </a:lnTo>
                <a:cubicBezTo>
                  <a:pt x="5223174" y="456247"/>
                  <a:pt x="5091814" y="587607"/>
                  <a:pt x="4929774" y="587607"/>
                </a:cubicBezTo>
                <a:lnTo>
                  <a:pt x="4927253" y="587353"/>
                </a:lnTo>
                <a:lnTo>
                  <a:pt x="4926997" y="587607"/>
                </a:lnTo>
                <a:lnTo>
                  <a:pt x="0" y="587607"/>
                </a:ln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EA61F9-CC50-4458-8164-B76F836898C9}"/>
              </a:ext>
            </a:extLst>
          </p:cNvPr>
          <p:cNvSpPr txBox="1"/>
          <p:nvPr/>
        </p:nvSpPr>
        <p:spPr>
          <a:xfrm>
            <a:off x="157660" y="4976869"/>
            <a:ext cx="3839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40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A8B045-ADB5-4ED0-BE8E-E8061ED9B379}"/>
              </a:ext>
            </a:extLst>
          </p:cNvPr>
          <p:cNvSpPr txBox="1"/>
          <p:nvPr/>
        </p:nvSpPr>
        <p:spPr>
          <a:xfrm>
            <a:off x="736275" y="5125371"/>
            <a:ext cx="4399061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rPr>
              <a:t>ПРЕДПОЧТЕНИЯ В КАРЬЕРЕ И РАБОТОДАТЕЛЯХ</a:t>
            </a:r>
            <a:endParaRPr lang="en-US" sz="1270" dirty="0">
              <a:solidFill>
                <a:prstClr val="white">
                  <a:lumMod val="65000"/>
                </a:prstClr>
              </a:solidFill>
              <a:latin typeface="Calibri" pitchFamily="34" charset="0"/>
            </a:endParaRPr>
          </a:p>
        </p:txBody>
      </p:sp>
      <p:sp>
        <p:nvSpPr>
          <p:cNvPr id="27" name="Freeform 50">
            <a:extLst>
              <a:ext uri="{FF2B5EF4-FFF2-40B4-BE49-F238E27FC236}">
                <a16:creationId xmlns:a16="http://schemas.microsoft.com/office/drawing/2014/main" id="{1A8B5D1E-F613-4F12-B774-E3214AFEC0A1}"/>
              </a:ext>
            </a:extLst>
          </p:cNvPr>
          <p:cNvSpPr/>
          <p:nvPr/>
        </p:nvSpPr>
        <p:spPr>
          <a:xfrm>
            <a:off x="0" y="5592422"/>
            <a:ext cx="5223174" cy="587607"/>
          </a:xfrm>
          <a:custGeom>
            <a:avLst/>
            <a:gdLst>
              <a:gd name="connsiteX0" fmla="*/ 0 w 5223174"/>
              <a:gd name="connsiteY0" fmla="*/ 0 h 587607"/>
              <a:gd name="connsiteX1" fmla="*/ 4926997 w 5223174"/>
              <a:gd name="connsiteY1" fmla="*/ 0 h 587607"/>
              <a:gd name="connsiteX2" fmla="*/ 4927992 w 5223174"/>
              <a:gd name="connsiteY2" fmla="*/ 987 h 587607"/>
              <a:gd name="connsiteX3" fmla="*/ 4929774 w 5223174"/>
              <a:gd name="connsiteY3" fmla="*/ 807 h 587607"/>
              <a:gd name="connsiteX4" fmla="*/ 5200117 w 5223174"/>
              <a:gd name="connsiteY4" fmla="*/ 180003 h 587607"/>
              <a:gd name="connsiteX5" fmla="*/ 5223072 w 5223174"/>
              <a:gd name="connsiteY5" fmla="*/ 293703 h 587607"/>
              <a:gd name="connsiteX6" fmla="*/ 5223174 w 5223174"/>
              <a:gd name="connsiteY6" fmla="*/ 293804 h 587607"/>
              <a:gd name="connsiteX7" fmla="*/ 5223106 w 5223174"/>
              <a:gd name="connsiteY7" fmla="*/ 293871 h 587607"/>
              <a:gd name="connsiteX8" fmla="*/ 5223174 w 5223174"/>
              <a:gd name="connsiteY8" fmla="*/ 294207 h 587607"/>
              <a:gd name="connsiteX9" fmla="*/ 4929774 w 5223174"/>
              <a:gd name="connsiteY9" fmla="*/ 587607 h 587607"/>
              <a:gd name="connsiteX10" fmla="*/ 4927253 w 5223174"/>
              <a:gd name="connsiteY10" fmla="*/ 587353 h 587607"/>
              <a:gd name="connsiteX11" fmla="*/ 4926997 w 5223174"/>
              <a:gd name="connsiteY11" fmla="*/ 587607 h 587607"/>
              <a:gd name="connsiteX12" fmla="*/ 0 w 5223174"/>
              <a:gd name="connsiteY12" fmla="*/ 587607 h 58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174" h="587607">
                <a:moveTo>
                  <a:pt x="0" y="0"/>
                </a:moveTo>
                <a:lnTo>
                  <a:pt x="4926997" y="0"/>
                </a:lnTo>
                <a:lnTo>
                  <a:pt x="4927992" y="987"/>
                </a:lnTo>
                <a:lnTo>
                  <a:pt x="4929774" y="807"/>
                </a:lnTo>
                <a:cubicBezTo>
                  <a:pt x="5051304" y="807"/>
                  <a:pt x="5155576" y="74697"/>
                  <a:pt x="5200117" y="180003"/>
                </a:cubicBezTo>
                <a:lnTo>
                  <a:pt x="5223072" y="293703"/>
                </a:lnTo>
                <a:lnTo>
                  <a:pt x="5223174" y="293804"/>
                </a:lnTo>
                <a:lnTo>
                  <a:pt x="5223106" y="293871"/>
                </a:lnTo>
                <a:lnTo>
                  <a:pt x="5223174" y="294207"/>
                </a:lnTo>
                <a:cubicBezTo>
                  <a:pt x="5223174" y="456247"/>
                  <a:pt x="5091814" y="587607"/>
                  <a:pt x="4929774" y="587607"/>
                </a:cubicBezTo>
                <a:lnTo>
                  <a:pt x="4927253" y="587353"/>
                </a:lnTo>
                <a:lnTo>
                  <a:pt x="4926997" y="587607"/>
                </a:lnTo>
                <a:lnTo>
                  <a:pt x="0" y="587607"/>
                </a:ln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106271-3804-4586-A261-635C01846ABD}"/>
              </a:ext>
            </a:extLst>
          </p:cNvPr>
          <p:cNvSpPr txBox="1"/>
          <p:nvPr/>
        </p:nvSpPr>
        <p:spPr>
          <a:xfrm>
            <a:off x="157660" y="5593838"/>
            <a:ext cx="3839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40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E24EED-B819-4AB3-B409-A9BCB8432A9A}"/>
              </a:ext>
            </a:extLst>
          </p:cNvPr>
          <p:cNvSpPr txBox="1"/>
          <p:nvPr/>
        </p:nvSpPr>
        <p:spPr>
          <a:xfrm>
            <a:off x="736275" y="5742340"/>
            <a:ext cx="3202065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az-Cyrl-AZ" sz="1270">
                <a:solidFill>
                  <a:prstClr val="white">
                    <a:lumMod val="65000"/>
                  </a:prstClr>
                </a:solidFill>
                <a:latin typeface="Calibri" pitchFamily="34" charset="0"/>
              </a:rPr>
              <a:t>ОСНОВНЫЕ ВЫВОДЫ</a:t>
            </a:r>
            <a:endParaRPr lang="en-US" sz="1270" dirty="0">
              <a:solidFill>
                <a:prstClr val="white">
                  <a:lumMod val="65000"/>
                </a:prst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46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3CDC09E-AAF9-4157-A94F-DE49BE7954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Насколько вы согласны со следующими утверждениями?</a:t>
            </a:r>
          </a:p>
          <a:p>
            <a:endParaRPr lang="en-ZA"/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82C2AEBA-D41E-42AF-BA97-306BF2BD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Оценка личных качеств учащихся (1/2)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5C23F-7D12-4445-A192-F8F624F9E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sv-SE" dirty="0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8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58D25C29-EF95-455E-93BE-69AEE3FB5696}"/>
              </a:ext>
            </a:extLst>
          </p:cNvPr>
          <p:cNvSpPr txBox="1">
            <a:spLocks/>
          </p:cNvSpPr>
          <p:nvPr/>
        </p:nvSpPr>
        <p:spPr>
          <a:xfrm>
            <a:off x="6474949" y="1170962"/>
            <a:ext cx="6017741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>
                <a:latin typeface="+mn-lt"/>
                <a:cs typeface="Calibri" panose="020F0502020204030204" pitchFamily="34" charset="0"/>
              </a:rPr>
              <a:t>Я скорее доведу дело до конца,</a:t>
            </a:r>
          </a:p>
          <a:p>
            <a:pPr marL="0" indent="0">
              <a:buNone/>
            </a:pPr>
            <a:r>
              <a:rPr lang="ru-RU" sz="1300" b="1">
                <a:latin typeface="+mn-lt"/>
                <a:cs typeface="Calibri" panose="020F0502020204030204" pitchFamily="34" charset="0"/>
              </a:rPr>
              <a:t>чем брошу его на полпути, потеряв к нему всякий интерес</a:t>
            </a:r>
            <a:endParaRPr lang="en-US" sz="13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5D8CC7AD-8D87-4310-9E62-0988AD27F6A7}"/>
              </a:ext>
            </a:extLst>
          </p:cNvPr>
          <p:cNvSpPr txBox="1">
            <a:spLocks/>
          </p:cNvSpPr>
          <p:nvPr/>
        </p:nvSpPr>
        <p:spPr>
          <a:xfrm>
            <a:off x="1013267" y="1183274"/>
            <a:ext cx="5770604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>
                <a:latin typeface="Calibri" panose="020F0502020204030204" pitchFamily="34" charset="0"/>
                <a:cs typeface="Calibri" panose="020F0502020204030204" pitchFamily="34" charset="0"/>
              </a:rPr>
              <a:t>В выходные я скорее посещу знакомые мне места,</a:t>
            </a:r>
          </a:p>
          <a:p>
            <a:pPr marL="0" indent="0">
              <a:buNone/>
            </a:pPr>
            <a:r>
              <a:rPr lang="ru-RU" sz="1300" b="1">
                <a:latin typeface="Calibri" panose="020F0502020204030204" pitchFamily="34" charset="0"/>
                <a:cs typeface="Calibri" panose="020F0502020204030204" pitchFamily="34" charset="0"/>
              </a:rPr>
              <a:t>нежели отправлюсь туда, где мне бывать еще не доводилось</a:t>
            </a:r>
            <a:endParaRPr lang="en-US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12425140-C659-486E-8FE7-723CEA630EDA}"/>
              </a:ext>
            </a:extLst>
          </p:cNvPr>
          <p:cNvSpPr txBox="1">
            <a:spLocks/>
          </p:cNvSpPr>
          <p:nvPr/>
        </p:nvSpPr>
        <p:spPr>
          <a:xfrm>
            <a:off x="1064503" y="3815738"/>
            <a:ext cx="4808989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>
                <a:latin typeface="Calibri" panose="020F0502020204030204" pitchFamily="34" charset="0"/>
                <a:cs typeface="Calibri" panose="020F0502020204030204" pitchFamily="34" charset="0"/>
              </a:rPr>
              <a:t>Общение меня скорее утомляет, а не вдохновляет</a:t>
            </a:r>
            <a:endParaRPr lang="en-US" sz="13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5AA85D56-E92F-4526-BFF7-D642A93E0831}"/>
              </a:ext>
            </a:extLst>
          </p:cNvPr>
          <p:cNvSpPr txBox="1">
            <a:spLocks/>
          </p:cNvSpPr>
          <p:nvPr/>
        </p:nvSpPr>
        <p:spPr>
          <a:xfrm>
            <a:off x="6573795" y="3702578"/>
            <a:ext cx="5618205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>
                <a:latin typeface="Calibri" panose="020F0502020204030204" pitchFamily="34" charset="0"/>
                <a:cs typeface="Calibri" panose="020F0502020204030204" pitchFamily="34" charset="0"/>
              </a:rPr>
              <a:t>Если меня кто-то выводит из себя, я скорее</a:t>
            </a:r>
          </a:p>
          <a:p>
            <a:pPr marL="0" indent="0">
              <a:buNone/>
            </a:pPr>
            <a:r>
              <a:rPr lang="ru-RU" sz="1300" b="1">
                <a:latin typeface="Calibri" panose="020F0502020204030204" pitchFamily="34" charset="0"/>
                <a:cs typeface="Calibri" panose="020F0502020204030204" pitchFamily="34" charset="0"/>
              </a:rPr>
              <a:t>отступлю, нежели стану высказывать недовольство</a:t>
            </a:r>
            <a:endParaRPr lang="en-US" sz="1300" dirty="0"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656000" y="3168486"/>
            <a:ext cx="1579308" cy="1428243"/>
            <a:chOff x="10954557" y="3168486"/>
            <a:chExt cx="1579308" cy="1428243"/>
          </a:xfrm>
        </p:grpSpPr>
        <p:sp>
          <p:nvSpPr>
            <p:cNvPr id="31" name="Rectangle 30"/>
            <p:cNvSpPr/>
            <p:nvPr/>
          </p:nvSpPr>
          <p:spPr>
            <a:xfrm>
              <a:off x="10954557" y="3172242"/>
              <a:ext cx="327160" cy="176439"/>
            </a:xfrm>
            <a:prstGeom prst="rect">
              <a:avLst/>
            </a:prstGeom>
            <a:solidFill>
              <a:srgbClr val="0048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958673" y="3423498"/>
              <a:ext cx="327160" cy="176439"/>
            </a:xfrm>
            <a:prstGeom prst="rect">
              <a:avLst/>
            </a:prstGeom>
            <a:solidFill>
              <a:srgbClr val="4092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960344" y="3674754"/>
              <a:ext cx="327160" cy="176439"/>
            </a:xfrm>
            <a:prstGeom prst="rect">
              <a:avLst/>
            </a:prstGeom>
            <a:solidFill>
              <a:srgbClr val="89A5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960344" y="4185507"/>
              <a:ext cx="327160" cy="176439"/>
            </a:xfrm>
            <a:prstGeom prst="rect">
              <a:avLst/>
            </a:prstGeom>
            <a:solidFill>
              <a:srgbClr val="FE08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960344" y="3926010"/>
              <a:ext cx="327160" cy="176439"/>
            </a:xfrm>
            <a:prstGeom prst="rect">
              <a:avLst/>
            </a:prstGeom>
            <a:solidFill>
              <a:srgbClr val="F1612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960344" y="4420290"/>
              <a:ext cx="327160" cy="176439"/>
            </a:xfrm>
            <a:prstGeom prst="rect">
              <a:avLst/>
            </a:prstGeom>
            <a:solidFill>
              <a:srgbClr val="A42B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281708" y="3168486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Полностью согласен/согласна</a:t>
              </a:r>
              <a:endParaRPr lang="en-US" sz="9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285824" y="3407385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Согласен/согласна</a:t>
              </a:r>
              <a:endParaRPr lang="en-US" sz="9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277583" y="3646284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Скорее согласен/согласна</a:t>
              </a:r>
              <a:endParaRPr lang="en-US" sz="9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1281699" y="3909897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Скорее не согласен/не согласна</a:t>
              </a:r>
              <a:endParaRPr lang="en-US" sz="9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1285815" y="4173510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Не согласен/не согласна</a:t>
              </a:r>
              <a:endParaRPr lang="en-US" sz="9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1277574" y="4412409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Полностью не согласен/не согласна</a:t>
              </a:r>
              <a:endParaRPr lang="en-US" sz="900" dirty="0"/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27" y="1650188"/>
            <a:ext cx="4162425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948" y="1670400"/>
            <a:ext cx="4164012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84" y="4197600"/>
            <a:ext cx="4164012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48" y="4197600"/>
            <a:ext cx="4164012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160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3CDC09E-AAF9-4157-A94F-DE49BE7954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Насколько вы согласны со следующими утверждениями?</a:t>
            </a:r>
          </a:p>
          <a:p>
            <a:endParaRPr lang="en-ZA"/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82C2AEBA-D41E-42AF-BA97-306BF2BD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Оценка личных качеств учащихся (2/2)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5C23F-7D12-4445-A192-F8F624F9E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sv-SE" dirty="0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8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58D25C29-EF95-455E-93BE-69AEE3FB5696}"/>
              </a:ext>
            </a:extLst>
          </p:cNvPr>
          <p:cNvSpPr txBox="1">
            <a:spLocks/>
          </p:cNvSpPr>
          <p:nvPr/>
        </p:nvSpPr>
        <p:spPr>
          <a:xfrm>
            <a:off x="7092788" y="1282175"/>
            <a:ext cx="4238367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>
                <a:latin typeface="+mn-lt"/>
                <a:cs typeface="Calibri" panose="020F0502020204030204" pitchFamily="34" charset="0"/>
              </a:rPr>
              <a:t>Я легко отличаю притворную улыбку от искренней</a:t>
            </a:r>
            <a:endParaRPr lang="en-US" sz="13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5D8CC7AD-8D87-4310-9E62-0988AD27F6A7}"/>
              </a:ext>
            </a:extLst>
          </p:cNvPr>
          <p:cNvSpPr txBox="1">
            <a:spLocks/>
          </p:cNvSpPr>
          <p:nvPr/>
        </p:nvSpPr>
        <p:spPr>
          <a:xfrm>
            <a:off x="1037981" y="1146203"/>
            <a:ext cx="6701418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>
                <a:latin typeface="Calibri" panose="020F0502020204030204" pitchFamily="34" charset="0"/>
                <a:cs typeface="Calibri" panose="020F0502020204030204" pitchFamily="34" charset="0"/>
              </a:rPr>
              <a:t>Я охотно проявляю открытость и </a:t>
            </a:r>
          </a:p>
          <a:p>
            <a:pPr marL="0" indent="0">
              <a:buNone/>
            </a:pPr>
            <a:r>
              <a:rPr lang="ru-RU" sz="1300" b="1">
                <a:latin typeface="Calibri" panose="020F0502020204030204" pitchFamily="34" charset="0"/>
                <a:cs typeface="Calibri" panose="020F0502020204030204" pitchFamily="34" charset="0"/>
              </a:rPr>
              <a:t>делюсь своими чувствами, а не держу их при себе</a:t>
            </a:r>
            <a:endParaRPr lang="en-US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12425140-C659-486E-8FE7-723CEA630EDA}"/>
              </a:ext>
            </a:extLst>
          </p:cNvPr>
          <p:cNvSpPr txBox="1">
            <a:spLocks/>
          </p:cNvSpPr>
          <p:nvPr/>
        </p:nvSpPr>
        <p:spPr>
          <a:xfrm>
            <a:off x="939117" y="3704525"/>
            <a:ext cx="6318360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>
                <a:latin typeface="Calibri" panose="020F0502020204030204" pitchFamily="34" charset="0"/>
                <a:cs typeface="Calibri" panose="020F0502020204030204" pitchFamily="34" charset="0"/>
              </a:rPr>
              <a:t>Предпочту спокойную работу</a:t>
            </a:r>
          </a:p>
          <a:p>
            <a:pPr marL="0" indent="0">
              <a:buNone/>
            </a:pPr>
            <a:r>
              <a:rPr lang="ru-RU" sz="1300" b="1">
                <a:latin typeface="Calibri" panose="020F0502020204030204" pitchFamily="34" charset="0"/>
                <a:cs typeface="Calibri" panose="020F0502020204030204" pitchFamily="34" charset="0"/>
              </a:rPr>
              <a:t>без стрессов, а не требующую постоянного напряжения</a:t>
            </a:r>
            <a:endParaRPr lang="en-US" sz="13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5AA85D56-E92F-4526-BFF7-D642A93E0831}"/>
              </a:ext>
            </a:extLst>
          </p:cNvPr>
          <p:cNvSpPr txBox="1">
            <a:spLocks/>
          </p:cNvSpPr>
          <p:nvPr/>
        </p:nvSpPr>
        <p:spPr>
          <a:xfrm>
            <a:off x="7068081" y="3813791"/>
            <a:ext cx="3204033" cy="28865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>
                <a:latin typeface="Calibri" panose="020F0502020204030204" pitchFamily="34" charset="0"/>
                <a:cs typeface="Calibri" panose="020F0502020204030204" pitchFamily="34" charset="0"/>
              </a:rPr>
              <a:t>Предпочту стать частью коллектива, а не его лидером</a:t>
            </a:r>
            <a:endParaRPr lang="en-US" sz="1300" dirty="0"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656000" y="3168486"/>
            <a:ext cx="1579308" cy="1428243"/>
            <a:chOff x="10954557" y="3168486"/>
            <a:chExt cx="1579308" cy="1428243"/>
          </a:xfrm>
        </p:grpSpPr>
        <p:sp>
          <p:nvSpPr>
            <p:cNvPr id="32" name="Rectangle 31"/>
            <p:cNvSpPr/>
            <p:nvPr/>
          </p:nvSpPr>
          <p:spPr>
            <a:xfrm>
              <a:off x="10954557" y="3172242"/>
              <a:ext cx="327160" cy="176439"/>
            </a:xfrm>
            <a:prstGeom prst="rect">
              <a:avLst/>
            </a:prstGeom>
            <a:solidFill>
              <a:srgbClr val="0048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958673" y="3423498"/>
              <a:ext cx="327160" cy="176439"/>
            </a:xfrm>
            <a:prstGeom prst="rect">
              <a:avLst/>
            </a:prstGeom>
            <a:solidFill>
              <a:srgbClr val="4092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960344" y="3674754"/>
              <a:ext cx="327160" cy="176439"/>
            </a:xfrm>
            <a:prstGeom prst="rect">
              <a:avLst/>
            </a:prstGeom>
            <a:solidFill>
              <a:srgbClr val="89A5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960344" y="4185507"/>
              <a:ext cx="327160" cy="176439"/>
            </a:xfrm>
            <a:prstGeom prst="rect">
              <a:avLst/>
            </a:prstGeom>
            <a:solidFill>
              <a:srgbClr val="FE08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960344" y="3926010"/>
              <a:ext cx="327160" cy="176439"/>
            </a:xfrm>
            <a:prstGeom prst="rect">
              <a:avLst/>
            </a:prstGeom>
            <a:solidFill>
              <a:srgbClr val="F1612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960344" y="4420290"/>
              <a:ext cx="327160" cy="176439"/>
            </a:xfrm>
            <a:prstGeom prst="rect">
              <a:avLst/>
            </a:prstGeom>
            <a:solidFill>
              <a:srgbClr val="A42B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281708" y="3168486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Полностью согласен/согласна</a:t>
              </a:r>
              <a:endParaRPr lang="en-US" sz="9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285824" y="3407385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Согласен/согласна</a:t>
              </a:r>
              <a:endParaRPr lang="en-US" sz="9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1277583" y="3646284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Скорее согласен/согласна</a:t>
              </a:r>
              <a:endParaRPr lang="en-US" sz="9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1281699" y="3909897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Скорее не согласен/не согласна</a:t>
              </a:r>
              <a:endParaRPr lang="en-US" sz="9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1285815" y="4173510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Не согласен/не согласна</a:t>
              </a:r>
              <a:endParaRPr lang="en-US" sz="9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1277574" y="4412409"/>
              <a:ext cx="1248041" cy="155481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900"/>
                <a:t>Полностью не согласен/не согласна</a:t>
              </a:r>
              <a:endParaRPr lang="en-US" sz="900" dirty="0"/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27" y="1650188"/>
            <a:ext cx="4162425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948" y="1670400"/>
            <a:ext cx="4164012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84" y="4197600"/>
            <a:ext cx="4164012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48" y="4197600"/>
            <a:ext cx="4164012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744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3CDC09E-AAF9-4157-A94F-DE49BE7954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Какие из следующих навыков у Вас имеются? Пожалуйста, выберите столько, сколько применимо.</a:t>
            </a:r>
          </a:p>
          <a:p>
            <a:endParaRPr lang="en-ZA"/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82C2AEBA-D41E-42AF-BA97-306BF2BD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Практический опыт (1/2)</a:t>
            </a:r>
            <a:endParaRPr lang="en-ZA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5C23F-7D12-4445-A192-F8F624F9E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676C10-0B47-48B2-9879-51BC0E51AD1E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1C295F-1C44-4C84-8AEB-5D909D23B462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800" y="1134000"/>
            <a:ext cx="9121775" cy="509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097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3CDC09E-AAF9-4157-A94F-DE49BE7954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Какие из следующих навыков у Вас имеются? Пожалуйста, выберите столько, сколько применимо.</a:t>
            </a:r>
          </a:p>
          <a:p>
            <a:endParaRPr lang="en-ZA"/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82C2AEBA-D41E-42AF-BA97-306BF2BD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Практический опыт (2/2)</a:t>
            </a:r>
            <a:endParaRPr lang="en-ZA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5C23F-7D12-4445-A192-F8F624F9E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676C10-0B47-48B2-9879-51BC0E51AD1E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1C295F-1C44-4C84-8AEB-5D909D23B462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800" y="1134000"/>
            <a:ext cx="9121775" cy="509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097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822523"/>
            <a:ext cx="5223174" cy="1878529"/>
            <a:chOff x="10546" y="1822523"/>
            <a:chExt cx="5223174" cy="1878529"/>
          </a:xfrm>
        </p:grpSpPr>
        <p:grpSp>
          <p:nvGrpSpPr>
            <p:cNvPr id="66" name="Group 65"/>
            <p:cNvGrpSpPr/>
            <p:nvPr/>
          </p:nvGrpSpPr>
          <p:grpSpPr>
            <a:xfrm>
              <a:off x="10546" y="3084083"/>
              <a:ext cx="5223174" cy="616969"/>
              <a:chOff x="10546" y="3065211"/>
              <a:chExt cx="5223174" cy="616969"/>
            </a:xfrm>
          </p:grpSpPr>
          <p:sp>
            <p:nvSpPr>
              <p:cNvPr id="50" name="Freeform 49"/>
              <p:cNvSpPr/>
              <p:nvPr/>
            </p:nvSpPr>
            <p:spPr>
              <a:xfrm>
                <a:off x="10546" y="3065211"/>
                <a:ext cx="5223174" cy="587607"/>
              </a:xfrm>
              <a:custGeom>
                <a:avLst/>
                <a:gdLst>
                  <a:gd name="connsiteX0" fmla="*/ 0 w 5223174"/>
                  <a:gd name="connsiteY0" fmla="*/ 0 h 587607"/>
                  <a:gd name="connsiteX1" fmla="*/ 4926997 w 5223174"/>
                  <a:gd name="connsiteY1" fmla="*/ 0 h 587607"/>
                  <a:gd name="connsiteX2" fmla="*/ 4927992 w 5223174"/>
                  <a:gd name="connsiteY2" fmla="*/ 987 h 587607"/>
                  <a:gd name="connsiteX3" fmla="*/ 4929774 w 5223174"/>
                  <a:gd name="connsiteY3" fmla="*/ 807 h 587607"/>
                  <a:gd name="connsiteX4" fmla="*/ 5200117 w 5223174"/>
                  <a:gd name="connsiteY4" fmla="*/ 180003 h 587607"/>
                  <a:gd name="connsiteX5" fmla="*/ 5223072 w 5223174"/>
                  <a:gd name="connsiteY5" fmla="*/ 293703 h 587607"/>
                  <a:gd name="connsiteX6" fmla="*/ 5223174 w 5223174"/>
                  <a:gd name="connsiteY6" fmla="*/ 293804 h 587607"/>
                  <a:gd name="connsiteX7" fmla="*/ 5223106 w 5223174"/>
                  <a:gd name="connsiteY7" fmla="*/ 293871 h 587607"/>
                  <a:gd name="connsiteX8" fmla="*/ 5223174 w 5223174"/>
                  <a:gd name="connsiteY8" fmla="*/ 294207 h 587607"/>
                  <a:gd name="connsiteX9" fmla="*/ 4929774 w 5223174"/>
                  <a:gd name="connsiteY9" fmla="*/ 587607 h 587607"/>
                  <a:gd name="connsiteX10" fmla="*/ 4927253 w 5223174"/>
                  <a:gd name="connsiteY10" fmla="*/ 587353 h 587607"/>
                  <a:gd name="connsiteX11" fmla="*/ 4926997 w 5223174"/>
                  <a:gd name="connsiteY11" fmla="*/ 587607 h 587607"/>
                  <a:gd name="connsiteX12" fmla="*/ 0 w 5223174"/>
                  <a:gd name="connsiteY12" fmla="*/ 587607 h 58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23174" h="587607">
                    <a:moveTo>
                      <a:pt x="0" y="0"/>
                    </a:moveTo>
                    <a:lnTo>
                      <a:pt x="4926997" y="0"/>
                    </a:lnTo>
                    <a:lnTo>
                      <a:pt x="4927992" y="987"/>
                    </a:lnTo>
                    <a:lnTo>
                      <a:pt x="4929774" y="807"/>
                    </a:lnTo>
                    <a:cubicBezTo>
                      <a:pt x="5051304" y="807"/>
                      <a:pt x="5155576" y="74697"/>
                      <a:pt x="5200117" y="180003"/>
                    </a:cubicBezTo>
                    <a:lnTo>
                      <a:pt x="5223072" y="293703"/>
                    </a:lnTo>
                    <a:lnTo>
                      <a:pt x="5223174" y="293804"/>
                    </a:lnTo>
                    <a:lnTo>
                      <a:pt x="5223106" y="293871"/>
                    </a:lnTo>
                    <a:lnTo>
                      <a:pt x="5223174" y="294207"/>
                    </a:lnTo>
                    <a:cubicBezTo>
                      <a:pt x="5223174" y="456247"/>
                      <a:pt x="5091814" y="587607"/>
                      <a:pt x="4929774" y="587607"/>
                    </a:cubicBezTo>
                    <a:lnTo>
                      <a:pt x="4927253" y="587353"/>
                    </a:lnTo>
                    <a:lnTo>
                      <a:pt x="4926997" y="587607"/>
                    </a:lnTo>
                    <a:lnTo>
                      <a:pt x="0" y="587607"/>
                    </a:ln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68206" y="3066627"/>
                <a:ext cx="38390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1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AFCD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46821" y="3215129"/>
                <a:ext cx="3202065" cy="28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>
                  <a:defRPr/>
                </a:pPr>
                <a:r>
                  <a:rPr lang="az-Cyrl-AZ" sz="1270">
                    <a:solidFill>
                      <a:srgbClr val="4CAFCD"/>
                    </a:solidFill>
                    <a:latin typeface="Calibri" pitchFamily="34" charset="0"/>
                  </a:rPr>
                  <a:t>ВОСПРИЯТИЕ БРЕНДА УНИВЕРСИТЕТА</a:t>
                </a:r>
                <a:endParaRPr lang="en-GB" sz="1270" dirty="0">
                  <a:solidFill>
                    <a:srgbClr val="4CAFCD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0546" y="2453303"/>
              <a:ext cx="5223174" cy="616969"/>
              <a:chOff x="10546" y="2428139"/>
              <a:chExt cx="5223174" cy="616969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10546" y="2428139"/>
                <a:ext cx="5223174" cy="587607"/>
              </a:xfrm>
              <a:custGeom>
                <a:avLst/>
                <a:gdLst>
                  <a:gd name="connsiteX0" fmla="*/ 0 w 5223174"/>
                  <a:gd name="connsiteY0" fmla="*/ 0 h 587607"/>
                  <a:gd name="connsiteX1" fmla="*/ 4926997 w 5223174"/>
                  <a:gd name="connsiteY1" fmla="*/ 0 h 587607"/>
                  <a:gd name="connsiteX2" fmla="*/ 4927992 w 5223174"/>
                  <a:gd name="connsiteY2" fmla="*/ 987 h 587607"/>
                  <a:gd name="connsiteX3" fmla="*/ 4929774 w 5223174"/>
                  <a:gd name="connsiteY3" fmla="*/ 807 h 587607"/>
                  <a:gd name="connsiteX4" fmla="*/ 5200117 w 5223174"/>
                  <a:gd name="connsiteY4" fmla="*/ 180003 h 587607"/>
                  <a:gd name="connsiteX5" fmla="*/ 5223072 w 5223174"/>
                  <a:gd name="connsiteY5" fmla="*/ 293703 h 587607"/>
                  <a:gd name="connsiteX6" fmla="*/ 5223174 w 5223174"/>
                  <a:gd name="connsiteY6" fmla="*/ 293804 h 587607"/>
                  <a:gd name="connsiteX7" fmla="*/ 5223106 w 5223174"/>
                  <a:gd name="connsiteY7" fmla="*/ 293871 h 587607"/>
                  <a:gd name="connsiteX8" fmla="*/ 5223174 w 5223174"/>
                  <a:gd name="connsiteY8" fmla="*/ 294207 h 587607"/>
                  <a:gd name="connsiteX9" fmla="*/ 4929774 w 5223174"/>
                  <a:gd name="connsiteY9" fmla="*/ 587607 h 587607"/>
                  <a:gd name="connsiteX10" fmla="*/ 4927253 w 5223174"/>
                  <a:gd name="connsiteY10" fmla="*/ 587353 h 587607"/>
                  <a:gd name="connsiteX11" fmla="*/ 4926997 w 5223174"/>
                  <a:gd name="connsiteY11" fmla="*/ 587607 h 587607"/>
                  <a:gd name="connsiteX12" fmla="*/ 0 w 5223174"/>
                  <a:gd name="connsiteY12" fmla="*/ 587607 h 58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23174" h="587607">
                    <a:moveTo>
                      <a:pt x="0" y="0"/>
                    </a:moveTo>
                    <a:lnTo>
                      <a:pt x="4926997" y="0"/>
                    </a:lnTo>
                    <a:lnTo>
                      <a:pt x="4927992" y="987"/>
                    </a:lnTo>
                    <a:lnTo>
                      <a:pt x="4929774" y="807"/>
                    </a:lnTo>
                    <a:cubicBezTo>
                      <a:pt x="5051304" y="807"/>
                      <a:pt x="5155576" y="74697"/>
                      <a:pt x="5200117" y="180003"/>
                    </a:cubicBezTo>
                    <a:lnTo>
                      <a:pt x="5223072" y="293703"/>
                    </a:lnTo>
                    <a:lnTo>
                      <a:pt x="5223174" y="293804"/>
                    </a:lnTo>
                    <a:lnTo>
                      <a:pt x="5223106" y="293871"/>
                    </a:lnTo>
                    <a:lnTo>
                      <a:pt x="5223174" y="294207"/>
                    </a:lnTo>
                    <a:cubicBezTo>
                      <a:pt x="5223174" y="456247"/>
                      <a:pt x="5091814" y="587607"/>
                      <a:pt x="4929774" y="587607"/>
                    </a:cubicBezTo>
                    <a:lnTo>
                      <a:pt x="4927253" y="587353"/>
                    </a:lnTo>
                    <a:lnTo>
                      <a:pt x="4926997" y="587607"/>
                    </a:lnTo>
                    <a:lnTo>
                      <a:pt x="0" y="587607"/>
                    </a:ln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68206" y="2429555"/>
                <a:ext cx="38390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1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46821" y="2578057"/>
                <a:ext cx="3202065" cy="28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>
                  <a:defRPr/>
                </a:pPr>
                <a:r>
                  <a:rPr lang="az-Cyrl-AZ" sz="1270">
                    <a:solidFill>
                      <a:prstClr val="white">
                        <a:lumMod val="65000"/>
                      </a:prstClr>
                    </a:solidFill>
                    <a:latin typeface="Calibri" pitchFamily="34" charset="0"/>
                  </a:rPr>
                  <a:t>ПРОФИЛЬ ТАЛАНТА</a:t>
                </a:r>
                <a:endParaRPr lang="en-US" sz="1270" dirty="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10546" y="1822523"/>
              <a:ext cx="5223174" cy="616969"/>
              <a:chOff x="10546" y="1822523"/>
              <a:chExt cx="5223174" cy="616969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10546" y="1822523"/>
                <a:ext cx="5223174" cy="587607"/>
              </a:xfrm>
              <a:custGeom>
                <a:avLst/>
                <a:gdLst>
                  <a:gd name="connsiteX0" fmla="*/ 0 w 5223174"/>
                  <a:gd name="connsiteY0" fmla="*/ 0 h 587607"/>
                  <a:gd name="connsiteX1" fmla="*/ 4926997 w 5223174"/>
                  <a:gd name="connsiteY1" fmla="*/ 0 h 587607"/>
                  <a:gd name="connsiteX2" fmla="*/ 4927992 w 5223174"/>
                  <a:gd name="connsiteY2" fmla="*/ 987 h 587607"/>
                  <a:gd name="connsiteX3" fmla="*/ 4929774 w 5223174"/>
                  <a:gd name="connsiteY3" fmla="*/ 807 h 587607"/>
                  <a:gd name="connsiteX4" fmla="*/ 5200117 w 5223174"/>
                  <a:gd name="connsiteY4" fmla="*/ 180003 h 587607"/>
                  <a:gd name="connsiteX5" fmla="*/ 5223072 w 5223174"/>
                  <a:gd name="connsiteY5" fmla="*/ 293703 h 587607"/>
                  <a:gd name="connsiteX6" fmla="*/ 5223174 w 5223174"/>
                  <a:gd name="connsiteY6" fmla="*/ 293804 h 587607"/>
                  <a:gd name="connsiteX7" fmla="*/ 5223106 w 5223174"/>
                  <a:gd name="connsiteY7" fmla="*/ 293871 h 587607"/>
                  <a:gd name="connsiteX8" fmla="*/ 5223174 w 5223174"/>
                  <a:gd name="connsiteY8" fmla="*/ 294207 h 587607"/>
                  <a:gd name="connsiteX9" fmla="*/ 4929774 w 5223174"/>
                  <a:gd name="connsiteY9" fmla="*/ 587607 h 587607"/>
                  <a:gd name="connsiteX10" fmla="*/ 4927253 w 5223174"/>
                  <a:gd name="connsiteY10" fmla="*/ 587353 h 587607"/>
                  <a:gd name="connsiteX11" fmla="*/ 4926997 w 5223174"/>
                  <a:gd name="connsiteY11" fmla="*/ 587607 h 587607"/>
                  <a:gd name="connsiteX12" fmla="*/ 0 w 5223174"/>
                  <a:gd name="connsiteY12" fmla="*/ 587607 h 58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23174" h="587607">
                    <a:moveTo>
                      <a:pt x="0" y="0"/>
                    </a:moveTo>
                    <a:lnTo>
                      <a:pt x="4926997" y="0"/>
                    </a:lnTo>
                    <a:lnTo>
                      <a:pt x="4927992" y="987"/>
                    </a:lnTo>
                    <a:lnTo>
                      <a:pt x="4929774" y="807"/>
                    </a:lnTo>
                    <a:cubicBezTo>
                      <a:pt x="5051304" y="807"/>
                      <a:pt x="5155576" y="74697"/>
                      <a:pt x="5200117" y="180003"/>
                    </a:cubicBezTo>
                    <a:lnTo>
                      <a:pt x="5223072" y="293703"/>
                    </a:lnTo>
                    <a:lnTo>
                      <a:pt x="5223174" y="293804"/>
                    </a:lnTo>
                    <a:lnTo>
                      <a:pt x="5223106" y="293871"/>
                    </a:lnTo>
                    <a:lnTo>
                      <a:pt x="5223174" y="294207"/>
                    </a:lnTo>
                    <a:cubicBezTo>
                      <a:pt x="5223174" y="456247"/>
                      <a:pt x="5091814" y="587607"/>
                      <a:pt x="4929774" y="587607"/>
                    </a:cubicBezTo>
                    <a:lnTo>
                      <a:pt x="4927253" y="587353"/>
                    </a:lnTo>
                    <a:lnTo>
                      <a:pt x="4926997" y="587607"/>
                    </a:lnTo>
                    <a:lnTo>
                      <a:pt x="0" y="587607"/>
                    </a:ln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68206" y="1823939"/>
                <a:ext cx="38390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1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46821" y="1972441"/>
                <a:ext cx="3202065" cy="28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1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z-Cyrl-AZ" sz="1270">
                    <a:solidFill>
                      <a:prstClr val="white">
                        <a:lumMod val="65000"/>
                      </a:prstClr>
                    </a:solidFill>
                    <a:latin typeface="Calibri" pitchFamily="34" charset="0"/>
                  </a:rPr>
                  <a:t>ВВЕДЕНИЕ</a:t>
                </a:r>
                <a:endParaRPr kumimoji="0" lang="en-US" sz="127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</p:spPr>
        <p:txBody>
          <a:bodyPr vert="horz" lIns="90273" tIns="45136" rIns="90273" bIns="45136" rtlCol="0" anchor="t">
            <a:normAutofit fontScale="90000"/>
          </a:bodyPr>
          <a:lstStyle/>
          <a:p>
            <a:r>
              <a:rPr lang="az-Cyrl-AZ"/>
              <a:t>Содержание</a:t>
            </a:r>
            <a:endParaRPr lang="en-GB"/>
          </a:p>
        </p:txBody>
      </p:sp>
      <p:sp>
        <p:nvSpPr>
          <p:cNvPr id="8" name="Rubrik 1"/>
          <p:cNvSpPr txBox="1">
            <a:spLocks/>
          </p:cNvSpPr>
          <p:nvPr/>
        </p:nvSpPr>
        <p:spPr>
          <a:xfrm>
            <a:off x="1901139" y="561143"/>
            <a:ext cx="8389723" cy="567765"/>
          </a:xfrm>
          <a:prstGeom prst="rect">
            <a:avLst/>
          </a:prstGeom>
        </p:spPr>
        <p:txBody>
          <a:bodyPr vert="horz" lIns="90273" tIns="45136" rIns="90273" bIns="45136" rtlCol="0" anchor="ctr">
            <a:norm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2800" b="0" i="0" kern="1200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539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5968821" y="39110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20930" y="1776387"/>
            <a:ext cx="2601542" cy="508161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45716" y="1953173"/>
            <a:ext cx="23519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>
                <a:solidFill>
                  <a:srgbClr val="414041"/>
                </a:solidFill>
                <a:latin typeface="Calibri"/>
                <a:cs typeface="Calibri" pitchFamily="34" charset="0"/>
              </a:rPr>
              <a:t>В этом разделе оценивается восприятие бренда Вашего университета по четырем критериям:</a:t>
            </a:r>
          </a:p>
          <a:p>
            <a:pPr lvl="0" algn="ctr">
              <a:defRPr/>
            </a:pPr>
            <a:endParaRPr lang="ru-RU" sz="1400">
              <a:solidFill>
                <a:srgbClr val="414041"/>
              </a:solidFill>
              <a:latin typeface="Calibri"/>
              <a:cs typeface="Calibri" pitchFamily="34" charset="0"/>
            </a:endParaRPr>
          </a:p>
          <a:p>
            <a:pPr lvl="0" algn="ctr">
              <a:defRPr/>
            </a:pPr>
            <a:r>
              <a:rPr lang="ru-RU" sz="1400">
                <a:solidFill>
                  <a:srgbClr val="414041"/>
                </a:solidFill>
                <a:latin typeface="Calibri"/>
                <a:cs typeface="Calibri" pitchFamily="34" charset="0"/>
              </a:rPr>
              <a:t>Репутация</a:t>
            </a:r>
          </a:p>
          <a:p>
            <a:pPr lvl="0" algn="ctr">
              <a:defRPr/>
            </a:pPr>
            <a:r>
              <a:rPr lang="ru-RU" sz="1400">
                <a:solidFill>
                  <a:srgbClr val="414041"/>
                </a:solidFill>
                <a:latin typeface="Calibri"/>
                <a:cs typeface="Calibri" pitchFamily="34" charset="0"/>
              </a:rPr>
              <a:t>Образовательные услуги</a:t>
            </a:r>
          </a:p>
          <a:p>
            <a:pPr lvl="0" algn="ctr">
              <a:defRPr/>
            </a:pPr>
            <a:r>
              <a:rPr lang="ru-RU" sz="1400">
                <a:solidFill>
                  <a:srgbClr val="414041"/>
                </a:solidFill>
                <a:latin typeface="Calibri"/>
                <a:cs typeface="Calibri" pitchFamily="34" charset="0"/>
              </a:rPr>
              <a:t>Культура</a:t>
            </a:r>
          </a:p>
          <a:p>
            <a:pPr lvl="0" algn="ctr">
              <a:defRPr/>
            </a:pPr>
            <a:r>
              <a:rPr lang="ru-RU" sz="1400">
                <a:solidFill>
                  <a:srgbClr val="414041"/>
                </a:solidFill>
                <a:latin typeface="Calibri"/>
                <a:cs typeface="Calibri" pitchFamily="34" charset="0"/>
              </a:rPr>
              <a:t>Перспективы трудоустройства</a:t>
            </a:r>
          </a:p>
          <a:p>
            <a:pPr lvl="0" algn="ctr">
              <a:defRPr/>
            </a:pPr>
            <a:endParaRPr lang="ru-RU" sz="1400">
              <a:solidFill>
                <a:srgbClr val="414041"/>
              </a:solidFill>
              <a:latin typeface="Calibri"/>
              <a:cs typeface="Calibri" pitchFamily="34" charset="0"/>
            </a:endParaRPr>
          </a:p>
          <a:p>
            <a:pPr lvl="0" algn="ctr">
              <a:defRPr/>
            </a:pPr>
            <a:r>
              <a:rPr lang="ru-RU" sz="1400">
                <a:solidFill>
                  <a:srgbClr val="414041"/>
                </a:solidFill>
                <a:latin typeface="Calibri"/>
                <a:cs typeface="Calibri" pitchFamily="34" charset="0"/>
              </a:rPr>
              <a:t>Эти данные помогут Вам </a:t>
            </a:r>
            <a:r>
              <a:rPr lang="ru-RU" sz="1400" b="1">
                <a:solidFill>
                  <a:srgbClr val="414041"/>
                </a:solidFill>
                <a:latin typeface="Calibri"/>
                <a:cs typeface="Calibri" pitchFamily="34" charset="0"/>
              </a:rPr>
              <a:t>в общении со студентами </a:t>
            </a:r>
            <a:r>
              <a:rPr lang="ru-RU" sz="1400">
                <a:solidFill>
                  <a:srgbClr val="414041"/>
                </a:solidFill>
                <a:latin typeface="Calibri"/>
                <a:cs typeface="Calibri" pitchFamily="34" charset="0"/>
              </a:rPr>
              <a:t>и в выявлении </a:t>
            </a:r>
            <a:r>
              <a:rPr lang="ru-RU" sz="1400" b="1">
                <a:solidFill>
                  <a:srgbClr val="414041"/>
                </a:solidFill>
                <a:latin typeface="Calibri"/>
                <a:cs typeface="Calibri" pitchFamily="34" charset="0"/>
              </a:rPr>
              <a:t>привлекательных тем для абитуриентов</a:t>
            </a:r>
            <a:r>
              <a:rPr lang="ru-RU" sz="1400">
                <a:solidFill>
                  <a:srgbClr val="414041"/>
                </a:solidFill>
                <a:latin typeface="Calibri"/>
                <a:cs typeface="Calibri" pitchFamily="34" charset="0"/>
              </a:rPr>
              <a:t>.</a:t>
            </a:r>
            <a:endParaRPr lang="en-US" sz="1400" dirty="0">
              <a:solidFill>
                <a:srgbClr val="414041"/>
              </a:solidFill>
              <a:latin typeface="Calibri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71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Какое слово приходит в голову первым, когда Вы думаете о своем вузе?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45BDE-4D7F-4A01-872A-133E4224C7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4045" y="6215290"/>
            <a:ext cx="5310000" cy="456261"/>
          </a:xfrm>
        </p:spPr>
        <p:txBody>
          <a:bodyPr/>
          <a:lstStyle/>
          <a:p>
            <a:r>
              <a:rPr lang="ru-RU"/>
              <a:t>Эти ответы были предоставлены Вашими студентами. </a:t>
            </a:r>
          </a:p>
          <a:p>
            <a:r>
              <a:rPr lang="ru-RU"/>
              <a:t>Возможно наличие орфографических ошибок.</a:t>
            </a:r>
          </a:p>
          <a:p>
            <a:r>
              <a:rPr lang="ru-RU"/>
              <a:t>Различные цвета были использованы только в дизайнерских целях.</a:t>
            </a:r>
            <a:endParaRPr lang="en-US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Ваши студенты думают о Вашем университете?</a:t>
            </a:r>
            <a:endParaRPr lang="en-US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97" y="1352573"/>
            <a:ext cx="8106907" cy="42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21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Какое слово приходит в голову первым, когда Вы думаете о своем вузе?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274045" y="6215290"/>
            <a:ext cx="5310000" cy="456261"/>
          </a:xfrm>
        </p:spPr>
        <p:txBody>
          <a:bodyPr/>
          <a:lstStyle/>
          <a:p>
            <a:r>
              <a:rPr lang="ru-RU"/>
              <a:t>Эти ответы были предоставлены Вашими студентами. </a:t>
            </a:r>
          </a:p>
          <a:p>
            <a:r>
              <a:rPr lang="ru-RU"/>
              <a:t>Возможно наличие орфографических ошибок.</a:t>
            </a:r>
          </a:p>
          <a:p>
            <a:r>
              <a:rPr lang="ru-RU"/>
              <a:t>Различные цвета были использованы только в дизайнерских целях.</a:t>
            </a:r>
            <a:endParaRPr lang="en-US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Уникален ли образ Вашего университета для Ваших студентов?</a:t>
            </a:r>
            <a:endParaRPr lang="en-US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cxnSp>
        <p:nvCxnSpPr>
          <p:cNvPr id="13" name="Rak 13">
            <a:extLst>
              <a:ext uri="{FF2B5EF4-FFF2-40B4-BE49-F238E27FC236}">
                <a16:creationId xmlns:a16="http://schemas.microsoft.com/office/drawing/2014/main" id="{58611764-F289-496C-A39E-FABA00641F32}"/>
              </a:ext>
            </a:extLst>
          </p:cNvPr>
          <p:cNvCxnSpPr/>
          <p:nvPr/>
        </p:nvCxnSpPr>
        <p:spPr>
          <a:xfrm>
            <a:off x="1327764" y="3705442"/>
            <a:ext cx="953647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86CAC79-7CA8-48D1-B385-40CFF7455339}"/>
              </a:ext>
            </a:extLst>
          </p:cNvPr>
          <p:cNvSpPr txBox="1"/>
          <p:nvPr/>
        </p:nvSpPr>
        <p:spPr>
          <a:xfrm>
            <a:off x="643121" y="4999912"/>
            <a:ext cx="1550842" cy="13635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pPr lvl="0">
              <a:defRPr/>
            </a:pPr>
            <a:r>
              <a:rPr lang="az-Cyrl-AZ" sz="1270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270" dirty="0">
              <a:solidFill>
                <a:srgbClr val="074B60"/>
              </a:solidFill>
              <a:latin typeface="Calibr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94A84C-FDED-48C2-9673-ED983AE85A42}"/>
              </a:ext>
            </a:extLst>
          </p:cNvPr>
          <p:cNvSpPr txBox="1"/>
          <p:nvPr/>
        </p:nvSpPr>
        <p:spPr>
          <a:xfrm>
            <a:off x="630421" y="2129433"/>
            <a:ext cx="1800000" cy="144379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pPr lvl="0">
              <a:defRPr/>
            </a:pPr>
            <a:r>
              <a:rPr lang="az-Cyrl-AZ" sz="1270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sv-SE" sz="1270" dirty="0">
              <a:solidFill>
                <a:srgbClr val="0E97C1"/>
              </a:solidFill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99" y="4054075"/>
            <a:ext cx="8106907" cy="2095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90" y="1267675"/>
            <a:ext cx="8106907" cy="209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6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51486-0C3D-4B4E-AF69-3CF1AB04D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Что Вам помогло больше всего в выборе учебного заведения? (Выберите не более 3 вариантов ответа).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1B7902-9008-4DF8-A818-65ADD6A8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Какие факторы влияют на решение студентов, куда поступать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5C23F-7D12-4445-A192-F8F624F9E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F1DFD6-9F4C-489E-858F-2792ABCC6975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E09505-7CC1-484B-8BB1-857DCCE6137C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720" y="1141200"/>
            <a:ext cx="9164638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153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51486-0C3D-4B4E-AF69-3CF1AB04D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Что Вам помогло больше всего в выборе учебного заведения? (Выберите не более 3 вариантов ответа).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1B7902-9008-4DF8-A818-65ADD6A8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Менее важные факторы влияния для выбора Вашего университета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5C23F-7D12-4445-A192-F8F624F9E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F1DFD6-9F4C-489E-858F-2792ABCC6975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E09505-7CC1-484B-8BB1-857DCCE6137C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720" y="1141200"/>
            <a:ext cx="9164638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824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416600" y="2544133"/>
            <a:ext cx="2123383" cy="25314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az-Cyrl-AZ" sz="1645">
                <a:solidFill>
                  <a:srgbClr val="0E97C1"/>
                </a:solidFill>
                <a:cs typeface="Calibri" pitchFamily="34" charset="0"/>
              </a:rPr>
              <a:t>Ваши студенты</a:t>
            </a:r>
            <a:endParaRPr lang="en-US" sz="1645" dirty="0">
              <a:solidFill>
                <a:srgbClr val="0E97C1"/>
              </a:solidFill>
              <a:cs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16087" y="2531176"/>
            <a:ext cx="2123383" cy="25314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az-Cyrl-AZ" sz="1645">
                <a:solidFill>
                  <a:srgbClr val="074B60"/>
                </a:solidFill>
                <a:cs typeface="Calibri" pitchFamily="34" charset="0"/>
              </a:rPr>
              <a:t>Все студенты</a:t>
            </a:r>
            <a:endParaRPr lang="en-US" sz="1645" dirty="0">
              <a:solidFill>
                <a:srgbClr val="074B60"/>
              </a:solidFill>
              <a:cs typeface="Calibri" pitchFamily="34" charset="0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Если бы Вы могли начать свое обучение заново, что бы Вы выбрали?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Выбрали бы Ваши студенты Ваш вуз снова?</a:t>
            </a:r>
            <a:endParaRPr lang="sv-S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9" name="TextBox 23"/>
          <p:cNvSpPr txBox="1"/>
          <p:nvPr/>
        </p:nvSpPr>
        <p:spPr>
          <a:xfrm>
            <a:off x="2407968" y="4537353"/>
            <a:ext cx="2478759" cy="3157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026">
                <a:solidFill>
                  <a:srgbClr val="202020"/>
                </a:solidFill>
                <a:cs typeface="Calibri" pitchFamily="34" charset="0"/>
              </a:rPr>
              <a:t>Посещать университет за границей или другой университет в своей стране</a:t>
            </a:r>
            <a:endParaRPr lang="en-US" sz="1026" dirty="0">
              <a:solidFill>
                <a:srgbClr val="202020"/>
              </a:solidFill>
              <a:cs typeface="Calibri" pitchFamily="34" charset="0"/>
            </a:endParaRPr>
          </a:p>
        </p:txBody>
      </p:sp>
      <p:sp>
        <p:nvSpPr>
          <p:cNvPr id="10" name="Rektangel 49"/>
          <p:cNvSpPr/>
          <p:nvPr/>
        </p:nvSpPr>
        <p:spPr>
          <a:xfrm>
            <a:off x="2159594" y="4622755"/>
            <a:ext cx="153988" cy="153988"/>
          </a:xfrm>
          <a:prstGeom prst="rect">
            <a:avLst/>
          </a:prstGeom>
          <a:solidFill>
            <a:srgbClr val="901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165" tIns="42582" rIns="85165" bIns="425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11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11" name="Rektangel 51"/>
          <p:cNvSpPr/>
          <p:nvPr/>
        </p:nvSpPr>
        <p:spPr>
          <a:xfrm>
            <a:off x="2159594" y="4982172"/>
            <a:ext cx="153988" cy="153988"/>
          </a:xfrm>
          <a:prstGeom prst="rect">
            <a:avLst/>
          </a:prstGeom>
          <a:solidFill>
            <a:srgbClr val="FDBE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165" tIns="42582" rIns="85165" bIns="425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11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2407968" y="4901303"/>
            <a:ext cx="2470126" cy="3157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026">
                <a:solidFill>
                  <a:srgbClr val="202020"/>
                </a:solidFill>
                <a:cs typeface="Calibri" pitchFamily="34" charset="0"/>
              </a:rPr>
              <a:t>Посещать другое учебное заведение за рубежом</a:t>
            </a:r>
            <a:endParaRPr lang="en-US" sz="1026" dirty="0">
              <a:solidFill>
                <a:srgbClr val="202020"/>
              </a:solidFill>
              <a:cs typeface="Calibri" pitchFamily="34" charset="0"/>
            </a:endParaRPr>
          </a:p>
        </p:txBody>
      </p:sp>
      <p:sp>
        <p:nvSpPr>
          <p:cNvPr id="13" name="TextBox 23"/>
          <p:cNvSpPr txBox="1"/>
          <p:nvPr/>
        </p:nvSpPr>
        <p:spPr>
          <a:xfrm>
            <a:off x="2416601" y="5376386"/>
            <a:ext cx="2123383" cy="1578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026" b="1">
                <a:solidFill>
                  <a:srgbClr val="202020"/>
                </a:solidFill>
                <a:cs typeface="Calibri" pitchFamily="34" charset="0"/>
              </a:rPr>
              <a:t>Посещать это же учебное заведение</a:t>
            </a:r>
            <a:endParaRPr lang="en-US" sz="1026" b="1" dirty="0">
              <a:solidFill>
                <a:srgbClr val="202020"/>
              </a:solidFill>
              <a:cs typeface="Calibri" pitchFamily="34" charset="0"/>
            </a:endParaRPr>
          </a:p>
        </p:txBody>
      </p:sp>
      <p:sp>
        <p:nvSpPr>
          <p:cNvPr id="14" name="Rektangel 49"/>
          <p:cNvSpPr/>
          <p:nvPr/>
        </p:nvSpPr>
        <p:spPr>
          <a:xfrm>
            <a:off x="2159594" y="5380262"/>
            <a:ext cx="153988" cy="153988"/>
          </a:xfrm>
          <a:prstGeom prst="rect">
            <a:avLst/>
          </a:prstGeom>
          <a:solidFill>
            <a:srgbClr val="E2E3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165" tIns="42582" rIns="85165" bIns="425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11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15" name="Rektangel 51"/>
          <p:cNvSpPr/>
          <p:nvPr/>
        </p:nvSpPr>
        <p:spPr>
          <a:xfrm>
            <a:off x="2149468" y="5769868"/>
            <a:ext cx="153988" cy="153988"/>
          </a:xfrm>
          <a:prstGeom prst="rect">
            <a:avLst/>
          </a:prstGeom>
          <a:solidFill>
            <a:srgbClr val="8488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165" tIns="42582" rIns="85165" bIns="425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11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16" name="TextBox 23"/>
          <p:cNvSpPr txBox="1"/>
          <p:nvPr/>
        </p:nvSpPr>
        <p:spPr>
          <a:xfrm>
            <a:off x="2416600" y="5753293"/>
            <a:ext cx="2470126" cy="1578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26">
                <a:solidFill>
                  <a:srgbClr val="202020"/>
                </a:solidFill>
                <a:cs typeface="Calibri" pitchFamily="34" charset="0"/>
              </a:rPr>
              <a:t>Работать вместо учебы</a:t>
            </a:r>
            <a:endParaRPr lang="en-US" sz="1026" dirty="0">
              <a:solidFill>
                <a:srgbClr val="202020"/>
              </a:solidFill>
              <a:cs typeface="Calibri" pitchFamily="34" charset="0"/>
            </a:endParaRPr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CD035AF9-5366-4D76-8B2F-D8D3848998F6}"/>
              </a:ext>
            </a:extLst>
          </p:cNvPr>
          <p:cNvSpPr txBox="1"/>
          <p:nvPr/>
        </p:nvSpPr>
        <p:spPr>
          <a:xfrm>
            <a:off x="7553647" y="4537353"/>
            <a:ext cx="2478759" cy="3157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026">
                <a:solidFill>
                  <a:srgbClr val="202020"/>
                </a:solidFill>
                <a:cs typeface="Calibri" pitchFamily="34" charset="0"/>
              </a:rPr>
              <a:t>Посещать университет за границей или другой университет в своей стране</a:t>
            </a:r>
            <a:endParaRPr lang="en-US" sz="1026" dirty="0">
              <a:solidFill>
                <a:srgbClr val="202020"/>
              </a:solidFill>
              <a:cs typeface="Calibri" pitchFamily="34" charset="0"/>
            </a:endParaRPr>
          </a:p>
        </p:txBody>
      </p:sp>
      <p:sp>
        <p:nvSpPr>
          <p:cNvPr id="32" name="Rektangel 49">
            <a:extLst>
              <a:ext uri="{FF2B5EF4-FFF2-40B4-BE49-F238E27FC236}">
                <a16:creationId xmlns:a16="http://schemas.microsoft.com/office/drawing/2014/main" id="{5184174C-3437-42C5-B1CF-06930F24A36F}"/>
              </a:ext>
            </a:extLst>
          </p:cNvPr>
          <p:cNvSpPr/>
          <p:nvPr/>
        </p:nvSpPr>
        <p:spPr>
          <a:xfrm>
            <a:off x="7305273" y="4622755"/>
            <a:ext cx="153988" cy="153988"/>
          </a:xfrm>
          <a:prstGeom prst="rect">
            <a:avLst/>
          </a:prstGeom>
          <a:solidFill>
            <a:srgbClr val="901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165" tIns="42582" rIns="85165" bIns="425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11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33" name="Rektangel 51">
            <a:extLst>
              <a:ext uri="{FF2B5EF4-FFF2-40B4-BE49-F238E27FC236}">
                <a16:creationId xmlns:a16="http://schemas.microsoft.com/office/drawing/2014/main" id="{A9B8370E-1BE0-4E12-9319-0D3F3D5104A0}"/>
              </a:ext>
            </a:extLst>
          </p:cNvPr>
          <p:cNvSpPr/>
          <p:nvPr/>
        </p:nvSpPr>
        <p:spPr>
          <a:xfrm>
            <a:off x="7305273" y="4982172"/>
            <a:ext cx="153988" cy="153988"/>
          </a:xfrm>
          <a:prstGeom prst="rect">
            <a:avLst/>
          </a:prstGeom>
          <a:solidFill>
            <a:srgbClr val="FDBE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165" tIns="42582" rIns="85165" bIns="425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11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F295A30B-30AF-43A2-A860-659F0DA7FFF2}"/>
              </a:ext>
            </a:extLst>
          </p:cNvPr>
          <p:cNvSpPr txBox="1"/>
          <p:nvPr/>
        </p:nvSpPr>
        <p:spPr>
          <a:xfrm>
            <a:off x="7553647" y="4901303"/>
            <a:ext cx="2470126" cy="3157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026">
                <a:solidFill>
                  <a:srgbClr val="202020"/>
                </a:solidFill>
                <a:cs typeface="Calibri" pitchFamily="34" charset="0"/>
              </a:rPr>
              <a:t>Посещать другое учебное заведение за рубежом</a:t>
            </a:r>
            <a:endParaRPr lang="en-US" sz="1026" dirty="0">
              <a:solidFill>
                <a:srgbClr val="202020"/>
              </a:solidFill>
              <a:cs typeface="Calibri" pitchFamily="34" charset="0"/>
            </a:endParaRPr>
          </a:p>
        </p:txBody>
      </p:sp>
      <p:sp>
        <p:nvSpPr>
          <p:cNvPr id="35" name="TextBox 23">
            <a:extLst>
              <a:ext uri="{FF2B5EF4-FFF2-40B4-BE49-F238E27FC236}">
                <a16:creationId xmlns:a16="http://schemas.microsoft.com/office/drawing/2014/main" id="{E47C2BCE-239D-4B92-AE07-8AFF4FD7D7F8}"/>
              </a:ext>
            </a:extLst>
          </p:cNvPr>
          <p:cNvSpPr txBox="1"/>
          <p:nvPr/>
        </p:nvSpPr>
        <p:spPr>
          <a:xfrm>
            <a:off x="7562280" y="5376386"/>
            <a:ext cx="2123383" cy="1578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026" b="1">
                <a:solidFill>
                  <a:srgbClr val="202020"/>
                </a:solidFill>
                <a:cs typeface="Calibri" pitchFamily="34" charset="0"/>
              </a:rPr>
              <a:t>Посещать это же учебное заведение</a:t>
            </a:r>
            <a:endParaRPr lang="en-US" sz="1026" b="1" dirty="0">
              <a:solidFill>
                <a:srgbClr val="202020"/>
              </a:solidFill>
              <a:cs typeface="Calibri" pitchFamily="34" charset="0"/>
            </a:endParaRPr>
          </a:p>
        </p:txBody>
      </p:sp>
      <p:sp>
        <p:nvSpPr>
          <p:cNvPr id="36" name="Rektangel 49">
            <a:extLst>
              <a:ext uri="{FF2B5EF4-FFF2-40B4-BE49-F238E27FC236}">
                <a16:creationId xmlns:a16="http://schemas.microsoft.com/office/drawing/2014/main" id="{D60E656F-BAC5-4DBA-8BF3-BE72F4267827}"/>
              </a:ext>
            </a:extLst>
          </p:cNvPr>
          <p:cNvSpPr/>
          <p:nvPr/>
        </p:nvSpPr>
        <p:spPr>
          <a:xfrm>
            <a:off x="7305273" y="5380262"/>
            <a:ext cx="153988" cy="153988"/>
          </a:xfrm>
          <a:prstGeom prst="rect">
            <a:avLst/>
          </a:prstGeom>
          <a:solidFill>
            <a:srgbClr val="E2E3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165" tIns="42582" rIns="85165" bIns="425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11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37" name="Rektangel 51">
            <a:extLst>
              <a:ext uri="{FF2B5EF4-FFF2-40B4-BE49-F238E27FC236}">
                <a16:creationId xmlns:a16="http://schemas.microsoft.com/office/drawing/2014/main" id="{0FDC797E-B434-49FC-A860-740D074D538A}"/>
              </a:ext>
            </a:extLst>
          </p:cNvPr>
          <p:cNvSpPr/>
          <p:nvPr/>
        </p:nvSpPr>
        <p:spPr>
          <a:xfrm>
            <a:off x="7295147" y="5769868"/>
            <a:ext cx="153988" cy="153988"/>
          </a:xfrm>
          <a:prstGeom prst="rect">
            <a:avLst/>
          </a:prstGeom>
          <a:solidFill>
            <a:srgbClr val="8488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165" tIns="42582" rIns="85165" bIns="425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711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38" name="TextBox 23">
            <a:extLst>
              <a:ext uri="{FF2B5EF4-FFF2-40B4-BE49-F238E27FC236}">
                <a16:creationId xmlns:a16="http://schemas.microsoft.com/office/drawing/2014/main" id="{392ECB27-AB4F-4E48-91E3-63F736CF2462}"/>
              </a:ext>
            </a:extLst>
          </p:cNvPr>
          <p:cNvSpPr txBox="1"/>
          <p:nvPr/>
        </p:nvSpPr>
        <p:spPr>
          <a:xfrm>
            <a:off x="7562279" y="5753293"/>
            <a:ext cx="2470126" cy="1578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26">
                <a:solidFill>
                  <a:srgbClr val="202020"/>
                </a:solidFill>
                <a:cs typeface="Calibri" pitchFamily="34" charset="0"/>
              </a:rPr>
              <a:t>Работать вместо учебы</a:t>
            </a:r>
            <a:endParaRPr lang="en-US" sz="1026" dirty="0">
              <a:solidFill>
                <a:srgbClr val="202020"/>
              </a:solidFill>
              <a:cs typeface="Calibr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00" y="1177200"/>
            <a:ext cx="3705225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00" y="1177200"/>
            <a:ext cx="3705225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420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0" y="1822523"/>
            <a:ext cx="5223174" cy="616969"/>
            <a:chOff x="10546" y="1822523"/>
            <a:chExt cx="5223174" cy="616969"/>
          </a:xfrm>
        </p:grpSpPr>
        <p:sp>
          <p:nvSpPr>
            <p:cNvPr id="43" name="Freeform 42"/>
            <p:cNvSpPr/>
            <p:nvPr/>
          </p:nvSpPr>
          <p:spPr>
            <a:xfrm>
              <a:off x="10546" y="182252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8206" y="182393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4CAFCD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46821" y="197244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az-Cyrl-AZ" sz="1270">
                  <a:solidFill>
                    <a:srgbClr val="4CAFCD"/>
                  </a:solidFill>
                  <a:latin typeface="Calibri" pitchFamily="34" charset="0"/>
                </a:rPr>
                <a:t>ВВЕДЕНИЕ</a:t>
              </a:r>
              <a:endParaRPr lang="en-US" sz="1270" dirty="0">
                <a:solidFill>
                  <a:srgbClr val="4CAFCD"/>
                </a:solidFill>
                <a:latin typeface="Calibri" pitchFamily="34" charset="0"/>
              </a:endParaRPr>
            </a:p>
          </p:txBody>
        </p: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</p:spPr>
        <p:txBody>
          <a:bodyPr vert="horz" lIns="90273" tIns="45136" rIns="90273" bIns="45136" rtlCol="0" anchor="t">
            <a:normAutofit fontScale="90000"/>
          </a:bodyPr>
          <a:lstStyle/>
          <a:p>
            <a:r>
              <a:rPr lang="az-Cyrl-AZ"/>
              <a:t>Содержание</a:t>
            </a:r>
            <a:endParaRPr lang="en-GB" dirty="0"/>
          </a:p>
        </p:txBody>
      </p:sp>
      <p:sp>
        <p:nvSpPr>
          <p:cNvPr id="8" name="Rubrik 1"/>
          <p:cNvSpPr txBox="1">
            <a:spLocks/>
          </p:cNvSpPr>
          <p:nvPr/>
        </p:nvSpPr>
        <p:spPr>
          <a:xfrm>
            <a:off x="1901139" y="561143"/>
            <a:ext cx="8389723" cy="567765"/>
          </a:xfrm>
          <a:prstGeom prst="rect">
            <a:avLst/>
          </a:prstGeom>
        </p:spPr>
        <p:txBody>
          <a:bodyPr vert="horz" lIns="90273" tIns="45136" rIns="90273" bIns="45136" rtlCol="0" anchor="ctr">
            <a:norm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2800" b="0" i="0" kern="1200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539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5968821" y="39110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20930" y="1776387"/>
            <a:ext cx="2601542" cy="508161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83323" y="1953172"/>
            <a:ext cx="24767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>
                <a:solidFill>
                  <a:srgbClr val="414041"/>
                </a:solidFill>
                <a:cs typeface="Calibri" pitchFamily="34" charset="0"/>
              </a:rPr>
              <a:t>В этом разделе Вы узнаете:</a:t>
            </a:r>
          </a:p>
          <a:p>
            <a:pPr lvl="0" algn="ctr">
              <a:defRPr/>
            </a:pPr>
            <a:endParaRPr lang="ru-RU" sz="1400">
              <a:solidFill>
                <a:srgbClr val="414041"/>
              </a:solidFill>
              <a:cs typeface="Calibri" pitchFamily="34" charset="0"/>
            </a:endParaRPr>
          </a:p>
          <a:p>
            <a:pPr lvl="0" algn="ctr">
              <a:defRPr/>
            </a:pPr>
            <a:r>
              <a:rPr lang="ru-RU" sz="1400">
                <a:solidFill>
                  <a:srgbClr val="414041"/>
                </a:solidFill>
                <a:cs typeface="Calibri" pitchFamily="34" charset="0"/>
              </a:rPr>
              <a:t>Как работает Universum</a:t>
            </a:r>
          </a:p>
          <a:p>
            <a:pPr lvl="0" algn="ctr">
              <a:defRPr/>
            </a:pPr>
            <a:endParaRPr lang="ru-RU" sz="1400">
              <a:solidFill>
                <a:srgbClr val="414041"/>
              </a:solidFill>
              <a:cs typeface="Calibri" pitchFamily="34" charset="0"/>
            </a:endParaRPr>
          </a:p>
          <a:p>
            <a:pPr lvl="0" algn="ctr">
              <a:defRPr/>
            </a:pPr>
            <a:r>
              <a:rPr lang="ru-RU" sz="1400">
                <a:solidFill>
                  <a:srgbClr val="414041"/>
                </a:solidFill>
                <a:cs typeface="Calibri" pitchFamily="34" charset="0"/>
              </a:rPr>
              <a:t>Как Вы можете использовать этот отчет</a:t>
            </a:r>
          </a:p>
          <a:p>
            <a:pPr lvl="0">
              <a:defRPr/>
            </a:pPr>
            <a:endParaRPr lang="en-US" sz="1400" dirty="0">
              <a:solidFill>
                <a:srgbClr val="414041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00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: Rounded Corners 5">
            <a:extLst>
              <a:ext uri="{FF2B5EF4-FFF2-40B4-BE49-F238E27FC236}">
                <a16:creationId xmlns:a16="http://schemas.microsoft.com/office/drawing/2014/main" id="{2443139F-4F8F-46D8-83D2-447A3A9039E5}"/>
              </a:ext>
            </a:extLst>
          </p:cNvPr>
          <p:cNvSpPr>
            <a:spLocks/>
          </p:cNvSpPr>
          <p:nvPr/>
        </p:nvSpPr>
        <p:spPr>
          <a:xfrm>
            <a:off x="6314286" y="3828976"/>
            <a:ext cx="5295327" cy="2351388"/>
          </a:xfrm>
          <a:prstGeom prst="roundRect">
            <a:avLst>
              <a:gd name="adj" fmla="val 2767"/>
            </a:avLst>
          </a:prstGeom>
          <a:solidFill>
            <a:srgbClr val="414041">
              <a:alpha val="30000"/>
            </a:srgbClr>
          </a:solidFill>
          <a:ln w="88900">
            <a:noFill/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8" name="Rectangle: Rounded Corners 8">
            <a:extLst>
              <a:ext uri="{FF2B5EF4-FFF2-40B4-BE49-F238E27FC236}">
                <a16:creationId xmlns:a16="http://schemas.microsoft.com/office/drawing/2014/main" id="{3B67E3D0-AE3E-4DD5-9F0C-F9AC3CBAFC33}"/>
              </a:ext>
            </a:extLst>
          </p:cNvPr>
          <p:cNvSpPr/>
          <p:nvPr/>
        </p:nvSpPr>
        <p:spPr>
          <a:xfrm>
            <a:off x="710188" y="1283272"/>
            <a:ext cx="5183796" cy="2355564"/>
          </a:xfrm>
          <a:prstGeom prst="roundRect">
            <a:avLst>
              <a:gd name="adj" fmla="val 2767"/>
            </a:avLst>
          </a:prstGeom>
          <a:solidFill>
            <a:srgbClr val="F1612A">
              <a:alpha val="30000"/>
            </a:srgbClr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9" name="Rectangle: Rounded Corners 6">
            <a:extLst>
              <a:ext uri="{FF2B5EF4-FFF2-40B4-BE49-F238E27FC236}">
                <a16:creationId xmlns:a16="http://schemas.microsoft.com/office/drawing/2014/main" id="{6A40AA1F-1698-482F-990D-1B71C655ED27}"/>
              </a:ext>
            </a:extLst>
          </p:cNvPr>
          <p:cNvSpPr>
            <a:spLocks/>
          </p:cNvSpPr>
          <p:nvPr/>
        </p:nvSpPr>
        <p:spPr>
          <a:xfrm>
            <a:off x="710187" y="3828976"/>
            <a:ext cx="5295327" cy="2351388"/>
          </a:xfrm>
          <a:prstGeom prst="roundRect">
            <a:avLst>
              <a:gd name="adj" fmla="val 2767"/>
            </a:avLst>
          </a:prstGeom>
          <a:solidFill>
            <a:srgbClr val="86BC45">
              <a:alpha val="30000"/>
            </a:srgbClr>
          </a:solidFill>
          <a:ln w="88900">
            <a:noFill/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0" name="Rectangle: Rounded Corners 7">
            <a:extLst>
              <a:ext uri="{FF2B5EF4-FFF2-40B4-BE49-F238E27FC236}">
                <a16:creationId xmlns:a16="http://schemas.microsoft.com/office/drawing/2014/main" id="{E29E3A43-B0C7-48CB-9848-7B2DDA57988F}"/>
              </a:ext>
            </a:extLst>
          </p:cNvPr>
          <p:cNvSpPr>
            <a:spLocks/>
          </p:cNvSpPr>
          <p:nvPr/>
        </p:nvSpPr>
        <p:spPr>
          <a:xfrm>
            <a:off x="6314287" y="1292285"/>
            <a:ext cx="5183796" cy="2355564"/>
          </a:xfrm>
          <a:prstGeom prst="roundRect">
            <a:avLst>
              <a:gd name="adj" fmla="val 2767"/>
            </a:avLst>
          </a:prstGeom>
          <a:solidFill>
            <a:srgbClr val="0E97C1">
              <a:alpha val="30000"/>
            </a:srgbClr>
          </a:solidFill>
          <a:ln w="88900">
            <a:noFill/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A07AA5-F012-4562-AC2F-7839D28CF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Двигатели университетской привлекательности </a:t>
            </a:r>
            <a:r>
              <a:rPr lang="en-GB" dirty="0" err="1"/>
              <a:t>Universum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A1D10B-62A3-49B0-B07E-43B150380D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5E59C9-BDCA-47DE-99BC-3016D0C088F5}"/>
              </a:ext>
            </a:extLst>
          </p:cNvPr>
          <p:cNvSpPr txBox="1"/>
          <p:nvPr/>
        </p:nvSpPr>
        <p:spPr>
          <a:xfrm>
            <a:off x="896525" y="1359958"/>
            <a:ext cx="4062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az-Cyrl-AZ" sz="1600" b="1" kern="0" dirty="0">
                <a:cs typeface="Calibri" pitchFamily="34" charset="0"/>
              </a:rPr>
              <a:t>Репутация и имидж работодателя</a:t>
            </a:r>
            <a:endParaRPr lang="en-US" sz="1600" b="1" kern="0" dirty="0">
              <a:cs typeface="Calibr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AB0117-6BFA-4DCB-A803-FD03720AA75B}"/>
              </a:ext>
            </a:extLst>
          </p:cNvPr>
          <p:cNvSpPr txBox="1"/>
          <p:nvPr/>
        </p:nvSpPr>
        <p:spPr>
          <a:xfrm>
            <a:off x="896524" y="1686026"/>
            <a:ext cx="4816770" cy="1742974"/>
          </a:xfrm>
          <a:prstGeom prst="rect">
            <a:avLst/>
          </a:prstGeom>
          <a:noFill/>
        </p:spPr>
        <p:txBody>
          <a:bodyPr wrap="square" numCol="2" spcCol="288000" rtlCol="0">
            <a:noAutofit/>
          </a:bodyPr>
          <a:lstStyle/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Выпускники занимают руководящие позиции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Выступает двигателем общественного прогресса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Поддержка инноваций и/или предпринимательских инициатив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Высокое качество образования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Наследие и традиции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Известен во всем мире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Высокие стандарты научной работы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Обучение с лучшими студентами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Успешные выпускники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Уникальные программы</a:t>
            </a:r>
            <a:endParaRPr lang="en-US" sz="1100" dirty="0">
              <a:solidFill>
                <a:srgbClr val="414041"/>
              </a:solidFill>
              <a:latin typeface="Calibri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FBD2D8-504D-454A-A9A6-B78E05B3EE96}"/>
              </a:ext>
            </a:extLst>
          </p:cNvPr>
          <p:cNvSpPr txBox="1"/>
          <p:nvPr/>
        </p:nvSpPr>
        <p:spPr>
          <a:xfrm>
            <a:off x="869983" y="3752282"/>
            <a:ext cx="2881045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335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414041"/>
                </a:solidFill>
                <a:cs typeface="Calibri" panose="020F0502020204030204" pitchFamily="34" charset="0"/>
              </a:rPr>
              <a:t>Потенциал трудоустройства и </a:t>
            </a:r>
          </a:p>
          <a:p>
            <a:pPr lvl="0" defTabSz="914335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414041"/>
                </a:solidFill>
                <a:cs typeface="Calibri" panose="020F0502020204030204" pitchFamily="34" charset="0"/>
              </a:rPr>
              <a:t>перспективы на будущее</a:t>
            </a:r>
            <a:endParaRPr lang="en-GB" sz="1600" b="1" dirty="0">
              <a:solidFill>
                <a:srgbClr val="414041"/>
              </a:solidFill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A392A5-CE23-4A5A-A5FA-214E36D246F8}"/>
              </a:ext>
            </a:extLst>
          </p:cNvPr>
          <p:cNvSpPr txBox="1"/>
          <p:nvPr/>
        </p:nvSpPr>
        <p:spPr>
          <a:xfrm>
            <a:off x="896524" y="4243832"/>
            <a:ext cx="4819151" cy="1746504"/>
          </a:xfrm>
          <a:prstGeom prst="rect">
            <a:avLst/>
          </a:prstGeom>
          <a:noFill/>
        </p:spPr>
        <p:txBody>
          <a:bodyPr wrap="square" numCol="2" spcCol="288000" rtlCol="0">
            <a:noAutofit/>
          </a:bodyPr>
          <a:lstStyle/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Фокус на профессиональное развитие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Хорошие возможности трудоустройства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Хорошая рекомендация для будущей карьеры или обучения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Трамплин для международной карьеры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Возможность наладить контакты с работодателями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Крепкие связи с бизнесом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Поддержка и развитие предпринимательства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Поддерживает и развивает инновацию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Целевой вуз для работодателей в моей отрасли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Обучение навыкам, востребованными работодателями</a:t>
            </a:r>
            <a:endParaRPr lang="en-US" sz="1100" dirty="0">
              <a:solidFill>
                <a:srgbClr val="414041"/>
              </a:solidFill>
              <a:latin typeface="Calibri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C204A9-6E5C-4A13-8E00-C9E75923CBDC}"/>
              </a:ext>
            </a:extLst>
          </p:cNvPr>
          <p:cNvSpPr txBox="1"/>
          <p:nvPr/>
        </p:nvSpPr>
        <p:spPr>
          <a:xfrm>
            <a:off x="6518544" y="1368970"/>
            <a:ext cx="214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az-Cyrl-AZ" sz="1600" b="1" kern="0">
                <a:cs typeface="Calibri" pitchFamily="34" charset="0"/>
              </a:rPr>
              <a:t>Культура</a:t>
            </a:r>
            <a:endParaRPr lang="en-US" sz="1600" b="1" kern="0" baseline="30000" dirty="0">
              <a:cs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BB5820-88E5-4DFB-A6CF-F44431BECE60}"/>
              </a:ext>
            </a:extLst>
          </p:cNvPr>
          <p:cNvSpPr txBox="1"/>
          <p:nvPr/>
        </p:nvSpPr>
        <p:spPr>
          <a:xfrm>
            <a:off x="6518543" y="1686026"/>
            <a:ext cx="4818888" cy="1746504"/>
          </a:xfrm>
          <a:prstGeom prst="rect">
            <a:avLst/>
          </a:prstGeom>
          <a:noFill/>
        </p:spPr>
        <p:txBody>
          <a:bodyPr wrap="square" numCol="2" spcCol="216000" rtlCol="0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600"/>
              </a:spcAft>
              <a:defRPr sz="1000">
                <a:solidFill>
                  <a:schemeClr val="bg1"/>
                </a:solidFill>
              </a:defRPr>
            </a:lvl1pPr>
          </a:lstStyle>
          <a:p>
            <a:pPr marL="171450" lvl="0" indent="-171450" defTabSz="914335"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Доступные цены на обучение</a:t>
            </a:r>
          </a:p>
          <a:p>
            <a:pPr marL="171450" lvl="0" indent="-171450" defTabSz="914335"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Выгодное расположение</a:t>
            </a:r>
          </a:p>
          <a:p>
            <a:pPr marL="171450" lvl="0" indent="-171450" defTabSz="914335"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Креативная и динамическая атмосфера</a:t>
            </a:r>
          </a:p>
          <a:p>
            <a:pPr marL="171450" lvl="0" indent="-171450" defTabSz="914335"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Дружелюбная и открытая среда</a:t>
            </a:r>
          </a:p>
          <a:p>
            <a:pPr marL="171450" lvl="0" indent="-171450" defTabSz="914335"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Хорошая организация питания/кафетерии</a:t>
            </a:r>
          </a:p>
          <a:p>
            <a:pPr marL="171450" lvl="0" indent="-171450" defTabSz="914335"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Приверженность основополагающим принципам толерантности и инклюзии</a:t>
            </a:r>
          </a:p>
          <a:p>
            <a:pPr marL="171450" lvl="0" indent="-171450" defTabSz="914335"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Наличие иностранных студентов</a:t>
            </a:r>
          </a:p>
          <a:p>
            <a:pPr marL="171450" lvl="0" indent="-171450" defTabSz="914335"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Комфортное пространство студенческого кампуса</a:t>
            </a:r>
          </a:p>
          <a:p>
            <a:pPr marL="171450" lvl="0" indent="-171450" defTabSz="914335"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Культура, уважающая равноправие полов</a:t>
            </a:r>
          </a:p>
          <a:p>
            <a:pPr marL="171450" lvl="0" indent="-171450" defTabSz="914335">
              <a:buFont typeface="Arial" panose="020B0604020202020204" pitchFamily="34" charset="0"/>
              <a:buChar char="•"/>
              <a:defRPr/>
            </a:pPr>
            <a:r>
              <a:rPr lang="ru-RU" sz="1100">
                <a:solidFill>
                  <a:srgbClr val="414041"/>
                </a:solidFill>
                <a:latin typeface="Calibri Light"/>
              </a:rPr>
              <a:t>Большой выбор занятий и мероприятий, организуемых в свободное от учебы время</a:t>
            </a:r>
            <a:endParaRPr lang="en-US" sz="1100" dirty="0">
              <a:solidFill>
                <a:srgbClr val="414041"/>
              </a:solidFill>
              <a:latin typeface="Calibri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BF3912-87B5-4695-916D-4AF0E536722A}"/>
              </a:ext>
            </a:extLst>
          </p:cNvPr>
          <p:cNvSpPr txBox="1"/>
          <p:nvPr/>
        </p:nvSpPr>
        <p:spPr>
          <a:xfrm>
            <a:off x="6483090" y="3914725"/>
            <a:ext cx="2419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az-Cyrl-AZ" sz="1600" b="1" kern="0">
                <a:cs typeface="Calibri" pitchFamily="34" charset="0"/>
              </a:rPr>
              <a:t>Образовательные услуги</a:t>
            </a:r>
            <a:endParaRPr lang="en-US" sz="1600" b="1" kern="0" baseline="30000" dirty="0">
              <a:cs typeface="Calibr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5430C2-FEC9-47D1-8E24-90ED9063AAC5}"/>
              </a:ext>
            </a:extLst>
          </p:cNvPr>
          <p:cNvSpPr txBox="1"/>
          <p:nvPr/>
        </p:nvSpPr>
        <p:spPr>
          <a:xfrm>
            <a:off x="6518543" y="4243831"/>
            <a:ext cx="4818888" cy="1815789"/>
          </a:xfrm>
          <a:prstGeom prst="rect">
            <a:avLst/>
          </a:prstGeom>
          <a:noFill/>
        </p:spPr>
        <p:txBody>
          <a:bodyPr wrap="square" numCol="2" spcCol="288000" rtlCol="0">
            <a:noAutofit/>
          </a:bodyPr>
          <a:lstStyle/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Оптимальное соотношение количества преподавателей и учащихся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Доступность учебных помещений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Легкий доступ к учебным материалам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Выдающиеся профессора и преподаватели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Высокое качество учебных программ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Междисциплинарные программы обучения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Программы и возможности обучения за рубежом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Учебная среда стимулирует интерес к знаниям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Обучение востребованным навыкам</a:t>
            </a:r>
          </a:p>
          <a:p>
            <a:pPr marL="171450" lvl="0" indent="-171450" defTabSz="91433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rgbClr val="414041"/>
                </a:solidFill>
                <a:latin typeface="Calibri Light"/>
              </a:rPr>
              <a:t>Широкий выбор учебных программ</a:t>
            </a:r>
            <a:endParaRPr lang="en-US" sz="1100" dirty="0">
              <a:solidFill>
                <a:srgbClr val="414041"/>
              </a:solidFill>
              <a:latin typeface="Calibri Light"/>
            </a:endParaRPr>
          </a:p>
        </p:txBody>
      </p:sp>
      <p:grpSp>
        <p:nvGrpSpPr>
          <p:cNvPr id="66" name="Grupp 12">
            <a:extLst>
              <a:ext uri="{FF2B5EF4-FFF2-40B4-BE49-F238E27FC236}">
                <a16:creationId xmlns:a16="http://schemas.microsoft.com/office/drawing/2014/main" id="{D649CB23-2B47-4874-97D4-F76F058F5A43}"/>
              </a:ext>
            </a:extLst>
          </p:cNvPr>
          <p:cNvGrpSpPr>
            <a:grpSpLocks noChangeAspect="1"/>
          </p:cNvGrpSpPr>
          <p:nvPr/>
        </p:nvGrpSpPr>
        <p:grpSpPr>
          <a:xfrm>
            <a:off x="10739619" y="3684394"/>
            <a:ext cx="644616" cy="563254"/>
            <a:chOff x="2541724" y="3847884"/>
            <a:chExt cx="1907678" cy="1678286"/>
          </a:xfrm>
        </p:grpSpPr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19982E85-3F2B-4964-BDC6-B9577775BEC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541724" y="3847884"/>
              <a:ext cx="1907678" cy="1678286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4" b="0" i="0" u="none" strike="noStrike" kern="1200" cap="none" spc="0" normalizeH="0" baseline="0" noProof="0" dirty="0">
                <a:ln w="38100" cmpd="sng">
                  <a:solidFill>
                    <a:prstClr val="white"/>
                  </a:solidFill>
                </a:ln>
                <a:solidFill>
                  <a:srgbClr val="E2E3E4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grpSp>
          <p:nvGrpSpPr>
            <p:cNvPr id="68" name="Grupp 79">
              <a:extLst>
                <a:ext uri="{FF2B5EF4-FFF2-40B4-BE49-F238E27FC236}">
                  <a16:creationId xmlns:a16="http://schemas.microsoft.com/office/drawing/2014/main" id="{96D8CCB9-01D5-4E40-9546-ECA66A6FEC44}"/>
                </a:ext>
              </a:extLst>
            </p:cNvPr>
            <p:cNvGrpSpPr/>
            <p:nvPr/>
          </p:nvGrpSpPr>
          <p:grpSpPr>
            <a:xfrm>
              <a:off x="3366443" y="4346158"/>
              <a:ext cx="633700" cy="983678"/>
              <a:chOff x="3272575" y="4273335"/>
              <a:chExt cx="755742" cy="1173120"/>
            </a:xfrm>
          </p:grpSpPr>
          <p:sp>
            <p:nvSpPr>
              <p:cNvPr id="69" name="Freeform 70">
                <a:extLst>
                  <a:ext uri="{FF2B5EF4-FFF2-40B4-BE49-F238E27FC236}">
                    <a16:creationId xmlns:a16="http://schemas.microsoft.com/office/drawing/2014/main" id="{EF2743D5-A73B-496C-9C91-ED061EC8C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390" y="4946777"/>
                <a:ext cx="548449" cy="499678"/>
              </a:xfrm>
              <a:custGeom>
                <a:avLst/>
                <a:gdLst>
                  <a:gd name="T0" fmla="*/ 53 w 107"/>
                  <a:gd name="T1" fmla="*/ 18 h 94"/>
                  <a:gd name="T2" fmla="*/ 0 w 107"/>
                  <a:gd name="T3" fmla="*/ 0 h 94"/>
                  <a:gd name="T4" fmla="*/ 0 w 107"/>
                  <a:gd name="T5" fmla="*/ 72 h 94"/>
                  <a:gd name="T6" fmla="*/ 53 w 107"/>
                  <a:gd name="T7" fmla="*/ 94 h 94"/>
                  <a:gd name="T8" fmla="*/ 107 w 107"/>
                  <a:gd name="T9" fmla="*/ 72 h 94"/>
                  <a:gd name="T10" fmla="*/ 107 w 107"/>
                  <a:gd name="T11" fmla="*/ 0 h 94"/>
                  <a:gd name="T12" fmla="*/ 53 w 107"/>
                  <a:gd name="T13" fmla="*/ 1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94">
                    <a:moveTo>
                      <a:pt x="53" y="18"/>
                    </a:moveTo>
                    <a:cubicBezTo>
                      <a:pt x="28" y="18"/>
                      <a:pt x="7" y="10"/>
                      <a:pt x="0" y="0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84"/>
                      <a:pt x="24" y="94"/>
                      <a:pt x="53" y="94"/>
                    </a:cubicBezTo>
                    <a:cubicBezTo>
                      <a:pt x="83" y="94"/>
                      <a:pt x="107" y="84"/>
                      <a:pt x="107" y="72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0" y="10"/>
                      <a:pt x="79" y="18"/>
                      <a:pt x="53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70" name="Freeform 71">
                <a:extLst>
                  <a:ext uri="{FF2B5EF4-FFF2-40B4-BE49-F238E27FC236}">
                    <a16:creationId xmlns:a16="http://schemas.microsoft.com/office/drawing/2014/main" id="{892B5605-6FF5-40B3-B3AA-95496EC42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487" y="4495380"/>
                <a:ext cx="137830" cy="170293"/>
              </a:xfrm>
              <a:custGeom>
                <a:avLst/>
                <a:gdLst>
                  <a:gd name="T0" fmla="*/ 21 w 27"/>
                  <a:gd name="T1" fmla="*/ 19 h 32"/>
                  <a:gd name="T2" fmla="*/ 4 w 27"/>
                  <a:gd name="T3" fmla="*/ 30 h 32"/>
                  <a:gd name="T4" fmla="*/ 9 w 27"/>
                  <a:gd name="T5" fmla="*/ 10 h 32"/>
                  <a:gd name="T6" fmla="*/ 26 w 27"/>
                  <a:gd name="T7" fmla="*/ 0 h 32"/>
                  <a:gd name="T8" fmla="*/ 21 w 27"/>
                  <a:gd name="T9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2">
                    <a:moveTo>
                      <a:pt x="21" y="19"/>
                    </a:moveTo>
                    <a:cubicBezTo>
                      <a:pt x="15" y="28"/>
                      <a:pt x="7" y="32"/>
                      <a:pt x="4" y="30"/>
                    </a:cubicBezTo>
                    <a:cubicBezTo>
                      <a:pt x="0" y="27"/>
                      <a:pt x="2" y="18"/>
                      <a:pt x="9" y="10"/>
                    </a:cubicBezTo>
                    <a:cubicBezTo>
                      <a:pt x="15" y="2"/>
                      <a:pt x="26" y="0"/>
                      <a:pt x="26" y="0"/>
                    </a:cubicBezTo>
                    <a:cubicBezTo>
                      <a:pt x="26" y="0"/>
                      <a:pt x="27" y="11"/>
                      <a:pt x="21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71" name="Freeform 73">
                <a:extLst>
                  <a:ext uri="{FF2B5EF4-FFF2-40B4-BE49-F238E27FC236}">
                    <a16:creationId xmlns:a16="http://schemas.microsoft.com/office/drawing/2014/main" id="{CCC33893-50E5-4DD1-BE8C-88246A4CD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575" y="4488981"/>
                <a:ext cx="266331" cy="505656"/>
              </a:xfrm>
              <a:custGeom>
                <a:avLst/>
                <a:gdLst>
                  <a:gd name="T0" fmla="*/ 34 w 52"/>
                  <a:gd name="T1" fmla="*/ 34 h 95"/>
                  <a:gd name="T2" fmla="*/ 40 w 52"/>
                  <a:gd name="T3" fmla="*/ 14 h 95"/>
                  <a:gd name="T4" fmla="*/ 24 w 52"/>
                  <a:gd name="T5" fmla="*/ 0 h 95"/>
                  <a:gd name="T6" fmla="*/ 28 w 52"/>
                  <a:gd name="T7" fmla="*/ 13 h 95"/>
                  <a:gd name="T8" fmla="*/ 13 w 52"/>
                  <a:gd name="T9" fmla="*/ 18 h 95"/>
                  <a:gd name="T10" fmla="*/ 9 w 52"/>
                  <a:gd name="T11" fmla="*/ 4 h 95"/>
                  <a:gd name="T12" fmla="*/ 3 w 52"/>
                  <a:gd name="T13" fmla="*/ 25 h 95"/>
                  <a:gd name="T14" fmla="*/ 19 w 52"/>
                  <a:gd name="T15" fmla="*/ 39 h 95"/>
                  <a:gd name="T16" fmla="*/ 24 w 52"/>
                  <a:gd name="T17" fmla="*/ 58 h 95"/>
                  <a:gd name="T18" fmla="*/ 13 w 52"/>
                  <a:gd name="T19" fmla="*/ 72 h 95"/>
                  <a:gd name="T20" fmla="*/ 52 w 52"/>
                  <a:gd name="T21" fmla="*/ 95 h 95"/>
                  <a:gd name="T22" fmla="*/ 34 w 52"/>
                  <a:gd name="T23" fmla="*/ 3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95">
                    <a:moveTo>
                      <a:pt x="34" y="34"/>
                    </a:moveTo>
                    <a:cubicBezTo>
                      <a:pt x="40" y="30"/>
                      <a:pt x="42" y="22"/>
                      <a:pt x="40" y="14"/>
                    </a:cubicBezTo>
                    <a:cubicBezTo>
                      <a:pt x="38" y="6"/>
                      <a:pt x="32" y="1"/>
                      <a:pt x="24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3" y="9"/>
                      <a:pt x="0" y="17"/>
                      <a:pt x="3" y="25"/>
                    </a:cubicBezTo>
                    <a:cubicBezTo>
                      <a:pt x="5" y="33"/>
                      <a:pt x="11" y="38"/>
                      <a:pt x="19" y="39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17" y="62"/>
                      <a:pt x="13" y="67"/>
                      <a:pt x="13" y="72"/>
                    </a:cubicBezTo>
                    <a:cubicBezTo>
                      <a:pt x="13" y="83"/>
                      <a:pt x="30" y="92"/>
                      <a:pt x="52" y="95"/>
                    </a:cubicBezTo>
                    <a:lnTo>
                      <a:pt x="34" y="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72" name="Freeform 74">
                <a:extLst>
                  <a:ext uri="{FF2B5EF4-FFF2-40B4-BE49-F238E27FC236}">
                    <a16:creationId xmlns:a16="http://schemas.microsoft.com/office/drawing/2014/main" id="{B4836227-3509-49A9-823D-7D332B5E8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971" y="4273335"/>
                <a:ext cx="399856" cy="664747"/>
              </a:xfrm>
              <a:custGeom>
                <a:avLst/>
                <a:gdLst>
                  <a:gd name="T0" fmla="*/ 74 w 78"/>
                  <a:gd name="T1" fmla="*/ 7 h 125"/>
                  <a:gd name="T2" fmla="*/ 69 w 78"/>
                  <a:gd name="T3" fmla="*/ 6 h 125"/>
                  <a:gd name="T4" fmla="*/ 65 w 78"/>
                  <a:gd name="T5" fmla="*/ 9 h 125"/>
                  <a:gd name="T6" fmla="*/ 61 w 78"/>
                  <a:gd name="T7" fmla="*/ 9 h 125"/>
                  <a:gd name="T8" fmla="*/ 53 w 78"/>
                  <a:gd name="T9" fmla="*/ 4 h 125"/>
                  <a:gd name="T10" fmla="*/ 48 w 78"/>
                  <a:gd name="T11" fmla="*/ 3 h 125"/>
                  <a:gd name="T12" fmla="*/ 44 w 78"/>
                  <a:gd name="T13" fmla="*/ 2 h 125"/>
                  <a:gd name="T14" fmla="*/ 0 w 78"/>
                  <a:gd name="T15" fmla="*/ 23 h 125"/>
                  <a:gd name="T16" fmla="*/ 3 w 78"/>
                  <a:gd name="T17" fmla="*/ 25 h 125"/>
                  <a:gd name="T18" fmla="*/ 41 w 78"/>
                  <a:gd name="T19" fmla="*/ 21 h 125"/>
                  <a:gd name="T20" fmla="*/ 35 w 78"/>
                  <a:gd name="T21" fmla="*/ 59 h 125"/>
                  <a:gd name="T22" fmla="*/ 31 w 78"/>
                  <a:gd name="T23" fmla="*/ 61 h 125"/>
                  <a:gd name="T24" fmla="*/ 28 w 78"/>
                  <a:gd name="T25" fmla="*/ 78 h 125"/>
                  <a:gd name="T26" fmla="*/ 28 w 78"/>
                  <a:gd name="T27" fmla="*/ 78 h 125"/>
                  <a:gd name="T28" fmla="*/ 20 w 78"/>
                  <a:gd name="T29" fmla="*/ 117 h 125"/>
                  <a:gd name="T30" fmla="*/ 20 w 78"/>
                  <a:gd name="T31" fmla="*/ 116 h 125"/>
                  <a:gd name="T32" fmla="*/ 22 w 78"/>
                  <a:gd name="T33" fmla="*/ 124 h 125"/>
                  <a:gd name="T34" fmla="*/ 30 w 78"/>
                  <a:gd name="T35" fmla="*/ 125 h 125"/>
                  <a:gd name="T36" fmla="*/ 31 w 78"/>
                  <a:gd name="T37" fmla="*/ 125 h 125"/>
                  <a:gd name="T38" fmla="*/ 66 w 78"/>
                  <a:gd name="T39" fmla="*/ 84 h 125"/>
                  <a:gd name="T40" fmla="*/ 50 w 78"/>
                  <a:gd name="T41" fmla="*/ 79 h 125"/>
                  <a:gd name="T42" fmla="*/ 52 w 78"/>
                  <a:gd name="T43" fmla="*/ 74 h 125"/>
                  <a:gd name="T44" fmla="*/ 45 w 78"/>
                  <a:gd name="T45" fmla="*/ 60 h 125"/>
                  <a:gd name="T46" fmla="*/ 50 w 78"/>
                  <a:gd name="T47" fmla="*/ 22 h 125"/>
                  <a:gd name="T48" fmla="*/ 60 w 78"/>
                  <a:gd name="T49" fmla="*/ 20 h 125"/>
                  <a:gd name="T50" fmla="*/ 63 w 78"/>
                  <a:gd name="T51" fmla="*/ 20 h 125"/>
                  <a:gd name="T52" fmla="*/ 66 w 78"/>
                  <a:gd name="T53" fmla="*/ 25 h 125"/>
                  <a:gd name="T54" fmla="*/ 72 w 78"/>
                  <a:gd name="T55" fmla="*/ 25 h 125"/>
                  <a:gd name="T56" fmla="*/ 76 w 78"/>
                  <a:gd name="T57" fmla="*/ 24 h 125"/>
                  <a:gd name="T58" fmla="*/ 78 w 78"/>
                  <a:gd name="T59" fmla="*/ 9 h 125"/>
                  <a:gd name="T60" fmla="*/ 74 w 78"/>
                  <a:gd name="T61" fmla="*/ 7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25">
                    <a:moveTo>
                      <a:pt x="74" y="7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7" y="5"/>
                      <a:pt x="65" y="7"/>
                      <a:pt x="65" y="9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58" y="8"/>
                      <a:pt x="55" y="4"/>
                      <a:pt x="53" y="4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2"/>
                      <a:pt x="45" y="2"/>
                      <a:pt x="44" y="2"/>
                    </a:cubicBezTo>
                    <a:cubicBezTo>
                      <a:pt x="30" y="0"/>
                      <a:pt x="5" y="9"/>
                      <a:pt x="0" y="23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13" y="16"/>
                      <a:pt x="30" y="12"/>
                      <a:pt x="41" y="21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3" y="59"/>
                      <a:pt x="31" y="58"/>
                      <a:pt x="31" y="61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0" y="117"/>
                      <a:pt x="20" y="117"/>
                      <a:pt x="20" y="117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25" y="125"/>
                      <a:pt x="28" y="125"/>
                      <a:pt x="30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66" y="84"/>
                      <a:pt x="66" y="84"/>
                      <a:pt x="66" y="84"/>
                    </a:cubicBezTo>
                    <a:cubicBezTo>
                      <a:pt x="61" y="82"/>
                      <a:pt x="56" y="80"/>
                      <a:pt x="50" y="79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53" y="64"/>
                      <a:pt x="48" y="61"/>
                      <a:pt x="45" y="60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53" y="23"/>
                      <a:pt x="57" y="19"/>
                      <a:pt x="60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22"/>
                      <a:pt x="64" y="24"/>
                      <a:pt x="66" y="25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4" y="26"/>
                      <a:pt x="76" y="26"/>
                      <a:pt x="76" y="24"/>
                    </a:cubicBezTo>
                    <a:cubicBezTo>
                      <a:pt x="78" y="9"/>
                      <a:pt x="78" y="9"/>
                      <a:pt x="78" y="9"/>
                    </a:cubicBezTo>
                    <a:cubicBezTo>
                      <a:pt x="78" y="7"/>
                      <a:pt x="77" y="7"/>
                      <a:pt x="74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73" name="Freeform 75">
                <a:extLst>
                  <a:ext uri="{FF2B5EF4-FFF2-40B4-BE49-F238E27FC236}">
                    <a16:creationId xmlns:a16="http://schemas.microsoft.com/office/drawing/2014/main" id="{B6C6A4C8-9411-4C53-9C77-BE8D5A2F7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568" y="4659275"/>
                <a:ext cx="301507" cy="335362"/>
              </a:xfrm>
              <a:custGeom>
                <a:avLst/>
                <a:gdLst>
                  <a:gd name="T0" fmla="*/ 40 w 59"/>
                  <a:gd name="T1" fmla="*/ 31 h 63"/>
                  <a:gd name="T2" fmla="*/ 59 w 59"/>
                  <a:gd name="T3" fmla="*/ 5 h 63"/>
                  <a:gd name="T4" fmla="*/ 52 w 59"/>
                  <a:gd name="T5" fmla="*/ 0 h 63"/>
                  <a:gd name="T6" fmla="*/ 0 w 59"/>
                  <a:gd name="T7" fmla="*/ 63 h 63"/>
                  <a:gd name="T8" fmla="*/ 45 w 59"/>
                  <a:gd name="T9" fmla="*/ 40 h 63"/>
                  <a:gd name="T10" fmla="*/ 40 w 59"/>
                  <a:gd name="T11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63">
                    <a:moveTo>
                      <a:pt x="40" y="31"/>
                    </a:moveTo>
                    <a:cubicBezTo>
                      <a:pt x="59" y="5"/>
                      <a:pt x="59" y="5"/>
                      <a:pt x="59" y="5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25" y="62"/>
                      <a:pt x="45" y="52"/>
                      <a:pt x="45" y="40"/>
                    </a:cubicBezTo>
                    <a:cubicBezTo>
                      <a:pt x="45" y="37"/>
                      <a:pt x="43" y="34"/>
                      <a:pt x="40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</p:grpSp>
      <p:grpSp>
        <p:nvGrpSpPr>
          <p:cNvPr id="74" name="Grupp 1">
            <a:extLst>
              <a:ext uri="{FF2B5EF4-FFF2-40B4-BE49-F238E27FC236}">
                <a16:creationId xmlns:a16="http://schemas.microsoft.com/office/drawing/2014/main" id="{980D0404-0DCB-4491-BAB5-BE501A307EAF}"/>
              </a:ext>
            </a:extLst>
          </p:cNvPr>
          <p:cNvGrpSpPr/>
          <p:nvPr/>
        </p:nvGrpSpPr>
        <p:grpSpPr>
          <a:xfrm>
            <a:off x="10815570" y="1094758"/>
            <a:ext cx="556378" cy="625682"/>
            <a:chOff x="3243006" y="1681720"/>
            <a:chExt cx="1615919" cy="1980844"/>
          </a:xfrm>
        </p:grpSpPr>
        <p:sp>
          <p:nvSpPr>
            <p:cNvPr id="75" name="Freeform 59">
              <a:extLst>
                <a:ext uri="{FF2B5EF4-FFF2-40B4-BE49-F238E27FC236}">
                  <a16:creationId xmlns:a16="http://schemas.microsoft.com/office/drawing/2014/main" id="{1A58D883-F7CE-4C3D-ABA5-BCC51AE78B8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060544" y="1864182"/>
              <a:ext cx="1980844" cy="1615919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4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E97C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grpSp>
          <p:nvGrpSpPr>
            <p:cNvPr id="76" name="Grupp 62">
              <a:extLst>
                <a:ext uri="{FF2B5EF4-FFF2-40B4-BE49-F238E27FC236}">
                  <a16:creationId xmlns:a16="http://schemas.microsoft.com/office/drawing/2014/main" id="{2BFC2040-95CE-4DEF-8C39-B24A8E1E6A4F}"/>
                </a:ext>
              </a:extLst>
            </p:cNvPr>
            <p:cNvGrpSpPr/>
            <p:nvPr/>
          </p:nvGrpSpPr>
          <p:grpSpPr>
            <a:xfrm>
              <a:off x="3754289" y="2017235"/>
              <a:ext cx="707694" cy="954502"/>
              <a:chOff x="3270824" y="2406480"/>
              <a:chExt cx="855586" cy="1153970"/>
            </a:xfrm>
          </p:grpSpPr>
          <p:sp>
            <p:nvSpPr>
              <p:cNvPr id="77" name="Oval 64">
                <a:extLst>
                  <a:ext uri="{FF2B5EF4-FFF2-40B4-BE49-F238E27FC236}">
                    <a16:creationId xmlns:a16="http://schemas.microsoft.com/office/drawing/2014/main" id="{C9FB0935-55CB-4201-A81C-0D0024FD9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7715" y="2461805"/>
                <a:ext cx="169581" cy="1885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78" name="Oval 65">
                <a:extLst>
                  <a:ext uri="{FF2B5EF4-FFF2-40B4-BE49-F238E27FC236}">
                    <a16:creationId xmlns:a16="http://schemas.microsoft.com/office/drawing/2014/main" id="{3FBE9556-8F69-4D30-9E1B-C32FCD1ED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9946" y="2406480"/>
                <a:ext cx="178655" cy="1994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79" name="Freeform 66">
                <a:extLst>
                  <a:ext uri="{FF2B5EF4-FFF2-40B4-BE49-F238E27FC236}">
                    <a16:creationId xmlns:a16="http://schemas.microsoft.com/office/drawing/2014/main" id="{D62899FC-F41F-4FF9-B8BE-B58E69593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0824" y="2417387"/>
                <a:ext cx="442451" cy="1143063"/>
              </a:xfrm>
              <a:custGeom>
                <a:avLst/>
                <a:gdLst>
                  <a:gd name="T0" fmla="*/ 63 w 89"/>
                  <a:gd name="T1" fmla="*/ 42 h 206"/>
                  <a:gd name="T2" fmla="*/ 60 w 89"/>
                  <a:gd name="T3" fmla="*/ 42 h 206"/>
                  <a:gd name="T4" fmla="*/ 63 w 89"/>
                  <a:gd name="T5" fmla="*/ 66 h 206"/>
                  <a:gd name="T6" fmla="*/ 56 w 89"/>
                  <a:gd name="T7" fmla="*/ 73 h 206"/>
                  <a:gd name="T8" fmla="*/ 49 w 89"/>
                  <a:gd name="T9" fmla="*/ 66 h 206"/>
                  <a:gd name="T10" fmla="*/ 52 w 89"/>
                  <a:gd name="T11" fmla="*/ 42 h 206"/>
                  <a:gd name="T12" fmla="*/ 49 w 89"/>
                  <a:gd name="T13" fmla="*/ 42 h 206"/>
                  <a:gd name="T14" fmla="*/ 18 w 89"/>
                  <a:gd name="T15" fmla="*/ 0 h 206"/>
                  <a:gd name="T16" fmla="*/ 0 w 89"/>
                  <a:gd name="T17" fmla="*/ 24 h 206"/>
                  <a:gd name="T18" fmla="*/ 16 w 89"/>
                  <a:gd name="T19" fmla="*/ 60 h 206"/>
                  <a:gd name="T20" fmla="*/ 26 w 89"/>
                  <a:gd name="T21" fmla="*/ 90 h 206"/>
                  <a:gd name="T22" fmla="*/ 26 w 89"/>
                  <a:gd name="T23" fmla="*/ 96 h 206"/>
                  <a:gd name="T24" fmla="*/ 26 w 89"/>
                  <a:gd name="T25" fmla="*/ 123 h 206"/>
                  <a:gd name="T26" fmla="*/ 26 w 89"/>
                  <a:gd name="T27" fmla="*/ 125 h 206"/>
                  <a:gd name="T28" fmla="*/ 26 w 89"/>
                  <a:gd name="T29" fmla="*/ 206 h 206"/>
                  <a:gd name="T30" fmla="*/ 44 w 89"/>
                  <a:gd name="T31" fmla="*/ 206 h 206"/>
                  <a:gd name="T32" fmla="*/ 56 w 89"/>
                  <a:gd name="T33" fmla="*/ 149 h 206"/>
                  <a:gd name="T34" fmla="*/ 69 w 89"/>
                  <a:gd name="T35" fmla="*/ 206 h 206"/>
                  <a:gd name="T36" fmla="*/ 89 w 89"/>
                  <a:gd name="T37" fmla="*/ 206 h 206"/>
                  <a:gd name="T38" fmla="*/ 89 w 89"/>
                  <a:gd name="T39" fmla="*/ 125 h 206"/>
                  <a:gd name="T40" fmla="*/ 89 w 89"/>
                  <a:gd name="T41" fmla="*/ 116 h 206"/>
                  <a:gd name="T42" fmla="*/ 89 w 89"/>
                  <a:gd name="T43" fmla="*/ 67 h 206"/>
                  <a:gd name="T44" fmla="*/ 83 w 89"/>
                  <a:gd name="T45" fmla="*/ 49 h 206"/>
                  <a:gd name="T46" fmla="*/ 63 w 89"/>
                  <a:gd name="T47" fmla="*/ 42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9" h="206">
                    <a:moveTo>
                      <a:pt x="63" y="42"/>
                    </a:moveTo>
                    <a:cubicBezTo>
                      <a:pt x="60" y="42"/>
                      <a:pt x="60" y="42"/>
                      <a:pt x="60" y="42"/>
                    </a:cubicBezTo>
                    <a:cubicBezTo>
                      <a:pt x="63" y="66"/>
                      <a:pt x="63" y="66"/>
                      <a:pt x="63" y="66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22" y="42"/>
                      <a:pt x="18" y="21"/>
                      <a:pt x="18" y="0"/>
                    </a:cubicBezTo>
                    <a:cubicBezTo>
                      <a:pt x="12" y="0"/>
                      <a:pt x="0" y="0"/>
                      <a:pt x="0" y="24"/>
                    </a:cubicBezTo>
                    <a:cubicBezTo>
                      <a:pt x="0" y="33"/>
                      <a:pt x="4" y="48"/>
                      <a:pt x="16" y="60"/>
                    </a:cubicBezTo>
                    <a:cubicBezTo>
                      <a:pt x="25" y="69"/>
                      <a:pt x="25" y="83"/>
                      <a:pt x="26" y="90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5"/>
                      <a:pt x="26" y="125"/>
                      <a:pt x="26" y="125"/>
                    </a:cubicBezTo>
                    <a:cubicBezTo>
                      <a:pt x="26" y="206"/>
                      <a:pt x="26" y="206"/>
                      <a:pt x="26" y="206"/>
                    </a:cubicBezTo>
                    <a:cubicBezTo>
                      <a:pt x="44" y="206"/>
                      <a:pt x="44" y="206"/>
                      <a:pt x="44" y="206"/>
                    </a:cubicBezTo>
                    <a:cubicBezTo>
                      <a:pt x="56" y="149"/>
                      <a:pt x="56" y="149"/>
                      <a:pt x="56" y="149"/>
                    </a:cubicBezTo>
                    <a:cubicBezTo>
                      <a:pt x="69" y="206"/>
                      <a:pt x="69" y="206"/>
                      <a:pt x="69" y="206"/>
                    </a:cubicBezTo>
                    <a:cubicBezTo>
                      <a:pt x="89" y="206"/>
                      <a:pt x="89" y="206"/>
                      <a:pt x="89" y="206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16"/>
                      <a:pt x="89" y="116"/>
                      <a:pt x="89" y="116"/>
                    </a:cubicBezTo>
                    <a:cubicBezTo>
                      <a:pt x="89" y="67"/>
                      <a:pt x="89" y="67"/>
                      <a:pt x="89" y="67"/>
                    </a:cubicBezTo>
                    <a:cubicBezTo>
                      <a:pt x="89" y="59"/>
                      <a:pt x="88" y="54"/>
                      <a:pt x="83" y="49"/>
                    </a:cubicBezTo>
                    <a:cubicBezTo>
                      <a:pt x="78" y="44"/>
                      <a:pt x="71" y="42"/>
                      <a:pt x="63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80" name="Freeform 67">
                <a:extLst>
                  <a:ext uri="{FF2B5EF4-FFF2-40B4-BE49-F238E27FC236}">
                    <a16:creationId xmlns:a16="http://schemas.microsoft.com/office/drawing/2014/main" id="{4BCD4F76-ADB9-4236-A7C7-F70170749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165" y="2506214"/>
                <a:ext cx="378245" cy="1054235"/>
              </a:xfrm>
              <a:custGeom>
                <a:avLst/>
                <a:gdLst>
                  <a:gd name="T0" fmla="*/ 63 w 76"/>
                  <a:gd name="T1" fmla="*/ 51 h 190"/>
                  <a:gd name="T2" fmla="*/ 76 w 76"/>
                  <a:gd name="T3" fmla="*/ 21 h 190"/>
                  <a:gd name="T4" fmla="*/ 63 w 76"/>
                  <a:gd name="T5" fmla="*/ 2 h 190"/>
                  <a:gd name="T6" fmla="*/ 33 w 76"/>
                  <a:gd name="T7" fmla="*/ 37 h 190"/>
                  <a:gd name="T8" fmla="*/ 22 w 76"/>
                  <a:gd name="T9" fmla="*/ 37 h 190"/>
                  <a:gd name="T10" fmla="*/ 6 w 76"/>
                  <a:gd name="T11" fmla="*/ 46 h 190"/>
                  <a:gd name="T12" fmla="*/ 3 w 76"/>
                  <a:gd name="T13" fmla="*/ 51 h 190"/>
                  <a:gd name="T14" fmla="*/ 2 w 76"/>
                  <a:gd name="T15" fmla="*/ 57 h 190"/>
                  <a:gd name="T16" fmla="*/ 2 w 76"/>
                  <a:gd name="T17" fmla="*/ 94 h 190"/>
                  <a:gd name="T18" fmla="*/ 0 w 76"/>
                  <a:gd name="T19" fmla="*/ 146 h 190"/>
                  <a:gd name="T20" fmla="*/ 17 w 76"/>
                  <a:gd name="T21" fmla="*/ 147 h 190"/>
                  <a:gd name="T22" fmla="*/ 21 w 76"/>
                  <a:gd name="T23" fmla="*/ 190 h 190"/>
                  <a:gd name="T24" fmla="*/ 39 w 76"/>
                  <a:gd name="T25" fmla="*/ 190 h 190"/>
                  <a:gd name="T26" fmla="*/ 46 w 76"/>
                  <a:gd name="T27" fmla="*/ 148 h 190"/>
                  <a:gd name="T28" fmla="*/ 58 w 76"/>
                  <a:gd name="T29" fmla="*/ 148 h 190"/>
                  <a:gd name="T30" fmla="*/ 56 w 76"/>
                  <a:gd name="T31" fmla="*/ 100 h 190"/>
                  <a:gd name="T32" fmla="*/ 63 w 76"/>
                  <a:gd name="T33" fmla="*/ 5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90">
                    <a:moveTo>
                      <a:pt x="63" y="51"/>
                    </a:moveTo>
                    <a:cubicBezTo>
                      <a:pt x="73" y="41"/>
                      <a:pt x="76" y="28"/>
                      <a:pt x="76" y="21"/>
                    </a:cubicBezTo>
                    <a:cubicBezTo>
                      <a:pt x="76" y="0"/>
                      <a:pt x="68" y="2"/>
                      <a:pt x="63" y="2"/>
                    </a:cubicBezTo>
                    <a:cubicBezTo>
                      <a:pt x="63" y="19"/>
                      <a:pt x="56" y="37"/>
                      <a:pt x="33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5" y="37"/>
                      <a:pt x="9" y="41"/>
                      <a:pt x="6" y="46"/>
                    </a:cubicBezTo>
                    <a:cubicBezTo>
                      <a:pt x="4" y="47"/>
                      <a:pt x="3" y="49"/>
                      <a:pt x="3" y="51"/>
                    </a:cubicBezTo>
                    <a:cubicBezTo>
                      <a:pt x="2" y="53"/>
                      <a:pt x="2" y="55"/>
                      <a:pt x="2" y="57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17" y="147"/>
                      <a:pt x="17" y="147"/>
                      <a:pt x="17" y="147"/>
                    </a:cubicBezTo>
                    <a:cubicBezTo>
                      <a:pt x="21" y="190"/>
                      <a:pt x="21" y="190"/>
                      <a:pt x="21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100"/>
                      <a:pt x="55" y="58"/>
                      <a:pt x="63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E87AE70-317A-4272-AA72-DEBBEAB049A6}"/>
              </a:ext>
            </a:extLst>
          </p:cNvPr>
          <p:cNvGrpSpPr/>
          <p:nvPr/>
        </p:nvGrpSpPr>
        <p:grpSpPr>
          <a:xfrm>
            <a:off x="5232709" y="3647850"/>
            <a:ext cx="556379" cy="625681"/>
            <a:chOff x="1873997" y="4293305"/>
            <a:chExt cx="1073211" cy="1317916"/>
          </a:xfrm>
        </p:grpSpPr>
        <p:grpSp>
          <p:nvGrpSpPr>
            <p:cNvPr id="82" name="Group 209">
              <a:extLst>
                <a:ext uri="{FF2B5EF4-FFF2-40B4-BE49-F238E27FC236}">
                  <a16:creationId xmlns:a16="http://schemas.microsoft.com/office/drawing/2014/main" id="{89C0E412-C305-4C69-AD20-D76C07B9CF24}"/>
                </a:ext>
              </a:extLst>
            </p:cNvPr>
            <p:cNvGrpSpPr/>
            <p:nvPr/>
          </p:nvGrpSpPr>
          <p:grpSpPr>
            <a:xfrm>
              <a:off x="2099798" y="4686221"/>
              <a:ext cx="569946" cy="738830"/>
              <a:chOff x="6873880" y="4046538"/>
              <a:chExt cx="1946269" cy="2351089"/>
            </a:xfrm>
            <a:solidFill>
              <a:schemeClr val="bg1"/>
            </a:solidFill>
          </p:grpSpPr>
          <p:sp>
            <p:nvSpPr>
              <p:cNvPr id="88" name="Oval 60">
                <a:extLst>
                  <a:ext uri="{FF2B5EF4-FFF2-40B4-BE49-F238E27FC236}">
                    <a16:creationId xmlns:a16="http://schemas.microsoft.com/office/drawing/2014/main" id="{F9D52971-28C5-440C-B845-0D7609F73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2438" y="4159250"/>
                <a:ext cx="385763" cy="38417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89" name="Oval 61">
                <a:extLst>
                  <a:ext uri="{FF2B5EF4-FFF2-40B4-BE49-F238E27FC236}">
                    <a16:creationId xmlns:a16="http://schemas.microsoft.com/office/drawing/2014/main" id="{6CCCDA39-A39A-4A10-8729-2B73CF0B4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4088" y="4046538"/>
                <a:ext cx="406400" cy="406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90" name="Freeform 62">
                <a:extLst>
                  <a:ext uri="{FF2B5EF4-FFF2-40B4-BE49-F238E27FC236}">
                    <a16:creationId xmlns:a16="http://schemas.microsoft.com/office/drawing/2014/main" id="{E396A7EB-B495-4819-8294-06371D9E5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880" y="4068761"/>
                <a:ext cx="1006476" cy="2328866"/>
              </a:xfrm>
              <a:custGeom>
                <a:avLst/>
                <a:gdLst>
                  <a:gd name="T0" fmla="*/ 63 w 89"/>
                  <a:gd name="T1" fmla="*/ 42 h 206"/>
                  <a:gd name="T2" fmla="*/ 60 w 89"/>
                  <a:gd name="T3" fmla="*/ 42 h 206"/>
                  <a:gd name="T4" fmla="*/ 63 w 89"/>
                  <a:gd name="T5" fmla="*/ 66 h 206"/>
                  <a:gd name="T6" fmla="*/ 56 w 89"/>
                  <a:gd name="T7" fmla="*/ 73 h 206"/>
                  <a:gd name="T8" fmla="*/ 49 w 89"/>
                  <a:gd name="T9" fmla="*/ 66 h 206"/>
                  <a:gd name="T10" fmla="*/ 52 w 89"/>
                  <a:gd name="T11" fmla="*/ 42 h 206"/>
                  <a:gd name="T12" fmla="*/ 49 w 89"/>
                  <a:gd name="T13" fmla="*/ 42 h 206"/>
                  <a:gd name="T14" fmla="*/ 18 w 89"/>
                  <a:gd name="T15" fmla="*/ 0 h 206"/>
                  <a:gd name="T16" fmla="*/ 0 w 89"/>
                  <a:gd name="T17" fmla="*/ 24 h 206"/>
                  <a:gd name="T18" fmla="*/ 16 w 89"/>
                  <a:gd name="T19" fmla="*/ 60 h 206"/>
                  <a:gd name="T20" fmla="*/ 26 w 89"/>
                  <a:gd name="T21" fmla="*/ 90 h 206"/>
                  <a:gd name="T22" fmla="*/ 26 w 89"/>
                  <a:gd name="T23" fmla="*/ 96 h 206"/>
                  <a:gd name="T24" fmla="*/ 26 w 89"/>
                  <a:gd name="T25" fmla="*/ 123 h 206"/>
                  <a:gd name="T26" fmla="*/ 26 w 89"/>
                  <a:gd name="T27" fmla="*/ 125 h 206"/>
                  <a:gd name="T28" fmla="*/ 26 w 89"/>
                  <a:gd name="T29" fmla="*/ 206 h 206"/>
                  <a:gd name="T30" fmla="*/ 44 w 89"/>
                  <a:gd name="T31" fmla="*/ 206 h 206"/>
                  <a:gd name="T32" fmla="*/ 56 w 89"/>
                  <a:gd name="T33" fmla="*/ 149 h 206"/>
                  <a:gd name="T34" fmla="*/ 69 w 89"/>
                  <a:gd name="T35" fmla="*/ 206 h 206"/>
                  <a:gd name="T36" fmla="*/ 89 w 89"/>
                  <a:gd name="T37" fmla="*/ 206 h 206"/>
                  <a:gd name="T38" fmla="*/ 89 w 89"/>
                  <a:gd name="T39" fmla="*/ 125 h 206"/>
                  <a:gd name="T40" fmla="*/ 89 w 89"/>
                  <a:gd name="T41" fmla="*/ 116 h 206"/>
                  <a:gd name="T42" fmla="*/ 89 w 89"/>
                  <a:gd name="T43" fmla="*/ 67 h 206"/>
                  <a:gd name="T44" fmla="*/ 83 w 89"/>
                  <a:gd name="T45" fmla="*/ 49 h 206"/>
                  <a:gd name="T46" fmla="*/ 63 w 89"/>
                  <a:gd name="T47" fmla="*/ 42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9" h="206">
                    <a:moveTo>
                      <a:pt x="63" y="42"/>
                    </a:moveTo>
                    <a:cubicBezTo>
                      <a:pt x="60" y="42"/>
                      <a:pt x="60" y="42"/>
                      <a:pt x="60" y="42"/>
                    </a:cubicBezTo>
                    <a:cubicBezTo>
                      <a:pt x="63" y="66"/>
                      <a:pt x="63" y="66"/>
                      <a:pt x="63" y="66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22" y="42"/>
                      <a:pt x="18" y="21"/>
                      <a:pt x="18" y="0"/>
                    </a:cubicBezTo>
                    <a:cubicBezTo>
                      <a:pt x="12" y="0"/>
                      <a:pt x="0" y="0"/>
                      <a:pt x="0" y="24"/>
                    </a:cubicBezTo>
                    <a:cubicBezTo>
                      <a:pt x="0" y="33"/>
                      <a:pt x="4" y="48"/>
                      <a:pt x="16" y="60"/>
                    </a:cubicBezTo>
                    <a:cubicBezTo>
                      <a:pt x="25" y="69"/>
                      <a:pt x="25" y="83"/>
                      <a:pt x="26" y="90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5"/>
                      <a:pt x="26" y="125"/>
                      <a:pt x="26" y="125"/>
                    </a:cubicBezTo>
                    <a:cubicBezTo>
                      <a:pt x="26" y="206"/>
                      <a:pt x="26" y="206"/>
                      <a:pt x="26" y="206"/>
                    </a:cubicBezTo>
                    <a:cubicBezTo>
                      <a:pt x="44" y="206"/>
                      <a:pt x="44" y="206"/>
                      <a:pt x="44" y="206"/>
                    </a:cubicBezTo>
                    <a:cubicBezTo>
                      <a:pt x="56" y="149"/>
                      <a:pt x="56" y="149"/>
                      <a:pt x="56" y="149"/>
                    </a:cubicBezTo>
                    <a:cubicBezTo>
                      <a:pt x="69" y="206"/>
                      <a:pt x="69" y="206"/>
                      <a:pt x="69" y="206"/>
                    </a:cubicBezTo>
                    <a:cubicBezTo>
                      <a:pt x="89" y="206"/>
                      <a:pt x="89" y="206"/>
                      <a:pt x="89" y="206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16"/>
                      <a:pt x="89" y="116"/>
                      <a:pt x="89" y="116"/>
                    </a:cubicBezTo>
                    <a:cubicBezTo>
                      <a:pt x="89" y="67"/>
                      <a:pt x="89" y="67"/>
                      <a:pt x="89" y="67"/>
                    </a:cubicBezTo>
                    <a:cubicBezTo>
                      <a:pt x="89" y="59"/>
                      <a:pt x="88" y="54"/>
                      <a:pt x="83" y="49"/>
                    </a:cubicBezTo>
                    <a:cubicBezTo>
                      <a:pt x="78" y="44"/>
                      <a:pt x="71" y="42"/>
                      <a:pt x="63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91" name="Freeform 63">
                <a:extLst>
                  <a:ext uri="{FF2B5EF4-FFF2-40B4-BE49-F238E27FC236}">
                    <a16:creationId xmlns:a16="http://schemas.microsoft.com/office/drawing/2014/main" id="{D916A2D7-AC44-4025-966F-E95EECB45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9724" y="4249739"/>
                <a:ext cx="860425" cy="2147888"/>
              </a:xfrm>
              <a:custGeom>
                <a:avLst/>
                <a:gdLst>
                  <a:gd name="T0" fmla="*/ 63 w 76"/>
                  <a:gd name="T1" fmla="*/ 51 h 190"/>
                  <a:gd name="T2" fmla="*/ 76 w 76"/>
                  <a:gd name="T3" fmla="*/ 21 h 190"/>
                  <a:gd name="T4" fmla="*/ 63 w 76"/>
                  <a:gd name="T5" fmla="*/ 2 h 190"/>
                  <a:gd name="T6" fmla="*/ 33 w 76"/>
                  <a:gd name="T7" fmla="*/ 37 h 190"/>
                  <a:gd name="T8" fmla="*/ 22 w 76"/>
                  <a:gd name="T9" fmla="*/ 37 h 190"/>
                  <a:gd name="T10" fmla="*/ 6 w 76"/>
                  <a:gd name="T11" fmla="*/ 46 h 190"/>
                  <a:gd name="T12" fmla="*/ 3 w 76"/>
                  <a:gd name="T13" fmla="*/ 51 h 190"/>
                  <a:gd name="T14" fmla="*/ 2 w 76"/>
                  <a:gd name="T15" fmla="*/ 57 h 190"/>
                  <a:gd name="T16" fmla="*/ 2 w 76"/>
                  <a:gd name="T17" fmla="*/ 94 h 190"/>
                  <a:gd name="T18" fmla="*/ 0 w 76"/>
                  <a:gd name="T19" fmla="*/ 146 h 190"/>
                  <a:gd name="T20" fmla="*/ 17 w 76"/>
                  <a:gd name="T21" fmla="*/ 147 h 190"/>
                  <a:gd name="T22" fmla="*/ 21 w 76"/>
                  <a:gd name="T23" fmla="*/ 190 h 190"/>
                  <a:gd name="T24" fmla="*/ 39 w 76"/>
                  <a:gd name="T25" fmla="*/ 190 h 190"/>
                  <a:gd name="T26" fmla="*/ 46 w 76"/>
                  <a:gd name="T27" fmla="*/ 148 h 190"/>
                  <a:gd name="T28" fmla="*/ 58 w 76"/>
                  <a:gd name="T29" fmla="*/ 148 h 190"/>
                  <a:gd name="T30" fmla="*/ 56 w 76"/>
                  <a:gd name="T31" fmla="*/ 100 h 190"/>
                  <a:gd name="T32" fmla="*/ 63 w 76"/>
                  <a:gd name="T33" fmla="*/ 5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90">
                    <a:moveTo>
                      <a:pt x="63" y="51"/>
                    </a:moveTo>
                    <a:cubicBezTo>
                      <a:pt x="73" y="41"/>
                      <a:pt x="76" y="28"/>
                      <a:pt x="76" y="21"/>
                    </a:cubicBezTo>
                    <a:cubicBezTo>
                      <a:pt x="76" y="0"/>
                      <a:pt x="68" y="2"/>
                      <a:pt x="63" y="2"/>
                    </a:cubicBezTo>
                    <a:cubicBezTo>
                      <a:pt x="63" y="19"/>
                      <a:pt x="56" y="37"/>
                      <a:pt x="33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5" y="37"/>
                      <a:pt x="9" y="41"/>
                      <a:pt x="6" y="46"/>
                    </a:cubicBezTo>
                    <a:cubicBezTo>
                      <a:pt x="4" y="47"/>
                      <a:pt x="3" y="49"/>
                      <a:pt x="3" y="51"/>
                    </a:cubicBezTo>
                    <a:cubicBezTo>
                      <a:pt x="2" y="53"/>
                      <a:pt x="2" y="55"/>
                      <a:pt x="2" y="57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17" y="147"/>
                      <a:pt x="17" y="147"/>
                      <a:pt x="17" y="147"/>
                    </a:cubicBezTo>
                    <a:cubicBezTo>
                      <a:pt x="21" y="190"/>
                      <a:pt x="21" y="190"/>
                      <a:pt x="21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100"/>
                      <a:pt x="55" y="58"/>
                      <a:pt x="63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  <p:grpSp>
          <p:nvGrpSpPr>
            <p:cNvPr id="83" name="Grupp 10">
              <a:extLst>
                <a:ext uri="{FF2B5EF4-FFF2-40B4-BE49-F238E27FC236}">
                  <a16:creationId xmlns:a16="http://schemas.microsoft.com/office/drawing/2014/main" id="{26E3F14D-60FD-4B8B-BECD-D305BD67EE1C}"/>
                </a:ext>
              </a:extLst>
            </p:cNvPr>
            <p:cNvGrpSpPr/>
            <p:nvPr/>
          </p:nvGrpSpPr>
          <p:grpSpPr>
            <a:xfrm>
              <a:off x="1873997" y="4293305"/>
              <a:ext cx="1073211" cy="1317916"/>
              <a:chOff x="1873997" y="3546277"/>
              <a:chExt cx="1613044" cy="1980837"/>
            </a:xfrm>
          </p:grpSpPr>
          <p:sp>
            <p:nvSpPr>
              <p:cNvPr id="84" name="Freeform 60">
                <a:extLst>
                  <a:ext uri="{FF2B5EF4-FFF2-40B4-BE49-F238E27FC236}">
                    <a16:creationId xmlns:a16="http://schemas.microsoft.com/office/drawing/2014/main" id="{6C589EA5-C41D-476C-8604-A901A957A43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690100" y="3730174"/>
                <a:ext cx="1980837" cy="1613044"/>
              </a:xfrm>
              <a:custGeom>
                <a:avLst/>
                <a:gdLst>
                  <a:gd name="T0" fmla="*/ 0 w 157"/>
                  <a:gd name="T1" fmla="*/ 133 h 133"/>
                  <a:gd name="T2" fmla="*/ 21 w 157"/>
                  <a:gd name="T3" fmla="*/ 133 h 133"/>
                  <a:gd name="T4" fmla="*/ 57 w 157"/>
                  <a:gd name="T5" fmla="*/ 133 h 133"/>
                  <a:gd name="T6" fmla="*/ 57 w 157"/>
                  <a:gd name="T7" fmla="*/ 128 h 133"/>
                  <a:gd name="T8" fmla="*/ 48 w 157"/>
                  <a:gd name="T9" fmla="*/ 120 h 133"/>
                  <a:gd name="T10" fmla="*/ 57 w 157"/>
                  <a:gd name="T11" fmla="*/ 109 h 133"/>
                  <a:gd name="T12" fmla="*/ 76 w 157"/>
                  <a:gd name="T13" fmla="*/ 109 h 133"/>
                  <a:gd name="T14" fmla="*/ 85 w 157"/>
                  <a:gd name="T15" fmla="*/ 120 h 133"/>
                  <a:gd name="T16" fmla="*/ 76 w 157"/>
                  <a:gd name="T17" fmla="*/ 128 h 133"/>
                  <a:gd name="T18" fmla="*/ 76 w 157"/>
                  <a:gd name="T19" fmla="*/ 133 h 133"/>
                  <a:gd name="T20" fmla="*/ 88 w 157"/>
                  <a:gd name="T21" fmla="*/ 133 h 133"/>
                  <a:gd name="T22" fmla="*/ 133 w 157"/>
                  <a:gd name="T23" fmla="*/ 133 h 133"/>
                  <a:gd name="T24" fmla="*/ 133 w 157"/>
                  <a:gd name="T25" fmla="*/ 76 h 133"/>
                  <a:gd name="T26" fmla="*/ 138 w 157"/>
                  <a:gd name="T27" fmla="*/ 76 h 133"/>
                  <a:gd name="T28" fmla="*/ 146 w 157"/>
                  <a:gd name="T29" fmla="*/ 85 h 133"/>
                  <a:gd name="T30" fmla="*/ 157 w 157"/>
                  <a:gd name="T31" fmla="*/ 76 h 133"/>
                  <a:gd name="T32" fmla="*/ 157 w 157"/>
                  <a:gd name="T33" fmla="*/ 57 h 133"/>
                  <a:gd name="T34" fmla="*/ 146 w 157"/>
                  <a:gd name="T35" fmla="*/ 48 h 133"/>
                  <a:gd name="T36" fmla="*/ 138 w 157"/>
                  <a:gd name="T37" fmla="*/ 57 h 133"/>
                  <a:gd name="T38" fmla="*/ 133 w 157"/>
                  <a:gd name="T39" fmla="*/ 57 h 133"/>
                  <a:gd name="T40" fmla="*/ 133 w 157"/>
                  <a:gd name="T41" fmla="*/ 0 h 133"/>
                  <a:gd name="T42" fmla="*/ 133 w 157"/>
                  <a:gd name="T43" fmla="*/ 0 h 133"/>
                  <a:gd name="T44" fmla="*/ 133 w 157"/>
                  <a:gd name="T45" fmla="*/ 0 h 133"/>
                  <a:gd name="T46" fmla="*/ 0 w 157"/>
                  <a:gd name="T47" fmla="*/ 0 h 133"/>
                  <a:gd name="T48" fmla="*/ 0 w 157"/>
                  <a:gd name="T4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33">
                    <a:moveTo>
                      <a:pt x="0" y="133"/>
                    </a:moveTo>
                    <a:cubicBezTo>
                      <a:pt x="21" y="133"/>
                      <a:pt x="21" y="133"/>
                      <a:pt x="21" y="133"/>
                    </a:cubicBezTo>
                    <a:cubicBezTo>
                      <a:pt x="57" y="133"/>
                      <a:pt x="57" y="133"/>
                      <a:pt x="57" y="133"/>
                    </a:cubicBezTo>
                    <a:cubicBezTo>
                      <a:pt x="57" y="128"/>
                      <a:pt x="57" y="128"/>
                      <a:pt x="57" y="128"/>
                    </a:cubicBezTo>
                    <a:cubicBezTo>
                      <a:pt x="52" y="127"/>
                      <a:pt x="48" y="125"/>
                      <a:pt x="48" y="120"/>
                    </a:cubicBezTo>
                    <a:cubicBezTo>
                      <a:pt x="48" y="115"/>
                      <a:pt x="52" y="109"/>
                      <a:pt x="57" y="109"/>
                    </a:cubicBezTo>
                    <a:cubicBezTo>
                      <a:pt x="76" y="109"/>
                      <a:pt x="76" y="109"/>
                      <a:pt x="76" y="109"/>
                    </a:cubicBezTo>
                    <a:cubicBezTo>
                      <a:pt x="81" y="109"/>
                      <a:pt x="85" y="115"/>
                      <a:pt x="85" y="120"/>
                    </a:cubicBezTo>
                    <a:cubicBezTo>
                      <a:pt x="85" y="125"/>
                      <a:pt x="80" y="127"/>
                      <a:pt x="76" y="128"/>
                    </a:cubicBezTo>
                    <a:cubicBezTo>
                      <a:pt x="76" y="133"/>
                      <a:pt x="76" y="133"/>
                      <a:pt x="76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133" y="133"/>
                      <a:pt x="133" y="133"/>
                      <a:pt x="133" y="133"/>
                    </a:cubicBezTo>
                    <a:cubicBezTo>
                      <a:pt x="133" y="76"/>
                      <a:pt x="133" y="76"/>
                      <a:pt x="133" y="76"/>
                    </a:cubicBezTo>
                    <a:cubicBezTo>
                      <a:pt x="138" y="76"/>
                      <a:pt x="138" y="76"/>
                      <a:pt x="138" y="76"/>
                    </a:cubicBezTo>
                    <a:cubicBezTo>
                      <a:pt x="138" y="80"/>
                      <a:pt x="141" y="85"/>
                      <a:pt x="146" y="85"/>
                    </a:cubicBezTo>
                    <a:cubicBezTo>
                      <a:pt x="151" y="85"/>
                      <a:pt x="157" y="81"/>
                      <a:pt x="157" y="76"/>
                    </a:cubicBezTo>
                    <a:cubicBezTo>
                      <a:pt x="157" y="57"/>
                      <a:pt x="157" y="57"/>
                      <a:pt x="157" y="57"/>
                    </a:cubicBezTo>
                    <a:cubicBezTo>
                      <a:pt x="157" y="52"/>
                      <a:pt x="151" y="48"/>
                      <a:pt x="146" y="48"/>
                    </a:cubicBezTo>
                    <a:cubicBezTo>
                      <a:pt x="141" y="48"/>
                      <a:pt x="138" y="52"/>
                      <a:pt x="138" y="57"/>
                    </a:cubicBezTo>
                    <a:cubicBezTo>
                      <a:pt x="133" y="57"/>
                      <a:pt x="133" y="57"/>
                      <a:pt x="133" y="57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3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4" b="0" i="0" u="none" strike="noStrike" kern="120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srgbClr val="0E97C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grpSp>
            <p:nvGrpSpPr>
              <p:cNvPr id="85" name="Grupp 75">
                <a:extLst>
                  <a:ext uri="{FF2B5EF4-FFF2-40B4-BE49-F238E27FC236}">
                    <a16:creationId xmlns:a16="http://schemas.microsoft.com/office/drawing/2014/main" id="{CDF850DF-754D-4A04-81A8-8FD68A1C209E}"/>
                  </a:ext>
                </a:extLst>
              </p:cNvPr>
              <p:cNvGrpSpPr/>
              <p:nvPr/>
            </p:nvGrpSpPr>
            <p:grpSpPr>
              <a:xfrm>
                <a:off x="2142879" y="4280411"/>
                <a:ext cx="909434" cy="810832"/>
                <a:chOff x="1412330" y="4262837"/>
                <a:chExt cx="995860" cy="887888"/>
              </a:xfrm>
            </p:grpSpPr>
            <p:sp>
              <p:nvSpPr>
                <p:cNvPr id="86" name="Freeform 68">
                  <a:extLst>
                    <a:ext uri="{FF2B5EF4-FFF2-40B4-BE49-F238E27FC236}">
                      <a16:creationId xmlns:a16="http://schemas.microsoft.com/office/drawing/2014/main" id="{EACFE415-93E6-4720-B2FB-2B6453FAE1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2330" y="4262837"/>
                  <a:ext cx="952647" cy="887888"/>
                </a:xfrm>
                <a:custGeom>
                  <a:avLst/>
                  <a:gdLst>
                    <a:gd name="T0" fmla="*/ 1353 w 1353"/>
                    <a:gd name="T1" fmla="*/ 1212 h 1212"/>
                    <a:gd name="T2" fmla="*/ 0 w 1353"/>
                    <a:gd name="T3" fmla="*/ 1212 h 1212"/>
                    <a:gd name="T4" fmla="*/ 0 w 1353"/>
                    <a:gd name="T5" fmla="*/ 0 h 1212"/>
                    <a:gd name="T6" fmla="*/ 64 w 1353"/>
                    <a:gd name="T7" fmla="*/ 0 h 1212"/>
                    <a:gd name="T8" fmla="*/ 64 w 1353"/>
                    <a:gd name="T9" fmla="*/ 1155 h 1212"/>
                    <a:gd name="T10" fmla="*/ 1353 w 1353"/>
                    <a:gd name="T11" fmla="*/ 1155 h 1212"/>
                    <a:gd name="T12" fmla="*/ 1353 w 1353"/>
                    <a:gd name="T13" fmla="*/ 1212 h 1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53" h="1212">
                      <a:moveTo>
                        <a:pt x="1353" y="1212"/>
                      </a:moveTo>
                      <a:lnTo>
                        <a:pt x="0" y="1212"/>
                      </a:lnTo>
                      <a:lnTo>
                        <a:pt x="0" y="0"/>
                      </a:lnTo>
                      <a:lnTo>
                        <a:pt x="64" y="0"/>
                      </a:lnTo>
                      <a:lnTo>
                        <a:pt x="64" y="1155"/>
                      </a:lnTo>
                      <a:lnTo>
                        <a:pt x="1353" y="1155"/>
                      </a:lnTo>
                      <a:lnTo>
                        <a:pt x="1353" y="12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82918" tIns="41459" rIns="82918" bIns="41459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97754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95507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93261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991015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488768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86522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84275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982029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1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1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404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endParaRPr>
                </a:p>
              </p:txBody>
            </p:sp>
            <p:sp>
              <p:nvSpPr>
                <p:cNvPr id="87" name="Freeform 69">
                  <a:extLst>
                    <a:ext uri="{FF2B5EF4-FFF2-40B4-BE49-F238E27FC236}">
                      <a16:creationId xmlns:a16="http://schemas.microsoft.com/office/drawing/2014/main" id="{C37A9FB2-9F01-4704-8B21-6E61EB2228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0320" y="4493875"/>
                  <a:ext cx="887870" cy="506946"/>
                </a:xfrm>
                <a:custGeom>
                  <a:avLst/>
                  <a:gdLst>
                    <a:gd name="T0" fmla="*/ 93 w 1261"/>
                    <a:gd name="T1" fmla="*/ 692 h 692"/>
                    <a:gd name="T2" fmla="*/ 0 w 1261"/>
                    <a:gd name="T3" fmla="*/ 613 h 692"/>
                    <a:gd name="T4" fmla="*/ 321 w 1261"/>
                    <a:gd name="T5" fmla="*/ 243 h 692"/>
                    <a:gd name="T6" fmla="*/ 478 w 1261"/>
                    <a:gd name="T7" fmla="*/ 350 h 692"/>
                    <a:gd name="T8" fmla="*/ 670 w 1261"/>
                    <a:gd name="T9" fmla="*/ 72 h 692"/>
                    <a:gd name="T10" fmla="*/ 912 w 1261"/>
                    <a:gd name="T11" fmla="*/ 335 h 692"/>
                    <a:gd name="T12" fmla="*/ 1168 w 1261"/>
                    <a:gd name="T13" fmla="*/ 0 h 692"/>
                    <a:gd name="T14" fmla="*/ 1261 w 1261"/>
                    <a:gd name="T15" fmla="*/ 72 h 692"/>
                    <a:gd name="T16" fmla="*/ 912 w 1261"/>
                    <a:gd name="T17" fmla="*/ 521 h 692"/>
                    <a:gd name="T18" fmla="*/ 684 w 1261"/>
                    <a:gd name="T19" fmla="*/ 257 h 692"/>
                    <a:gd name="T20" fmla="*/ 506 w 1261"/>
                    <a:gd name="T21" fmla="*/ 514 h 692"/>
                    <a:gd name="T22" fmla="*/ 342 w 1261"/>
                    <a:gd name="T23" fmla="*/ 399 h 692"/>
                    <a:gd name="T24" fmla="*/ 93 w 1261"/>
                    <a:gd name="T25" fmla="*/ 692 h 6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61" h="692">
                      <a:moveTo>
                        <a:pt x="93" y="692"/>
                      </a:moveTo>
                      <a:lnTo>
                        <a:pt x="0" y="613"/>
                      </a:lnTo>
                      <a:lnTo>
                        <a:pt x="321" y="243"/>
                      </a:lnTo>
                      <a:lnTo>
                        <a:pt x="478" y="350"/>
                      </a:lnTo>
                      <a:lnTo>
                        <a:pt x="670" y="72"/>
                      </a:lnTo>
                      <a:lnTo>
                        <a:pt x="912" y="335"/>
                      </a:lnTo>
                      <a:lnTo>
                        <a:pt x="1168" y="0"/>
                      </a:lnTo>
                      <a:lnTo>
                        <a:pt x="1261" y="72"/>
                      </a:lnTo>
                      <a:lnTo>
                        <a:pt x="912" y="521"/>
                      </a:lnTo>
                      <a:lnTo>
                        <a:pt x="684" y="257"/>
                      </a:lnTo>
                      <a:lnTo>
                        <a:pt x="506" y="514"/>
                      </a:lnTo>
                      <a:lnTo>
                        <a:pt x="342" y="399"/>
                      </a:lnTo>
                      <a:lnTo>
                        <a:pt x="93" y="69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82918" tIns="41459" rIns="82918" bIns="41459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97754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95507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93261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991015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488768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86522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84275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982029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1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1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404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endParaRPr>
                </a:p>
              </p:txBody>
            </p:sp>
          </p:grp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2F6BA45-0960-458E-BA93-DE16DB8CBA68}"/>
              </a:ext>
            </a:extLst>
          </p:cNvPr>
          <p:cNvGrpSpPr/>
          <p:nvPr/>
        </p:nvGrpSpPr>
        <p:grpSpPr>
          <a:xfrm>
            <a:off x="5229930" y="1159453"/>
            <a:ext cx="556379" cy="490846"/>
            <a:chOff x="1873997" y="1681719"/>
            <a:chExt cx="1268234" cy="1074525"/>
          </a:xfrm>
        </p:grpSpPr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4E537029-FFDE-4D38-A558-860FCFD42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3997" y="1681719"/>
              <a:ext cx="1268234" cy="1074525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1"/>
            </a:solidFill>
            <a:ln w="38100" cmpd="sng"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4" b="0" i="0" u="none" strike="noStrike" kern="1200" cap="none" spc="0" normalizeH="0" baseline="0" noProof="0" dirty="0">
                <a:ln>
                  <a:noFill/>
                </a:ln>
                <a:solidFill>
                  <a:srgbClr val="0E97C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grpSp>
          <p:nvGrpSpPr>
            <p:cNvPr id="94" name="Group 206">
              <a:extLst>
                <a:ext uri="{FF2B5EF4-FFF2-40B4-BE49-F238E27FC236}">
                  <a16:creationId xmlns:a16="http://schemas.microsoft.com/office/drawing/2014/main" id="{C70B3372-5EC3-4269-BEBB-73B8EC6D738F}"/>
                </a:ext>
              </a:extLst>
            </p:cNvPr>
            <p:cNvGrpSpPr/>
            <p:nvPr/>
          </p:nvGrpSpPr>
          <p:grpSpPr>
            <a:xfrm>
              <a:off x="2109507" y="1897288"/>
              <a:ext cx="593250" cy="482733"/>
              <a:chOff x="4291699" y="2425110"/>
              <a:chExt cx="1925058" cy="1566436"/>
            </a:xfrm>
            <a:solidFill>
              <a:schemeClr val="bg1"/>
            </a:solidFill>
          </p:grpSpPr>
          <p:sp>
            <p:nvSpPr>
              <p:cNvPr id="95" name="Freeform 32">
                <a:extLst>
                  <a:ext uri="{FF2B5EF4-FFF2-40B4-BE49-F238E27FC236}">
                    <a16:creationId xmlns:a16="http://schemas.microsoft.com/office/drawing/2014/main" id="{260426E7-3F9D-451E-B280-B4374698E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7736" y="2978832"/>
                <a:ext cx="1139021" cy="1012714"/>
              </a:xfrm>
              <a:custGeom>
                <a:avLst/>
                <a:gdLst>
                  <a:gd name="T0" fmla="*/ 69 w 142"/>
                  <a:gd name="T1" fmla="*/ 105 h 126"/>
                  <a:gd name="T2" fmla="*/ 70 w 142"/>
                  <a:gd name="T3" fmla="*/ 106 h 126"/>
                  <a:gd name="T4" fmla="*/ 88 w 142"/>
                  <a:gd name="T5" fmla="*/ 117 h 126"/>
                  <a:gd name="T6" fmla="*/ 109 w 142"/>
                  <a:gd name="T7" fmla="*/ 124 h 126"/>
                  <a:gd name="T8" fmla="*/ 114 w 142"/>
                  <a:gd name="T9" fmla="*/ 125 h 126"/>
                  <a:gd name="T10" fmla="*/ 118 w 142"/>
                  <a:gd name="T11" fmla="*/ 125 h 126"/>
                  <a:gd name="T12" fmla="*/ 120 w 142"/>
                  <a:gd name="T13" fmla="*/ 126 h 126"/>
                  <a:gd name="T14" fmla="*/ 120 w 142"/>
                  <a:gd name="T15" fmla="*/ 126 h 126"/>
                  <a:gd name="T16" fmla="*/ 120 w 142"/>
                  <a:gd name="T17" fmla="*/ 125 h 126"/>
                  <a:gd name="T18" fmla="*/ 121 w 142"/>
                  <a:gd name="T19" fmla="*/ 125 h 126"/>
                  <a:gd name="T20" fmla="*/ 121 w 142"/>
                  <a:gd name="T21" fmla="*/ 125 h 126"/>
                  <a:gd name="T22" fmla="*/ 121 w 142"/>
                  <a:gd name="T23" fmla="*/ 124 h 126"/>
                  <a:gd name="T24" fmla="*/ 119 w 142"/>
                  <a:gd name="T25" fmla="*/ 122 h 126"/>
                  <a:gd name="T26" fmla="*/ 115 w 142"/>
                  <a:gd name="T27" fmla="*/ 118 h 126"/>
                  <a:gd name="T28" fmla="*/ 111 w 142"/>
                  <a:gd name="T29" fmla="*/ 112 h 126"/>
                  <a:gd name="T30" fmla="*/ 108 w 142"/>
                  <a:gd name="T31" fmla="*/ 105 h 126"/>
                  <a:gd name="T32" fmla="*/ 105 w 142"/>
                  <a:gd name="T33" fmla="*/ 95 h 126"/>
                  <a:gd name="T34" fmla="*/ 105 w 142"/>
                  <a:gd name="T35" fmla="*/ 93 h 126"/>
                  <a:gd name="T36" fmla="*/ 106 w 142"/>
                  <a:gd name="T37" fmla="*/ 92 h 126"/>
                  <a:gd name="T38" fmla="*/ 133 w 142"/>
                  <a:gd name="T39" fmla="*/ 70 h 126"/>
                  <a:gd name="T40" fmla="*/ 142 w 142"/>
                  <a:gd name="T41" fmla="*/ 40 h 126"/>
                  <a:gd name="T42" fmla="*/ 136 w 142"/>
                  <a:gd name="T43" fmla="*/ 17 h 126"/>
                  <a:gd name="T44" fmla="*/ 123 w 142"/>
                  <a:gd name="T45" fmla="*/ 0 h 126"/>
                  <a:gd name="T46" fmla="*/ 123 w 142"/>
                  <a:gd name="T47" fmla="*/ 4 h 126"/>
                  <a:gd name="T48" fmla="*/ 114 w 142"/>
                  <a:gd name="T49" fmla="*/ 40 h 126"/>
                  <a:gd name="T50" fmla="*/ 89 w 142"/>
                  <a:gd name="T51" fmla="*/ 69 h 126"/>
                  <a:gd name="T52" fmla="*/ 53 w 142"/>
                  <a:gd name="T53" fmla="*/ 88 h 126"/>
                  <a:gd name="T54" fmla="*/ 8 w 142"/>
                  <a:gd name="T55" fmla="*/ 95 h 126"/>
                  <a:gd name="T56" fmla="*/ 0 w 142"/>
                  <a:gd name="T57" fmla="*/ 94 h 126"/>
                  <a:gd name="T58" fmla="*/ 20 w 142"/>
                  <a:gd name="T59" fmla="*/ 102 h 126"/>
                  <a:gd name="T60" fmla="*/ 51 w 142"/>
                  <a:gd name="T61" fmla="*/ 106 h 126"/>
                  <a:gd name="T62" fmla="*/ 60 w 142"/>
                  <a:gd name="T63" fmla="*/ 106 h 126"/>
                  <a:gd name="T64" fmla="*/ 68 w 142"/>
                  <a:gd name="T65" fmla="*/ 105 h 126"/>
                  <a:gd name="T66" fmla="*/ 69 w 142"/>
                  <a:gd name="T67" fmla="*/ 10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2" h="126">
                    <a:moveTo>
                      <a:pt x="69" y="105"/>
                    </a:moveTo>
                    <a:cubicBezTo>
                      <a:pt x="70" y="106"/>
                      <a:pt x="70" y="106"/>
                      <a:pt x="70" y="106"/>
                    </a:cubicBezTo>
                    <a:cubicBezTo>
                      <a:pt x="76" y="110"/>
                      <a:pt x="82" y="114"/>
                      <a:pt x="88" y="117"/>
                    </a:cubicBezTo>
                    <a:cubicBezTo>
                      <a:pt x="95" y="120"/>
                      <a:pt x="102" y="122"/>
                      <a:pt x="109" y="124"/>
                    </a:cubicBezTo>
                    <a:cubicBezTo>
                      <a:pt x="111" y="124"/>
                      <a:pt x="113" y="124"/>
                      <a:pt x="114" y="125"/>
                    </a:cubicBezTo>
                    <a:cubicBezTo>
                      <a:pt x="115" y="125"/>
                      <a:pt x="116" y="125"/>
                      <a:pt x="118" y="125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20" y="126"/>
                      <a:pt x="120" y="126"/>
                      <a:pt x="120" y="125"/>
                    </a:cubicBezTo>
                    <a:cubicBezTo>
                      <a:pt x="121" y="125"/>
                      <a:pt x="121" y="125"/>
                      <a:pt x="121" y="125"/>
                    </a:cubicBezTo>
                    <a:cubicBezTo>
                      <a:pt x="121" y="125"/>
                      <a:pt x="121" y="125"/>
                      <a:pt x="121" y="125"/>
                    </a:cubicBezTo>
                    <a:cubicBezTo>
                      <a:pt x="121" y="124"/>
                      <a:pt x="121" y="124"/>
                      <a:pt x="121" y="124"/>
                    </a:cubicBezTo>
                    <a:cubicBezTo>
                      <a:pt x="120" y="124"/>
                      <a:pt x="120" y="123"/>
                      <a:pt x="119" y="122"/>
                    </a:cubicBezTo>
                    <a:cubicBezTo>
                      <a:pt x="117" y="121"/>
                      <a:pt x="116" y="119"/>
                      <a:pt x="115" y="118"/>
                    </a:cubicBezTo>
                    <a:cubicBezTo>
                      <a:pt x="113" y="116"/>
                      <a:pt x="112" y="114"/>
                      <a:pt x="111" y="112"/>
                    </a:cubicBezTo>
                    <a:cubicBezTo>
                      <a:pt x="110" y="110"/>
                      <a:pt x="109" y="108"/>
                      <a:pt x="108" y="105"/>
                    </a:cubicBezTo>
                    <a:cubicBezTo>
                      <a:pt x="107" y="102"/>
                      <a:pt x="106" y="99"/>
                      <a:pt x="105" y="95"/>
                    </a:cubicBezTo>
                    <a:cubicBezTo>
                      <a:pt x="105" y="93"/>
                      <a:pt x="105" y="93"/>
                      <a:pt x="105" y="93"/>
                    </a:cubicBezTo>
                    <a:cubicBezTo>
                      <a:pt x="106" y="92"/>
                      <a:pt x="106" y="92"/>
                      <a:pt x="106" y="92"/>
                    </a:cubicBezTo>
                    <a:cubicBezTo>
                      <a:pt x="117" y="86"/>
                      <a:pt x="126" y="79"/>
                      <a:pt x="133" y="70"/>
                    </a:cubicBezTo>
                    <a:cubicBezTo>
                      <a:pt x="139" y="61"/>
                      <a:pt x="142" y="51"/>
                      <a:pt x="142" y="40"/>
                    </a:cubicBezTo>
                    <a:cubicBezTo>
                      <a:pt x="142" y="32"/>
                      <a:pt x="140" y="24"/>
                      <a:pt x="136" y="17"/>
                    </a:cubicBezTo>
                    <a:cubicBezTo>
                      <a:pt x="132" y="11"/>
                      <a:pt x="128" y="5"/>
                      <a:pt x="123" y="0"/>
                    </a:cubicBezTo>
                    <a:cubicBezTo>
                      <a:pt x="123" y="2"/>
                      <a:pt x="123" y="3"/>
                      <a:pt x="123" y="4"/>
                    </a:cubicBezTo>
                    <a:cubicBezTo>
                      <a:pt x="123" y="17"/>
                      <a:pt x="120" y="29"/>
                      <a:pt x="114" y="40"/>
                    </a:cubicBezTo>
                    <a:cubicBezTo>
                      <a:pt x="108" y="51"/>
                      <a:pt x="100" y="61"/>
                      <a:pt x="89" y="69"/>
                    </a:cubicBezTo>
                    <a:cubicBezTo>
                      <a:pt x="79" y="77"/>
                      <a:pt x="67" y="83"/>
                      <a:pt x="53" y="88"/>
                    </a:cubicBezTo>
                    <a:cubicBezTo>
                      <a:pt x="39" y="92"/>
                      <a:pt x="24" y="95"/>
                      <a:pt x="8" y="95"/>
                    </a:cubicBezTo>
                    <a:cubicBezTo>
                      <a:pt x="5" y="95"/>
                      <a:pt x="2" y="95"/>
                      <a:pt x="0" y="94"/>
                    </a:cubicBezTo>
                    <a:cubicBezTo>
                      <a:pt x="6" y="97"/>
                      <a:pt x="13" y="100"/>
                      <a:pt x="20" y="102"/>
                    </a:cubicBezTo>
                    <a:cubicBezTo>
                      <a:pt x="30" y="105"/>
                      <a:pt x="40" y="106"/>
                      <a:pt x="51" y="106"/>
                    </a:cubicBezTo>
                    <a:cubicBezTo>
                      <a:pt x="54" y="106"/>
                      <a:pt x="56" y="106"/>
                      <a:pt x="60" y="106"/>
                    </a:cubicBezTo>
                    <a:cubicBezTo>
                      <a:pt x="63" y="106"/>
                      <a:pt x="65" y="105"/>
                      <a:pt x="68" y="105"/>
                    </a:cubicBezTo>
                    <a:lnTo>
                      <a:pt x="69" y="10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96" name="Freeform 33">
                <a:extLst>
                  <a:ext uri="{FF2B5EF4-FFF2-40B4-BE49-F238E27FC236}">
                    <a16:creationId xmlns:a16="http://schemas.microsoft.com/office/drawing/2014/main" id="{4BC6FF9D-BA44-4FB9-A5A1-11F07620AD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91699" y="2425110"/>
                <a:ext cx="1684850" cy="1414192"/>
              </a:xfrm>
              <a:custGeom>
                <a:avLst/>
                <a:gdLst>
                  <a:gd name="T0" fmla="*/ 202 w 210"/>
                  <a:gd name="T1" fmla="*/ 47 h 176"/>
                  <a:gd name="T2" fmla="*/ 180 w 210"/>
                  <a:gd name="T3" fmla="*/ 23 h 176"/>
                  <a:gd name="T4" fmla="*/ 146 w 210"/>
                  <a:gd name="T5" fmla="*/ 6 h 176"/>
                  <a:gd name="T6" fmla="*/ 105 w 210"/>
                  <a:gd name="T7" fmla="*/ 0 h 176"/>
                  <a:gd name="T8" fmla="*/ 64 w 210"/>
                  <a:gd name="T9" fmla="*/ 6 h 176"/>
                  <a:gd name="T10" fmla="*/ 31 w 210"/>
                  <a:gd name="T11" fmla="*/ 23 h 176"/>
                  <a:gd name="T12" fmla="*/ 8 w 210"/>
                  <a:gd name="T13" fmla="*/ 47 h 176"/>
                  <a:gd name="T14" fmla="*/ 0 w 210"/>
                  <a:gd name="T15" fmla="*/ 77 h 176"/>
                  <a:gd name="T16" fmla="*/ 11 w 210"/>
                  <a:gd name="T17" fmla="*/ 112 h 176"/>
                  <a:gd name="T18" fmla="*/ 42 w 210"/>
                  <a:gd name="T19" fmla="*/ 139 h 176"/>
                  <a:gd name="T20" fmla="*/ 39 w 210"/>
                  <a:gd name="T21" fmla="*/ 149 h 176"/>
                  <a:gd name="T22" fmla="*/ 36 w 210"/>
                  <a:gd name="T23" fmla="*/ 157 h 176"/>
                  <a:gd name="T24" fmla="*/ 32 w 210"/>
                  <a:gd name="T25" fmla="*/ 162 h 176"/>
                  <a:gd name="T26" fmla="*/ 27 w 210"/>
                  <a:gd name="T27" fmla="*/ 167 h 176"/>
                  <a:gd name="T28" fmla="*/ 24 w 210"/>
                  <a:gd name="T29" fmla="*/ 170 h 176"/>
                  <a:gd name="T30" fmla="*/ 24 w 210"/>
                  <a:gd name="T31" fmla="*/ 172 h 176"/>
                  <a:gd name="T32" fmla="*/ 24 w 210"/>
                  <a:gd name="T33" fmla="*/ 173 h 176"/>
                  <a:gd name="T34" fmla="*/ 26 w 210"/>
                  <a:gd name="T35" fmla="*/ 175 h 176"/>
                  <a:gd name="T36" fmla="*/ 29 w 210"/>
                  <a:gd name="T37" fmla="*/ 176 h 176"/>
                  <a:gd name="T38" fmla="*/ 35 w 210"/>
                  <a:gd name="T39" fmla="*/ 175 h 176"/>
                  <a:gd name="T40" fmla="*/ 40 w 210"/>
                  <a:gd name="T41" fmla="*/ 174 h 176"/>
                  <a:gd name="T42" fmla="*/ 86 w 210"/>
                  <a:gd name="T43" fmla="*/ 153 h 176"/>
                  <a:gd name="T44" fmla="*/ 95 w 210"/>
                  <a:gd name="T45" fmla="*/ 154 h 176"/>
                  <a:gd name="T46" fmla="*/ 105 w 210"/>
                  <a:gd name="T47" fmla="*/ 154 h 176"/>
                  <a:gd name="T48" fmla="*/ 146 w 210"/>
                  <a:gd name="T49" fmla="*/ 148 h 176"/>
                  <a:gd name="T50" fmla="*/ 180 w 210"/>
                  <a:gd name="T51" fmla="*/ 132 h 176"/>
                  <a:gd name="T52" fmla="*/ 202 w 210"/>
                  <a:gd name="T53" fmla="*/ 107 h 176"/>
                  <a:gd name="T54" fmla="*/ 210 w 210"/>
                  <a:gd name="T55" fmla="*/ 77 h 176"/>
                  <a:gd name="T56" fmla="*/ 202 w 210"/>
                  <a:gd name="T57" fmla="*/ 47 h 176"/>
                  <a:gd name="T58" fmla="*/ 114 w 210"/>
                  <a:gd name="T59" fmla="*/ 127 h 176"/>
                  <a:gd name="T60" fmla="*/ 112 w 210"/>
                  <a:gd name="T61" fmla="*/ 130 h 176"/>
                  <a:gd name="T62" fmla="*/ 93 w 210"/>
                  <a:gd name="T63" fmla="*/ 130 h 176"/>
                  <a:gd name="T64" fmla="*/ 90 w 210"/>
                  <a:gd name="T65" fmla="*/ 127 h 176"/>
                  <a:gd name="T66" fmla="*/ 91 w 210"/>
                  <a:gd name="T67" fmla="*/ 108 h 176"/>
                  <a:gd name="T68" fmla="*/ 93 w 210"/>
                  <a:gd name="T69" fmla="*/ 106 h 176"/>
                  <a:gd name="T70" fmla="*/ 112 w 210"/>
                  <a:gd name="T71" fmla="*/ 106 h 176"/>
                  <a:gd name="T72" fmla="*/ 115 w 210"/>
                  <a:gd name="T73" fmla="*/ 109 h 176"/>
                  <a:gd name="T74" fmla="*/ 114 w 210"/>
                  <a:gd name="T75" fmla="*/ 127 h 176"/>
                  <a:gd name="T76" fmla="*/ 117 w 210"/>
                  <a:gd name="T77" fmla="*/ 31 h 176"/>
                  <a:gd name="T78" fmla="*/ 110 w 210"/>
                  <a:gd name="T79" fmla="*/ 92 h 176"/>
                  <a:gd name="T80" fmla="*/ 106 w 210"/>
                  <a:gd name="T81" fmla="*/ 94 h 176"/>
                  <a:gd name="T82" fmla="*/ 99 w 210"/>
                  <a:gd name="T83" fmla="*/ 94 h 176"/>
                  <a:gd name="T84" fmla="*/ 96 w 210"/>
                  <a:gd name="T85" fmla="*/ 91 h 176"/>
                  <a:gd name="T86" fmla="*/ 91 w 210"/>
                  <a:gd name="T87" fmla="*/ 31 h 176"/>
                  <a:gd name="T88" fmla="*/ 91 w 210"/>
                  <a:gd name="T89" fmla="*/ 26 h 176"/>
                  <a:gd name="T90" fmla="*/ 94 w 210"/>
                  <a:gd name="T91" fmla="*/ 25 h 176"/>
                  <a:gd name="T92" fmla="*/ 115 w 210"/>
                  <a:gd name="T93" fmla="*/ 25 h 176"/>
                  <a:gd name="T94" fmla="*/ 118 w 210"/>
                  <a:gd name="T95" fmla="*/ 27 h 176"/>
                  <a:gd name="T96" fmla="*/ 117 w 210"/>
                  <a:gd name="T97" fmla="*/ 3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10" h="176">
                    <a:moveTo>
                      <a:pt x="202" y="47"/>
                    </a:moveTo>
                    <a:cubicBezTo>
                      <a:pt x="197" y="38"/>
                      <a:pt x="189" y="30"/>
                      <a:pt x="180" y="23"/>
                    </a:cubicBezTo>
                    <a:cubicBezTo>
                      <a:pt x="170" y="16"/>
                      <a:pt x="159" y="10"/>
                      <a:pt x="146" y="6"/>
                    </a:cubicBezTo>
                    <a:cubicBezTo>
                      <a:pt x="133" y="2"/>
                      <a:pt x="120" y="0"/>
                      <a:pt x="105" y="0"/>
                    </a:cubicBezTo>
                    <a:cubicBezTo>
                      <a:pt x="91" y="0"/>
                      <a:pt x="77" y="2"/>
                      <a:pt x="64" y="6"/>
                    </a:cubicBezTo>
                    <a:cubicBezTo>
                      <a:pt x="52" y="10"/>
                      <a:pt x="40" y="16"/>
                      <a:pt x="31" y="23"/>
                    </a:cubicBezTo>
                    <a:cubicBezTo>
                      <a:pt x="21" y="30"/>
                      <a:pt x="14" y="38"/>
                      <a:pt x="8" y="47"/>
                    </a:cubicBezTo>
                    <a:cubicBezTo>
                      <a:pt x="3" y="57"/>
                      <a:pt x="0" y="67"/>
                      <a:pt x="0" y="77"/>
                    </a:cubicBezTo>
                    <a:cubicBezTo>
                      <a:pt x="0" y="90"/>
                      <a:pt x="4" y="102"/>
                      <a:pt x="11" y="112"/>
                    </a:cubicBezTo>
                    <a:cubicBezTo>
                      <a:pt x="19" y="123"/>
                      <a:pt x="29" y="132"/>
                      <a:pt x="42" y="139"/>
                    </a:cubicBezTo>
                    <a:cubicBezTo>
                      <a:pt x="41" y="143"/>
                      <a:pt x="40" y="146"/>
                      <a:pt x="39" y="149"/>
                    </a:cubicBezTo>
                    <a:cubicBezTo>
                      <a:pt x="38" y="152"/>
                      <a:pt x="37" y="155"/>
                      <a:pt x="36" y="157"/>
                    </a:cubicBezTo>
                    <a:cubicBezTo>
                      <a:pt x="34" y="159"/>
                      <a:pt x="33" y="161"/>
                      <a:pt x="32" y="162"/>
                    </a:cubicBezTo>
                    <a:cubicBezTo>
                      <a:pt x="30" y="164"/>
                      <a:pt x="29" y="166"/>
                      <a:pt x="27" y="167"/>
                    </a:cubicBezTo>
                    <a:cubicBezTo>
                      <a:pt x="26" y="168"/>
                      <a:pt x="25" y="169"/>
                      <a:pt x="24" y="170"/>
                    </a:cubicBezTo>
                    <a:cubicBezTo>
                      <a:pt x="24" y="170"/>
                      <a:pt x="24" y="171"/>
                      <a:pt x="24" y="172"/>
                    </a:cubicBezTo>
                    <a:cubicBezTo>
                      <a:pt x="24" y="173"/>
                      <a:pt x="24" y="173"/>
                      <a:pt x="24" y="173"/>
                    </a:cubicBezTo>
                    <a:cubicBezTo>
                      <a:pt x="24" y="174"/>
                      <a:pt x="25" y="174"/>
                      <a:pt x="26" y="175"/>
                    </a:cubicBezTo>
                    <a:cubicBezTo>
                      <a:pt x="27" y="176"/>
                      <a:pt x="28" y="176"/>
                      <a:pt x="29" y="176"/>
                    </a:cubicBezTo>
                    <a:cubicBezTo>
                      <a:pt x="31" y="176"/>
                      <a:pt x="33" y="175"/>
                      <a:pt x="35" y="175"/>
                    </a:cubicBezTo>
                    <a:cubicBezTo>
                      <a:pt x="37" y="175"/>
                      <a:pt x="38" y="174"/>
                      <a:pt x="40" y="174"/>
                    </a:cubicBezTo>
                    <a:cubicBezTo>
                      <a:pt x="57" y="170"/>
                      <a:pt x="72" y="163"/>
                      <a:pt x="86" y="153"/>
                    </a:cubicBezTo>
                    <a:cubicBezTo>
                      <a:pt x="89" y="153"/>
                      <a:pt x="92" y="154"/>
                      <a:pt x="95" y="154"/>
                    </a:cubicBezTo>
                    <a:cubicBezTo>
                      <a:pt x="99" y="154"/>
                      <a:pt x="102" y="154"/>
                      <a:pt x="105" y="154"/>
                    </a:cubicBezTo>
                    <a:cubicBezTo>
                      <a:pt x="120" y="154"/>
                      <a:pt x="133" y="152"/>
                      <a:pt x="146" y="148"/>
                    </a:cubicBezTo>
                    <a:cubicBezTo>
                      <a:pt x="159" y="144"/>
                      <a:pt x="170" y="139"/>
                      <a:pt x="180" y="132"/>
                    </a:cubicBezTo>
                    <a:cubicBezTo>
                      <a:pt x="189" y="125"/>
                      <a:pt x="197" y="117"/>
                      <a:pt x="202" y="107"/>
                    </a:cubicBezTo>
                    <a:cubicBezTo>
                      <a:pt x="208" y="98"/>
                      <a:pt x="210" y="88"/>
                      <a:pt x="210" y="77"/>
                    </a:cubicBezTo>
                    <a:cubicBezTo>
                      <a:pt x="210" y="67"/>
                      <a:pt x="208" y="57"/>
                      <a:pt x="202" y="47"/>
                    </a:cubicBezTo>
                    <a:close/>
                    <a:moveTo>
                      <a:pt x="114" y="127"/>
                    </a:moveTo>
                    <a:cubicBezTo>
                      <a:pt x="114" y="129"/>
                      <a:pt x="113" y="130"/>
                      <a:pt x="112" y="130"/>
                    </a:cubicBezTo>
                    <a:cubicBezTo>
                      <a:pt x="93" y="130"/>
                      <a:pt x="93" y="130"/>
                      <a:pt x="93" y="130"/>
                    </a:cubicBezTo>
                    <a:cubicBezTo>
                      <a:pt x="91" y="130"/>
                      <a:pt x="90" y="128"/>
                      <a:pt x="90" y="127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2" y="106"/>
                      <a:pt x="93" y="106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4" y="106"/>
                      <a:pt x="115" y="107"/>
                      <a:pt x="115" y="109"/>
                    </a:cubicBezTo>
                    <a:lnTo>
                      <a:pt x="114" y="127"/>
                    </a:lnTo>
                    <a:close/>
                    <a:moveTo>
                      <a:pt x="117" y="31"/>
                    </a:moveTo>
                    <a:cubicBezTo>
                      <a:pt x="110" y="92"/>
                      <a:pt x="110" y="92"/>
                      <a:pt x="110" y="92"/>
                    </a:cubicBezTo>
                    <a:cubicBezTo>
                      <a:pt x="109" y="93"/>
                      <a:pt x="108" y="94"/>
                      <a:pt x="106" y="94"/>
                    </a:cubicBezTo>
                    <a:cubicBezTo>
                      <a:pt x="99" y="94"/>
                      <a:pt x="99" y="94"/>
                      <a:pt x="99" y="94"/>
                    </a:cubicBezTo>
                    <a:cubicBezTo>
                      <a:pt x="98" y="94"/>
                      <a:pt x="97" y="93"/>
                      <a:pt x="96" y="91"/>
                    </a:cubicBezTo>
                    <a:cubicBezTo>
                      <a:pt x="91" y="31"/>
                      <a:pt x="91" y="31"/>
                      <a:pt x="91" y="31"/>
                    </a:cubicBezTo>
                    <a:cubicBezTo>
                      <a:pt x="91" y="29"/>
                      <a:pt x="91" y="27"/>
                      <a:pt x="91" y="26"/>
                    </a:cubicBezTo>
                    <a:cubicBezTo>
                      <a:pt x="91" y="26"/>
                      <a:pt x="92" y="25"/>
                      <a:pt x="94" y="25"/>
                    </a:cubicBezTo>
                    <a:cubicBezTo>
                      <a:pt x="115" y="25"/>
                      <a:pt x="115" y="25"/>
                      <a:pt x="115" y="25"/>
                    </a:cubicBezTo>
                    <a:cubicBezTo>
                      <a:pt x="117" y="25"/>
                      <a:pt x="118" y="26"/>
                      <a:pt x="118" y="27"/>
                    </a:cubicBezTo>
                    <a:cubicBezTo>
                      <a:pt x="118" y="28"/>
                      <a:pt x="118" y="30"/>
                      <a:pt x="117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8775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Что из этого для Вас наиболее важно? Выберите не более трёх вариантов ответа.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Топ 10 самых важных атрибутов</a:t>
            </a:r>
            <a:endParaRPr lang="sv-S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2021 | </a:t>
            </a:r>
            <a:r>
              <a:rPr lang="az-Cyrl-AZ"/>
              <a:t>Россия</a:t>
            </a:r>
            <a:r>
              <a:rPr lang="sv-SE"/>
              <a:t> | </a:t>
            </a:r>
            <a:r>
              <a:rPr lang="ru-RU"/>
              <a:t>Студенты | Все основные направления обучения</a:t>
            </a:r>
            <a:endParaRPr lang="sv-SE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ktangel 52">
            <a:extLst>
              <a:ext uri="{FF2B5EF4-FFF2-40B4-BE49-F238E27FC236}">
                <a16:creationId xmlns:a16="http://schemas.microsoft.com/office/drawing/2014/main" id="{0BE27164-AADE-4E16-80FB-887E0E88544E}"/>
              </a:ext>
            </a:extLst>
          </p:cNvPr>
          <p:cNvSpPr/>
          <p:nvPr/>
        </p:nvSpPr>
        <p:spPr>
          <a:xfrm>
            <a:off x="6288646" y="1719027"/>
            <a:ext cx="4658400" cy="37835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600" y="1947600"/>
            <a:ext cx="4600038" cy="341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01261-8630-4499-94B8-1E0FC1900AE5}"/>
              </a:ext>
            </a:extLst>
          </p:cNvPr>
          <p:cNvGrpSpPr/>
          <p:nvPr/>
        </p:nvGrpSpPr>
        <p:grpSpPr>
          <a:xfrm>
            <a:off x="3319689" y="5643794"/>
            <a:ext cx="6115256" cy="549476"/>
            <a:chOff x="2722238" y="5643794"/>
            <a:chExt cx="6115256" cy="549476"/>
          </a:xfrm>
        </p:grpSpPr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2B13ADA0-C92E-4569-B0F2-D0C14084A3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6238" y="5931660"/>
              <a:ext cx="3726820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88900" indent="-889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008400" eaLnBrk="1" hangingPunct="1"/>
              <a:r>
                <a:rPr lang="ru-RU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Потенциал трудоустройства и</a:t>
              </a:r>
              <a:r>
                <a:rPr lang="en-US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 </a:t>
              </a:r>
              <a:r>
                <a:rPr lang="ru-RU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перспективы на будущее</a:t>
              </a:r>
              <a:endParaRPr lang="en-US" sz="1100" b="0" dirty="0">
                <a:solidFill>
                  <a:srgbClr val="464646"/>
                </a:solidFill>
                <a:latin typeface="+mn-lt"/>
                <a:cs typeface="Calibri" pitchFamily="34" charset="0"/>
              </a:endParaRPr>
            </a:p>
          </p:txBody>
        </p:sp>
        <p:sp>
          <p:nvSpPr>
            <p:cNvPr id="13" name="Rektangel 49">
              <a:extLst>
                <a:ext uri="{FF2B5EF4-FFF2-40B4-BE49-F238E27FC236}">
                  <a16:creationId xmlns:a16="http://schemas.microsoft.com/office/drawing/2014/main" id="{8A9172F4-BD2A-44C5-83E3-6976D7D2A834}"/>
                </a:ext>
              </a:extLst>
            </p:cNvPr>
            <p:cNvSpPr/>
            <p:nvPr/>
          </p:nvSpPr>
          <p:spPr>
            <a:xfrm>
              <a:off x="2722238" y="5734489"/>
              <a:ext cx="143999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14" name="Rektangel 50">
              <a:extLst>
                <a:ext uri="{FF2B5EF4-FFF2-40B4-BE49-F238E27FC236}">
                  <a16:creationId xmlns:a16="http://schemas.microsoft.com/office/drawing/2014/main" id="{3B3FEEBF-C8DC-417E-B1BC-E1AEA8E977D7}"/>
                </a:ext>
              </a:extLst>
            </p:cNvPr>
            <p:cNvSpPr/>
            <p:nvPr/>
          </p:nvSpPr>
          <p:spPr>
            <a:xfrm>
              <a:off x="2722238" y="6005536"/>
              <a:ext cx="143999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15" name="Rektangel 51">
              <a:extLst>
                <a:ext uri="{FF2B5EF4-FFF2-40B4-BE49-F238E27FC236}">
                  <a16:creationId xmlns:a16="http://schemas.microsoft.com/office/drawing/2014/main" id="{2CD1E98A-593A-42AB-9E22-948FD87110F4}"/>
                </a:ext>
              </a:extLst>
            </p:cNvPr>
            <p:cNvSpPr/>
            <p:nvPr/>
          </p:nvSpPr>
          <p:spPr>
            <a:xfrm>
              <a:off x="6469556" y="5734489"/>
              <a:ext cx="143999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16" name="Rektangel 55">
              <a:extLst>
                <a:ext uri="{FF2B5EF4-FFF2-40B4-BE49-F238E27FC236}">
                  <a16:creationId xmlns:a16="http://schemas.microsoft.com/office/drawing/2014/main" id="{4B9DD829-7E70-4A13-8395-CA7219538899}"/>
                </a:ext>
              </a:extLst>
            </p:cNvPr>
            <p:cNvSpPr/>
            <p:nvPr/>
          </p:nvSpPr>
          <p:spPr>
            <a:xfrm>
              <a:off x="6469556" y="6005536"/>
              <a:ext cx="143999" cy="14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88F79562-8F63-4EFF-B7D3-291F2099F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6238" y="5643794"/>
              <a:ext cx="2267738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88900" indent="-889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008400" eaLnBrk="1" hangingPunct="1"/>
              <a:r>
                <a:rPr lang="az-Cyrl-AZ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Репутация и имидж работодателя</a:t>
              </a:r>
              <a:endParaRPr lang="en-US" sz="1100" b="0" dirty="0">
                <a:solidFill>
                  <a:srgbClr val="464646"/>
                </a:solidFill>
                <a:latin typeface="+mn-lt"/>
                <a:cs typeface="Calibri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3575CA8C-D222-476B-B83B-D43CF29B32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3555" y="5655623"/>
              <a:ext cx="177768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88900" indent="-889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008400" eaLnBrk="1" hangingPunct="1"/>
              <a:r>
                <a:rPr lang="az-Cyrl-AZ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Культура</a:t>
              </a:r>
              <a:endParaRPr lang="en-US" sz="1100" b="0" dirty="0">
                <a:solidFill>
                  <a:srgbClr val="464646"/>
                </a:solidFill>
                <a:latin typeface="+mn-lt"/>
                <a:cs typeface="Calibri" pitchFamily="34" charset="0"/>
              </a:endParaRPr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1F5156F2-B9B3-4666-A04F-01831DD9E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3555" y="5929472"/>
              <a:ext cx="222393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88900" indent="-889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008400" eaLnBrk="1" hangingPunct="1"/>
              <a:r>
                <a:rPr lang="az-Cyrl-AZ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Образовательные услуги</a:t>
              </a:r>
              <a:endParaRPr lang="en-US" sz="1100" b="0" dirty="0">
                <a:solidFill>
                  <a:srgbClr val="464646"/>
                </a:solidFill>
                <a:latin typeface="+mn-lt"/>
                <a:cs typeface="Calibri" pitchFamily="34" charset="0"/>
              </a:endParaRPr>
            </a:p>
          </p:txBody>
        </p:sp>
      </p:grpSp>
      <p:sp>
        <p:nvSpPr>
          <p:cNvPr id="21" name="Rektangel 28">
            <a:extLst>
              <a:ext uri="{FF2B5EF4-FFF2-40B4-BE49-F238E27FC236}">
                <a16:creationId xmlns:a16="http://schemas.microsoft.com/office/drawing/2014/main" id="{C1A88CDD-17BF-4D70-88D6-BC4F48AB9A45}"/>
              </a:ext>
            </a:extLst>
          </p:cNvPr>
          <p:cNvSpPr/>
          <p:nvPr/>
        </p:nvSpPr>
        <p:spPr>
          <a:xfrm>
            <a:off x="1242933" y="1719119"/>
            <a:ext cx="4658400" cy="3783501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F57064FB-81F1-4226-AEB3-B4D88E75F01D}"/>
              </a:ext>
            </a:extLst>
          </p:cNvPr>
          <p:cNvSpPr/>
          <p:nvPr/>
        </p:nvSpPr>
        <p:spPr>
          <a:xfrm rot="5400000">
            <a:off x="10921868" y="1902282"/>
            <a:ext cx="160564" cy="129855"/>
          </a:xfrm>
          <a:prstGeom prst="rtTriangle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2522990B-2C48-4A0F-A463-9D99711E0B4C}"/>
              </a:ext>
            </a:extLst>
          </p:cNvPr>
          <p:cNvSpPr/>
          <p:nvPr/>
        </p:nvSpPr>
        <p:spPr>
          <a:xfrm rot="5400000">
            <a:off x="5872709" y="1929798"/>
            <a:ext cx="160564" cy="129855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24" name="Rounded Rectangle 37">
            <a:extLst>
              <a:ext uri="{FF2B5EF4-FFF2-40B4-BE49-F238E27FC236}">
                <a16:creationId xmlns:a16="http://schemas.microsoft.com/office/drawing/2014/main" id="{A7B473B0-6840-4786-BF6C-D07E6D1538FC}"/>
              </a:ext>
            </a:extLst>
          </p:cNvPr>
          <p:cNvSpPr/>
          <p:nvPr/>
        </p:nvSpPr>
        <p:spPr>
          <a:xfrm>
            <a:off x="6187351" y="1321911"/>
            <a:ext cx="4895999" cy="585170"/>
          </a:xfrm>
          <a:prstGeom prst="roundRect">
            <a:avLst>
              <a:gd name="adj" fmla="val 4278"/>
            </a:avLst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 dirty="0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25" name="Rounded Rectangle 37">
            <a:extLst>
              <a:ext uri="{FF2B5EF4-FFF2-40B4-BE49-F238E27FC236}">
                <a16:creationId xmlns:a16="http://schemas.microsoft.com/office/drawing/2014/main" id="{4E35BF85-17D5-4B9F-AB41-88FF4A38F06F}"/>
              </a:ext>
            </a:extLst>
          </p:cNvPr>
          <p:cNvSpPr/>
          <p:nvPr/>
        </p:nvSpPr>
        <p:spPr>
          <a:xfrm>
            <a:off x="1138952" y="1329272"/>
            <a:ext cx="4895999" cy="585170"/>
          </a:xfrm>
          <a:prstGeom prst="roundRect">
            <a:avLst>
              <a:gd name="adj" fmla="val 427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 dirty="0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26" name="textruta 39">
            <a:extLst>
              <a:ext uri="{FF2B5EF4-FFF2-40B4-BE49-F238E27FC236}">
                <a16:creationId xmlns:a16="http://schemas.microsoft.com/office/drawing/2014/main" id="{44AA670B-5786-4307-9635-C77F9CA5A216}"/>
              </a:ext>
            </a:extLst>
          </p:cNvPr>
          <p:cNvSpPr txBox="1"/>
          <p:nvPr/>
        </p:nvSpPr>
        <p:spPr>
          <a:xfrm>
            <a:off x="1108650" y="1468301"/>
            <a:ext cx="489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GB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ruta 39">
            <a:extLst>
              <a:ext uri="{FF2B5EF4-FFF2-40B4-BE49-F238E27FC236}">
                <a16:creationId xmlns:a16="http://schemas.microsoft.com/office/drawing/2014/main" id="{4455AB39-794E-4624-A0E8-A8DFF5D9CB7E}"/>
              </a:ext>
            </a:extLst>
          </p:cNvPr>
          <p:cNvSpPr txBox="1"/>
          <p:nvPr/>
        </p:nvSpPr>
        <p:spPr>
          <a:xfrm>
            <a:off x="6183887" y="1442505"/>
            <a:ext cx="489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endParaRPr lang="sv-SE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212AB-C649-4396-8833-DA96419EAF57}"/>
              </a:ext>
            </a:extLst>
          </p:cNvPr>
          <p:cNvSpPr txBox="1"/>
          <p:nvPr/>
        </p:nvSpPr>
        <p:spPr>
          <a:xfrm>
            <a:off x="1667863" y="2340170"/>
            <a:ext cx="3643532" cy="3182030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7500"/>
          </a:bodyPr>
          <a:lstStyle/>
          <a:p>
            <a:endParaRPr lang="sv-SE" sz="2800" dirty="0">
              <a:solidFill>
                <a:srgbClr val="414041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00" y="1929600"/>
            <a:ext cx="4600038" cy="341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1EE671-2F64-46B1-98E9-E971DD9E8066}"/>
              </a:ext>
            </a:extLst>
          </p:cNvPr>
          <p:cNvSpPr txBox="1"/>
          <p:nvPr/>
        </p:nvSpPr>
        <p:spPr>
          <a:xfrm>
            <a:off x="11253457" y="3429000"/>
            <a:ext cx="1711105" cy="567765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7500"/>
          </a:bodyPr>
          <a:lstStyle/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64554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ktangel 52">
            <a:extLst>
              <a:ext uri="{FF2B5EF4-FFF2-40B4-BE49-F238E27FC236}">
                <a16:creationId xmlns:a16="http://schemas.microsoft.com/office/drawing/2014/main" id="{7B72E926-835E-4790-89C7-326CA36F1C94}"/>
              </a:ext>
            </a:extLst>
          </p:cNvPr>
          <p:cNvSpPr/>
          <p:nvPr/>
        </p:nvSpPr>
        <p:spPr>
          <a:xfrm>
            <a:off x="6282532" y="1709180"/>
            <a:ext cx="4658400" cy="37835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38" name="Rektangel 28">
            <a:extLst>
              <a:ext uri="{FF2B5EF4-FFF2-40B4-BE49-F238E27FC236}">
                <a16:creationId xmlns:a16="http://schemas.microsoft.com/office/drawing/2014/main" id="{A57E9F30-7D30-4013-89B3-FBEA6A5181B2}"/>
              </a:ext>
            </a:extLst>
          </p:cNvPr>
          <p:cNvSpPr/>
          <p:nvPr/>
        </p:nvSpPr>
        <p:spPr>
          <a:xfrm>
            <a:off x="1236819" y="1709272"/>
            <a:ext cx="4658400" cy="37835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Какие из нижеперечисленных атрибутов Вы ассоциируете со своим вузом? Выбор вариантов не ограничен.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Топ 10 атрибутов, которые Ваш талант ассоциирует с Вашим вузом</a:t>
            </a:r>
            <a:endParaRPr lang="sv-S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2021 | </a:t>
            </a:r>
            <a:r>
              <a:rPr lang="az-Cyrl-AZ"/>
              <a:t>Россия</a:t>
            </a:r>
            <a:r>
              <a:rPr lang="sv-SE"/>
              <a:t> | </a:t>
            </a:r>
            <a:r>
              <a:rPr lang="ru-RU"/>
              <a:t>Студенты | Все основные направления обучения</a:t>
            </a:r>
            <a:endParaRPr lang="sv-SE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F57064FB-81F1-4226-AEB3-B4D88E75F01D}"/>
              </a:ext>
            </a:extLst>
          </p:cNvPr>
          <p:cNvSpPr/>
          <p:nvPr/>
        </p:nvSpPr>
        <p:spPr>
          <a:xfrm rot="5400000">
            <a:off x="10921868" y="1902282"/>
            <a:ext cx="160564" cy="129855"/>
          </a:xfrm>
          <a:prstGeom prst="rtTriangle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26" name="textruta 39">
            <a:extLst>
              <a:ext uri="{FF2B5EF4-FFF2-40B4-BE49-F238E27FC236}">
                <a16:creationId xmlns:a16="http://schemas.microsoft.com/office/drawing/2014/main" id="{44AA670B-5786-4307-9635-C77F9CA5A216}"/>
              </a:ext>
            </a:extLst>
          </p:cNvPr>
          <p:cNvSpPr txBox="1"/>
          <p:nvPr/>
        </p:nvSpPr>
        <p:spPr>
          <a:xfrm>
            <a:off x="1108650" y="1468301"/>
            <a:ext cx="489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GB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212AB-C649-4396-8833-DA96419EAF57}"/>
              </a:ext>
            </a:extLst>
          </p:cNvPr>
          <p:cNvSpPr txBox="1"/>
          <p:nvPr/>
        </p:nvSpPr>
        <p:spPr>
          <a:xfrm>
            <a:off x="1667863" y="2340170"/>
            <a:ext cx="3643532" cy="3182030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7500"/>
          </a:bodyPr>
          <a:lstStyle/>
          <a:p>
            <a:endParaRPr lang="sv-SE" sz="2800" dirty="0">
              <a:solidFill>
                <a:srgbClr val="41404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00" y="1922400"/>
            <a:ext cx="4600038" cy="341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00" y="1936800"/>
            <a:ext cx="4600038" cy="341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ounded Rectangle 37">
            <a:extLst>
              <a:ext uri="{FF2B5EF4-FFF2-40B4-BE49-F238E27FC236}">
                <a16:creationId xmlns:a16="http://schemas.microsoft.com/office/drawing/2014/main" id="{540EBEE8-DEB8-4DD3-9591-B170E9692B15}"/>
              </a:ext>
            </a:extLst>
          </p:cNvPr>
          <p:cNvSpPr/>
          <p:nvPr/>
        </p:nvSpPr>
        <p:spPr>
          <a:xfrm>
            <a:off x="6187351" y="1321911"/>
            <a:ext cx="4895999" cy="585170"/>
          </a:xfrm>
          <a:prstGeom prst="roundRect">
            <a:avLst>
              <a:gd name="adj" fmla="val 4278"/>
            </a:avLst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 dirty="0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EE0A8FAC-2FCD-4412-9FC9-1AB67E7F498E}"/>
              </a:ext>
            </a:extLst>
          </p:cNvPr>
          <p:cNvSpPr/>
          <p:nvPr/>
        </p:nvSpPr>
        <p:spPr>
          <a:xfrm>
            <a:off x="1138952" y="1329272"/>
            <a:ext cx="4895999" cy="585170"/>
          </a:xfrm>
          <a:prstGeom prst="roundRect">
            <a:avLst>
              <a:gd name="adj" fmla="val 427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 dirty="0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34" name="textruta 39">
            <a:extLst>
              <a:ext uri="{FF2B5EF4-FFF2-40B4-BE49-F238E27FC236}">
                <a16:creationId xmlns:a16="http://schemas.microsoft.com/office/drawing/2014/main" id="{D6032201-5682-47A9-A7E2-D01A299DFAE2}"/>
              </a:ext>
            </a:extLst>
          </p:cNvPr>
          <p:cNvSpPr txBox="1"/>
          <p:nvPr/>
        </p:nvSpPr>
        <p:spPr>
          <a:xfrm>
            <a:off x="1108650" y="1468301"/>
            <a:ext cx="489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GB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ruta 39">
            <a:extLst>
              <a:ext uri="{FF2B5EF4-FFF2-40B4-BE49-F238E27FC236}">
                <a16:creationId xmlns:a16="http://schemas.microsoft.com/office/drawing/2014/main" id="{9C2578EC-CFB0-4FCE-B5E6-7693D220FF10}"/>
              </a:ext>
            </a:extLst>
          </p:cNvPr>
          <p:cNvSpPr txBox="1"/>
          <p:nvPr/>
        </p:nvSpPr>
        <p:spPr>
          <a:xfrm>
            <a:off x="6183887" y="1442505"/>
            <a:ext cx="489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endParaRPr lang="sv-SE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F2ED3F26-B44E-4188-910C-46B454C3E835}"/>
              </a:ext>
            </a:extLst>
          </p:cNvPr>
          <p:cNvSpPr/>
          <p:nvPr/>
        </p:nvSpPr>
        <p:spPr>
          <a:xfrm rot="5400000">
            <a:off x="5892506" y="1906698"/>
            <a:ext cx="160564" cy="129855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CF01261-8630-4499-94B8-1E0FC1900AE5}"/>
              </a:ext>
            </a:extLst>
          </p:cNvPr>
          <p:cNvGrpSpPr/>
          <p:nvPr/>
        </p:nvGrpSpPr>
        <p:grpSpPr>
          <a:xfrm>
            <a:off x="3319689" y="5643794"/>
            <a:ext cx="6115256" cy="549476"/>
            <a:chOff x="2722238" y="5643794"/>
            <a:chExt cx="6115256" cy="549476"/>
          </a:xfrm>
        </p:grpSpPr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2B13ADA0-C92E-4569-B0F2-D0C14084A3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6238" y="5931660"/>
              <a:ext cx="3726820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88900" indent="-889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008400" eaLnBrk="1" hangingPunct="1"/>
              <a:r>
                <a:rPr lang="ru-RU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Потенциал трудоустройства и</a:t>
              </a:r>
              <a:r>
                <a:rPr lang="en-US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 </a:t>
              </a:r>
              <a:r>
                <a:rPr lang="ru-RU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перспективы на будущее</a:t>
              </a:r>
              <a:endParaRPr lang="en-US" sz="1100" b="0" dirty="0">
                <a:solidFill>
                  <a:srgbClr val="464646"/>
                </a:solidFill>
                <a:latin typeface="+mn-lt"/>
                <a:cs typeface="Calibri" pitchFamily="34" charset="0"/>
              </a:endParaRPr>
            </a:p>
          </p:txBody>
        </p:sp>
        <p:sp>
          <p:nvSpPr>
            <p:cNvPr id="39" name="Rektangel 49">
              <a:extLst>
                <a:ext uri="{FF2B5EF4-FFF2-40B4-BE49-F238E27FC236}">
                  <a16:creationId xmlns:a16="http://schemas.microsoft.com/office/drawing/2014/main" id="{8A9172F4-BD2A-44C5-83E3-6976D7D2A834}"/>
                </a:ext>
              </a:extLst>
            </p:cNvPr>
            <p:cNvSpPr/>
            <p:nvPr/>
          </p:nvSpPr>
          <p:spPr>
            <a:xfrm>
              <a:off x="2722238" y="5734489"/>
              <a:ext cx="143999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40" name="Rektangel 50">
              <a:extLst>
                <a:ext uri="{FF2B5EF4-FFF2-40B4-BE49-F238E27FC236}">
                  <a16:creationId xmlns:a16="http://schemas.microsoft.com/office/drawing/2014/main" id="{3B3FEEBF-C8DC-417E-B1BC-E1AEA8E977D7}"/>
                </a:ext>
              </a:extLst>
            </p:cNvPr>
            <p:cNvSpPr/>
            <p:nvPr/>
          </p:nvSpPr>
          <p:spPr>
            <a:xfrm>
              <a:off x="2722238" y="6005536"/>
              <a:ext cx="143999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41" name="Rektangel 51">
              <a:extLst>
                <a:ext uri="{FF2B5EF4-FFF2-40B4-BE49-F238E27FC236}">
                  <a16:creationId xmlns:a16="http://schemas.microsoft.com/office/drawing/2014/main" id="{2CD1E98A-593A-42AB-9E22-948FD87110F4}"/>
                </a:ext>
              </a:extLst>
            </p:cNvPr>
            <p:cNvSpPr/>
            <p:nvPr/>
          </p:nvSpPr>
          <p:spPr>
            <a:xfrm>
              <a:off x="6469556" y="5734489"/>
              <a:ext cx="143999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42" name="Rektangel 55">
              <a:extLst>
                <a:ext uri="{FF2B5EF4-FFF2-40B4-BE49-F238E27FC236}">
                  <a16:creationId xmlns:a16="http://schemas.microsoft.com/office/drawing/2014/main" id="{4B9DD829-7E70-4A13-8395-CA7219538899}"/>
                </a:ext>
              </a:extLst>
            </p:cNvPr>
            <p:cNvSpPr/>
            <p:nvPr/>
          </p:nvSpPr>
          <p:spPr>
            <a:xfrm>
              <a:off x="6469556" y="6005536"/>
              <a:ext cx="143999" cy="14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43" name="TextBox 15">
              <a:extLst>
                <a:ext uri="{FF2B5EF4-FFF2-40B4-BE49-F238E27FC236}">
                  <a16:creationId xmlns:a16="http://schemas.microsoft.com/office/drawing/2014/main" id="{88F79562-8F63-4EFF-B7D3-291F2099F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6238" y="5643794"/>
              <a:ext cx="2267738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88900" indent="-889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008400" eaLnBrk="1" hangingPunct="1"/>
              <a:r>
                <a:rPr lang="az-Cyrl-AZ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Репутация и имидж работодателя</a:t>
              </a:r>
              <a:endParaRPr lang="en-US" sz="1100" b="0" dirty="0">
                <a:solidFill>
                  <a:srgbClr val="464646"/>
                </a:solidFill>
                <a:latin typeface="+mn-lt"/>
                <a:cs typeface="Calibri" pitchFamily="34" charset="0"/>
              </a:endParaRPr>
            </a:p>
          </p:txBody>
        </p:sp>
        <p:sp>
          <p:nvSpPr>
            <p:cNvPr id="44" name="TextBox 15">
              <a:extLst>
                <a:ext uri="{FF2B5EF4-FFF2-40B4-BE49-F238E27FC236}">
                  <a16:creationId xmlns:a16="http://schemas.microsoft.com/office/drawing/2014/main" id="{3575CA8C-D222-476B-B83B-D43CF29B32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3555" y="5655623"/>
              <a:ext cx="177768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88900" indent="-889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008400" eaLnBrk="1" hangingPunct="1"/>
              <a:r>
                <a:rPr lang="az-Cyrl-AZ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Культура</a:t>
              </a:r>
              <a:endParaRPr lang="en-US" sz="1100" b="0" dirty="0">
                <a:solidFill>
                  <a:srgbClr val="464646"/>
                </a:solidFill>
                <a:latin typeface="+mn-lt"/>
                <a:cs typeface="Calibri" pitchFamily="34" charset="0"/>
              </a:endParaRPr>
            </a:p>
          </p:txBody>
        </p:sp>
        <p:sp>
          <p:nvSpPr>
            <p:cNvPr id="45" name="TextBox 15">
              <a:extLst>
                <a:ext uri="{FF2B5EF4-FFF2-40B4-BE49-F238E27FC236}">
                  <a16:creationId xmlns:a16="http://schemas.microsoft.com/office/drawing/2014/main" id="{1F5156F2-B9B3-4666-A04F-01831DD9E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3555" y="5929472"/>
              <a:ext cx="222393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88900" indent="-889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008400" eaLnBrk="1" hangingPunct="1"/>
              <a:r>
                <a:rPr lang="az-Cyrl-AZ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Образовательные услуги</a:t>
              </a:r>
              <a:endParaRPr lang="en-US" sz="1100" b="0" dirty="0">
                <a:solidFill>
                  <a:srgbClr val="464646"/>
                </a:solidFill>
                <a:latin typeface="+mn-lt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152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ktangel 52">
            <a:extLst>
              <a:ext uri="{FF2B5EF4-FFF2-40B4-BE49-F238E27FC236}">
                <a16:creationId xmlns:a16="http://schemas.microsoft.com/office/drawing/2014/main" id="{7B72E926-835E-4790-89C7-326CA36F1C94}"/>
              </a:ext>
            </a:extLst>
          </p:cNvPr>
          <p:cNvSpPr/>
          <p:nvPr/>
        </p:nvSpPr>
        <p:spPr>
          <a:xfrm>
            <a:off x="6185547" y="2105007"/>
            <a:ext cx="4946400" cy="161650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38" name="Rektangel 28">
            <a:extLst>
              <a:ext uri="{FF2B5EF4-FFF2-40B4-BE49-F238E27FC236}">
                <a16:creationId xmlns:a16="http://schemas.microsoft.com/office/drawing/2014/main" id="{A57E9F30-7D30-4013-89B3-FBEA6A5181B2}"/>
              </a:ext>
            </a:extLst>
          </p:cNvPr>
          <p:cNvSpPr/>
          <p:nvPr/>
        </p:nvSpPr>
        <p:spPr>
          <a:xfrm>
            <a:off x="959719" y="2105099"/>
            <a:ext cx="4946400" cy="16165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Какие из этих аспектов наиболее важны для вас? (Пожалуйста, выберите не более 3 альтернатив.)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Основные изменения с 2020 по 2021 год - Важность</a:t>
            </a:r>
            <a:endParaRPr lang="sv-S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F57064FB-81F1-4226-AEB3-B4D88E75F01D}"/>
              </a:ext>
            </a:extLst>
          </p:cNvPr>
          <p:cNvSpPr/>
          <p:nvPr/>
        </p:nvSpPr>
        <p:spPr>
          <a:xfrm rot="5400000">
            <a:off x="11088128" y="1833007"/>
            <a:ext cx="160564" cy="129855"/>
          </a:xfrm>
          <a:prstGeom prst="rtTriangle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26" name="textruta 39">
            <a:extLst>
              <a:ext uri="{FF2B5EF4-FFF2-40B4-BE49-F238E27FC236}">
                <a16:creationId xmlns:a16="http://schemas.microsoft.com/office/drawing/2014/main" id="{44AA670B-5786-4307-9635-C77F9CA5A216}"/>
              </a:ext>
            </a:extLst>
          </p:cNvPr>
          <p:cNvSpPr txBox="1"/>
          <p:nvPr/>
        </p:nvSpPr>
        <p:spPr>
          <a:xfrm>
            <a:off x="1108650" y="1385171"/>
            <a:ext cx="489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GB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212AB-C649-4396-8833-DA96419EAF57}"/>
              </a:ext>
            </a:extLst>
          </p:cNvPr>
          <p:cNvSpPr txBox="1"/>
          <p:nvPr/>
        </p:nvSpPr>
        <p:spPr>
          <a:xfrm>
            <a:off x="1667863" y="2340170"/>
            <a:ext cx="3643532" cy="3182030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7500"/>
          </a:bodyPr>
          <a:lstStyle/>
          <a:p>
            <a:endParaRPr lang="sv-SE" sz="2800">
              <a:solidFill>
                <a:srgbClr val="414041"/>
              </a:solidFill>
            </a:endParaRPr>
          </a:p>
        </p:txBody>
      </p:sp>
      <p:sp>
        <p:nvSpPr>
          <p:cNvPr id="32" name="Rounded Rectangle 37">
            <a:extLst>
              <a:ext uri="{FF2B5EF4-FFF2-40B4-BE49-F238E27FC236}">
                <a16:creationId xmlns:a16="http://schemas.microsoft.com/office/drawing/2014/main" id="{540EBEE8-DEB8-4DD3-9591-B170E9692B15}"/>
              </a:ext>
            </a:extLst>
          </p:cNvPr>
          <p:cNvSpPr/>
          <p:nvPr/>
        </p:nvSpPr>
        <p:spPr>
          <a:xfrm>
            <a:off x="6187351" y="1238780"/>
            <a:ext cx="5054222" cy="600489"/>
          </a:xfrm>
          <a:prstGeom prst="roundRect">
            <a:avLst>
              <a:gd name="adj" fmla="val 4278"/>
            </a:avLst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EE0A8FAC-2FCD-4412-9FC9-1AB67E7F498E}"/>
              </a:ext>
            </a:extLst>
          </p:cNvPr>
          <p:cNvSpPr/>
          <p:nvPr/>
        </p:nvSpPr>
        <p:spPr>
          <a:xfrm>
            <a:off x="946900" y="1246142"/>
            <a:ext cx="5088051" cy="593128"/>
          </a:xfrm>
          <a:prstGeom prst="roundRect">
            <a:avLst>
              <a:gd name="adj" fmla="val 427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34" name="textruta 39">
            <a:extLst>
              <a:ext uri="{FF2B5EF4-FFF2-40B4-BE49-F238E27FC236}">
                <a16:creationId xmlns:a16="http://schemas.microsoft.com/office/drawing/2014/main" id="{D6032201-5682-47A9-A7E2-D01A299DFAE2}"/>
              </a:ext>
            </a:extLst>
          </p:cNvPr>
          <p:cNvSpPr txBox="1"/>
          <p:nvPr/>
        </p:nvSpPr>
        <p:spPr>
          <a:xfrm>
            <a:off x="916598" y="1385171"/>
            <a:ext cx="5088052" cy="32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GB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ruta 39">
            <a:extLst>
              <a:ext uri="{FF2B5EF4-FFF2-40B4-BE49-F238E27FC236}">
                <a16:creationId xmlns:a16="http://schemas.microsoft.com/office/drawing/2014/main" id="{9C2578EC-CFB0-4FCE-B5E6-7693D220FF10}"/>
              </a:ext>
            </a:extLst>
          </p:cNvPr>
          <p:cNvSpPr txBox="1"/>
          <p:nvPr/>
        </p:nvSpPr>
        <p:spPr>
          <a:xfrm>
            <a:off x="6183886" y="1359375"/>
            <a:ext cx="5054223" cy="33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endParaRPr lang="sv-SE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F2ED3F26-B44E-4188-910C-46B454C3E835}"/>
              </a:ext>
            </a:extLst>
          </p:cNvPr>
          <p:cNvSpPr/>
          <p:nvPr/>
        </p:nvSpPr>
        <p:spPr>
          <a:xfrm rot="5400000">
            <a:off x="5892506" y="1823568"/>
            <a:ext cx="160564" cy="129855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31" name="Rektangel 52">
            <a:extLst>
              <a:ext uri="{FF2B5EF4-FFF2-40B4-BE49-F238E27FC236}">
                <a16:creationId xmlns:a16="http://schemas.microsoft.com/office/drawing/2014/main" id="{49882E61-EA94-C74E-93D4-FC34FB3DE600}"/>
              </a:ext>
            </a:extLst>
          </p:cNvPr>
          <p:cNvSpPr/>
          <p:nvPr/>
        </p:nvSpPr>
        <p:spPr>
          <a:xfrm>
            <a:off x="6198188" y="4038929"/>
            <a:ext cx="4946400" cy="161650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39" name="Rektangel 28">
            <a:extLst>
              <a:ext uri="{FF2B5EF4-FFF2-40B4-BE49-F238E27FC236}">
                <a16:creationId xmlns:a16="http://schemas.microsoft.com/office/drawing/2014/main" id="{716C35E9-1630-3E45-A054-0C7097D1EFA9}"/>
              </a:ext>
            </a:extLst>
          </p:cNvPr>
          <p:cNvSpPr/>
          <p:nvPr/>
        </p:nvSpPr>
        <p:spPr>
          <a:xfrm>
            <a:off x="958504" y="4039021"/>
            <a:ext cx="4933759" cy="16165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00" y="1922400"/>
            <a:ext cx="4834843" cy="181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00" y="3854830"/>
            <a:ext cx="4834843" cy="181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72" y="1933131"/>
            <a:ext cx="4834843" cy="181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72" y="3865561"/>
            <a:ext cx="4834843" cy="181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871900" y="1891343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/>
              <a:t>2021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862936" y="3818747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/>
              <a:t>2021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153319" y="1895826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/>
              <a:t>2021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157802" y="3823230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/>
              <a:t>2021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15255" y="1891338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>
                <a:solidFill>
                  <a:srgbClr val="696969"/>
                </a:solidFill>
              </a:rPr>
              <a:t>2020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315250" y="3823200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>
                <a:solidFill>
                  <a:srgbClr val="696969"/>
                </a:solidFill>
              </a:rPr>
              <a:t>2020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566295" y="1891333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>
                <a:solidFill>
                  <a:srgbClr val="696969"/>
                </a:solidFill>
              </a:rPr>
              <a:t>2020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566290" y="3823200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>
                <a:solidFill>
                  <a:srgbClr val="696969"/>
                </a:solidFill>
              </a:rPr>
              <a:t>2020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243804" y="1893614"/>
            <a:ext cx="856459" cy="215875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200" b="1" dirty="0"/>
              <a:t>Рейтинг</a:t>
            </a:r>
            <a:endParaRPr lang="en-US" sz="12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6595365" y="1892088"/>
            <a:ext cx="848423" cy="217401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200" b="1"/>
              <a:t>Рейтинг</a:t>
            </a:r>
            <a:endParaRPr lang="en-US" sz="12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1225372" y="3824971"/>
            <a:ext cx="848423" cy="217401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200" b="1"/>
              <a:t>Рейтинг</a:t>
            </a:r>
            <a:endParaRPr lang="en-US" sz="12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6576933" y="3823445"/>
            <a:ext cx="848423" cy="217401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200" b="1"/>
              <a:t>Рейтинг</a:t>
            </a:r>
            <a:endParaRPr lang="en-US" sz="1200" b="1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F3E6603-08BB-4EEB-B46D-84A15B137310}"/>
              </a:ext>
            </a:extLst>
          </p:cNvPr>
          <p:cNvGrpSpPr/>
          <p:nvPr/>
        </p:nvGrpSpPr>
        <p:grpSpPr>
          <a:xfrm>
            <a:off x="129954" y="1708306"/>
            <a:ext cx="691931" cy="2024955"/>
            <a:chOff x="68559" y="1597698"/>
            <a:chExt cx="821714" cy="1971667"/>
          </a:xfrm>
        </p:grpSpPr>
        <p:sp>
          <p:nvSpPr>
            <p:cNvPr id="60" name="Down Arrow 2">
              <a:extLst>
                <a:ext uri="{FF2B5EF4-FFF2-40B4-BE49-F238E27FC236}">
                  <a16:creationId xmlns:a16="http://schemas.microsoft.com/office/drawing/2014/main" id="{7A8192BE-5EBC-4041-A55F-873962CD099B}"/>
                </a:ext>
              </a:extLst>
            </p:cNvPr>
            <p:cNvSpPr/>
            <p:nvPr/>
          </p:nvSpPr>
          <p:spPr>
            <a:xfrm rot="10800000">
              <a:off x="68559" y="1691000"/>
              <a:ext cx="821714" cy="1842215"/>
            </a:xfrm>
            <a:prstGeom prst="down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 dirty="0">
                <a:solidFill>
                  <a:schemeClr val="tx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B122A7-938E-4191-B9E4-7E3514CB64FD}"/>
                </a:ext>
              </a:extLst>
            </p:cNvPr>
            <p:cNvSpPr txBox="1"/>
            <p:nvPr/>
          </p:nvSpPr>
          <p:spPr>
            <a:xfrm rot="16200000">
              <a:off x="-519716" y="2506836"/>
              <a:ext cx="1971667" cy="153391"/>
            </a:xfrm>
            <a:prstGeom prst="rect">
              <a:avLst/>
            </a:prstGeom>
            <a:ln>
              <a:noFill/>
            </a:ln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1100">
                  <a:solidFill>
                    <a:srgbClr val="1D1C1D"/>
                  </a:solidFill>
                  <a:latin typeface="Slack-Lato"/>
                </a:rPr>
                <a:t>Увеличение степени важности</a:t>
              </a:r>
              <a:endParaRPr lang="en-GB" sz="1100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CC40358-D5F9-4DA5-A9DC-AD8DA896A5E1}"/>
              </a:ext>
            </a:extLst>
          </p:cNvPr>
          <p:cNvGrpSpPr/>
          <p:nvPr/>
        </p:nvGrpSpPr>
        <p:grpSpPr>
          <a:xfrm>
            <a:off x="127777" y="3847322"/>
            <a:ext cx="686930" cy="2122989"/>
            <a:chOff x="-767605" y="1502244"/>
            <a:chExt cx="827928" cy="2067120"/>
          </a:xfrm>
        </p:grpSpPr>
        <p:sp>
          <p:nvSpPr>
            <p:cNvPr id="63" name="Down Arrow 41">
              <a:extLst>
                <a:ext uri="{FF2B5EF4-FFF2-40B4-BE49-F238E27FC236}">
                  <a16:creationId xmlns:a16="http://schemas.microsoft.com/office/drawing/2014/main" id="{6372EB9F-D8B3-4255-AC57-2DF707EE98A6}"/>
                </a:ext>
              </a:extLst>
            </p:cNvPr>
            <p:cNvSpPr/>
            <p:nvPr/>
          </p:nvSpPr>
          <p:spPr>
            <a:xfrm>
              <a:off x="-767605" y="1691000"/>
              <a:ext cx="827928" cy="1878364"/>
            </a:xfrm>
            <a:prstGeom prst="down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>
                <a:solidFill>
                  <a:schemeClr val="tx1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3D679B-ACBC-4EB3-A77C-5D740ACADFCA}"/>
                </a:ext>
              </a:extLst>
            </p:cNvPr>
            <p:cNvSpPr txBox="1"/>
            <p:nvPr/>
          </p:nvSpPr>
          <p:spPr>
            <a:xfrm rot="16200000">
              <a:off x="-1339474" y="2411382"/>
              <a:ext cx="1971667" cy="153391"/>
            </a:xfrm>
            <a:prstGeom prst="rect">
              <a:avLst/>
            </a:prstGeom>
            <a:ln>
              <a:noFill/>
            </a:ln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1100">
                  <a:solidFill>
                    <a:srgbClr val="1D1C1D"/>
                  </a:solidFill>
                  <a:latin typeface="Slack-Lato"/>
                </a:rPr>
                <a:t>Снижение степени важности</a:t>
              </a:r>
              <a:endParaRPr lang="en-GB" sz="1100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CF01261-8630-4499-94B8-1E0FC1900AE5}"/>
              </a:ext>
            </a:extLst>
          </p:cNvPr>
          <p:cNvGrpSpPr/>
          <p:nvPr/>
        </p:nvGrpSpPr>
        <p:grpSpPr>
          <a:xfrm>
            <a:off x="3319689" y="5668286"/>
            <a:ext cx="6115256" cy="549476"/>
            <a:chOff x="2722238" y="5643794"/>
            <a:chExt cx="6115256" cy="549476"/>
          </a:xfrm>
        </p:grpSpPr>
        <p:sp>
          <p:nvSpPr>
            <p:cNvPr id="66" name="TextBox 15">
              <a:extLst>
                <a:ext uri="{FF2B5EF4-FFF2-40B4-BE49-F238E27FC236}">
                  <a16:creationId xmlns:a16="http://schemas.microsoft.com/office/drawing/2014/main" id="{2B13ADA0-C92E-4569-B0F2-D0C14084A3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6238" y="5931660"/>
              <a:ext cx="3726820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88900" indent="-889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008400" eaLnBrk="1" hangingPunct="1"/>
              <a:r>
                <a:rPr lang="ru-RU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Потенциал трудоустройства и</a:t>
              </a:r>
              <a:r>
                <a:rPr lang="en-US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 </a:t>
              </a:r>
              <a:r>
                <a:rPr lang="ru-RU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перспективы на будущее</a:t>
              </a:r>
              <a:endParaRPr lang="en-US" sz="1100" b="0" dirty="0">
                <a:solidFill>
                  <a:srgbClr val="464646"/>
                </a:solidFill>
                <a:latin typeface="+mn-lt"/>
                <a:cs typeface="Calibri" pitchFamily="34" charset="0"/>
              </a:endParaRPr>
            </a:p>
          </p:txBody>
        </p:sp>
        <p:sp>
          <p:nvSpPr>
            <p:cNvPr id="67" name="Rektangel 49">
              <a:extLst>
                <a:ext uri="{FF2B5EF4-FFF2-40B4-BE49-F238E27FC236}">
                  <a16:creationId xmlns:a16="http://schemas.microsoft.com/office/drawing/2014/main" id="{8A9172F4-BD2A-44C5-83E3-6976D7D2A834}"/>
                </a:ext>
              </a:extLst>
            </p:cNvPr>
            <p:cNvSpPr/>
            <p:nvPr/>
          </p:nvSpPr>
          <p:spPr>
            <a:xfrm>
              <a:off x="2722238" y="5734489"/>
              <a:ext cx="143999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68" name="Rektangel 50">
              <a:extLst>
                <a:ext uri="{FF2B5EF4-FFF2-40B4-BE49-F238E27FC236}">
                  <a16:creationId xmlns:a16="http://schemas.microsoft.com/office/drawing/2014/main" id="{3B3FEEBF-C8DC-417E-B1BC-E1AEA8E977D7}"/>
                </a:ext>
              </a:extLst>
            </p:cNvPr>
            <p:cNvSpPr/>
            <p:nvPr/>
          </p:nvSpPr>
          <p:spPr>
            <a:xfrm>
              <a:off x="2722238" y="6005536"/>
              <a:ext cx="143999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69" name="Rektangel 51">
              <a:extLst>
                <a:ext uri="{FF2B5EF4-FFF2-40B4-BE49-F238E27FC236}">
                  <a16:creationId xmlns:a16="http://schemas.microsoft.com/office/drawing/2014/main" id="{2CD1E98A-593A-42AB-9E22-948FD87110F4}"/>
                </a:ext>
              </a:extLst>
            </p:cNvPr>
            <p:cNvSpPr/>
            <p:nvPr/>
          </p:nvSpPr>
          <p:spPr>
            <a:xfrm>
              <a:off x="6469556" y="5734489"/>
              <a:ext cx="143999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70" name="Rektangel 55">
              <a:extLst>
                <a:ext uri="{FF2B5EF4-FFF2-40B4-BE49-F238E27FC236}">
                  <a16:creationId xmlns:a16="http://schemas.microsoft.com/office/drawing/2014/main" id="{4B9DD829-7E70-4A13-8395-CA7219538899}"/>
                </a:ext>
              </a:extLst>
            </p:cNvPr>
            <p:cNvSpPr/>
            <p:nvPr/>
          </p:nvSpPr>
          <p:spPr>
            <a:xfrm>
              <a:off x="6469556" y="6005536"/>
              <a:ext cx="143999" cy="14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71" name="TextBox 15">
              <a:extLst>
                <a:ext uri="{FF2B5EF4-FFF2-40B4-BE49-F238E27FC236}">
                  <a16:creationId xmlns:a16="http://schemas.microsoft.com/office/drawing/2014/main" id="{88F79562-8F63-4EFF-B7D3-291F2099F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6238" y="5643794"/>
              <a:ext cx="2267738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88900" indent="-889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008400" eaLnBrk="1" hangingPunct="1"/>
              <a:r>
                <a:rPr lang="az-Cyrl-AZ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Репутация и имидж работодателя</a:t>
              </a:r>
              <a:endParaRPr lang="en-US" sz="1100" b="0" dirty="0">
                <a:solidFill>
                  <a:srgbClr val="464646"/>
                </a:solidFill>
                <a:latin typeface="+mn-lt"/>
                <a:cs typeface="Calibri" pitchFamily="34" charset="0"/>
              </a:endParaRPr>
            </a:p>
          </p:txBody>
        </p:sp>
        <p:sp>
          <p:nvSpPr>
            <p:cNvPr id="72" name="TextBox 15">
              <a:extLst>
                <a:ext uri="{FF2B5EF4-FFF2-40B4-BE49-F238E27FC236}">
                  <a16:creationId xmlns:a16="http://schemas.microsoft.com/office/drawing/2014/main" id="{3575CA8C-D222-476B-B83B-D43CF29B32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3555" y="5655623"/>
              <a:ext cx="177768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88900" indent="-889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008400" eaLnBrk="1" hangingPunct="1"/>
              <a:r>
                <a:rPr lang="az-Cyrl-AZ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Культура</a:t>
              </a:r>
              <a:endParaRPr lang="en-US" sz="1100" b="0" dirty="0">
                <a:solidFill>
                  <a:srgbClr val="464646"/>
                </a:solidFill>
                <a:latin typeface="+mn-lt"/>
                <a:cs typeface="Calibri" pitchFamily="34" charset="0"/>
              </a:endParaRPr>
            </a:p>
          </p:txBody>
        </p:sp>
        <p:sp>
          <p:nvSpPr>
            <p:cNvPr id="73" name="TextBox 15">
              <a:extLst>
                <a:ext uri="{FF2B5EF4-FFF2-40B4-BE49-F238E27FC236}">
                  <a16:creationId xmlns:a16="http://schemas.microsoft.com/office/drawing/2014/main" id="{1F5156F2-B9B3-4666-A04F-01831DD9E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3555" y="5929472"/>
              <a:ext cx="222393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88900" indent="-889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008400" eaLnBrk="1" hangingPunct="1"/>
              <a:r>
                <a:rPr lang="az-Cyrl-AZ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Образовательные услуги</a:t>
              </a:r>
              <a:endParaRPr lang="en-US" sz="1100" b="0" dirty="0">
                <a:solidFill>
                  <a:srgbClr val="464646"/>
                </a:solidFill>
                <a:latin typeface="+mn-lt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579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ktangel 52">
            <a:extLst>
              <a:ext uri="{FF2B5EF4-FFF2-40B4-BE49-F238E27FC236}">
                <a16:creationId xmlns:a16="http://schemas.microsoft.com/office/drawing/2014/main" id="{7B72E926-835E-4790-89C7-326CA36F1C94}"/>
              </a:ext>
            </a:extLst>
          </p:cNvPr>
          <p:cNvSpPr/>
          <p:nvPr/>
        </p:nvSpPr>
        <p:spPr>
          <a:xfrm>
            <a:off x="6185547" y="2105007"/>
            <a:ext cx="4946400" cy="16164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38" name="Rektangel 28">
            <a:extLst>
              <a:ext uri="{FF2B5EF4-FFF2-40B4-BE49-F238E27FC236}">
                <a16:creationId xmlns:a16="http://schemas.microsoft.com/office/drawing/2014/main" id="{A57E9F30-7D30-4013-89B3-FBEA6A5181B2}"/>
              </a:ext>
            </a:extLst>
          </p:cNvPr>
          <p:cNvSpPr/>
          <p:nvPr/>
        </p:nvSpPr>
        <p:spPr>
          <a:xfrm>
            <a:off x="959719" y="2105099"/>
            <a:ext cx="4946400" cy="161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Какие из нижеперечисленных атрибутов Вы ассоциируете со своим вузом? Выбор вариантов не ограничен.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Основные изменения с 2020 по 2021 год - Ассоциация</a:t>
            </a:r>
            <a:endParaRPr lang="sv-S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26" name="textruta 39">
            <a:extLst>
              <a:ext uri="{FF2B5EF4-FFF2-40B4-BE49-F238E27FC236}">
                <a16:creationId xmlns:a16="http://schemas.microsoft.com/office/drawing/2014/main" id="{44AA670B-5786-4307-9635-C77F9CA5A216}"/>
              </a:ext>
            </a:extLst>
          </p:cNvPr>
          <p:cNvSpPr txBox="1"/>
          <p:nvPr/>
        </p:nvSpPr>
        <p:spPr>
          <a:xfrm>
            <a:off x="1108650" y="1385171"/>
            <a:ext cx="489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GB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212AB-C649-4396-8833-DA96419EAF57}"/>
              </a:ext>
            </a:extLst>
          </p:cNvPr>
          <p:cNvSpPr txBox="1"/>
          <p:nvPr/>
        </p:nvSpPr>
        <p:spPr>
          <a:xfrm>
            <a:off x="1667863" y="2340170"/>
            <a:ext cx="3643532" cy="3182030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7500"/>
          </a:bodyPr>
          <a:lstStyle/>
          <a:p>
            <a:endParaRPr lang="sv-SE" sz="2800">
              <a:solidFill>
                <a:srgbClr val="414041"/>
              </a:solidFill>
            </a:endParaRPr>
          </a:p>
        </p:txBody>
      </p:sp>
      <p:sp>
        <p:nvSpPr>
          <p:cNvPr id="31" name="Rektangel 52">
            <a:extLst>
              <a:ext uri="{FF2B5EF4-FFF2-40B4-BE49-F238E27FC236}">
                <a16:creationId xmlns:a16="http://schemas.microsoft.com/office/drawing/2014/main" id="{49882E61-EA94-C74E-93D4-FC34FB3DE600}"/>
              </a:ext>
            </a:extLst>
          </p:cNvPr>
          <p:cNvSpPr/>
          <p:nvPr/>
        </p:nvSpPr>
        <p:spPr>
          <a:xfrm>
            <a:off x="6198188" y="4038929"/>
            <a:ext cx="4946400" cy="16164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39" name="Rektangel 28">
            <a:extLst>
              <a:ext uri="{FF2B5EF4-FFF2-40B4-BE49-F238E27FC236}">
                <a16:creationId xmlns:a16="http://schemas.microsoft.com/office/drawing/2014/main" id="{716C35E9-1630-3E45-A054-0C7097D1EFA9}"/>
              </a:ext>
            </a:extLst>
          </p:cNvPr>
          <p:cNvSpPr/>
          <p:nvPr/>
        </p:nvSpPr>
        <p:spPr>
          <a:xfrm>
            <a:off x="972360" y="4039021"/>
            <a:ext cx="4946400" cy="161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00" y="1922400"/>
            <a:ext cx="4834843" cy="181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00" y="3854830"/>
            <a:ext cx="4834843" cy="181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72" y="1933131"/>
            <a:ext cx="4834843" cy="181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72" y="3865561"/>
            <a:ext cx="4834843" cy="181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871900" y="1891343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/>
              <a:t>2021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862936" y="3818747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/>
              <a:t>2021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153319" y="1895826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/>
              <a:t>2021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157802" y="3823230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/>
              <a:t>2021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315255" y="1891338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>
                <a:solidFill>
                  <a:srgbClr val="696969"/>
                </a:solidFill>
              </a:rPr>
              <a:t>2020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315250" y="3823200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>
                <a:solidFill>
                  <a:srgbClr val="696969"/>
                </a:solidFill>
              </a:rPr>
              <a:t>2020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566295" y="1891333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>
                <a:solidFill>
                  <a:srgbClr val="696969"/>
                </a:solidFill>
              </a:rPr>
              <a:t>2020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66290" y="3823200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>
                <a:solidFill>
                  <a:srgbClr val="696969"/>
                </a:solidFill>
              </a:rPr>
              <a:t>2020 </a:t>
            </a:r>
          </a:p>
        </p:txBody>
      </p:sp>
      <p:sp>
        <p:nvSpPr>
          <p:cNvPr id="62" name="Rounded Rectangle 37">
            <a:extLst>
              <a:ext uri="{FF2B5EF4-FFF2-40B4-BE49-F238E27FC236}">
                <a16:creationId xmlns:a16="http://schemas.microsoft.com/office/drawing/2014/main" id="{EE0A8FAC-2FCD-4412-9FC9-1AB67E7F498E}"/>
              </a:ext>
            </a:extLst>
          </p:cNvPr>
          <p:cNvSpPr/>
          <p:nvPr/>
        </p:nvSpPr>
        <p:spPr>
          <a:xfrm>
            <a:off x="946900" y="1246142"/>
            <a:ext cx="5088051" cy="593128"/>
          </a:xfrm>
          <a:prstGeom prst="roundRect">
            <a:avLst>
              <a:gd name="adj" fmla="val 427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63" name="textruta 39">
            <a:extLst>
              <a:ext uri="{FF2B5EF4-FFF2-40B4-BE49-F238E27FC236}">
                <a16:creationId xmlns:a16="http://schemas.microsoft.com/office/drawing/2014/main" id="{D6032201-5682-47A9-A7E2-D01A299DFAE2}"/>
              </a:ext>
            </a:extLst>
          </p:cNvPr>
          <p:cNvSpPr txBox="1"/>
          <p:nvPr/>
        </p:nvSpPr>
        <p:spPr>
          <a:xfrm>
            <a:off x="916598" y="1385171"/>
            <a:ext cx="5088052" cy="32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GB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" name="Right Triangle 63">
            <a:extLst>
              <a:ext uri="{FF2B5EF4-FFF2-40B4-BE49-F238E27FC236}">
                <a16:creationId xmlns:a16="http://schemas.microsoft.com/office/drawing/2014/main" id="{F2ED3F26-B44E-4188-910C-46B454C3E835}"/>
              </a:ext>
            </a:extLst>
          </p:cNvPr>
          <p:cNvSpPr/>
          <p:nvPr/>
        </p:nvSpPr>
        <p:spPr>
          <a:xfrm rot="5400000">
            <a:off x="5892506" y="1823568"/>
            <a:ext cx="160564" cy="129855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65" name="Right Triangle 64">
            <a:extLst>
              <a:ext uri="{FF2B5EF4-FFF2-40B4-BE49-F238E27FC236}">
                <a16:creationId xmlns:a16="http://schemas.microsoft.com/office/drawing/2014/main" id="{F57064FB-81F1-4226-AEB3-B4D88E75F01D}"/>
              </a:ext>
            </a:extLst>
          </p:cNvPr>
          <p:cNvSpPr/>
          <p:nvPr/>
        </p:nvSpPr>
        <p:spPr>
          <a:xfrm rot="5400000">
            <a:off x="11088128" y="1833007"/>
            <a:ext cx="160564" cy="129855"/>
          </a:xfrm>
          <a:prstGeom prst="rtTriangle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66" name="Rounded Rectangle 37">
            <a:extLst>
              <a:ext uri="{FF2B5EF4-FFF2-40B4-BE49-F238E27FC236}">
                <a16:creationId xmlns:a16="http://schemas.microsoft.com/office/drawing/2014/main" id="{540EBEE8-DEB8-4DD3-9591-B170E9692B15}"/>
              </a:ext>
            </a:extLst>
          </p:cNvPr>
          <p:cNvSpPr/>
          <p:nvPr/>
        </p:nvSpPr>
        <p:spPr>
          <a:xfrm>
            <a:off x="6187351" y="1238780"/>
            <a:ext cx="5054222" cy="600489"/>
          </a:xfrm>
          <a:prstGeom prst="roundRect">
            <a:avLst>
              <a:gd name="adj" fmla="val 4278"/>
            </a:avLst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67" name="textruta 39">
            <a:extLst>
              <a:ext uri="{FF2B5EF4-FFF2-40B4-BE49-F238E27FC236}">
                <a16:creationId xmlns:a16="http://schemas.microsoft.com/office/drawing/2014/main" id="{9C2578EC-CFB0-4FCE-B5E6-7693D220FF10}"/>
              </a:ext>
            </a:extLst>
          </p:cNvPr>
          <p:cNvSpPr txBox="1"/>
          <p:nvPr/>
        </p:nvSpPr>
        <p:spPr>
          <a:xfrm>
            <a:off x="6183886" y="1359375"/>
            <a:ext cx="5054223" cy="33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endParaRPr lang="sv-SE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43804" y="1893614"/>
            <a:ext cx="956471" cy="215875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200" b="1" dirty="0"/>
              <a:t>Рейтинг</a:t>
            </a:r>
            <a:endParaRPr lang="en-US" sz="1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595365" y="1892088"/>
            <a:ext cx="956471" cy="215875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200" b="1"/>
              <a:t>Рейтинг</a:t>
            </a:r>
            <a:endParaRPr lang="en-US" sz="1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1225372" y="3824971"/>
            <a:ext cx="956471" cy="215875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200" b="1"/>
              <a:t>Рейтинг</a:t>
            </a:r>
            <a:endParaRPr lang="en-US" sz="12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6576933" y="3823445"/>
            <a:ext cx="956471" cy="215875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200" b="1"/>
              <a:t>Рейтинг</a:t>
            </a:r>
            <a:endParaRPr lang="en-US" sz="1200" b="1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AD827CA-C8A9-4934-8257-6C93F8B0EDE4}"/>
              </a:ext>
            </a:extLst>
          </p:cNvPr>
          <p:cNvGrpSpPr/>
          <p:nvPr/>
        </p:nvGrpSpPr>
        <p:grpSpPr>
          <a:xfrm>
            <a:off x="129954" y="1708306"/>
            <a:ext cx="691931" cy="2024955"/>
            <a:chOff x="68559" y="1597698"/>
            <a:chExt cx="821714" cy="1971667"/>
          </a:xfrm>
        </p:grpSpPr>
        <p:sp>
          <p:nvSpPr>
            <p:cNvPr id="69" name="Down Arrow 2">
              <a:extLst>
                <a:ext uri="{FF2B5EF4-FFF2-40B4-BE49-F238E27FC236}">
                  <a16:creationId xmlns:a16="http://schemas.microsoft.com/office/drawing/2014/main" id="{4EF0268F-9734-4697-B254-952F12F1B92D}"/>
                </a:ext>
              </a:extLst>
            </p:cNvPr>
            <p:cNvSpPr/>
            <p:nvPr/>
          </p:nvSpPr>
          <p:spPr>
            <a:xfrm rot="10800000">
              <a:off x="68559" y="1691000"/>
              <a:ext cx="821714" cy="1842215"/>
            </a:xfrm>
            <a:prstGeom prst="down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 dirty="0">
                <a:solidFill>
                  <a:schemeClr val="tx1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637F774-BA31-4F23-B4EC-F3F172FC2D75}"/>
                </a:ext>
              </a:extLst>
            </p:cNvPr>
            <p:cNvSpPr txBox="1"/>
            <p:nvPr/>
          </p:nvSpPr>
          <p:spPr>
            <a:xfrm rot="16200000">
              <a:off x="-519716" y="2506836"/>
              <a:ext cx="1971667" cy="153391"/>
            </a:xfrm>
            <a:prstGeom prst="rect">
              <a:avLst/>
            </a:prstGeom>
            <a:ln>
              <a:noFill/>
            </a:ln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en-GB" sz="1100" dirty="0">
                  <a:solidFill>
                    <a:srgbClr val="1D1C1D"/>
                  </a:solidFill>
                  <a:latin typeface="Slack-Lato"/>
                </a:rPr>
                <a:t>I</a:t>
              </a:r>
              <a:r>
                <a:rPr lang="en-GB" sz="1100" i="0" dirty="0">
                  <a:solidFill>
                    <a:srgbClr val="1D1C1D"/>
                  </a:solidFill>
                  <a:effectLst/>
                  <a:latin typeface="Slack-Lato"/>
                </a:rPr>
                <a:t>ncreased in association</a:t>
              </a:r>
              <a:endParaRPr lang="en-GB" sz="1100" dirty="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AC4E0E9-AFCD-4D68-B251-95E4FD0F402A}"/>
              </a:ext>
            </a:extLst>
          </p:cNvPr>
          <p:cNvGrpSpPr/>
          <p:nvPr/>
        </p:nvGrpSpPr>
        <p:grpSpPr>
          <a:xfrm>
            <a:off x="127777" y="3847322"/>
            <a:ext cx="686930" cy="2122989"/>
            <a:chOff x="-767605" y="1502244"/>
            <a:chExt cx="827928" cy="2067120"/>
          </a:xfrm>
        </p:grpSpPr>
        <p:sp>
          <p:nvSpPr>
            <p:cNvPr id="72" name="Down Arrow 41">
              <a:extLst>
                <a:ext uri="{FF2B5EF4-FFF2-40B4-BE49-F238E27FC236}">
                  <a16:creationId xmlns:a16="http://schemas.microsoft.com/office/drawing/2014/main" id="{EEC1EC85-D793-4DFA-B943-6242C2DBD00E}"/>
                </a:ext>
              </a:extLst>
            </p:cNvPr>
            <p:cNvSpPr/>
            <p:nvPr/>
          </p:nvSpPr>
          <p:spPr>
            <a:xfrm>
              <a:off x="-767605" y="1691000"/>
              <a:ext cx="827928" cy="1878364"/>
            </a:xfrm>
            <a:prstGeom prst="down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>
                <a:solidFill>
                  <a:schemeClr val="tx1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09FE936-F0EA-48D5-81C2-05838DC61023}"/>
                </a:ext>
              </a:extLst>
            </p:cNvPr>
            <p:cNvSpPr txBox="1"/>
            <p:nvPr/>
          </p:nvSpPr>
          <p:spPr>
            <a:xfrm rot="16200000">
              <a:off x="-1339474" y="2411382"/>
              <a:ext cx="1971667" cy="153391"/>
            </a:xfrm>
            <a:prstGeom prst="rect">
              <a:avLst/>
            </a:prstGeom>
            <a:ln>
              <a:noFill/>
            </a:ln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en-GB" sz="1100" dirty="0">
                  <a:solidFill>
                    <a:srgbClr val="1D1C1D"/>
                  </a:solidFill>
                  <a:latin typeface="Slack-Lato"/>
                </a:rPr>
                <a:t>Decreased</a:t>
              </a:r>
              <a:r>
                <a:rPr lang="en-GB" sz="1100" i="0" dirty="0">
                  <a:solidFill>
                    <a:srgbClr val="1D1C1D"/>
                  </a:solidFill>
                  <a:effectLst/>
                  <a:latin typeface="Slack-Lato"/>
                </a:rPr>
                <a:t> in association</a:t>
              </a:r>
              <a:endParaRPr lang="en-GB" sz="11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CF01261-8630-4499-94B8-1E0FC1900AE5}"/>
              </a:ext>
            </a:extLst>
          </p:cNvPr>
          <p:cNvGrpSpPr/>
          <p:nvPr/>
        </p:nvGrpSpPr>
        <p:grpSpPr>
          <a:xfrm>
            <a:off x="3319689" y="5709106"/>
            <a:ext cx="6115256" cy="549476"/>
            <a:chOff x="2722238" y="5643794"/>
            <a:chExt cx="6115256" cy="549476"/>
          </a:xfrm>
        </p:grpSpPr>
        <p:sp>
          <p:nvSpPr>
            <p:cNvPr id="53" name="TextBox 15">
              <a:extLst>
                <a:ext uri="{FF2B5EF4-FFF2-40B4-BE49-F238E27FC236}">
                  <a16:creationId xmlns:a16="http://schemas.microsoft.com/office/drawing/2014/main" id="{2B13ADA0-C92E-4569-B0F2-D0C14084A3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6238" y="5931660"/>
              <a:ext cx="3726820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88900" indent="-889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008400" eaLnBrk="1" hangingPunct="1"/>
              <a:r>
                <a:rPr lang="ru-RU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Потенциал трудоустройства и</a:t>
              </a:r>
              <a:r>
                <a:rPr lang="en-US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 </a:t>
              </a:r>
              <a:r>
                <a:rPr lang="ru-RU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перспективы на будущее</a:t>
              </a:r>
              <a:endParaRPr lang="en-US" sz="1100" b="0" dirty="0">
                <a:solidFill>
                  <a:srgbClr val="464646"/>
                </a:solidFill>
                <a:latin typeface="+mn-lt"/>
                <a:cs typeface="Calibri" pitchFamily="34" charset="0"/>
              </a:endParaRPr>
            </a:p>
          </p:txBody>
        </p:sp>
        <p:sp>
          <p:nvSpPr>
            <p:cNvPr id="74" name="Rektangel 49">
              <a:extLst>
                <a:ext uri="{FF2B5EF4-FFF2-40B4-BE49-F238E27FC236}">
                  <a16:creationId xmlns:a16="http://schemas.microsoft.com/office/drawing/2014/main" id="{8A9172F4-BD2A-44C5-83E3-6976D7D2A834}"/>
                </a:ext>
              </a:extLst>
            </p:cNvPr>
            <p:cNvSpPr/>
            <p:nvPr/>
          </p:nvSpPr>
          <p:spPr>
            <a:xfrm>
              <a:off x="2722238" y="5734489"/>
              <a:ext cx="143999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75" name="Rektangel 50">
              <a:extLst>
                <a:ext uri="{FF2B5EF4-FFF2-40B4-BE49-F238E27FC236}">
                  <a16:creationId xmlns:a16="http://schemas.microsoft.com/office/drawing/2014/main" id="{3B3FEEBF-C8DC-417E-B1BC-E1AEA8E977D7}"/>
                </a:ext>
              </a:extLst>
            </p:cNvPr>
            <p:cNvSpPr/>
            <p:nvPr/>
          </p:nvSpPr>
          <p:spPr>
            <a:xfrm>
              <a:off x="2722238" y="6005536"/>
              <a:ext cx="143999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76" name="Rektangel 51">
              <a:extLst>
                <a:ext uri="{FF2B5EF4-FFF2-40B4-BE49-F238E27FC236}">
                  <a16:creationId xmlns:a16="http://schemas.microsoft.com/office/drawing/2014/main" id="{2CD1E98A-593A-42AB-9E22-948FD87110F4}"/>
                </a:ext>
              </a:extLst>
            </p:cNvPr>
            <p:cNvSpPr/>
            <p:nvPr/>
          </p:nvSpPr>
          <p:spPr>
            <a:xfrm>
              <a:off x="6469556" y="5734489"/>
              <a:ext cx="143999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77" name="Rektangel 55">
              <a:extLst>
                <a:ext uri="{FF2B5EF4-FFF2-40B4-BE49-F238E27FC236}">
                  <a16:creationId xmlns:a16="http://schemas.microsoft.com/office/drawing/2014/main" id="{4B9DD829-7E70-4A13-8395-CA7219538899}"/>
                </a:ext>
              </a:extLst>
            </p:cNvPr>
            <p:cNvSpPr/>
            <p:nvPr/>
          </p:nvSpPr>
          <p:spPr>
            <a:xfrm>
              <a:off x="6469556" y="6005536"/>
              <a:ext cx="143999" cy="14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88F79562-8F63-4EFF-B7D3-291F2099F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6238" y="5643794"/>
              <a:ext cx="2267738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88900" indent="-889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008400" eaLnBrk="1" hangingPunct="1"/>
              <a:r>
                <a:rPr lang="az-Cyrl-AZ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Репутация и имидж работодателя</a:t>
              </a:r>
              <a:endParaRPr lang="en-US" sz="1100" b="0" dirty="0">
                <a:solidFill>
                  <a:srgbClr val="464646"/>
                </a:solidFill>
                <a:latin typeface="+mn-lt"/>
                <a:cs typeface="Calibri" pitchFamily="34" charset="0"/>
              </a:endParaRPr>
            </a:p>
          </p:txBody>
        </p:sp>
        <p:sp>
          <p:nvSpPr>
            <p:cNvPr id="79" name="TextBox 15">
              <a:extLst>
                <a:ext uri="{FF2B5EF4-FFF2-40B4-BE49-F238E27FC236}">
                  <a16:creationId xmlns:a16="http://schemas.microsoft.com/office/drawing/2014/main" id="{3575CA8C-D222-476B-B83B-D43CF29B32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3555" y="5655623"/>
              <a:ext cx="177768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88900" indent="-889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008400" eaLnBrk="1" hangingPunct="1"/>
              <a:r>
                <a:rPr lang="az-Cyrl-AZ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Культура</a:t>
              </a:r>
              <a:endParaRPr lang="en-US" sz="1100" b="0" dirty="0">
                <a:solidFill>
                  <a:srgbClr val="464646"/>
                </a:solidFill>
                <a:latin typeface="+mn-lt"/>
                <a:cs typeface="Calibri" pitchFamily="34" charset="0"/>
              </a:endParaRPr>
            </a:p>
          </p:txBody>
        </p:sp>
        <p:sp>
          <p:nvSpPr>
            <p:cNvPr id="80" name="TextBox 15">
              <a:extLst>
                <a:ext uri="{FF2B5EF4-FFF2-40B4-BE49-F238E27FC236}">
                  <a16:creationId xmlns:a16="http://schemas.microsoft.com/office/drawing/2014/main" id="{1F5156F2-B9B3-4666-A04F-01831DD9E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3555" y="5929472"/>
              <a:ext cx="222393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88900" indent="-889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EE7F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008400" eaLnBrk="1" hangingPunct="1"/>
              <a:r>
                <a:rPr lang="az-Cyrl-AZ" sz="1100" b="0" dirty="0">
                  <a:solidFill>
                    <a:srgbClr val="464646"/>
                  </a:solidFill>
                  <a:latin typeface="+mn-lt"/>
                  <a:cs typeface="Calibri" pitchFamily="34" charset="0"/>
                </a:rPr>
                <a:t>Образовательные услуги</a:t>
              </a:r>
              <a:endParaRPr lang="en-US" sz="1100" b="0" dirty="0">
                <a:solidFill>
                  <a:srgbClr val="464646"/>
                </a:solidFill>
                <a:latin typeface="+mn-lt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3745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az-Cyrl-AZ">
                <a:solidFill>
                  <a:srgbClr val="0E97C1"/>
                </a:solidFill>
              </a:rPr>
              <a:t>Ваши студенты</a:t>
            </a:r>
            <a:endParaRPr lang="sv-SE" dirty="0">
              <a:solidFill>
                <a:srgbClr val="0E97C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004EE-D1C1-4FC0-8B07-61E0CFD9C4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Что из этого для Вас наиболее важно? (Выберите не более трёх вариантов ответа).</a:t>
            </a:r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723C3F-1107-4DDB-B01A-39E592251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Наиболее важные показатели университетской привлекательности Universum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3004C1-11BB-4849-AB18-4E4F7E9F35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B739386-9337-4182-B4B8-3D6F1BEA6B93}"/>
              </a:ext>
            </a:extLst>
          </p:cNvPr>
          <p:cNvSpPr/>
          <p:nvPr/>
        </p:nvSpPr>
        <p:spPr>
          <a:xfrm>
            <a:off x="9065902" y="2010968"/>
            <a:ext cx="2652000" cy="31701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8F45876-54C1-4507-8B07-B5E820FC664C}"/>
              </a:ext>
            </a:extLst>
          </p:cNvPr>
          <p:cNvSpPr/>
          <p:nvPr/>
        </p:nvSpPr>
        <p:spPr>
          <a:xfrm>
            <a:off x="6176436" y="1998705"/>
            <a:ext cx="2652000" cy="3182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3635D18D-CB3F-4F30-A1B1-865F6670E1EC}"/>
              </a:ext>
            </a:extLst>
          </p:cNvPr>
          <p:cNvSpPr/>
          <p:nvPr/>
        </p:nvSpPr>
        <p:spPr>
          <a:xfrm>
            <a:off x="3299727" y="1991943"/>
            <a:ext cx="2652000" cy="31891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4F5E4B2-824B-498B-8237-E6DC349906A5}"/>
              </a:ext>
            </a:extLst>
          </p:cNvPr>
          <p:cNvSpPr/>
          <p:nvPr/>
        </p:nvSpPr>
        <p:spPr>
          <a:xfrm>
            <a:off x="460668" y="1983404"/>
            <a:ext cx="2652000" cy="31977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65D17-1E74-4C2C-87C1-DE1E3D7586FC}"/>
              </a:ext>
            </a:extLst>
          </p:cNvPr>
          <p:cNvGrpSpPr/>
          <p:nvPr/>
        </p:nvGrpSpPr>
        <p:grpSpPr>
          <a:xfrm>
            <a:off x="456555" y="1458320"/>
            <a:ext cx="11278890" cy="581986"/>
            <a:chOff x="471289" y="1362623"/>
            <a:chExt cx="11278890" cy="581986"/>
          </a:xfrm>
        </p:grpSpPr>
        <p:sp>
          <p:nvSpPr>
            <p:cNvPr id="99" name="Rounded Rectangle 37">
              <a:extLst>
                <a:ext uri="{FF2B5EF4-FFF2-40B4-BE49-F238E27FC236}">
                  <a16:creationId xmlns:a16="http://schemas.microsoft.com/office/drawing/2014/main" id="{D684AEBF-0362-45FF-85EE-C2539778D999}"/>
                </a:ext>
              </a:extLst>
            </p:cNvPr>
            <p:cNvSpPr/>
            <p:nvPr/>
          </p:nvSpPr>
          <p:spPr>
            <a:xfrm>
              <a:off x="9079087" y="1383783"/>
              <a:ext cx="2655257" cy="540385"/>
            </a:xfrm>
            <a:prstGeom prst="roundRect">
              <a:avLst>
                <a:gd name="adj" fmla="val 4278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363"/>
              <a:endParaRPr lang="en-US" sz="1814">
                <a:solidFill>
                  <a:srgbClr val="414041"/>
                </a:solidFill>
                <a:latin typeface="Calibri"/>
              </a:endParaRPr>
            </a:p>
          </p:txBody>
        </p:sp>
        <p:sp>
          <p:nvSpPr>
            <p:cNvPr id="100" name="Rounded Rectangle 37">
              <a:extLst>
                <a:ext uri="{FF2B5EF4-FFF2-40B4-BE49-F238E27FC236}">
                  <a16:creationId xmlns:a16="http://schemas.microsoft.com/office/drawing/2014/main" id="{BFDFF036-9DF7-4AB9-8204-467A1F84280C}"/>
                </a:ext>
              </a:extLst>
            </p:cNvPr>
            <p:cNvSpPr/>
            <p:nvPr/>
          </p:nvSpPr>
          <p:spPr>
            <a:xfrm>
              <a:off x="6197275" y="1374886"/>
              <a:ext cx="2651826" cy="540385"/>
            </a:xfrm>
            <a:prstGeom prst="roundRect">
              <a:avLst>
                <a:gd name="adj" fmla="val 4278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363"/>
              <a:endParaRPr lang="en-US" sz="1814">
                <a:solidFill>
                  <a:srgbClr val="414041"/>
                </a:solidFill>
                <a:latin typeface="Calibri"/>
              </a:endParaRPr>
            </a:p>
          </p:txBody>
        </p:sp>
        <p:sp>
          <p:nvSpPr>
            <p:cNvPr id="101" name="Rounded Rectangle 37">
              <a:extLst>
                <a:ext uri="{FF2B5EF4-FFF2-40B4-BE49-F238E27FC236}">
                  <a16:creationId xmlns:a16="http://schemas.microsoft.com/office/drawing/2014/main" id="{73AE5612-A64B-4695-B72E-41D71B450450}"/>
                </a:ext>
              </a:extLst>
            </p:cNvPr>
            <p:cNvSpPr/>
            <p:nvPr/>
          </p:nvSpPr>
          <p:spPr>
            <a:xfrm>
              <a:off x="3316054" y="1362623"/>
              <a:ext cx="2651236" cy="540385"/>
            </a:xfrm>
            <a:prstGeom prst="roundRect">
              <a:avLst>
                <a:gd name="adj" fmla="val 4278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363"/>
              <a:endParaRPr lang="en-US" sz="1814" b="1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02" name="Rounded Rectangle 37">
              <a:extLst>
                <a:ext uri="{FF2B5EF4-FFF2-40B4-BE49-F238E27FC236}">
                  <a16:creationId xmlns:a16="http://schemas.microsoft.com/office/drawing/2014/main" id="{37354F94-16EF-450A-A45C-7D3BE48C143A}"/>
                </a:ext>
              </a:extLst>
            </p:cNvPr>
            <p:cNvSpPr/>
            <p:nvPr/>
          </p:nvSpPr>
          <p:spPr>
            <a:xfrm>
              <a:off x="471289" y="1382275"/>
              <a:ext cx="2654667" cy="540385"/>
            </a:xfrm>
            <a:prstGeom prst="roundRect">
              <a:avLst>
                <a:gd name="adj" fmla="val 4278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363"/>
              <a:endParaRPr lang="en-US" sz="1814" b="1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21" name="Rectangle 260">
              <a:extLst>
                <a:ext uri="{FF2B5EF4-FFF2-40B4-BE49-F238E27FC236}">
                  <a16:creationId xmlns:a16="http://schemas.microsoft.com/office/drawing/2014/main" id="{13D5826B-CC4B-4F98-B6F0-D60BC59AEF19}"/>
                </a:ext>
              </a:extLst>
            </p:cNvPr>
            <p:cNvSpPr/>
            <p:nvPr/>
          </p:nvSpPr>
          <p:spPr>
            <a:xfrm>
              <a:off x="483320" y="1495588"/>
              <a:ext cx="2650554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az-Cyrl-AZ" sz="1150" b="1" kern="0" cap="all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Репутация и имидж работодателя</a:t>
              </a:r>
              <a:endParaRPr lang="en-US" sz="115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Rectangle 281">
              <a:extLst>
                <a:ext uri="{FF2B5EF4-FFF2-40B4-BE49-F238E27FC236}">
                  <a16:creationId xmlns:a16="http://schemas.microsoft.com/office/drawing/2014/main" id="{BBD1C47D-4DF9-4C02-AB51-A0A89AD66C47}"/>
                </a:ext>
              </a:extLst>
            </p:cNvPr>
            <p:cNvSpPr/>
            <p:nvPr/>
          </p:nvSpPr>
          <p:spPr>
            <a:xfrm>
              <a:off x="9094922" y="1499999"/>
              <a:ext cx="2655257" cy="269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az-Cyrl-AZ" sz="1150" b="1" kern="0" cap="all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Образовательные услуги</a:t>
              </a:r>
              <a:endParaRPr lang="en-US" sz="115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Rectangle 286">
              <a:extLst>
                <a:ext uri="{FF2B5EF4-FFF2-40B4-BE49-F238E27FC236}">
                  <a16:creationId xmlns:a16="http://schemas.microsoft.com/office/drawing/2014/main" id="{3F29A5D3-CE96-477F-82FE-12AE727B4F23}"/>
                </a:ext>
              </a:extLst>
            </p:cNvPr>
            <p:cNvSpPr/>
            <p:nvPr/>
          </p:nvSpPr>
          <p:spPr>
            <a:xfrm>
              <a:off x="3314461" y="1498333"/>
              <a:ext cx="2650406" cy="269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az-Cyrl-AZ" sz="1150" b="1" kern="0" cap="all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Культура</a:t>
              </a:r>
              <a:endParaRPr lang="en-US" sz="115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Rectangle 291">
              <a:extLst>
                <a:ext uri="{FF2B5EF4-FFF2-40B4-BE49-F238E27FC236}">
                  <a16:creationId xmlns:a16="http://schemas.microsoft.com/office/drawing/2014/main" id="{EB72593B-F92D-4163-A63A-20762C758318}"/>
                </a:ext>
              </a:extLst>
            </p:cNvPr>
            <p:cNvSpPr/>
            <p:nvPr/>
          </p:nvSpPr>
          <p:spPr>
            <a:xfrm>
              <a:off x="6191170" y="1498333"/>
              <a:ext cx="2646723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ru-RU" sz="1150" b="1" kern="0" cap="all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Потенциал трудоустройства и </a:t>
              </a:r>
            </a:p>
            <a:p>
              <a:pPr algn="ctr" defTabSz="914400">
                <a:defRPr/>
              </a:pPr>
              <a:r>
                <a:rPr lang="ru-RU" sz="1150" b="1" kern="0" cap="all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перспективы на будущее</a:t>
              </a:r>
              <a:endParaRPr lang="en-US" sz="115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B3C17B1-707E-4F97-B334-3A89F0766785}"/>
              </a:ext>
            </a:extLst>
          </p:cNvPr>
          <p:cNvSpPr/>
          <p:nvPr/>
        </p:nvSpPr>
        <p:spPr>
          <a:xfrm>
            <a:off x="574731" y="2126481"/>
            <a:ext cx="23240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400" indent="-180000"/>
            <a:r>
              <a:rPr lang="en-US" sz="1200" b="1" dirty="0">
                <a:latin typeface="Calibri" pitchFamily="34" charset="0"/>
              </a:rPr>
              <a:t>2021: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56721D-6468-4C47-AD1F-707A390E42B7}"/>
              </a:ext>
            </a:extLst>
          </p:cNvPr>
          <p:cNvSpPr/>
          <p:nvPr/>
        </p:nvSpPr>
        <p:spPr>
          <a:xfrm>
            <a:off x="3390746" y="2126811"/>
            <a:ext cx="24798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400" indent="-180000"/>
            <a:r>
              <a:rPr lang="en-US" sz="1200" b="1" dirty="0">
                <a:latin typeface="Calibri" pitchFamily="34" charset="0"/>
              </a:rPr>
              <a:t>2021: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490ED445-A9BF-439F-BFC1-13F3B4A6E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115" y="2129907"/>
            <a:ext cx="208944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1008400">
              <a:buFont typeface="+mj-lt"/>
              <a:buAutoNum type="arabicPeriod"/>
              <a:defRPr sz="1103" b="0"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9pPr>
          </a:lstStyle>
          <a:p>
            <a:pPr marL="158400" indent="-180000">
              <a:buFont typeface="+mj-lt"/>
              <a:buNone/>
            </a:pPr>
            <a:r>
              <a:rPr lang="en-US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2021: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AC99E212-966D-4D7B-A438-03C6CBF76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9296" y="2129907"/>
            <a:ext cx="2309917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1008400">
              <a:buFont typeface="+mj-lt"/>
              <a:buAutoNum type="arabicPeriod"/>
              <a:defRPr sz="1103" b="0"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9pPr>
          </a:lstStyle>
          <a:p>
            <a:pPr marL="158400" indent="-180000">
              <a:buFont typeface="+mj-lt"/>
              <a:buNone/>
            </a:pPr>
            <a:r>
              <a:rPr lang="en-US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2021:</a:t>
            </a:r>
          </a:p>
        </p:txBody>
      </p:sp>
      <p:sp>
        <p:nvSpPr>
          <p:cNvPr id="56" name="Rectangle 24">
            <a:extLst>
              <a:ext uri="{FF2B5EF4-FFF2-40B4-BE49-F238E27FC236}">
                <a16:creationId xmlns:a16="http://schemas.microsoft.com/office/drawing/2014/main" id="{06E897B5-337A-49B5-8BA3-AB7569A51510}"/>
              </a:ext>
            </a:extLst>
          </p:cNvPr>
          <p:cNvSpPr/>
          <p:nvPr/>
        </p:nvSpPr>
        <p:spPr>
          <a:xfrm>
            <a:off x="599478" y="2439620"/>
            <a:ext cx="2365706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cs typeface="Calibri" pitchFamily="34" charset="0"/>
              </a:rPr>
              <a:t>1. Высокое качество образования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2. Успешные выпускники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3. Выпускники занимают руководящие позиции</a:t>
            </a:r>
            <a:endParaRPr lang="en-US" sz="1150" dirty="0">
              <a:cs typeface="Calibri" pitchFamily="34" charset="0"/>
            </a:endParaRPr>
          </a:p>
        </p:txBody>
      </p:sp>
      <p:sp>
        <p:nvSpPr>
          <p:cNvPr id="57" name="Rectangle 290">
            <a:extLst>
              <a:ext uri="{FF2B5EF4-FFF2-40B4-BE49-F238E27FC236}">
                <a16:creationId xmlns:a16="http://schemas.microsoft.com/office/drawing/2014/main" id="{EDA67583-13C2-4642-9EE1-5962D3F132DF}"/>
              </a:ext>
            </a:extLst>
          </p:cNvPr>
          <p:cNvSpPr/>
          <p:nvPr/>
        </p:nvSpPr>
        <p:spPr>
          <a:xfrm>
            <a:off x="9179297" y="2407903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cs typeface="Calibri" pitchFamily="34" charset="0"/>
              </a:rPr>
              <a:t>1. Обучение востребованным навыкам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2. Высокое качество учебных программ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3. Учебная среда стимулирует интерес к знаниям</a:t>
            </a:r>
            <a:endParaRPr lang="en-US" sz="1150" dirty="0">
              <a:cs typeface="Calibri" pitchFamily="34" charset="0"/>
            </a:endParaRPr>
          </a:p>
        </p:txBody>
      </p:sp>
      <p:sp>
        <p:nvSpPr>
          <p:cNvPr id="58" name="Rectangle 287">
            <a:extLst>
              <a:ext uri="{FF2B5EF4-FFF2-40B4-BE49-F238E27FC236}">
                <a16:creationId xmlns:a16="http://schemas.microsoft.com/office/drawing/2014/main" id="{4A9763AA-1C1F-49BF-9D77-0F0EB10ADC57}"/>
              </a:ext>
            </a:extLst>
          </p:cNvPr>
          <p:cNvSpPr/>
          <p:nvPr/>
        </p:nvSpPr>
        <p:spPr>
          <a:xfrm>
            <a:off x="3390746" y="2410636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cs typeface="Calibri" pitchFamily="34" charset="0"/>
              </a:rPr>
              <a:t>1. Дружелюбная и открытая среда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2. Креативная и динамическая атмосфера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3. Большой выбор занятий и мероприятий, организуемых в свободное от учебы время</a:t>
            </a:r>
            <a:endParaRPr lang="en-US" sz="1150" dirty="0">
              <a:cs typeface="Calibri" pitchFamily="34" charset="0"/>
            </a:endParaRPr>
          </a:p>
        </p:txBody>
      </p:sp>
      <p:sp>
        <p:nvSpPr>
          <p:cNvPr id="59" name="Rectangle 292">
            <a:extLst>
              <a:ext uri="{FF2B5EF4-FFF2-40B4-BE49-F238E27FC236}">
                <a16:creationId xmlns:a16="http://schemas.microsoft.com/office/drawing/2014/main" id="{BC6CE789-57D2-4A40-8560-6A060E3DA550}"/>
              </a:ext>
            </a:extLst>
          </p:cNvPr>
          <p:cNvSpPr/>
          <p:nvPr/>
        </p:nvSpPr>
        <p:spPr>
          <a:xfrm>
            <a:off x="6290262" y="2406906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cs typeface="Calibri" pitchFamily="34" charset="0"/>
              </a:rPr>
              <a:t>1. Обучение навыкам, востребованным работодателями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2. Хорошие возможности трудоустройства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3. Хорошая рекомендация для будущей карьеры или обучения</a:t>
            </a:r>
            <a:endParaRPr lang="en-US" sz="1150" dirty="0">
              <a:cs typeface="Calibri" pitchFamily="34" charset="0"/>
            </a:endParaRPr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00BB0E05-23EF-441E-88AB-F4492E135F55}"/>
              </a:ext>
            </a:extLst>
          </p:cNvPr>
          <p:cNvSpPr/>
          <p:nvPr/>
        </p:nvSpPr>
        <p:spPr>
          <a:xfrm>
            <a:off x="568741" y="3480013"/>
            <a:ext cx="24815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2020:</a:t>
            </a:r>
          </a:p>
        </p:txBody>
      </p:sp>
      <p:sp>
        <p:nvSpPr>
          <p:cNvPr id="10" name="Rectangle 290">
            <a:extLst>
              <a:ext uri="{FF2B5EF4-FFF2-40B4-BE49-F238E27FC236}">
                <a16:creationId xmlns:a16="http://schemas.microsoft.com/office/drawing/2014/main" id="{5B7086A9-475B-4CB6-AFEF-8B09518FA508}"/>
              </a:ext>
            </a:extLst>
          </p:cNvPr>
          <p:cNvSpPr/>
          <p:nvPr/>
        </p:nvSpPr>
        <p:spPr>
          <a:xfrm>
            <a:off x="9245766" y="3486056"/>
            <a:ext cx="23418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2020:</a:t>
            </a:r>
          </a:p>
        </p:txBody>
      </p:sp>
      <p:sp>
        <p:nvSpPr>
          <p:cNvPr id="11" name="Rectangle 287">
            <a:extLst>
              <a:ext uri="{FF2B5EF4-FFF2-40B4-BE49-F238E27FC236}">
                <a16:creationId xmlns:a16="http://schemas.microsoft.com/office/drawing/2014/main" id="{CDA549F4-363D-45D1-8A58-631AEBA9F378}"/>
              </a:ext>
            </a:extLst>
          </p:cNvPr>
          <p:cNvSpPr/>
          <p:nvPr/>
        </p:nvSpPr>
        <p:spPr>
          <a:xfrm>
            <a:off x="3448536" y="3476052"/>
            <a:ext cx="23079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2020:</a:t>
            </a:r>
          </a:p>
        </p:txBody>
      </p:sp>
      <p:sp>
        <p:nvSpPr>
          <p:cNvPr id="12" name="Rectangle 292">
            <a:extLst>
              <a:ext uri="{FF2B5EF4-FFF2-40B4-BE49-F238E27FC236}">
                <a16:creationId xmlns:a16="http://schemas.microsoft.com/office/drawing/2014/main" id="{B91FC999-A959-4CE4-B261-CDCA784872A0}"/>
              </a:ext>
            </a:extLst>
          </p:cNvPr>
          <p:cNvSpPr/>
          <p:nvPr/>
        </p:nvSpPr>
        <p:spPr>
          <a:xfrm>
            <a:off x="6284115" y="3471452"/>
            <a:ext cx="23962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2020:</a:t>
            </a:r>
          </a:p>
        </p:txBody>
      </p:sp>
      <p:sp>
        <p:nvSpPr>
          <p:cNvPr id="60" name="Rectangle 24">
            <a:extLst>
              <a:ext uri="{FF2B5EF4-FFF2-40B4-BE49-F238E27FC236}">
                <a16:creationId xmlns:a16="http://schemas.microsoft.com/office/drawing/2014/main" id="{198D2266-DA46-40A4-9E0B-6E18B2A8304B}"/>
              </a:ext>
            </a:extLst>
          </p:cNvPr>
          <p:cNvSpPr/>
          <p:nvPr/>
        </p:nvSpPr>
        <p:spPr>
          <a:xfrm>
            <a:off x="565825" y="3753051"/>
            <a:ext cx="2365706" cy="10002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30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1. Высокое качество образования</a:t>
            </a:r>
          </a:p>
          <a:p>
            <a:pPr marL="144000" indent="-144000"/>
            <a:r>
              <a:rPr lang="ru-RU" sz="130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2. Успешные выпускники</a:t>
            </a:r>
          </a:p>
          <a:p>
            <a:pPr marL="144000" indent="-144000"/>
            <a:r>
              <a:rPr lang="ru-RU" sz="130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3. Выпускники занимают руководящие позиции</a:t>
            </a:r>
            <a:endParaRPr lang="en-US" sz="130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61" name="Rectangle 290">
            <a:extLst>
              <a:ext uri="{FF2B5EF4-FFF2-40B4-BE49-F238E27FC236}">
                <a16:creationId xmlns:a16="http://schemas.microsoft.com/office/drawing/2014/main" id="{854C8C40-F876-4E6E-B236-8A7650C060C7}"/>
              </a:ext>
            </a:extLst>
          </p:cNvPr>
          <p:cNvSpPr/>
          <p:nvPr/>
        </p:nvSpPr>
        <p:spPr>
          <a:xfrm>
            <a:off x="9179296" y="3763055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1. Обучение востребованным навыкам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2. Высокое качество учебных программ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3. Учебная среда стимулирует интерес к знаниям</a:t>
            </a:r>
            <a:endParaRPr lang="en-US" sz="115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62" name="Rectangle 287">
            <a:extLst>
              <a:ext uri="{FF2B5EF4-FFF2-40B4-BE49-F238E27FC236}">
                <a16:creationId xmlns:a16="http://schemas.microsoft.com/office/drawing/2014/main" id="{A380EE07-AE8A-464C-BF4F-76F65C2CD131}"/>
              </a:ext>
            </a:extLst>
          </p:cNvPr>
          <p:cNvSpPr/>
          <p:nvPr/>
        </p:nvSpPr>
        <p:spPr>
          <a:xfrm>
            <a:off x="3419640" y="3758605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1. Дружелюбная и открытая среда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2. Креативная и динамическая атмосфера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3. Большой выбор занятий и мероприятий, организуемых в свободное от учебы время</a:t>
            </a:r>
            <a:endParaRPr lang="en-US" sz="115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63" name="Rectangle 292">
            <a:extLst>
              <a:ext uri="{FF2B5EF4-FFF2-40B4-BE49-F238E27FC236}">
                <a16:creationId xmlns:a16="http://schemas.microsoft.com/office/drawing/2014/main" id="{07B86053-B22A-4633-AA7A-FA1FB8AC106A}"/>
              </a:ext>
            </a:extLst>
          </p:cNvPr>
          <p:cNvSpPr/>
          <p:nvPr/>
        </p:nvSpPr>
        <p:spPr>
          <a:xfrm>
            <a:off x="6297326" y="3753051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1. Хорошие возможности трудоустройства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2. Обучение навыкам, востребованным работодателями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3. Хорошая рекомендация для будущей карьеры или обучения</a:t>
            </a:r>
            <a:endParaRPr lang="en-US" sz="115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46" name="Rectangle 24"/>
          <p:cNvSpPr/>
          <p:nvPr/>
        </p:nvSpPr>
        <p:spPr>
          <a:xfrm>
            <a:off x="4469131" y="124512"/>
            <a:ext cx="5863148" cy="49430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144000" indent="-144000"/>
            <a:r>
              <a:rPr lang="en-US" sz="1200" dirty="0">
                <a:solidFill>
                  <a:srgbClr val="FF0000"/>
                </a:solidFill>
                <a:cs typeface="Calibri" pitchFamily="34" charset="0"/>
              </a:rPr>
              <a:t>      </a:t>
            </a:r>
          </a:p>
          <a:p>
            <a:pPr marL="144000" indent="-144000"/>
            <a:r>
              <a:rPr lang="en-US" sz="1200" dirty="0">
                <a:solidFill>
                  <a:srgbClr val="FF0000"/>
                </a:solidFill>
                <a:cs typeface="Calibri" pitchFamily="34" charset="0"/>
              </a:rPr>
              <a:t>     </a:t>
            </a:r>
          </a:p>
          <a:p>
            <a:pPr marL="144000" indent="-144000"/>
            <a:endParaRPr lang="en-US" sz="120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37" name="Rectangle 24"/>
          <p:cNvSpPr/>
          <p:nvPr/>
        </p:nvSpPr>
        <p:spPr>
          <a:xfrm>
            <a:off x="4621531" y="276912"/>
            <a:ext cx="5863148" cy="49430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144000" indent="-144000"/>
            <a:r>
              <a:rPr lang="en-US" sz="1200">
                <a:solidFill>
                  <a:srgbClr val="FF0000"/>
                </a:solidFill>
                <a:cs typeface="Calibri" pitchFamily="34" charset="0"/>
              </a:rPr>
              <a:t>     </a:t>
            </a:r>
            <a:endParaRPr lang="en-US" sz="1200" dirty="0">
              <a:solidFill>
                <a:srgbClr val="FF0000"/>
              </a:solidFill>
              <a:cs typeface="Calibri" pitchFamily="34" charset="0"/>
            </a:endParaRPr>
          </a:p>
          <a:p>
            <a:pPr marL="144000" indent="-144000"/>
            <a:r>
              <a:rPr lang="en-US" sz="1200">
                <a:solidFill>
                  <a:srgbClr val="FF0000"/>
                </a:solidFill>
                <a:cs typeface="Calibri" pitchFamily="34" charset="0"/>
              </a:rPr>
              <a:t>   </a:t>
            </a:r>
            <a:endParaRPr lang="en-US" sz="1200" dirty="0">
              <a:solidFill>
                <a:srgbClr val="FF0000"/>
              </a:solidFill>
              <a:cs typeface="Calibri" pitchFamily="34" charset="0"/>
            </a:endParaRPr>
          </a:p>
          <a:p>
            <a:pPr marL="144000" indent="-144000"/>
            <a:endParaRPr lang="en-US" sz="1200" dirty="0">
              <a:solidFill>
                <a:srgbClr val="FF00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97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az-Cyrl-AZ">
                <a:solidFill>
                  <a:srgbClr val="0E97C1"/>
                </a:solidFill>
              </a:rPr>
              <a:t>Ваши студенты</a:t>
            </a:r>
            <a:endParaRPr lang="sv-SE" dirty="0">
              <a:solidFill>
                <a:srgbClr val="0E97C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004EE-D1C1-4FC0-8B07-61E0CFD9C4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Какие из нижеперечисленных характеристик Вы ассоциируете со своим вузом? (Выбор вариантов не ограничен).</a:t>
            </a:r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723C3F-1107-4DDB-B01A-39E592251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Наиболее ассоциируемые показатели университетской привлекательности Universum</a:t>
            </a:r>
            <a:endParaRPr lang="en-ZA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3004C1-11BB-4849-AB18-4E4F7E9F35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B739386-9337-4182-B4B8-3D6F1BEA6B93}"/>
              </a:ext>
            </a:extLst>
          </p:cNvPr>
          <p:cNvSpPr/>
          <p:nvPr/>
        </p:nvSpPr>
        <p:spPr>
          <a:xfrm>
            <a:off x="9065902" y="2010968"/>
            <a:ext cx="2652000" cy="31701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8F45876-54C1-4507-8B07-B5E820FC664C}"/>
              </a:ext>
            </a:extLst>
          </p:cNvPr>
          <p:cNvSpPr/>
          <p:nvPr/>
        </p:nvSpPr>
        <p:spPr>
          <a:xfrm>
            <a:off x="6176436" y="1998705"/>
            <a:ext cx="2652000" cy="3182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3635D18D-CB3F-4F30-A1B1-865F6670E1EC}"/>
              </a:ext>
            </a:extLst>
          </p:cNvPr>
          <p:cNvSpPr/>
          <p:nvPr/>
        </p:nvSpPr>
        <p:spPr>
          <a:xfrm>
            <a:off x="3299727" y="1991943"/>
            <a:ext cx="2652000" cy="31891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4F5E4B2-824B-498B-8237-E6DC349906A5}"/>
              </a:ext>
            </a:extLst>
          </p:cNvPr>
          <p:cNvSpPr/>
          <p:nvPr/>
        </p:nvSpPr>
        <p:spPr>
          <a:xfrm>
            <a:off x="460668" y="1983404"/>
            <a:ext cx="2652000" cy="31977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65D17-1E74-4C2C-87C1-DE1E3D7586FC}"/>
              </a:ext>
            </a:extLst>
          </p:cNvPr>
          <p:cNvGrpSpPr/>
          <p:nvPr/>
        </p:nvGrpSpPr>
        <p:grpSpPr>
          <a:xfrm>
            <a:off x="456555" y="1458320"/>
            <a:ext cx="11278890" cy="581986"/>
            <a:chOff x="471289" y="1362623"/>
            <a:chExt cx="11278890" cy="581986"/>
          </a:xfrm>
        </p:grpSpPr>
        <p:sp>
          <p:nvSpPr>
            <p:cNvPr id="99" name="Rounded Rectangle 37">
              <a:extLst>
                <a:ext uri="{FF2B5EF4-FFF2-40B4-BE49-F238E27FC236}">
                  <a16:creationId xmlns:a16="http://schemas.microsoft.com/office/drawing/2014/main" id="{D684AEBF-0362-45FF-85EE-C2539778D999}"/>
                </a:ext>
              </a:extLst>
            </p:cNvPr>
            <p:cNvSpPr/>
            <p:nvPr/>
          </p:nvSpPr>
          <p:spPr>
            <a:xfrm>
              <a:off x="9079087" y="1383783"/>
              <a:ext cx="2655257" cy="540385"/>
            </a:xfrm>
            <a:prstGeom prst="roundRect">
              <a:avLst>
                <a:gd name="adj" fmla="val 4278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363"/>
              <a:endParaRPr lang="en-US" sz="1814">
                <a:solidFill>
                  <a:srgbClr val="414041"/>
                </a:solidFill>
                <a:latin typeface="Calibri"/>
              </a:endParaRPr>
            </a:p>
          </p:txBody>
        </p:sp>
        <p:sp>
          <p:nvSpPr>
            <p:cNvPr id="100" name="Rounded Rectangle 37">
              <a:extLst>
                <a:ext uri="{FF2B5EF4-FFF2-40B4-BE49-F238E27FC236}">
                  <a16:creationId xmlns:a16="http://schemas.microsoft.com/office/drawing/2014/main" id="{BFDFF036-9DF7-4AB9-8204-467A1F84280C}"/>
                </a:ext>
              </a:extLst>
            </p:cNvPr>
            <p:cNvSpPr/>
            <p:nvPr/>
          </p:nvSpPr>
          <p:spPr>
            <a:xfrm>
              <a:off x="6197275" y="1374886"/>
              <a:ext cx="2651826" cy="540385"/>
            </a:xfrm>
            <a:prstGeom prst="roundRect">
              <a:avLst>
                <a:gd name="adj" fmla="val 4278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363"/>
              <a:endParaRPr lang="en-US" sz="1814">
                <a:solidFill>
                  <a:srgbClr val="414041"/>
                </a:solidFill>
                <a:latin typeface="Calibri"/>
              </a:endParaRPr>
            </a:p>
          </p:txBody>
        </p:sp>
        <p:sp>
          <p:nvSpPr>
            <p:cNvPr id="101" name="Rounded Rectangle 37">
              <a:extLst>
                <a:ext uri="{FF2B5EF4-FFF2-40B4-BE49-F238E27FC236}">
                  <a16:creationId xmlns:a16="http://schemas.microsoft.com/office/drawing/2014/main" id="{73AE5612-A64B-4695-B72E-41D71B450450}"/>
                </a:ext>
              </a:extLst>
            </p:cNvPr>
            <p:cNvSpPr/>
            <p:nvPr/>
          </p:nvSpPr>
          <p:spPr>
            <a:xfrm>
              <a:off x="3316054" y="1362623"/>
              <a:ext cx="2651236" cy="540385"/>
            </a:xfrm>
            <a:prstGeom prst="roundRect">
              <a:avLst>
                <a:gd name="adj" fmla="val 4278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363"/>
              <a:endParaRPr lang="en-US" sz="1814" b="1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02" name="Rounded Rectangle 37">
              <a:extLst>
                <a:ext uri="{FF2B5EF4-FFF2-40B4-BE49-F238E27FC236}">
                  <a16:creationId xmlns:a16="http://schemas.microsoft.com/office/drawing/2014/main" id="{37354F94-16EF-450A-A45C-7D3BE48C143A}"/>
                </a:ext>
              </a:extLst>
            </p:cNvPr>
            <p:cNvSpPr/>
            <p:nvPr/>
          </p:nvSpPr>
          <p:spPr>
            <a:xfrm>
              <a:off x="471289" y="1382275"/>
              <a:ext cx="2654667" cy="540385"/>
            </a:xfrm>
            <a:prstGeom prst="roundRect">
              <a:avLst>
                <a:gd name="adj" fmla="val 4278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363"/>
              <a:endParaRPr lang="en-US" sz="1814" b="1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21" name="Rectangle 260">
              <a:extLst>
                <a:ext uri="{FF2B5EF4-FFF2-40B4-BE49-F238E27FC236}">
                  <a16:creationId xmlns:a16="http://schemas.microsoft.com/office/drawing/2014/main" id="{13D5826B-CC4B-4F98-B6F0-D60BC59AEF19}"/>
                </a:ext>
              </a:extLst>
            </p:cNvPr>
            <p:cNvSpPr/>
            <p:nvPr/>
          </p:nvSpPr>
          <p:spPr>
            <a:xfrm>
              <a:off x="483320" y="1495588"/>
              <a:ext cx="2650554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az-Cyrl-AZ" sz="1150" b="1" kern="0" cap="all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Репутация и имидж работодателя</a:t>
              </a:r>
              <a:endParaRPr lang="en-US" sz="115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Rectangle 281">
              <a:extLst>
                <a:ext uri="{FF2B5EF4-FFF2-40B4-BE49-F238E27FC236}">
                  <a16:creationId xmlns:a16="http://schemas.microsoft.com/office/drawing/2014/main" id="{BBD1C47D-4DF9-4C02-AB51-A0A89AD66C47}"/>
                </a:ext>
              </a:extLst>
            </p:cNvPr>
            <p:cNvSpPr/>
            <p:nvPr/>
          </p:nvSpPr>
          <p:spPr>
            <a:xfrm>
              <a:off x="9094922" y="1499999"/>
              <a:ext cx="2655257" cy="269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az-Cyrl-AZ" sz="1150" b="1" kern="0" cap="all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Образовательные услуги</a:t>
              </a:r>
              <a:endParaRPr lang="en-US" sz="115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Rectangle 286">
              <a:extLst>
                <a:ext uri="{FF2B5EF4-FFF2-40B4-BE49-F238E27FC236}">
                  <a16:creationId xmlns:a16="http://schemas.microsoft.com/office/drawing/2014/main" id="{3F29A5D3-CE96-477F-82FE-12AE727B4F23}"/>
                </a:ext>
              </a:extLst>
            </p:cNvPr>
            <p:cNvSpPr/>
            <p:nvPr/>
          </p:nvSpPr>
          <p:spPr>
            <a:xfrm>
              <a:off x="3314461" y="1498333"/>
              <a:ext cx="2650406" cy="269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az-Cyrl-AZ" sz="1150" b="1" kern="0" cap="all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Культура</a:t>
              </a:r>
              <a:endParaRPr lang="en-US" sz="115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Rectangle 291">
              <a:extLst>
                <a:ext uri="{FF2B5EF4-FFF2-40B4-BE49-F238E27FC236}">
                  <a16:creationId xmlns:a16="http://schemas.microsoft.com/office/drawing/2014/main" id="{EB72593B-F92D-4163-A63A-20762C758318}"/>
                </a:ext>
              </a:extLst>
            </p:cNvPr>
            <p:cNvSpPr/>
            <p:nvPr/>
          </p:nvSpPr>
          <p:spPr>
            <a:xfrm>
              <a:off x="6191170" y="1498333"/>
              <a:ext cx="2646723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ru-RU" sz="1150" b="1" kern="0" cap="all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Потенциал трудоустройства и </a:t>
              </a:r>
            </a:p>
            <a:p>
              <a:pPr algn="ctr" defTabSz="914400">
                <a:defRPr/>
              </a:pPr>
              <a:r>
                <a:rPr lang="ru-RU" sz="1150" b="1" kern="0" cap="all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перспективы на будущее</a:t>
              </a:r>
              <a:endParaRPr lang="en-US" sz="115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6" name="Rectangle 24"/>
          <p:cNvSpPr/>
          <p:nvPr/>
        </p:nvSpPr>
        <p:spPr>
          <a:xfrm>
            <a:off x="4469131" y="124512"/>
            <a:ext cx="5863148" cy="49430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144000" indent="-144000"/>
            <a:r>
              <a:rPr lang="en-US" sz="1200" dirty="0">
                <a:solidFill>
                  <a:srgbClr val="FF0000"/>
                </a:solidFill>
                <a:cs typeface="Calibri" pitchFamily="34" charset="0"/>
              </a:rPr>
              <a:t>      </a:t>
            </a:r>
          </a:p>
          <a:p>
            <a:pPr marL="144000" indent="-144000"/>
            <a:r>
              <a:rPr lang="en-US" sz="1200" dirty="0">
                <a:solidFill>
                  <a:srgbClr val="FF0000"/>
                </a:solidFill>
                <a:cs typeface="Calibri" pitchFamily="34" charset="0"/>
              </a:rPr>
              <a:t>     </a:t>
            </a:r>
          </a:p>
          <a:p>
            <a:pPr marL="144000" indent="-144000"/>
            <a:endParaRPr lang="en-US" sz="120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B3C17B1-707E-4F97-B334-3A89F0766785}"/>
              </a:ext>
            </a:extLst>
          </p:cNvPr>
          <p:cNvSpPr/>
          <p:nvPr/>
        </p:nvSpPr>
        <p:spPr>
          <a:xfrm>
            <a:off x="574731" y="2126481"/>
            <a:ext cx="23240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400" indent="-180000"/>
            <a:r>
              <a:rPr lang="en-US" sz="1200" b="1" dirty="0">
                <a:latin typeface="Calibri" pitchFamily="34" charset="0"/>
              </a:rPr>
              <a:t>2021: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656721D-6468-4C47-AD1F-707A390E42B7}"/>
              </a:ext>
            </a:extLst>
          </p:cNvPr>
          <p:cNvSpPr/>
          <p:nvPr/>
        </p:nvSpPr>
        <p:spPr>
          <a:xfrm>
            <a:off x="3390746" y="2126811"/>
            <a:ext cx="24798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400" indent="-180000"/>
            <a:r>
              <a:rPr lang="en-US" sz="1200" b="1" dirty="0">
                <a:latin typeface="Calibri" pitchFamily="34" charset="0"/>
              </a:rPr>
              <a:t>2021:</a:t>
            </a:r>
          </a:p>
        </p:txBody>
      </p:sp>
      <p:sp>
        <p:nvSpPr>
          <p:cNvPr id="42" name="TextBox 15">
            <a:extLst>
              <a:ext uri="{FF2B5EF4-FFF2-40B4-BE49-F238E27FC236}">
                <a16:creationId xmlns:a16="http://schemas.microsoft.com/office/drawing/2014/main" id="{490ED445-A9BF-439F-BFC1-13F3B4A6E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115" y="2129907"/>
            <a:ext cx="208944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1008400">
              <a:buFont typeface="+mj-lt"/>
              <a:buAutoNum type="arabicPeriod"/>
              <a:defRPr sz="1103" b="0"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9pPr>
          </a:lstStyle>
          <a:p>
            <a:pPr marL="158400" indent="-180000">
              <a:buFont typeface="+mj-lt"/>
              <a:buNone/>
            </a:pPr>
            <a:r>
              <a:rPr lang="en-US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2021:</a:t>
            </a:r>
          </a:p>
        </p:txBody>
      </p:sp>
      <p:sp>
        <p:nvSpPr>
          <p:cNvPr id="43" name="TextBox 15">
            <a:extLst>
              <a:ext uri="{FF2B5EF4-FFF2-40B4-BE49-F238E27FC236}">
                <a16:creationId xmlns:a16="http://schemas.microsoft.com/office/drawing/2014/main" id="{AC99E212-966D-4D7B-A438-03C6CBF76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9296" y="2129907"/>
            <a:ext cx="2309917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1008400">
              <a:buFont typeface="+mj-lt"/>
              <a:buAutoNum type="arabicPeriod"/>
              <a:defRPr sz="1103" b="0"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9pPr>
          </a:lstStyle>
          <a:p>
            <a:pPr marL="158400" indent="-180000">
              <a:buFont typeface="+mj-lt"/>
              <a:buNone/>
            </a:pPr>
            <a:r>
              <a:rPr lang="en-US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2021:</a:t>
            </a:r>
          </a:p>
        </p:txBody>
      </p:sp>
      <p:sp>
        <p:nvSpPr>
          <p:cNvPr id="44" name="Rectangle 24">
            <a:extLst>
              <a:ext uri="{FF2B5EF4-FFF2-40B4-BE49-F238E27FC236}">
                <a16:creationId xmlns:a16="http://schemas.microsoft.com/office/drawing/2014/main" id="{00BB0E05-23EF-441E-88AB-F4492E135F55}"/>
              </a:ext>
            </a:extLst>
          </p:cNvPr>
          <p:cNvSpPr/>
          <p:nvPr/>
        </p:nvSpPr>
        <p:spPr>
          <a:xfrm>
            <a:off x="568741" y="3480013"/>
            <a:ext cx="24815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2020:</a:t>
            </a:r>
          </a:p>
        </p:txBody>
      </p:sp>
      <p:sp>
        <p:nvSpPr>
          <p:cNvPr id="45" name="Rectangle 290">
            <a:extLst>
              <a:ext uri="{FF2B5EF4-FFF2-40B4-BE49-F238E27FC236}">
                <a16:creationId xmlns:a16="http://schemas.microsoft.com/office/drawing/2014/main" id="{5B7086A9-475B-4CB6-AFEF-8B09518FA508}"/>
              </a:ext>
            </a:extLst>
          </p:cNvPr>
          <p:cNvSpPr/>
          <p:nvPr/>
        </p:nvSpPr>
        <p:spPr>
          <a:xfrm>
            <a:off x="9245766" y="3486056"/>
            <a:ext cx="23418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2020:</a:t>
            </a:r>
          </a:p>
        </p:txBody>
      </p:sp>
      <p:sp>
        <p:nvSpPr>
          <p:cNvPr id="47" name="Rectangle 287">
            <a:extLst>
              <a:ext uri="{FF2B5EF4-FFF2-40B4-BE49-F238E27FC236}">
                <a16:creationId xmlns:a16="http://schemas.microsoft.com/office/drawing/2014/main" id="{CDA549F4-363D-45D1-8A58-631AEBA9F378}"/>
              </a:ext>
            </a:extLst>
          </p:cNvPr>
          <p:cNvSpPr/>
          <p:nvPr/>
        </p:nvSpPr>
        <p:spPr>
          <a:xfrm>
            <a:off x="3448536" y="3476052"/>
            <a:ext cx="23079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2020:</a:t>
            </a:r>
          </a:p>
        </p:txBody>
      </p:sp>
      <p:sp>
        <p:nvSpPr>
          <p:cNvPr id="48" name="Rectangle 292">
            <a:extLst>
              <a:ext uri="{FF2B5EF4-FFF2-40B4-BE49-F238E27FC236}">
                <a16:creationId xmlns:a16="http://schemas.microsoft.com/office/drawing/2014/main" id="{B91FC999-A959-4CE4-B261-CDCA784872A0}"/>
              </a:ext>
            </a:extLst>
          </p:cNvPr>
          <p:cNvSpPr/>
          <p:nvPr/>
        </p:nvSpPr>
        <p:spPr>
          <a:xfrm>
            <a:off x="6284115" y="3471452"/>
            <a:ext cx="23962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2020:</a:t>
            </a:r>
          </a:p>
        </p:txBody>
      </p:sp>
      <p:sp>
        <p:nvSpPr>
          <p:cNvPr id="49" name="Rectangle 24">
            <a:extLst>
              <a:ext uri="{FF2B5EF4-FFF2-40B4-BE49-F238E27FC236}">
                <a16:creationId xmlns:a16="http://schemas.microsoft.com/office/drawing/2014/main" id="{06E897B5-337A-49B5-8BA3-AB7569A51510}"/>
              </a:ext>
            </a:extLst>
          </p:cNvPr>
          <p:cNvSpPr/>
          <p:nvPr/>
        </p:nvSpPr>
        <p:spPr>
          <a:xfrm>
            <a:off x="599478" y="2439620"/>
            <a:ext cx="2365706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cs typeface="Calibri" pitchFamily="34" charset="0"/>
              </a:rPr>
              <a:t>1. Высокое качество образования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2. Успешные выпускники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3. Выпускники занимают руководящие позиции</a:t>
            </a:r>
            <a:endParaRPr lang="en-US" sz="1150" dirty="0">
              <a:cs typeface="Calibri" pitchFamily="34" charset="0"/>
            </a:endParaRPr>
          </a:p>
        </p:txBody>
      </p:sp>
      <p:sp>
        <p:nvSpPr>
          <p:cNvPr id="50" name="Rectangle 290">
            <a:extLst>
              <a:ext uri="{FF2B5EF4-FFF2-40B4-BE49-F238E27FC236}">
                <a16:creationId xmlns:a16="http://schemas.microsoft.com/office/drawing/2014/main" id="{EDA67583-13C2-4642-9EE1-5962D3F132DF}"/>
              </a:ext>
            </a:extLst>
          </p:cNvPr>
          <p:cNvSpPr/>
          <p:nvPr/>
        </p:nvSpPr>
        <p:spPr>
          <a:xfrm>
            <a:off x="9179297" y="2407903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cs typeface="Calibri" pitchFamily="34" charset="0"/>
              </a:rPr>
              <a:t>1. Обучение востребованным навыкам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2. Междисциплинарные программы обучения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3. Высокое качество учебных программ</a:t>
            </a:r>
            <a:endParaRPr lang="en-US" sz="1150" dirty="0">
              <a:cs typeface="Calibri" pitchFamily="34" charset="0"/>
            </a:endParaRPr>
          </a:p>
        </p:txBody>
      </p:sp>
      <p:sp>
        <p:nvSpPr>
          <p:cNvPr id="51" name="Rectangle 287">
            <a:extLst>
              <a:ext uri="{FF2B5EF4-FFF2-40B4-BE49-F238E27FC236}">
                <a16:creationId xmlns:a16="http://schemas.microsoft.com/office/drawing/2014/main" id="{4A9763AA-1C1F-49BF-9D77-0F0EB10ADC57}"/>
              </a:ext>
            </a:extLst>
          </p:cNvPr>
          <p:cNvSpPr/>
          <p:nvPr/>
        </p:nvSpPr>
        <p:spPr>
          <a:xfrm>
            <a:off x="3390746" y="2410636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cs typeface="Calibri" pitchFamily="34" charset="0"/>
              </a:rPr>
              <a:t>1. Дружелюбная и открытая среда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2. Креативная и динамическая атмосфера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3. Большой выбор занятий и мероприятий, организуемых в свободное от учебы время</a:t>
            </a:r>
            <a:endParaRPr lang="en-US" sz="1150" dirty="0">
              <a:cs typeface="Calibri" pitchFamily="34" charset="0"/>
            </a:endParaRPr>
          </a:p>
        </p:txBody>
      </p:sp>
      <p:sp>
        <p:nvSpPr>
          <p:cNvPr id="52" name="Rectangle 292">
            <a:extLst>
              <a:ext uri="{FF2B5EF4-FFF2-40B4-BE49-F238E27FC236}">
                <a16:creationId xmlns:a16="http://schemas.microsoft.com/office/drawing/2014/main" id="{BC6CE789-57D2-4A40-8560-6A060E3DA550}"/>
              </a:ext>
            </a:extLst>
          </p:cNvPr>
          <p:cNvSpPr/>
          <p:nvPr/>
        </p:nvSpPr>
        <p:spPr>
          <a:xfrm>
            <a:off x="6290262" y="2406906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cs typeface="Calibri" pitchFamily="34" charset="0"/>
              </a:rPr>
              <a:t>1. Хорошая рекомендация для будущей карьеры или обучения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2. Обучение навыкам, востребованным работодателями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3. Хорошие возможности трудоустройства</a:t>
            </a:r>
            <a:endParaRPr lang="en-US" sz="1150" dirty="0">
              <a:cs typeface="Calibri" pitchFamily="34" charset="0"/>
            </a:endParaRPr>
          </a:p>
        </p:txBody>
      </p:sp>
      <p:sp>
        <p:nvSpPr>
          <p:cNvPr id="53" name="Rectangle 24">
            <a:extLst>
              <a:ext uri="{FF2B5EF4-FFF2-40B4-BE49-F238E27FC236}">
                <a16:creationId xmlns:a16="http://schemas.microsoft.com/office/drawing/2014/main" id="{198D2266-DA46-40A4-9E0B-6E18B2A8304B}"/>
              </a:ext>
            </a:extLst>
          </p:cNvPr>
          <p:cNvSpPr/>
          <p:nvPr/>
        </p:nvSpPr>
        <p:spPr>
          <a:xfrm>
            <a:off x="565825" y="3753051"/>
            <a:ext cx="2365706" cy="10002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30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1. Высокое качество образования</a:t>
            </a:r>
          </a:p>
          <a:p>
            <a:pPr marL="144000" indent="-144000"/>
            <a:r>
              <a:rPr lang="ru-RU" sz="130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2. Успешные выпускники</a:t>
            </a:r>
          </a:p>
          <a:p>
            <a:pPr marL="144000" indent="-144000"/>
            <a:r>
              <a:rPr lang="ru-RU" sz="130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3. Высокие стандарты научной работы</a:t>
            </a:r>
            <a:endParaRPr lang="en-US" sz="130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54" name="Rectangle 290">
            <a:extLst>
              <a:ext uri="{FF2B5EF4-FFF2-40B4-BE49-F238E27FC236}">
                <a16:creationId xmlns:a16="http://schemas.microsoft.com/office/drawing/2014/main" id="{854C8C40-F876-4E6E-B236-8A7650C060C7}"/>
              </a:ext>
            </a:extLst>
          </p:cNvPr>
          <p:cNvSpPr/>
          <p:nvPr/>
        </p:nvSpPr>
        <p:spPr>
          <a:xfrm>
            <a:off x="9179296" y="3763055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1. Обучение востребованным навыкам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2. Программы и возможности обучения за рубежом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3. Легкий доступ к учебным материалам</a:t>
            </a:r>
            <a:endParaRPr lang="en-US" sz="115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55" name="Rectangle 287">
            <a:extLst>
              <a:ext uri="{FF2B5EF4-FFF2-40B4-BE49-F238E27FC236}">
                <a16:creationId xmlns:a16="http://schemas.microsoft.com/office/drawing/2014/main" id="{A380EE07-AE8A-464C-BF4F-76F65C2CD131}"/>
              </a:ext>
            </a:extLst>
          </p:cNvPr>
          <p:cNvSpPr/>
          <p:nvPr/>
        </p:nvSpPr>
        <p:spPr>
          <a:xfrm>
            <a:off x="3419640" y="3758605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1. Большой выбор занятий и мероприятий, организуемых в свободное от учебы время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2. Дружелюбная и открытая среда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3. Креативная и динамическая атмосфера</a:t>
            </a:r>
            <a:endParaRPr lang="en-US" sz="115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64" name="Rectangle 292">
            <a:extLst>
              <a:ext uri="{FF2B5EF4-FFF2-40B4-BE49-F238E27FC236}">
                <a16:creationId xmlns:a16="http://schemas.microsoft.com/office/drawing/2014/main" id="{07B86053-B22A-4633-AA7A-FA1FB8AC106A}"/>
              </a:ext>
            </a:extLst>
          </p:cNvPr>
          <p:cNvSpPr/>
          <p:nvPr/>
        </p:nvSpPr>
        <p:spPr>
          <a:xfrm>
            <a:off x="6297326" y="3753051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1. Хорошая рекомендация для будущей карьеры или обучения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2. Хорошие возможности трудоустройства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3. Обучение навыкам, востребованным работодателями</a:t>
            </a:r>
            <a:endParaRPr lang="en-US" sz="115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65" name="Rectangle 24"/>
          <p:cNvSpPr/>
          <p:nvPr/>
        </p:nvSpPr>
        <p:spPr>
          <a:xfrm>
            <a:off x="4621531" y="276912"/>
            <a:ext cx="5863148" cy="49430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144000" indent="-144000"/>
            <a:r>
              <a:rPr lang="en-US" sz="1200">
                <a:solidFill>
                  <a:srgbClr val="FF0000"/>
                </a:solidFill>
                <a:cs typeface="Calibri" pitchFamily="34" charset="0"/>
              </a:rPr>
              <a:t> </a:t>
            </a:r>
            <a:endParaRPr lang="en-US" sz="1200" dirty="0">
              <a:solidFill>
                <a:srgbClr val="FF0000"/>
              </a:solidFill>
              <a:cs typeface="Calibri" pitchFamily="34" charset="0"/>
            </a:endParaRPr>
          </a:p>
          <a:p>
            <a:pPr marL="144000" indent="-144000"/>
            <a:endParaRPr lang="en-US" sz="1200" dirty="0">
              <a:solidFill>
                <a:srgbClr val="FF0000"/>
              </a:solidFill>
              <a:cs typeface="Calibri" pitchFamily="34" charset="0"/>
            </a:endParaRPr>
          </a:p>
          <a:p>
            <a:pPr marL="144000" indent="-144000"/>
            <a:endParaRPr lang="en-US" sz="1200" dirty="0">
              <a:solidFill>
                <a:srgbClr val="FF00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06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az-Cyrl-AZ">
                <a:solidFill>
                  <a:srgbClr val="074B60"/>
                </a:solidFill>
              </a:rPr>
              <a:t>Все студенты</a:t>
            </a:r>
            <a:endParaRPr lang="en-US" dirty="0">
              <a:solidFill>
                <a:srgbClr val="074B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004EE-D1C1-4FC0-8B07-61E0CFD9C4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Что из этого для Вас наиболее важно? (Выберите не более трёх вариантов ответа).</a:t>
            </a:r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723C3F-1107-4DDB-B01A-39E592251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Наиболее важные показатели университетской привлекательности Universum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3004C1-11BB-4849-AB18-4E4F7E9F35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B739386-9337-4182-B4B8-3D6F1BEA6B93}"/>
              </a:ext>
            </a:extLst>
          </p:cNvPr>
          <p:cNvSpPr/>
          <p:nvPr/>
        </p:nvSpPr>
        <p:spPr>
          <a:xfrm>
            <a:off x="9065902" y="2010968"/>
            <a:ext cx="2652000" cy="31701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8F45876-54C1-4507-8B07-B5E820FC664C}"/>
              </a:ext>
            </a:extLst>
          </p:cNvPr>
          <p:cNvSpPr/>
          <p:nvPr/>
        </p:nvSpPr>
        <p:spPr>
          <a:xfrm>
            <a:off x="6176436" y="1998705"/>
            <a:ext cx="2652000" cy="3182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3635D18D-CB3F-4F30-A1B1-865F6670E1EC}"/>
              </a:ext>
            </a:extLst>
          </p:cNvPr>
          <p:cNvSpPr/>
          <p:nvPr/>
        </p:nvSpPr>
        <p:spPr>
          <a:xfrm>
            <a:off x="3299727" y="1991943"/>
            <a:ext cx="2652000" cy="31891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4F5E4B2-824B-498B-8237-E6DC349906A5}"/>
              </a:ext>
            </a:extLst>
          </p:cNvPr>
          <p:cNvSpPr/>
          <p:nvPr/>
        </p:nvSpPr>
        <p:spPr>
          <a:xfrm>
            <a:off x="460668" y="1983404"/>
            <a:ext cx="2652000" cy="31977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65D17-1E74-4C2C-87C1-DE1E3D7586FC}"/>
              </a:ext>
            </a:extLst>
          </p:cNvPr>
          <p:cNvGrpSpPr/>
          <p:nvPr/>
        </p:nvGrpSpPr>
        <p:grpSpPr>
          <a:xfrm>
            <a:off x="456555" y="1458320"/>
            <a:ext cx="11278890" cy="581986"/>
            <a:chOff x="471289" y="1362623"/>
            <a:chExt cx="11278890" cy="581986"/>
          </a:xfrm>
        </p:grpSpPr>
        <p:sp>
          <p:nvSpPr>
            <p:cNvPr id="99" name="Rounded Rectangle 37">
              <a:extLst>
                <a:ext uri="{FF2B5EF4-FFF2-40B4-BE49-F238E27FC236}">
                  <a16:creationId xmlns:a16="http://schemas.microsoft.com/office/drawing/2014/main" id="{D684AEBF-0362-45FF-85EE-C2539778D999}"/>
                </a:ext>
              </a:extLst>
            </p:cNvPr>
            <p:cNvSpPr/>
            <p:nvPr/>
          </p:nvSpPr>
          <p:spPr>
            <a:xfrm>
              <a:off x="9079087" y="1383783"/>
              <a:ext cx="2655257" cy="540385"/>
            </a:xfrm>
            <a:prstGeom prst="roundRect">
              <a:avLst>
                <a:gd name="adj" fmla="val 4278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363"/>
              <a:endParaRPr lang="en-US" sz="1814">
                <a:solidFill>
                  <a:srgbClr val="414041"/>
                </a:solidFill>
                <a:latin typeface="Calibri"/>
              </a:endParaRPr>
            </a:p>
          </p:txBody>
        </p:sp>
        <p:sp>
          <p:nvSpPr>
            <p:cNvPr id="100" name="Rounded Rectangle 37">
              <a:extLst>
                <a:ext uri="{FF2B5EF4-FFF2-40B4-BE49-F238E27FC236}">
                  <a16:creationId xmlns:a16="http://schemas.microsoft.com/office/drawing/2014/main" id="{BFDFF036-9DF7-4AB9-8204-467A1F84280C}"/>
                </a:ext>
              </a:extLst>
            </p:cNvPr>
            <p:cNvSpPr/>
            <p:nvPr/>
          </p:nvSpPr>
          <p:spPr>
            <a:xfrm>
              <a:off x="6197275" y="1374886"/>
              <a:ext cx="2651826" cy="540385"/>
            </a:xfrm>
            <a:prstGeom prst="roundRect">
              <a:avLst>
                <a:gd name="adj" fmla="val 4278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363"/>
              <a:endParaRPr lang="en-US" sz="1814">
                <a:solidFill>
                  <a:srgbClr val="414041"/>
                </a:solidFill>
                <a:latin typeface="Calibri"/>
              </a:endParaRPr>
            </a:p>
          </p:txBody>
        </p:sp>
        <p:sp>
          <p:nvSpPr>
            <p:cNvPr id="101" name="Rounded Rectangle 37">
              <a:extLst>
                <a:ext uri="{FF2B5EF4-FFF2-40B4-BE49-F238E27FC236}">
                  <a16:creationId xmlns:a16="http://schemas.microsoft.com/office/drawing/2014/main" id="{73AE5612-A64B-4695-B72E-41D71B450450}"/>
                </a:ext>
              </a:extLst>
            </p:cNvPr>
            <p:cNvSpPr/>
            <p:nvPr/>
          </p:nvSpPr>
          <p:spPr>
            <a:xfrm>
              <a:off x="3316054" y="1362623"/>
              <a:ext cx="2651236" cy="540385"/>
            </a:xfrm>
            <a:prstGeom prst="roundRect">
              <a:avLst>
                <a:gd name="adj" fmla="val 4278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363"/>
              <a:endParaRPr lang="en-US" sz="1814" b="1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02" name="Rounded Rectangle 37">
              <a:extLst>
                <a:ext uri="{FF2B5EF4-FFF2-40B4-BE49-F238E27FC236}">
                  <a16:creationId xmlns:a16="http://schemas.microsoft.com/office/drawing/2014/main" id="{37354F94-16EF-450A-A45C-7D3BE48C143A}"/>
                </a:ext>
              </a:extLst>
            </p:cNvPr>
            <p:cNvSpPr/>
            <p:nvPr/>
          </p:nvSpPr>
          <p:spPr>
            <a:xfrm>
              <a:off x="471289" y="1382275"/>
              <a:ext cx="2654667" cy="540385"/>
            </a:xfrm>
            <a:prstGeom prst="roundRect">
              <a:avLst>
                <a:gd name="adj" fmla="val 4278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363"/>
              <a:endParaRPr lang="en-US" sz="1814" b="1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21" name="Rectangle 260">
              <a:extLst>
                <a:ext uri="{FF2B5EF4-FFF2-40B4-BE49-F238E27FC236}">
                  <a16:creationId xmlns:a16="http://schemas.microsoft.com/office/drawing/2014/main" id="{13D5826B-CC4B-4F98-B6F0-D60BC59AEF19}"/>
                </a:ext>
              </a:extLst>
            </p:cNvPr>
            <p:cNvSpPr/>
            <p:nvPr/>
          </p:nvSpPr>
          <p:spPr>
            <a:xfrm>
              <a:off x="483320" y="1495588"/>
              <a:ext cx="2650554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az-Cyrl-AZ" sz="1150" b="1" kern="0" cap="all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Репутация и имидж работодателя</a:t>
              </a:r>
              <a:endParaRPr lang="en-US" sz="115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Rectangle 281">
              <a:extLst>
                <a:ext uri="{FF2B5EF4-FFF2-40B4-BE49-F238E27FC236}">
                  <a16:creationId xmlns:a16="http://schemas.microsoft.com/office/drawing/2014/main" id="{BBD1C47D-4DF9-4C02-AB51-A0A89AD66C47}"/>
                </a:ext>
              </a:extLst>
            </p:cNvPr>
            <p:cNvSpPr/>
            <p:nvPr/>
          </p:nvSpPr>
          <p:spPr>
            <a:xfrm>
              <a:off x="9094922" y="1499999"/>
              <a:ext cx="2655257" cy="269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az-Cyrl-AZ" sz="1150" b="1" kern="0" cap="all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Образовательные услуги</a:t>
              </a:r>
              <a:endParaRPr lang="en-US" sz="115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Rectangle 286">
              <a:extLst>
                <a:ext uri="{FF2B5EF4-FFF2-40B4-BE49-F238E27FC236}">
                  <a16:creationId xmlns:a16="http://schemas.microsoft.com/office/drawing/2014/main" id="{3F29A5D3-CE96-477F-82FE-12AE727B4F23}"/>
                </a:ext>
              </a:extLst>
            </p:cNvPr>
            <p:cNvSpPr/>
            <p:nvPr/>
          </p:nvSpPr>
          <p:spPr>
            <a:xfrm>
              <a:off x="3314461" y="1498333"/>
              <a:ext cx="2650406" cy="269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az-Cyrl-AZ" sz="1150" b="1" kern="0" cap="all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Культура</a:t>
              </a:r>
              <a:endParaRPr lang="en-US" sz="115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Rectangle 291">
              <a:extLst>
                <a:ext uri="{FF2B5EF4-FFF2-40B4-BE49-F238E27FC236}">
                  <a16:creationId xmlns:a16="http://schemas.microsoft.com/office/drawing/2014/main" id="{EB72593B-F92D-4163-A63A-20762C758318}"/>
                </a:ext>
              </a:extLst>
            </p:cNvPr>
            <p:cNvSpPr/>
            <p:nvPr/>
          </p:nvSpPr>
          <p:spPr>
            <a:xfrm>
              <a:off x="6191170" y="1498333"/>
              <a:ext cx="2646723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ru-RU" sz="1150" b="1" kern="0" cap="all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Потенциал трудоустройства и </a:t>
              </a:r>
            </a:p>
            <a:p>
              <a:pPr algn="ctr" defTabSz="914400">
                <a:defRPr/>
              </a:pPr>
              <a:r>
                <a:rPr lang="ru-RU" sz="1150" b="1" kern="0" cap="all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перспективы на будущее</a:t>
              </a:r>
              <a:endParaRPr lang="en-US" sz="115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B3C17B1-707E-4F97-B334-3A89F0766785}"/>
              </a:ext>
            </a:extLst>
          </p:cNvPr>
          <p:cNvSpPr/>
          <p:nvPr/>
        </p:nvSpPr>
        <p:spPr>
          <a:xfrm>
            <a:off x="574731" y="2126481"/>
            <a:ext cx="23240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400" indent="-180000"/>
            <a:r>
              <a:rPr lang="en-US" sz="1200" b="1" dirty="0">
                <a:latin typeface="Calibri" pitchFamily="34" charset="0"/>
              </a:rPr>
              <a:t>2021: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56721D-6468-4C47-AD1F-707A390E42B7}"/>
              </a:ext>
            </a:extLst>
          </p:cNvPr>
          <p:cNvSpPr/>
          <p:nvPr/>
        </p:nvSpPr>
        <p:spPr>
          <a:xfrm>
            <a:off x="3390746" y="2126811"/>
            <a:ext cx="24798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400" indent="-180000"/>
            <a:r>
              <a:rPr lang="en-US" sz="1200" b="1" dirty="0">
                <a:latin typeface="Calibri" pitchFamily="34" charset="0"/>
              </a:rPr>
              <a:t>2021: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490ED445-A9BF-439F-BFC1-13F3B4A6E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115" y="2129907"/>
            <a:ext cx="208944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1008400">
              <a:buFont typeface="+mj-lt"/>
              <a:buAutoNum type="arabicPeriod"/>
              <a:defRPr sz="1103" b="0"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9pPr>
          </a:lstStyle>
          <a:p>
            <a:pPr marL="158400" indent="-180000">
              <a:buFont typeface="+mj-lt"/>
              <a:buNone/>
            </a:pPr>
            <a:r>
              <a:rPr lang="en-US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2021: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AC99E212-966D-4D7B-A438-03C6CBF76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9296" y="2129907"/>
            <a:ext cx="2309917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1008400">
              <a:buFont typeface="+mj-lt"/>
              <a:buAutoNum type="arabicPeriod"/>
              <a:defRPr sz="1103" b="0"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9pPr>
          </a:lstStyle>
          <a:p>
            <a:pPr marL="158400" indent="-180000">
              <a:buFont typeface="+mj-lt"/>
              <a:buNone/>
            </a:pPr>
            <a:r>
              <a:rPr lang="en-US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2021:</a:t>
            </a:r>
          </a:p>
        </p:txBody>
      </p:sp>
      <p:sp>
        <p:nvSpPr>
          <p:cNvPr id="56" name="Rectangle 24">
            <a:extLst>
              <a:ext uri="{FF2B5EF4-FFF2-40B4-BE49-F238E27FC236}">
                <a16:creationId xmlns:a16="http://schemas.microsoft.com/office/drawing/2014/main" id="{06E897B5-337A-49B5-8BA3-AB7569A51510}"/>
              </a:ext>
            </a:extLst>
          </p:cNvPr>
          <p:cNvSpPr/>
          <p:nvPr/>
        </p:nvSpPr>
        <p:spPr>
          <a:xfrm>
            <a:off x="599478" y="2439620"/>
            <a:ext cx="2365706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cs typeface="Calibri" pitchFamily="34" charset="0"/>
              </a:rPr>
              <a:t>1. Высокое качество образования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2. Успешные выпускники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3. Выпускники занимают руководящие позиции</a:t>
            </a:r>
            <a:endParaRPr lang="en-US" sz="1150" dirty="0">
              <a:cs typeface="Calibri" pitchFamily="34" charset="0"/>
            </a:endParaRPr>
          </a:p>
        </p:txBody>
      </p:sp>
      <p:sp>
        <p:nvSpPr>
          <p:cNvPr id="57" name="Rectangle 290">
            <a:extLst>
              <a:ext uri="{FF2B5EF4-FFF2-40B4-BE49-F238E27FC236}">
                <a16:creationId xmlns:a16="http://schemas.microsoft.com/office/drawing/2014/main" id="{EDA67583-13C2-4642-9EE1-5962D3F132DF}"/>
              </a:ext>
            </a:extLst>
          </p:cNvPr>
          <p:cNvSpPr/>
          <p:nvPr/>
        </p:nvSpPr>
        <p:spPr>
          <a:xfrm>
            <a:off x="9179297" y="2407903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cs typeface="Calibri" pitchFamily="34" charset="0"/>
              </a:rPr>
              <a:t>1. Высокое качество учебных программ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2. Обучение востребованным навыкам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3. Учебная среда стимулирует интерес к знаниям</a:t>
            </a:r>
            <a:endParaRPr lang="en-US" sz="1150" dirty="0">
              <a:cs typeface="Calibri" pitchFamily="34" charset="0"/>
            </a:endParaRPr>
          </a:p>
        </p:txBody>
      </p:sp>
      <p:sp>
        <p:nvSpPr>
          <p:cNvPr id="58" name="Rectangle 287">
            <a:extLst>
              <a:ext uri="{FF2B5EF4-FFF2-40B4-BE49-F238E27FC236}">
                <a16:creationId xmlns:a16="http://schemas.microsoft.com/office/drawing/2014/main" id="{4A9763AA-1C1F-49BF-9D77-0F0EB10ADC57}"/>
              </a:ext>
            </a:extLst>
          </p:cNvPr>
          <p:cNvSpPr/>
          <p:nvPr/>
        </p:nvSpPr>
        <p:spPr>
          <a:xfrm>
            <a:off x="3390746" y="2410636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cs typeface="Calibri" pitchFamily="34" charset="0"/>
              </a:rPr>
              <a:t>1. Дружелюбная и открытая среда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2. Креативная и динамическая атмосфера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3. Большой выбор занятий и мероприятий, организуемых в свободное от учебы время</a:t>
            </a:r>
            <a:endParaRPr lang="en-US" sz="1150" dirty="0">
              <a:cs typeface="Calibri" pitchFamily="34" charset="0"/>
            </a:endParaRPr>
          </a:p>
        </p:txBody>
      </p:sp>
      <p:sp>
        <p:nvSpPr>
          <p:cNvPr id="59" name="Rectangle 292">
            <a:extLst>
              <a:ext uri="{FF2B5EF4-FFF2-40B4-BE49-F238E27FC236}">
                <a16:creationId xmlns:a16="http://schemas.microsoft.com/office/drawing/2014/main" id="{BC6CE789-57D2-4A40-8560-6A060E3DA550}"/>
              </a:ext>
            </a:extLst>
          </p:cNvPr>
          <p:cNvSpPr/>
          <p:nvPr/>
        </p:nvSpPr>
        <p:spPr>
          <a:xfrm>
            <a:off x="6290262" y="2406906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cs typeface="Calibri" pitchFamily="34" charset="0"/>
              </a:rPr>
              <a:t>1. Хорошие возможности трудоустройства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2. Обучение навыкам, востребованным работодателями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3. Хорошая рекомендация для будущей карьеры или обучения</a:t>
            </a:r>
            <a:endParaRPr lang="en-US" sz="1150" dirty="0">
              <a:cs typeface="Calibri" pitchFamily="34" charset="0"/>
            </a:endParaRPr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00BB0E05-23EF-441E-88AB-F4492E135F55}"/>
              </a:ext>
            </a:extLst>
          </p:cNvPr>
          <p:cNvSpPr/>
          <p:nvPr/>
        </p:nvSpPr>
        <p:spPr>
          <a:xfrm>
            <a:off x="568741" y="3480013"/>
            <a:ext cx="24815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2020:</a:t>
            </a:r>
          </a:p>
        </p:txBody>
      </p:sp>
      <p:sp>
        <p:nvSpPr>
          <p:cNvPr id="10" name="Rectangle 290">
            <a:extLst>
              <a:ext uri="{FF2B5EF4-FFF2-40B4-BE49-F238E27FC236}">
                <a16:creationId xmlns:a16="http://schemas.microsoft.com/office/drawing/2014/main" id="{5B7086A9-475B-4CB6-AFEF-8B09518FA508}"/>
              </a:ext>
            </a:extLst>
          </p:cNvPr>
          <p:cNvSpPr/>
          <p:nvPr/>
        </p:nvSpPr>
        <p:spPr>
          <a:xfrm>
            <a:off x="9245766" y="3486056"/>
            <a:ext cx="23418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2020:</a:t>
            </a:r>
          </a:p>
        </p:txBody>
      </p:sp>
      <p:sp>
        <p:nvSpPr>
          <p:cNvPr id="11" name="Rectangle 287">
            <a:extLst>
              <a:ext uri="{FF2B5EF4-FFF2-40B4-BE49-F238E27FC236}">
                <a16:creationId xmlns:a16="http://schemas.microsoft.com/office/drawing/2014/main" id="{CDA549F4-363D-45D1-8A58-631AEBA9F378}"/>
              </a:ext>
            </a:extLst>
          </p:cNvPr>
          <p:cNvSpPr/>
          <p:nvPr/>
        </p:nvSpPr>
        <p:spPr>
          <a:xfrm>
            <a:off x="3448536" y="3476052"/>
            <a:ext cx="23079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2020:</a:t>
            </a:r>
          </a:p>
        </p:txBody>
      </p:sp>
      <p:sp>
        <p:nvSpPr>
          <p:cNvPr id="12" name="Rectangle 292">
            <a:extLst>
              <a:ext uri="{FF2B5EF4-FFF2-40B4-BE49-F238E27FC236}">
                <a16:creationId xmlns:a16="http://schemas.microsoft.com/office/drawing/2014/main" id="{B91FC999-A959-4CE4-B261-CDCA784872A0}"/>
              </a:ext>
            </a:extLst>
          </p:cNvPr>
          <p:cNvSpPr/>
          <p:nvPr/>
        </p:nvSpPr>
        <p:spPr>
          <a:xfrm>
            <a:off x="6284115" y="3471452"/>
            <a:ext cx="23962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2020:</a:t>
            </a:r>
          </a:p>
        </p:txBody>
      </p:sp>
      <p:sp>
        <p:nvSpPr>
          <p:cNvPr id="60" name="Rectangle 24">
            <a:extLst>
              <a:ext uri="{FF2B5EF4-FFF2-40B4-BE49-F238E27FC236}">
                <a16:creationId xmlns:a16="http://schemas.microsoft.com/office/drawing/2014/main" id="{198D2266-DA46-40A4-9E0B-6E18B2A8304B}"/>
              </a:ext>
            </a:extLst>
          </p:cNvPr>
          <p:cNvSpPr/>
          <p:nvPr/>
        </p:nvSpPr>
        <p:spPr>
          <a:xfrm>
            <a:off x="565825" y="3753051"/>
            <a:ext cx="2365706" cy="10002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30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1. Высокое качество образования</a:t>
            </a:r>
          </a:p>
          <a:p>
            <a:pPr marL="144000" indent="-144000"/>
            <a:r>
              <a:rPr lang="ru-RU" sz="130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2. Успешные выпускники</a:t>
            </a:r>
          </a:p>
          <a:p>
            <a:pPr marL="144000" indent="-144000"/>
            <a:r>
              <a:rPr lang="ru-RU" sz="130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3. Выпускники занимают руководящие позиции</a:t>
            </a:r>
            <a:endParaRPr lang="en-US" sz="130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61" name="Rectangle 290">
            <a:extLst>
              <a:ext uri="{FF2B5EF4-FFF2-40B4-BE49-F238E27FC236}">
                <a16:creationId xmlns:a16="http://schemas.microsoft.com/office/drawing/2014/main" id="{854C8C40-F876-4E6E-B236-8A7650C060C7}"/>
              </a:ext>
            </a:extLst>
          </p:cNvPr>
          <p:cNvSpPr/>
          <p:nvPr/>
        </p:nvSpPr>
        <p:spPr>
          <a:xfrm>
            <a:off x="9179296" y="3763055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1. Высокое качество учебных программ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2. Обучение востребованным навыкам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3. Учебная среда стимулирует интерес к знаниям</a:t>
            </a:r>
            <a:endParaRPr lang="en-US" sz="115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62" name="Rectangle 287">
            <a:extLst>
              <a:ext uri="{FF2B5EF4-FFF2-40B4-BE49-F238E27FC236}">
                <a16:creationId xmlns:a16="http://schemas.microsoft.com/office/drawing/2014/main" id="{A380EE07-AE8A-464C-BF4F-76F65C2CD131}"/>
              </a:ext>
            </a:extLst>
          </p:cNvPr>
          <p:cNvSpPr/>
          <p:nvPr/>
        </p:nvSpPr>
        <p:spPr>
          <a:xfrm>
            <a:off x="3419640" y="3758605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1. Дружелюбная и открытая среда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2. Креативная и динамическая атмосфера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3. Большой выбор занятий и мероприятий, организуемых в свободное от учебы время</a:t>
            </a:r>
            <a:endParaRPr lang="en-US" sz="115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63" name="Rectangle 292">
            <a:extLst>
              <a:ext uri="{FF2B5EF4-FFF2-40B4-BE49-F238E27FC236}">
                <a16:creationId xmlns:a16="http://schemas.microsoft.com/office/drawing/2014/main" id="{07B86053-B22A-4633-AA7A-FA1FB8AC106A}"/>
              </a:ext>
            </a:extLst>
          </p:cNvPr>
          <p:cNvSpPr/>
          <p:nvPr/>
        </p:nvSpPr>
        <p:spPr>
          <a:xfrm>
            <a:off x="6297326" y="3753051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1. Хорошие возможности трудоустройства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2. Обучение навыкам, востребованным работодателями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3. Хорошая рекомендация для будущей карьеры или обучения</a:t>
            </a:r>
            <a:endParaRPr lang="en-US" sz="115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46" name="Rectangle 24"/>
          <p:cNvSpPr/>
          <p:nvPr/>
        </p:nvSpPr>
        <p:spPr>
          <a:xfrm>
            <a:off x="4469131" y="124512"/>
            <a:ext cx="5863148" cy="49430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144000" indent="-144000"/>
            <a:r>
              <a:rPr lang="en-US" sz="1200" dirty="0">
                <a:solidFill>
                  <a:srgbClr val="FF0000"/>
                </a:solidFill>
                <a:cs typeface="Calibri" pitchFamily="34" charset="0"/>
              </a:rPr>
              <a:t>      </a:t>
            </a:r>
          </a:p>
          <a:p>
            <a:pPr marL="144000" indent="-144000"/>
            <a:r>
              <a:rPr lang="en-US" sz="1200" dirty="0">
                <a:solidFill>
                  <a:srgbClr val="FF0000"/>
                </a:solidFill>
                <a:cs typeface="Calibri" pitchFamily="34" charset="0"/>
              </a:rPr>
              <a:t>     </a:t>
            </a:r>
          </a:p>
          <a:p>
            <a:pPr marL="144000" indent="-144000"/>
            <a:endParaRPr lang="en-US" sz="120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37" name="Rectangle 24"/>
          <p:cNvSpPr/>
          <p:nvPr/>
        </p:nvSpPr>
        <p:spPr>
          <a:xfrm>
            <a:off x="4621531" y="276912"/>
            <a:ext cx="5863148" cy="49430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144000" indent="-144000"/>
            <a:r>
              <a:rPr lang="en-US" sz="1200">
                <a:solidFill>
                  <a:srgbClr val="FF0000"/>
                </a:solidFill>
                <a:cs typeface="Calibri" pitchFamily="34" charset="0"/>
              </a:rPr>
              <a:t> </a:t>
            </a:r>
            <a:endParaRPr lang="en-US" sz="1200" dirty="0">
              <a:solidFill>
                <a:srgbClr val="FF0000"/>
              </a:solidFill>
              <a:cs typeface="Calibri" pitchFamily="34" charset="0"/>
            </a:endParaRPr>
          </a:p>
          <a:p>
            <a:pPr marL="144000" indent="-144000"/>
            <a:endParaRPr lang="en-US" sz="1200" dirty="0">
              <a:solidFill>
                <a:srgbClr val="FF0000"/>
              </a:solidFill>
              <a:cs typeface="Calibri" pitchFamily="34" charset="0"/>
            </a:endParaRPr>
          </a:p>
          <a:p>
            <a:pPr marL="144000" indent="-144000"/>
            <a:endParaRPr lang="en-US" sz="1200" dirty="0">
              <a:solidFill>
                <a:srgbClr val="FF00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384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az-Cyrl-AZ">
                <a:solidFill>
                  <a:srgbClr val="074B60"/>
                </a:solidFill>
              </a:rPr>
              <a:t>Все студенты</a:t>
            </a:r>
            <a:endParaRPr lang="en-US" dirty="0">
              <a:solidFill>
                <a:srgbClr val="074B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004EE-D1C1-4FC0-8B07-61E0CFD9C4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Какие из нижеперечисленных характеристик Вы ассоциируете со своим вузом? (Выбор вариантов не ограничен).</a:t>
            </a:r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723C3F-1107-4DDB-B01A-39E592251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Наиболее ассоциируемые показатели университетской привлекательности Universum</a:t>
            </a:r>
            <a:endParaRPr lang="en-ZA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3004C1-11BB-4849-AB18-4E4F7E9F35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B739386-9337-4182-B4B8-3D6F1BEA6B93}"/>
              </a:ext>
            </a:extLst>
          </p:cNvPr>
          <p:cNvSpPr/>
          <p:nvPr/>
        </p:nvSpPr>
        <p:spPr>
          <a:xfrm>
            <a:off x="9065902" y="2010968"/>
            <a:ext cx="2652000" cy="31701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8F45876-54C1-4507-8B07-B5E820FC664C}"/>
              </a:ext>
            </a:extLst>
          </p:cNvPr>
          <p:cNvSpPr/>
          <p:nvPr/>
        </p:nvSpPr>
        <p:spPr>
          <a:xfrm>
            <a:off x="6176436" y="1998705"/>
            <a:ext cx="2652000" cy="3182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3635D18D-CB3F-4F30-A1B1-865F6670E1EC}"/>
              </a:ext>
            </a:extLst>
          </p:cNvPr>
          <p:cNvSpPr/>
          <p:nvPr/>
        </p:nvSpPr>
        <p:spPr>
          <a:xfrm>
            <a:off x="3299727" y="1991943"/>
            <a:ext cx="2652000" cy="31891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4F5E4B2-824B-498B-8237-E6DC349906A5}"/>
              </a:ext>
            </a:extLst>
          </p:cNvPr>
          <p:cNvSpPr/>
          <p:nvPr/>
        </p:nvSpPr>
        <p:spPr>
          <a:xfrm>
            <a:off x="460668" y="1983404"/>
            <a:ext cx="2652000" cy="31977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65D17-1E74-4C2C-87C1-DE1E3D7586FC}"/>
              </a:ext>
            </a:extLst>
          </p:cNvPr>
          <p:cNvGrpSpPr/>
          <p:nvPr/>
        </p:nvGrpSpPr>
        <p:grpSpPr>
          <a:xfrm>
            <a:off x="456555" y="1458320"/>
            <a:ext cx="11278890" cy="581986"/>
            <a:chOff x="471289" y="1362623"/>
            <a:chExt cx="11278890" cy="581986"/>
          </a:xfrm>
        </p:grpSpPr>
        <p:sp>
          <p:nvSpPr>
            <p:cNvPr id="99" name="Rounded Rectangle 37">
              <a:extLst>
                <a:ext uri="{FF2B5EF4-FFF2-40B4-BE49-F238E27FC236}">
                  <a16:creationId xmlns:a16="http://schemas.microsoft.com/office/drawing/2014/main" id="{D684AEBF-0362-45FF-85EE-C2539778D999}"/>
                </a:ext>
              </a:extLst>
            </p:cNvPr>
            <p:cNvSpPr/>
            <p:nvPr/>
          </p:nvSpPr>
          <p:spPr>
            <a:xfrm>
              <a:off x="9079087" y="1383783"/>
              <a:ext cx="2655257" cy="540385"/>
            </a:xfrm>
            <a:prstGeom prst="roundRect">
              <a:avLst>
                <a:gd name="adj" fmla="val 4278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363"/>
              <a:endParaRPr lang="en-US" sz="1814">
                <a:solidFill>
                  <a:srgbClr val="414041"/>
                </a:solidFill>
                <a:latin typeface="Calibri"/>
              </a:endParaRPr>
            </a:p>
          </p:txBody>
        </p:sp>
        <p:sp>
          <p:nvSpPr>
            <p:cNvPr id="100" name="Rounded Rectangle 37">
              <a:extLst>
                <a:ext uri="{FF2B5EF4-FFF2-40B4-BE49-F238E27FC236}">
                  <a16:creationId xmlns:a16="http://schemas.microsoft.com/office/drawing/2014/main" id="{BFDFF036-9DF7-4AB9-8204-467A1F84280C}"/>
                </a:ext>
              </a:extLst>
            </p:cNvPr>
            <p:cNvSpPr/>
            <p:nvPr/>
          </p:nvSpPr>
          <p:spPr>
            <a:xfrm>
              <a:off x="6197275" y="1374886"/>
              <a:ext cx="2651826" cy="540385"/>
            </a:xfrm>
            <a:prstGeom prst="roundRect">
              <a:avLst>
                <a:gd name="adj" fmla="val 4278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363"/>
              <a:endParaRPr lang="en-US" sz="1814">
                <a:solidFill>
                  <a:srgbClr val="414041"/>
                </a:solidFill>
                <a:latin typeface="Calibri"/>
              </a:endParaRPr>
            </a:p>
          </p:txBody>
        </p:sp>
        <p:sp>
          <p:nvSpPr>
            <p:cNvPr id="101" name="Rounded Rectangle 37">
              <a:extLst>
                <a:ext uri="{FF2B5EF4-FFF2-40B4-BE49-F238E27FC236}">
                  <a16:creationId xmlns:a16="http://schemas.microsoft.com/office/drawing/2014/main" id="{73AE5612-A64B-4695-B72E-41D71B450450}"/>
                </a:ext>
              </a:extLst>
            </p:cNvPr>
            <p:cNvSpPr/>
            <p:nvPr/>
          </p:nvSpPr>
          <p:spPr>
            <a:xfrm>
              <a:off x="3316054" y="1362623"/>
              <a:ext cx="2651236" cy="540385"/>
            </a:xfrm>
            <a:prstGeom prst="roundRect">
              <a:avLst>
                <a:gd name="adj" fmla="val 4278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363"/>
              <a:endParaRPr lang="en-US" sz="1814" b="1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02" name="Rounded Rectangle 37">
              <a:extLst>
                <a:ext uri="{FF2B5EF4-FFF2-40B4-BE49-F238E27FC236}">
                  <a16:creationId xmlns:a16="http://schemas.microsoft.com/office/drawing/2014/main" id="{37354F94-16EF-450A-A45C-7D3BE48C143A}"/>
                </a:ext>
              </a:extLst>
            </p:cNvPr>
            <p:cNvSpPr/>
            <p:nvPr/>
          </p:nvSpPr>
          <p:spPr>
            <a:xfrm>
              <a:off x="471289" y="1382275"/>
              <a:ext cx="2654667" cy="540385"/>
            </a:xfrm>
            <a:prstGeom prst="roundRect">
              <a:avLst>
                <a:gd name="adj" fmla="val 4278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363"/>
              <a:endParaRPr lang="en-US" sz="1814" b="1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21" name="Rectangle 260">
              <a:extLst>
                <a:ext uri="{FF2B5EF4-FFF2-40B4-BE49-F238E27FC236}">
                  <a16:creationId xmlns:a16="http://schemas.microsoft.com/office/drawing/2014/main" id="{13D5826B-CC4B-4F98-B6F0-D60BC59AEF19}"/>
                </a:ext>
              </a:extLst>
            </p:cNvPr>
            <p:cNvSpPr/>
            <p:nvPr/>
          </p:nvSpPr>
          <p:spPr>
            <a:xfrm>
              <a:off x="483320" y="1495588"/>
              <a:ext cx="2650554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az-Cyrl-AZ" sz="1150" b="1" kern="0" cap="all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Репутация и имидж работодателя</a:t>
              </a:r>
              <a:endParaRPr lang="en-US" sz="115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Rectangle 281">
              <a:extLst>
                <a:ext uri="{FF2B5EF4-FFF2-40B4-BE49-F238E27FC236}">
                  <a16:creationId xmlns:a16="http://schemas.microsoft.com/office/drawing/2014/main" id="{BBD1C47D-4DF9-4C02-AB51-A0A89AD66C47}"/>
                </a:ext>
              </a:extLst>
            </p:cNvPr>
            <p:cNvSpPr/>
            <p:nvPr/>
          </p:nvSpPr>
          <p:spPr>
            <a:xfrm>
              <a:off x="9094922" y="1499999"/>
              <a:ext cx="2655257" cy="269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az-Cyrl-AZ" sz="1150" b="1" kern="0" cap="all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Образовательные услуги</a:t>
              </a:r>
              <a:endParaRPr lang="en-US" sz="115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Rectangle 286">
              <a:extLst>
                <a:ext uri="{FF2B5EF4-FFF2-40B4-BE49-F238E27FC236}">
                  <a16:creationId xmlns:a16="http://schemas.microsoft.com/office/drawing/2014/main" id="{3F29A5D3-CE96-477F-82FE-12AE727B4F23}"/>
                </a:ext>
              </a:extLst>
            </p:cNvPr>
            <p:cNvSpPr/>
            <p:nvPr/>
          </p:nvSpPr>
          <p:spPr>
            <a:xfrm>
              <a:off x="3314461" y="1498333"/>
              <a:ext cx="2650406" cy="269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az-Cyrl-AZ" sz="1150" b="1" kern="0" cap="all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Культура</a:t>
              </a:r>
              <a:endParaRPr lang="en-US" sz="115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Rectangle 291">
              <a:extLst>
                <a:ext uri="{FF2B5EF4-FFF2-40B4-BE49-F238E27FC236}">
                  <a16:creationId xmlns:a16="http://schemas.microsoft.com/office/drawing/2014/main" id="{EB72593B-F92D-4163-A63A-20762C758318}"/>
                </a:ext>
              </a:extLst>
            </p:cNvPr>
            <p:cNvSpPr/>
            <p:nvPr/>
          </p:nvSpPr>
          <p:spPr>
            <a:xfrm>
              <a:off x="6191170" y="1498333"/>
              <a:ext cx="2646723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ru-RU" sz="1150" b="1" kern="0" cap="all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Потенциал трудоустройства и </a:t>
              </a:r>
            </a:p>
            <a:p>
              <a:pPr algn="ctr" defTabSz="914400">
                <a:defRPr/>
              </a:pPr>
              <a:r>
                <a:rPr lang="ru-RU" sz="1150" b="1" kern="0" cap="all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перспективы на будущее</a:t>
              </a:r>
              <a:endParaRPr lang="en-US" sz="115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6" name="Rectangle 24"/>
          <p:cNvSpPr/>
          <p:nvPr/>
        </p:nvSpPr>
        <p:spPr>
          <a:xfrm>
            <a:off x="4469131" y="124512"/>
            <a:ext cx="5863148" cy="49430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144000" indent="-144000"/>
            <a:r>
              <a:rPr lang="en-US" sz="1200" dirty="0">
                <a:solidFill>
                  <a:srgbClr val="FF0000"/>
                </a:solidFill>
                <a:cs typeface="Calibri" pitchFamily="34" charset="0"/>
              </a:rPr>
              <a:t>      </a:t>
            </a:r>
          </a:p>
          <a:p>
            <a:pPr marL="144000" indent="-144000"/>
            <a:r>
              <a:rPr lang="en-US" sz="1200" dirty="0">
                <a:solidFill>
                  <a:srgbClr val="FF0000"/>
                </a:solidFill>
                <a:cs typeface="Calibri" pitchFamily="34" charset="0"/>
              </a:rPr>
              <a:t>     </a:t>
            </a:r>
          </a:p>
          <a:p>
            <a:pPr marL="144000" indent="-144000"/>
            <a:endParaRPr lang="en-US" sz="120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B3C17B1-707E-4F97-B334-3A89F0766785}"/>
              </a:ext>
            </a:extLst>
          </p:cNvPr>
          <p:cNvSpPr/>
          <p:nvPr/>
        </p:nvSpPr>
        <p:spPr>
          <a:xfrm>
            <a:off x="574731" y="2126481"/>
            <a:ext cx="23240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400" indent="-180000"/>
            <a:r>
              <a:rPr lang="en-US" sz="1200" b="1" dirty="0">
                <a:latin typeface="Calibri" pitchFamily="34" charset="0"/>
              </a:rPr>
              <a:t>2021: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656721D-6468-4C47-AD1F-707A390E42B7}"/>
              </a:ext>
            </a:extLst>
          </p:cNvPr>
          <p:cNvSpPr/>
          <p:nvPr/>
        </p:nvSpPr>
        <p:spPr>
          <a:xfrm>
            <a:off x="3390746" y="2126811"/>
            <a:ext cx="24798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400" indent="-180000"/>
            <a:r>
              <a:rPr lang="en-US" sz="1200" b="1" dirty="0">
                <a:latin typeface="Calibri" pitchFamily="34" charset="0"/>
              </a:rPr>
              <a:t>2021:</a:t>
            </a:r>
          </a:p>
        </p:txBody>
      </p:sp>
      <p:sp>
        <p:nvSpPr>
          <p:cNvPr id="42" name="TextBox 15">
            <a:extLst>
              <a:ext uri="{FF2B5EF4-FFF2-40B4-BE49-F238E27FC236}">
                <a16:creationId xmlns:a16="http://schemas.microsoft.com/office/drawing/2014/main" id="{490ED445-A9BF-439F-BFC1-13F3B4A6E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115" y="2129907"/>
            <a:ext cx="208944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1008400">
              <a:buFont typeface="+mj-lt"/>
              <a:buAutoNum type="arabicPeriod"/>
              <a:defRPr sz="1103" b="0"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9pPr>
          </a:lstStyle>
          <a:p>
            <a:pPr marL="158400" indent="-180000">
              <a:buFont typeface="+mj-lt"/>
              <a:buNone/>
            </a:pPr>
            <a:r>
              <a:rPr lang="en-US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2021:</a:t>
            </a:r>
          </a:p>
        </p:txBody>
      </p:sp>
      <p:sp>
        <p:nvSpPr>
          <p:cNvPr id="43" name="TextBox 15">
            <a:extLst>
              <a:ext uri="{FF2B5EF4-FFF2-40B4-BE49-F238E27FC236}">
                <a16:creationId xmlns:a16="http://schemas.microsoft.com/office/drawing/2014/main" id="{AC99E212-966D-4D7B-A438-03C6CBF76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9296" y="2129907"/>
            <a:ext cx="2309917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1008400">
              <a:buFont typeface="+mj-lt"/>
              <a:buAutoNum type="arabicPeriod"/>
              <a:defRPr sz="1103" b="0"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EE7F00"/>
                </a:solidFill>
                <a:latin typeface="Arial" charset="0"/>
                <a:cs typeface="Arial" charset="0"/>
              </a:defRPr>
            </a:lvl9pPr>
          </a:lstStyle>
          <a:p>
            <a:pPr marL="158400" indent="-180000">
              <a:buFont typeface="+mj-lt"/>
              <a:buNone/>
            </a:pPr>
            <a:r>
              <a:rPr lang="en-US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2021:</a:t>
            </a:r>
          </a:p>
        </p:txBody>
      </p:sp>
      <p:sp>
        <p:nvSpPr>
          <p:cNvPr id="44" name="Rectangle 24">
            <a:extLst>
              <a:ext uri="{FF2B5EF4-FFF2-40B4-BE49-F238E27FC236}">
                <a16:creationId xmlns:a16="http://schemas.microsoft.com/office/drawing/2014/main" id="{00BB0E05-23EF-441E-88AB-F4492E135F55}"/>
              </a:ext>
            </a:extLst>
          </p:cNvPr>
          <p:cNvSpPr/>
          <p:nvPr/>
        </p:nvSpPr>
        <p:spPr>
          <a:xfrm>
            <a:off x="568741" y="3480013"/>
            <a:ext cx="24815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2020:</a:t>
            </a:r>
          </a:p>
        </p:txBody>
      </p:sp>
      <p:sp>
        <p:nvSpPr>
          <p:cNvPr id="45" name="Rectangle 290">
            <a:extLst>
              <a:ext uri="{FF2B5EF4-FFF2-40B4-BE49-F238E27FC236}">
                <a16:creationId xmlns:a16="http://schemas.microsoft.com/office/drawing/2014/main" id="{5B7086A9-475B-4CB6-AFEF-8B09518FA508}"/>
              </a:ext>
            </a:extLst>
          </p:cNvPr>
          <p:cNvSpPr/>
          <p:nvPr/>
        </p:nvSpPr>
        <p:spPr>
          <a:xfrm>
            <a:off x="9245766" y="3486056"/>
            <a:ext cx="23418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2020:</a:t>
            </a:r>
          </a:p>
        </p:txBody>
      </p:sp>
      <p:sp>
        <p:nvSpPr>
          <p:cNvPr id="47" name="Rectangle 287">
            <a:extLst>
              <a:ext uri="{FF2B5EF4-FFF2-40B4-BE49-F238E27FC236}">
                <a16:creationId xmlns:a16="http://schemas.microsoft.com/office/drawing/2014/main" id="{CDA549F4-363D-45D1-8A58-631AEBA9F378}"/>
              </a:ext>
            </a:extLst>
          </p:cNvPr>
          <p:cNvSpPr/>
          <p:nvPr/>
        </p:nvSpPr>
        <p:spPr>
          <a:xfrm>
            <a:off x="3448536" y="3476052"/>
            <a:ext cx="23079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2020:</a:t>
            </a:r>
          </a:p>
        </p:txBody>
      </p:sp>
      <p:sp>
        <p:nvSpPr>
          <p:cNvPr id="48" name="Rectangle 292">
            <a:extLst>
              <a:ext uri="{FF2B5EF4-FFF2-40B4-BE49-F238E27FC236}">
                <a16:creationId xmlns:a16="http://schemas.microsoft.com/office/drawing/2014/main" id="{B91FC999-A959-4CE4-B261-CDCA784872A0}"/>
              </a:ext>
            </a:extLst>
          </p:cNvPr>
          <p:cNvSpPr/>
          <p:nvPr/>
        </p:nvSpPr>
        <p:spPr>
          <a:xfrm>
            <a:off x="6284115" y="3471452"/>
            <a:ext cx="23962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2020:</a:t>
            </a:r>
          </a:p>
        </p:txBody>
      </p:sp>
      <p:sp>
        <p:nvSpPr>
          <p:cNvPr id="49" name="Rectangle 24">
            <a:extLst>
              <a:ext uri="{FF2B5EF4-FFF2-40B4-BE49-F238E27FC236}">
                <a16:creationId xmlns:a16="http://schemas.microsoft.com/office/drawing/2014/main" id="{06E897B5-337A-49B5-8BA3-AB7569A51510}"/>
              </a:ext>
            </a:extLst>
          </p:cNvPr>
          <p:cNvSpPr/>
          <p:nvPr/>
        </p:nvSpPr>
        <p:spPr>
          <a:xfrm>
            <a:off x="599478" y="2439620"/>
            <a:ext cx="2365706" cy="530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cs typeface="Calibri" pitchFamily="34" charset="0"/>
              </a:rPr>
              <a:t>1. Успешные выпускники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2. Высокое качество образования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3. Наследие и традиции</a:t>
            </a:r>
            <a:endParaRPr lang="en-US" sz="1150" dirty="0">
              <a:cs typeface="Calibri" pitchFamily="34" charset="0"/>
            </a:endParaRPr>
          </a:p>
        </p:txBody>
      </p:sp>
      <p:sp>
        <p:nvSpPr>
          <p:cNvPr id="50" name="Rectangle 290">
            <a:extLst>
              <a:ext uri="{FF2B5EF4-FFF2-40B4-BE49-F238E27FC236}">
                <a16:creationId xmlns:a16="http://schemas.microsoft.com/office/drawing/2014/main" id="{EDA67583-13C2-4642-9EE1-5962D3F132DF}"/>
              </a:ext>
            </a:extLst>
          </p:cNvPr>
          <p:cNvSpPr/>
          <p:nvPr/>
        </p:nvSpPr>
        <p:spPr>
          <a:xfrm>
            <a:off x="9179297" y="2407903"/>
            <a:ext cx="2365706" cy="8848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cs typeface="Calibri" pitchFamily="34" charset="0"/>
              </a:rPr>
              <a:t>1. Легкий доступ к учебным материалам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2. Доступность учебных помещений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3. Выдающиеся профессора и преподаватели</a:t>
            </a:r>
            <a:endParaRPr lang="en-US" sz="1150" dirty="0">
              <a:cs typeface="Calibri" pitchFamily="34" charset="0"/>
            </a:endParaRPr>
          </a:p>
        </p:txBody>
      </p:sp>
      <p:sp>
        <p:nvSpPr>
          <p:cNvPr id="51" name="Rectangle 287">
            <a:extLst>
              <a:ext uri="{FF2B5EF4-FFF2-40B4-BE49-F238E27FC236}">
                <a16:creationId xmlns:a16="http://schemas.microsoft.com/office/drawing/2014/main" id="{4A9763AA-1C1F-49BF-9D77-0F0EB10ADC57}"/>
              </a:ext>
            </a:extLst>
          </p:cNvPr>
          <p:cNvSpPr/>
          <p:nvPr/>
        </p:nvSpPr>
        <p:spPr>
          <a:xfrm>
            <a:off x="3390746" y="2410636"/>
            <a:ext cx="2365706" cy="530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cs typeface="Calibri" pitchFamily="34" charset="0"/>
              </a:rPr>
              <a:t>1. Наличие иностранных студентов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2. Выгодное расположение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3. Дружелюбная и открытая среда</a:t>
            </a:r>
            <a:endParaRPr lang="en-US" sz="1150" dirty="0">
              <a:cs typeface="Calibri" pitchFamily="34" charset="0"/>
            </a:endParaRPr>
          </a:p>
        </p:txBody>
      </p:sp>
      <p:sp>
        <p:nvSpPr>
          <p:cNvPr id="52" name="Rectangle 292">
            <a:extLst>
              <a:ext uri="{FF2B5EF4-FFF2-40B4-BE49-F238E27FC236}">
                <a16:creationId xmlns:a16="http://schemas.microsoft.com/office/drawing/2014/main" id="{BC6CE789-57D2-4A40-8560-6A060E3DA550}"/>
              </a:ext>
            </a:extLst>
          </p:cNvPr>
          <p:cNvSpPr/>
          <p:nvPr/>
        </p:nvSpPr>
        <p:spPr>
          <a:xfrm>
            <a:off x="6290262" y="2406906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cs typeface="Calibri" pitchFamily="34" charset="0"/>
              </a:rPr>
              <a:t>1. Хорошая рекомендация для будущей карьеры или обучения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2. Хорошие возможности трудоустройства</a:t>
            </a:r>
          </a:p>
          <a:p>
            <a:pPr marL="144000" indent="-144000"/>
            <a:r>
              <a:rPr lang="ru-RU" sz="1150">
                <a:cs typeface="Calibri" pitchFamily="34" charset="0"/>
              </a:rPr>
              <a:t>3. Обучение навыкам, востребованным работодателями</a:t>
            </a:r>
            <a:endParaRPr lang="en-US" sz="1150" dirty="0">
              <a:cs typeface="Calibri" pitchFamily="34" charset="0"/>
            </a:endParaRPr>
          </a:p>
        </p:txBody>
      </p:sp>
      <p:sp>
        <p:nvSpPr>
          <p:cNvPr id="53" name="Rectangle 24">
            <a:extLst>
              <a:ext uri="{FF2B5EF4-FFF2-40B4-BE49-F238E27FC236}">
                <a16:creationId xmlns:a16="http://schemas.microsoft.com/office/drawing/2014/main" id="{198D2266-DA46-40A4-9E0B-6E18B2A8304B}"/>
              </a:ext>
            </a:extLst>
          </p:cNvPr>
          <p:cNvSpPr/>
          <p:nvPr/>
        </p:nvSpPr>
        <p:spPr>
          <a:xfrm>
            <a:off x="565825" y="3753051"/>
            <a:ext cx="2365706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30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1. Высокое качество образования</a:t>
            </a:r>
          </a:p>
          <a:p>
            <a:pPr marL="144000" indent="-144000"/>
            <a:r>
              <a:rPr lang="ru-RU" sz="130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2. Успешные выпускники</a:t>
            </a:r>
          </a:p>
          <a:p>
            <a:pPr marL="144000" indent="-144000"/>
            <a:r>
              <a:rPr lang="ru-RU" sz="130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3. Наследие и традиции</a:t>
            </a:r>
            <a:endParaRPr lang="en-US" sz="130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54" name="Rectangle 290">
            <a:extLst>
              <a:ext uri="{FF2B5EF4-FFF2-40B4-BE49-F238E27FC236}">
                <a16:creationId xmlns:a16="http://schemas.microsoft.com/office/drawing/2014/main" id="{854C8C40-F876-4E6E-B236-8A7650C060C7}"/>
              </a:ext>
            </a:extLst>
          </p:cNvPr>
          <p:cNvSpPr/>
          <p:nvPr/>
        </p:nvSpPr>
        <p:spPr>
          <a:xfrm>
            <a:off x="9179296" y="3763055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1. Легкий доступ к учебным материалам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2. Выдающиеся профессора и преподаватели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3. Широкий выбор учебных программ</a:t>
            </a:r>
            <a:endParaRPr lang="en-US" sz="115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55" name="Rectangle 287">
            <a:extLst>
              <a:ext uri="{FF2B5EF4-FFF2-40B4-BE49-F238E27FC236}">
                <a16:creationId xmlns:a16="http://schemas.microsoft.com/office/drawing/2014/main" id="{A380EE07-AE8A-464C-BF4F-76F65C2CD131}"/>
              </a:ext>
            </a:extLst>
          </p:cNvPr>
          <p:cNvSpPr/>
          <p:nvPr/>
        </p:nvSpPr>
        <p:spPr>
          <a:xfrm>
            <a:off x="3419640" y="3758605"/>
            <a:ext cx="2365706" cy="530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1. Выгодное расположение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2. Дружелюбная и открытая среда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3. Наличие иностранных студентов</a:t>
            </a:r>
            <a:endParaRPr lang="en-US" sz="115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64" name="Rectangle 292">
            <a:extLst>
              <a:ext uri="{FF2B5EF4-FFF2-40B4-BE49-F238E27FC236}">
                <a16:creationId xmlns:a16="http://schemas.microsoft.com/office/drawing/2014/main" id="{07B86053-B22A-4633-AA7A-FA1FB8AC106A}"/>
              </a:ext>
            </a:extLst>
          </p:cNvPr>
          <p:cNvSpPr/>
          <p:nvPr/>
        </p:nvSpPr>
        <p:spPr>
          <a:xfrm>
            <a:off x="6297326" y="3753051"/>
            <a:ext cx="2365706" cy="106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1. Хорошая рекомендация для будущей карьеры или обучения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2. Хорошие возможности трудоустройства</a:t>
            </a:r>
          </a:p>
          <a:p>
            <a:pPr marL="144000" indent="-144000"/>
            <a:r>
              <a:rPr lang="ru-RU" sz="115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3. Обучение навыкам, востребованным работодателями</a:t>
            </a:r>
            <a:endParaRPr lang="en-US" sz="115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65" name="Rectangle 24"/>
          <p:cNvSpPr/>
          <p:nvPr/>
        </p:nvSpPr>
        <p:spPr>
          <a:xfrm>
            <a:off x="4621531" y="276912"/>
            <a:ext cx="5863148" cy="49430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144000" indent="-144000"/>
            <a:endParaRPr lang="en-US" sz="1200" dirty="0">
              <a:solidFill>
                <a:srgbClr val="FF0000"/>
              </a:solidFill>
              <a:cs typeface="Calibri" pitchFamily="34" charset="0"/>
            </a:endParaRPr>
          </a:p>
          <a:p>
            <a:pPr marL="144000" indent="-144000"/>
            <a:endParaRPr lang="en-US" sz="1200" dirty="0">
              <a:solidFill>
                <a:srgbClr val="FF0000"/>
              </a:solidFill>
              <a:cs typeface="Calibri" pitchFamily="34" charset="0"/>
            </a:endParaRPr>
          </a:p>
          <a:p>
            <a:pPr marL="144000" indent="-144000"/>
            <a:endParaRPr lang="en-US" sz="1200" dirty="0">
              <a:solidFill>
                <a:srgbClr val="FF00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000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Elbow Connector 42"/>
          <p:cNvCxnSpPr>
            <a:cxnSpLocks/>
          </p:cNvCxnSpPr>
          <p:nvPr/>
        </p:nvCxnSpPr>
        <p:spPr>
          <a:xfrm rot="16200000" flipH="1">
            <a:off x="5641624" y="4163249"/>
            <a:ext cx="762427" cy="1"/>
          </a:xfrm>
          <a:prstGeom prst="bentConnector3">
            <a:avLst>
              <a:gd name="adj1" fmla="val 50000"/>
            </a:avLst>
          </a:prstGeom>
          <a:ln w="28575">
            <a:solidFill>
              <a:srgbClr val="C5C0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87">
            <a:extLst>
              <a:ext uri="{FF2B5EF4-FFF2-40B4-BE49-F238E27FC236}">
                <a16:creationId xmlns:a16="http://schemas.microsoft.com/office/drawing/2014/main" id="{98056B8A-F785-46A0-902A-985E44DDC6AF}"/>
              </a:ext>
            </a:extLst>
          </p:cNvPr>
          <p:cNvSpPr/>
          <p:nvPr/>
        </p:nvSpPr>
        <p:spPr>
          <a:xfrm>
            <a:off x="4394982" y="4196485"/>
            <a:ext cx="3263711" cy="615361"/>
          </a:xfrm>
          <a:custGeom>
            <a:avLst/>
            <a:gdLst>
              <a:gd name="connsiteX0" fmla="*/ 109409 w 4179600"/>
              <a:gd name="connsiteY0" fmla="*/ 0 h 1609522"/>
              <a:gd name="connsiteX1" fmla="*/ 587459 w 4179600"/>
              <a:gd name="connsiteY1" fmla="*/ 0 h 1609522"/>
              <a:gd name="connsiteX2" fmla="*/ 3592141 w 4179600"/>
              <a:gd name="connsiteY2" fmla="*/ 0 h 1609522"/>
              <a:gd name="connsiteX3" fmla="*/ 4070191 w 4179600"/>
              <a:gd name="connsiteY3" fmla="*/ 0 h 1609522"/>
              <a:gd name="connsiteX4" fmla="*/ 4179600 w 4179600"/>
              <a:gd name="connsiteY4" fmla="*/ 109409 h 1609522"/>
              <a:gd name="connsiteX5" fmla="*/ 4179600 w 4179600"/>
              <a:gd name="connsiteY5" fmla="*/ 587459 h 1609522"/>
              <a:gd name="connsiteX6" fmla="*/ 4179600 w 4179600"/>
              <a:gd name="connsiteY6" fmla="*/ 616732 h 1609522"/>
              <a:gd name="connsiteX7" fmla="*/ 4179600 w 4179600"/>
              <a:gd name="connsiteY7" fmla="*/ 992789 h 1609522"/>
              <a:gd name="connsiteX8" fmla="*/ 4179600 w 4179600"/>
              <a:gd name="connsiteY8" fmla="*/ 1022063 h 1609522"/>
              <a:gd name="connsiteX9" fmla="*/ 4179600 w 4179600"/>
              <a:gd name="connsiteY9" fmla="*/ 1500112 h 1609522"/>
              <a:gd name="connsiteX10" fmla="*/ 4070191 w 4179600"/>
              <a:gd name="connsiteY10" fmla="*/ 1609521 h 1609522"/>
              <a:gd name="connsiteX11" fmla="*/ 3592151 w 4179600"/>
              <a:gd name="connsiteY11" fmla="*/ 1609521 h 1609522"/>
              <a:gd name="connsiteX12" fmla="*/ 3592141 w 4179600"/>
              <a:gd name="connsiteY12" fmla="*/ 1609522 h 1609522"/>
              <a:gd name="connsiteX13" fmla="*/ 587459 w 4179600"/>
              <a:gd name="connsiteY13" fmla="*/ 1609522 h 1609522"/>
              <a:gd name="connsiteX14" fmla="*/ 587449 w 4179600"/>
              <a:gd name="connsiteY14" fmla="*/ 1609521 h 1609522"/>
              <a:gd name="connsiteX15" fmla="*/ 109409 w 4179600"/>
              <a:gd name="connsiteY15" fmla="*/ 1609521 h 1609522"/>
              <a:gd name="connsiteX16" fmla="*/ 0 w 4179600"/>
              <a:gd name="connsiteY16" fmla="*/ 1500112 h 1609522"/>
              <a:gd name="connsiteX17" fmla="*/ 0 w 4179600"/>
              <a:gd name="connsiteY17" fmla="*/ 1022064 h 1609522"/>
              <a:gd name="connsiteX18" fmla="*/ 0 w 4179600"/>
              <a:gd name="connsiteY18" fmla="*/ 1022063 h 1609522"/>
              <a:gd name="connsiteX19" fmla="*/ 0 w 4179600"/>
              <a:gd name="connsiteY19" fmla="*/ 587459 h 1609522"/>
              <a:gd name="connsiteX20" fmla="*/ 0 w 4179600"/>
              <a:gd name="connsiteY20" fmla="*/ 587458 h 1609522"/>
              <a:gd name="connsiteX21" fmla="*/ 0 w 4179600"/>
              <a:gd name="connsiteY21" fmla="*/ 109409 h 1609522"/>
              <a:gd name="connsiteX22" fmla="*/ 109409 w 4179600"/>
              <a:gd name="connsiteY22" fmla="*/ 0 h 1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9600" h="1609522">
                <a:moveTo>
                  <a:pt x="109409" y="0"/>
                </a:moveTo>
                <a:lnTo>
                  <a:pt x="587459" y="0"/>
                </a:lnTo>
                <a:lnTo>
                  <a:pt x="3592141" y="0"/>
                </a:lnTo>
                <a:lnTo>
                  <a:pt x="4070191" y="0"/>
                </a:lnTo>
                <a:cubicBezTo>
                  <a:pt x="4130616" y="0"/>
                  <a:pt x="4179600" y="48984"/>
                  <a:pt x="4179600" y="109409"/>
                </a:cubicBezTo>
                <a:lnTo>
                  <a:pt x="4179600" y="587459"/>
                </a:lnTo>
                <a:lnTo>
                  <a:pt x="4179600" y="616732"/>
                </a:lnTo>
                <a:lnTo>
                  <a:pt x="4179600" y="992789"/>
                </a:lnTo>
                <a:lnTo>
                  <a:pt x="4179600" y="1022063"/>
                </a:lnTo>
                <a:lnTo>
                  <a:pt x="4179600" y="1500112"/>
                </a:lnTo>
                <a:cubicBezTo>
                  <a:pt x="4179600" y="1560537"/>
                  <a:pt x="4130616" y="1609521"/>
                  <a:pt x="4070191" y="1609521"/>
                </a:cubicBezTo>
                <a:lnTo>
                  <a:pt x="3592151" y="1609521"/>
                </a:lnTo>
                <a:lnTo>
                  <a:pt x="3592141" y="1609522"/>
                </a:lnTo>
                <a:lnTo>
                  <a:pt x="587459" y="1609522"/>
                </a:lnTo>
                <a:lnTo>
                  <a:pt x="587449" y="1609521"/>
                </a:lnTo>
                <a:lnTo>
                  <a:pt x="109409" y="1609521"/>
                </a:lnTo>
                <a:cubicBezTo>
                  <a:pt x="48984" y="1609521"/>
                  <a:pt x="0" y="1560537"/>
                  <a:pt x="0" y="1500112"/>
                </a:cubicBezTo>
                <a:lnTo>
                  <a:pt x="0" y="1022064"/>
                </a:lnTo>
                <a:lnTo>
                  <a:pt x="0" y="1022063"/>
                </a:lnTo>
                <a:lnTo>
                  <a:pt x="0" y="587459"/>
                </a:lnTo>
                <a:lnTo>
                  <a:pt x="0" y="587458"/>
                </a:lnTo>
                <a:lnTo>
                  <a:pt x="0" y="109409"/>
                </a:lnTo>
                <a:cubicBezTo>
                  <a:pt x="0" y="48984"/>
                  <a:pt x="48984" y="0"/>
                  <a:pt x="109409" y="0"/>
                </a:cubicBezTo>
                <a:close/>
              </a:path>
            </a:pathLst>
          </a:custGeom>
          <a:solidFill>
            <a:srgbClr val="C5C0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195E1C5D-48AA-4E9D-91F7-FE425CA2064D}"/>
              </a:ext>
            </a:extLst>
          </p:cNvPr>
          <p:cNvSpPr/>
          <p:nvPr/>
        </p:nvSpPr>
        <p:spPr>
          <a:xfrm>
            <a:off x="4324495" y="1736114"/>
            <a:ext cx="2192178" cy="2237780"/>
          </a:xfrm>
          <a:prstGeom prst="flowChartConnector">
            <a:avLst/>
          </a:prstGeom>
          <a:solidFill>
            <a:srgbClr val="B7D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2B08C0B2-2DC8-4DEE-9372-356ECE703CE1}"/>
              </a:ext>
            </a:extLst>
          </p:cNvPr>
          <p:cNvSpPr/>
          <p:nvPr/>
        </p:nvSpPr>
        <p:spPr>
          <a:xfrm>
            <a:off x="5543846" y="1744622"/>
            <a:ext cx="2221412" cy="2267622"/>
          </a:xfrm>
          <a:prstGeom prst="flowChartConnector">
            <a:avLst/>
          </a:prstGeom>
          <a:solidFill>
            <a:srgbClr val="BB8DB9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eeform 87">
            <a:extLst>
              <a:ext uri="{FF2B5EF4-FFF2-40B4-BE49-F238E27FC236}">
                <a16:creationId xmlns:a16="http://schemas.microsoft.com/office/drawing/2014/main" id="{2F3497FD-E6F1-46EE-B731-B31B2A137C55}"/>
              </a:ext>
            </a:extLst>
          </p:cNvPr>
          <p:cNvSpPr/>
          <p:nvPr/>
        </p:nvSpPr>
        <p:spPr>
          <a:xfrm>
            <a:off x="8336745" y="1799064"/>
            <a:ext cx="2573195" cy="615361"/>
          </a:xfrm>
          <a:custGeom>
            <a:avLst/>
            <a:gdLst>
              <a:gd name="connsiteX0" fmla="*/ 109409 w 4179600"/>
              <a:gd name="connsiteY0" fmla="*/ 0 h 1609522"/>
              <a:gd name="connsiteX1" fmla="*/ 587459 w 4179600"/>
              <a:gd name="connsiteY1" fmla="*/ 0 h 1609522"/>
              <a:gd name="connsiteX2" fmla="*/ 3592141 w 4179600"/>
              <a:gd name="connsiteY2" fmla="*/ 0 h 1609522"/>
              <a:gd name="connsiteX3" fmla="*/ 4070191 w 4179600"/>
              <a:gd name="connsiteY3" fmla="*/ 0 h 1609522"/>
              <a:gd name="connsiteX4" fmla="*/ 4179600 w 4179600"/>
              <a:gd name="connsiteY4" fmla="*/ 109409 h 1609522"/>
              <a:gd name="connsiteX5" fmla="*/ 4179600 w 4179600"/>
              <a:gd name="connsiteY5" fmla="*/ 587459 h 1609522"/>
              <a:gd name="connsiteX6" fmla="*/ 4179600 w 4179600"/>
              <a:gd name="connsiteY6" fmla="*/ 616732 h 1609522"/>
              <a:gd name="connsiteX7" fmla="*/ 4179600 w 4179600"/>
              <a:gd name="connsiteY7" fmla="*/ 992789 h 1609522"/>
              <a:gd name="connsiteX8" fmla="*/ 4179600 w 4179600"/>
              <a:gd name="connsiteY8" fmla="*/ 1022063 h 1609522"/>
              <a:gd name="connsiteX9" fmla="*/ 4179600 w 4179600"/>
              <a:gd name="connsiteY9" fmla="*/ 1500112 h 1609522"/>
              <a:gd name="connsiteX10" fmla="*/ 4070191 w 4179600"/>
              <a:gd name="connsiteY10" fmla="*/ 1609521 h 1609522"/>
              <a:gd name="connsiteX11" fmla="*/ 3592151 w 4179600"/>
              <a:gd name="connsiteY11" fmla="*/ 1609521 h 1609522"/>
              <a:gd name="connsiteX12" fmla="*/ 3592141 w 4179600"/>
              <a:gd name="connsiteY12" fmla="*/ 1609522 h 1609522"/>
              <a:gd name="connsiteX13" fmla="*/ 587459 w 4179600"/>
              <a:gd name="connsiteY13" fmla="*/ 1609522 h 1609522"/>
              <a:gd name="connsiteX14" fmla="*/ 587449 w 4179600"/>
              <a:gd name="connsiteY14" fmla="*/ 1609521 h 1609522"/>
              <a:gd name="connsiteX15" fmla="*/ 109409 w 4179600"/>
              <a:gd name="connsiteY15" fmla="*/ 1609521 h 1609522"/>
              <a:gd name="connsiteX16" fmla="*/ 0 w 4179600"/>
              <a:gd name="connsiteY16" fmla="*/ 1500112 h 1609522"/>
              <a:gd name="connsiteX17" fmla="*/ 0 w 4179600"/>
              <a:gd name="connsiteY17" fmla="*/ 1022064 h 1609522"/>
              <a:gd name="connsiteX18" fmla="*/ 0 w 4179600"/>
              <a:gd name="connsiteY18" fmla="*/ 1022063 h 1609522"/>
              <a:gd name="connsiteX19" fmla="*/ 0 w 4179600"/>
              <a:gd name="connsiteY19" fmla="*/ 587459 h 1609522"/>
              <a:gd name="connsiteX20" fmla="*/ 0 w 4179600"/>
              <a:gd name="connsiteY20" fmla="*/ 587458 h 1609522"/>
              <a:gd name="connsiteX21" fmla="*/ 0 w 4179600"/>
              <a:gd name="connsiteY21" fmla="*/ 109409 h 1609522"/>
              <a:gd name="connsiteX22" fmla="*/ 109409 w 4179600"/>
              <a:gd name="connsiteY22" fmla="*/ 0 h 1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9600" h="1609522">
                <a:moveTo>
                  <a:pt x="109409" y="0"/>
                </a:moveTo>
                <a:lnTo>
                  <a:pt x="587459" y="0"/>
                </a:lnTo>
                <a:lnTo>
                  <a:pt x="3592141" y="0"/>
                </a:lnTo>
                <a:lnTo>
                  <a:pt x="4070191" y="0"/>
                </a:lnTo>
                <a:cubicBezTo>
                  <a:pt x="4130616" y="0"/>
                  <a:pt x="4179600" y="48984"/>
                  <a:pt x="4179600" y="109409"/>
                </a:cubicBezTo>
                <a:lnTo>
                  <a:pt x="4179600" y="587459"/>
                </a:lnTo>
                <a:lnTo>
                  <a:pt x="4179600" y="616732"/>
                </a:lnTo>
                <a:lnTo>
                  <a:pt x="4179600" y="992789"/>
                </a:lnTo>
                <a:lnTo>
                  <a:pt x="4179600" y="1022063"/>
                </a:lnTo>
                <a:lnTo>
                  <a:pt x="4179600" y="1500112"/>
                </a:lnTo>
                <a:cubicBezTo>
                  <a:pt x="4179600" y="1560537"/>
                  <a:pt x="4130616" y="1609521"/>
                  <a:pt x="4070191" y="1609521"/>
                </a:cubicBezTo>
                <a:lnTo>
                  <a:pt x="3592151" y="1609521"/>
                </a:lnTo>
                <a:lnTo>
                  <a:pt x="3592141" y="1609522"/>
                </a:lnTo>
                <a:lnTo>
                  <a:pt x="587459" y="1609522"/>
                </a:lnTo>
                <a:lnTo>
                  <a:pt x="587449" y="1609521"/>
                </a:lnTo>
                <a:lnTo>
                  <a:pt x="109409" y="1609521"/>
                </a:lnTo>
                <a:cubicBezTo>
                  <a:pt x="48984" y="1609521"/>
                  <a:pt x="0" y="1560537"/>
                  <a:pt x="0" y="1500112"/>
                </a:cubicBezTo>
                <a:lnTo>
                  <a:pt x="0" y="1022064"/>
                </a:lnTo>
                <a:lnTo>
                  <a:pt x="0" y="1022063"/>
                </a:lnTo>
                <a:lnTo>
                  <a:pt x="0" y="587459"/>
                </a:lnTo>
                <a:lnTo>
                  <a:pt x="0" y="587458"/>
                </a:lnTo>
                <a:lnTo>
                  <a:pt x="0" y="109409"/>
                </a:lnTo>
                <a:cubicBezTo>
                  <a:pt x="0" y="48984"/>
                  <a:pt x="48984" y="0"/>
                  <a:pt x="109409" y="0"/>
                </a:cubicBezTo>
                <a:close/>
              </a:path>
            </a:pathLst>
          </a:custGeom>
          <a:solidFill>
            <a:srgbClr val="BB8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9" name="Freeform 87">
            <a:extLst>
              <a:ext uri="{FF2B5EF4-FFF2-40B4-BE49-F238E27FC236}">
                <a16:creationId xmlns:a16="http://schemas.microsoft.com/office/drawing/2014/main" id="{9735583D-EA84-4E2C-A1D7-8D6B113264DD}"/>
              </a:ext>
            </a:extLst>
          </p:cNvPr>
          <p:cNvSpPr/>
          <p:nvPr/>
        </p:nvSpPr>
        <p:spPr>
          <a:xfrm>
            <a:off x="1385501" y="1786817"/>
            <a:ext cx="2589567" cy="615361"/>
          </a:xfrm>
          <a:custGeom>
            <a:avLst/>
            <a:gdLst>
              <a:gd name="connsiteX0" fmla="*/ 109409 w 4179600"/>
              <a:gd name="connsiteY0" fmla="*/ 0 h 1609522"/>
              <a:gd name="connsiteX1" fmla="*/ 587459 w 4179600"/>
              <a:gd name="connsiteY1" fmla="*/ 0 h 1609522"/>
              <a:gd name="connsiteX2" fmla="*/ 3592141 w 4179600"/>
              <a:gd name="connsiteY2" fmla="*/ 0 h 1609522"/>
              <a:gd name="connsiteX3" fmla="*/ 4070191 w 4179600"/>
              <a:gd name="connsiteY3" fmla="*/ 0 h 1609522"/>
              <a:gd name="connsiteX4" fmla="*/ 4179600 w 4179600"/>
              <a:gd name="connsiteY4" fmla="*/ 109409 h 1609522"/>
              <a:gd name="connsiteX5" fmla="*/ 4179600 w 4179600"/>
              <a:gd name="connsiteY5" fmla="*/ 587459 h 1609522"/>
              <a:gd name="connsiteX6" fmla="*/ 4179600 w 4179600"/>
              <a:gd name="connsiteY6" fmla="*/ 616732 h 1609522"/>
              <a:gd name="connsiteX7" fmla="*/ 4179600 w 4179600"/>
              <a:gd name="connsiteY7" fmla="*/ 992789 h 1609522"/>
              <a:gd name="connsiteX8" fmla="*/ 4179600 w 4179600"/>
              <a:gd name="connsiteY8" fmla="*/ 1022063 h 1609522"/>
              <a:gd name="connsiteX9" fmla="*/ 4179600 w 4179600"/>
              <a:gd name="connsiteY9" fmla="*/ 1500112 h 1609522"/>
              <a:gd name="connsiteX10" fmla="*/ 4070191 w 4179600"/>
              <a:gd name="connsiteY10" fmla="*/ 1609521 h 1609522"/>
              <a:gd name="connsiteX11" fmla="*/ 3592151 w 4179600"/>
              <a:gd name="connsiteY11" fmla="*/ 1609521 h 1609522"/>
              <a:gd name="connsiteX12" fmla="*/ 3592141 w 4179600"/>
              <a:gd name="connsiteY12" fmla="*/ 1609522 h 1609522"/>
              <a:gd name="connsiteX13" fmla="*/ 587459 w 4179600"/>
              <a:gd name="connsiteY13" fmla="*/ 1609522 h 1609522"/>
              <a:gd name="connsiteX14" fmla="*/ 587449 w 4179600"/>
              <a:gd name="connsiteY14" fmla="*/ 1609521 h 1609522"/>
              <a:gd name="connsiteX15" fmla="*/ 109409 w 4179600"/>
              <a:gd name="connsiteY15" fmla="*/ 1609521 h 1609522"/>
              <a:gd name="connsiteX16" fmla="*/ 0 w 4179600"/>
              <a:gd name="connsiteY16" fmla="*/ 1500112 h 1609522"/>
              <a:gd name="connsiteX17" fmla="*/ 0 w 4179600"/>
              <a:gd name="connsiteY17" fmla="*/ 1022064 h 1609522"/>
              <a:gd name="connsiteX18" fmla="*/ 0 w 4179600"/>
              <a:gd name="connsiteY18" fmla="*/ 1022063 h 1609522"/>
              <a:gd name="connsiteX19" fmla="*/ 0 w 4179600"/>
              <a:gd name="connsiteY19" fmla="*/ 587459 h 1609522"/>
              <a:gd name="connsiteX20" fmla="*/ 0 w 4179600"/>
              <a:gd name="connsiteY20" fmla="*/ 587458 h 1609522"/>
              <a:gd name="connsiteX21" fmla="*/ 0 w 4179600"/>
              <a:gd name="connsiteY21" fmla="*/ 109409 h 1609522"/>
              <a:gd name="connsiteX22" fmla="*/ 109409 w 4179600"/>
              <a:gd name="connsiteY22" fmla="*/ 0 h 1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9600" h="1609522">
                <a:moveTo>
                  <a:pt x="109409" y="0"/>
                </a:moveTo>
                <a:lnTo>
                  <a:pt x="587459" y="0"/>
                </a:lnTo>
                <a:lnTo>
                  <a:pt x="3592141" y="0"/>
                </a:lnTo>
                <a:lnTo>
                  <a:pt x="4070191" y="0"/>
                </a:lnTo>
                <a:cubicBezTo>
                  <a:pt x="4130616" y="0"/>
                  <a:pt x="4179600" y="48984"/>
                  <a:pt x="4179600" y="109409"/>
                </a:cubicBezTo>
                <a:lnTo>
                  <a:pt x="4179600" y="587459"/>
                </a:lnTo>
                <a:lnTo>
                  <a:pt x="4179600" y="616732"/>
                </a:lnTo>
                <a:lnTo>
                  <a:pt x="4179600" y="992789"/>
                </a:lnTo>
                <a:lnTo>
                  <a:pt x="4179600" y="1022063"/>
                </a:lnTo>
                <a:lnTo>
                  <a:pt x="4179600" y="1500112"/>
                </a:lnTo>
                <a:cubicBezTo>
                  <a:pt x="4179600" y="1560537"/>
                  <a:pt x="4130616" y="1609521"/>
                  <a:pt x="4070191" y="1609521"/>
                </a:cubicBezTo>
                <a:lnTo>
                  <a:pt x="3592151" y="1609521"/>
                </a:lnTo>
                <a:lnTo>
                  <a:pt x="3592141" y="1609522"/>
                </a:lnTo>
                <a:lnTo>
                  <a:pt x="587459" y="1609522"/>
                </a:lnTo>
                <a:lnTo>
                  <a:pt x="587449" y="1609521"/>
                </a:lnTo>
                <a:lnTo>
                  <a:pt x="109409" y="1609521"/>
                </a:lnTo>
                <a:cubicBezTo>
                  <a:pt x="48984" y="1609521"/>
                  <a:pt x="0" y="1560537"/>
                  <a:pt x="0" y="1500112"/>
                </a:cubicBezTo>
                <a:lnTo>
                  <a:pt x="0" y="1022064"/>
                </a:lnTo>
                <a:lnTo>
                  <a:pt x="0" y="1022063"/>
                </a:lnTo>
                <a:lnTo>
                  <a:pt x="0" y="587459"/>
                </a:lnTo>
                <a:lnTo>
                  <a:pt x="0" y="587458"/>
                </a:lnTo>
                <a:lnTo>
                  <a:pt x="0" y="109409"/>
                </a:lnTo>
                <a:cubicBezTo>
                  <a:pt x="0" y="48984"/>
                  <a:pt x="48984" y="0"/>
                  <a:pt x="109409" y="0"/>
                </a:cubicBezTo>
                <a:close/>
              </a:path>
            </a:pathLst>
          </a:custGeom>
          <a:solidFill>
            <a:srgbClr val="B7D79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 lIns="90273" tIns="45136" rIns="90273" bIns="45136" rtlCol="0" anchor="t">
            <a:noAutofit/>
          </a:bodyPr>
          <a:lstStyle/>
          <a:p>
            <a:r>
              <a:rPr lang="ru-RU" dirty="0"/>
              <a:t>На следующих слайдах представлен агрегированный анализ всех 40 атрибутов из драйверов привлекательности университета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cxnSp>
        <p:nvCxnSpPr>
          <p:cNvPr id="44" name="Elbow Connector 43"/>
          <p:cNvCxnSpPr>
            <a:cxnSpLocks/>
          </p:cNvCxnSpPr>
          <p:nvPr/>
        </p:nvCxnSpPr>
        <p:spPr>
          <a:xfrm>
            <a:off x="3975071" y="1931495"/>
            <a:ext cx="508952" cy="441279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B4D5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385501" y="1956573"/>
            <a:ext cx="2589570" cy="28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1270" b="1">
                <a:solidFill>
                  <a:srgbClr val="FFFFFF"/>
                </a:solidFill>
                <a:cs typeface="Calibri" pitchFamily="34" charset="0"/>
              </a:rPr>
              <a:t>Ассоциируемые атрибуты</a:t>
            </a:r>
            <a:endParaRPr lang="en-GB" sz="1270" b="1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385501" y="2328849"/>
            <a:ext cx="2589567" cy="16881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40782" y="2424001"/>
            <a:ext cx="2480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>
                <a:solidFill>
                  <a:srgbClr val="414041"/>
                </a:solidFill>
              </a:rPr>
              <a:t>Атрибуты, которые наиболее сильно ассоциируются Вашими студентами с Вашим университетом.</a:t>
            </a:r>
            <a:endParaRPr lang="en-US" sz="1600" dirty="0">
              <a:solidFill>
                <a:srgbClr val="414041"/>
              </a:solidFill>
            </a:endParaRPr>
          </a:p>
        </p:txBody>
      </p:sp>
      <p:cxnSp>
        <p:nvCxnSpPr>
          <p:cNvPr id="67" name="Elbow Connector 66"/>
          <p:cNvCxnSpPr>
            <a:cxnSpLocks/>
          </p:cNvCxnSpPr>
          <p:nvPr/>
        </p:nvCxnSpPr>
        <p:spPr>
          <a:xfrm flipV="1">
            <a:off x="7639643" y="1946526"/>
            <a:ext cx="687577" cy="426248"/>
          </a:xfrm>
          <a:prstGeom prst="bentConnector3">
            <a:avLst>
              <a:gd name="adj1" fmla="val 50000"/>
            </a:avLst>
          </a:prstGeom>
          <a:ln w="28575">
            <a:solidFill>
              <a:srgbClr val="BB8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8328560" y="2323008"/>
            <a:ext cx="2581380" cy="21694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374646" y="2417481"/>
            <a:ext cx="2489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414041"/>
                </a:solidFill>
                <a:latin typeface="+mj-lt"/>
              </a:defRPr>
            </a:lvl1pPr>
          </a:lstStyle>
          <a:p>
            <a:r>
              <a:rPr lang="ru-RU" sz="1600">
                <a:latin typeface="+mn-lt"/>
              </a:rPr>
              <a:t>В целом, наиболее привлекательные атрибуты среди Ваших студентов.</a:t>
            </a:r>
            <a:endParaRPr lang="en-US" sz="1600" dirty="0">
              <a:latin typeface="+mn-lt"/>
            </a:endParaRPr>
          </a:p>
        </p:txBody>
      </p:sp>
      <p:sp>
        <p:nvSpPr>
          <p:cNvPr id="77" name="AutoShape 25"/>
          <p:cNvSpPr>
            <a:spLocks noChangeAspect="1" noChangeArrowheads="1" noTextEdit="1"/>
          </p:cNvSpPr>
          <p:nvPr/>
        </p:nvSpPr>
        <p:spPr bwMode="auto">
          <a:xfrm>
            <a:off x="4324498" y="1751092"/>
            <a:ext cx="3397591" cy="223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399370" y="4803338"/>
            <a:ext cx="3259323" cy="16382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84024" y="4871882"/>
            <a:ext cx="309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414041"/>
                </a:solidFill>
                <a:latin typeface="+mj-lt"/>
              </a:defRPr>
            </a:lvl1pPr>
          </a:lstStyle>
          <a:p>
            <a:r>
              <a:rPr lang="ru-RU" sz="1600">
                <a:latin typeface="+mn-lt"/>
              </a:rPr>
              <a:t>Атрибуты, которые являются одними из самых привлекательных и наиболее ассоциируемых.</a:t>
            </a:r>
          </a:p>
          <a:p>
            <a:r>
              <a:rPr lang="ru-RU" sz="1600">
                <a:latin typeface="+mn-lt"/>
              </a:rPr>
              <a:t>Эти атрибуты радуют Ваших студентов больше всего.</a:t>
            </a:r>
            <a:endParaRPr lang="en-US" sz="1600" dirty="0"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609274" y="1841611"/>
            <a:ext cx="2107601" cy="678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z-Cyrl-AZ" sz="1270" b="1" dirty="0">
                <a:solidFill>
                  <a:srgbClr val="FFFFFF"/>
                </a:solidFill>
                <a:cs typeface="Calibri" pitchFamily="34" charset="0"/>
              </a:rPr>
              <a:t>Привлекательные атрибуты</a:t>
            </a:r>
          </a:p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7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65662" y="2367408"/>
            <a:ext cx="1178184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27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Ваш бренд</a:t>
            </a:r>
            <a:endParaRPr kumimoji="0" lang="en-GB" sz="127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21052" y="2367408"/>
            <a:ext cx="105187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az-Cyrl-AZ" sz="12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Чего хочет </a:t>
            </a:r>
            <a:r>
              <a:rPr lang="az-Cyrl-AZ" sz="1270" b="1" dirty="0">
                <a:solidFill>
                  <a:prstClr val="white"/>
                </a:solidFill>
              </a:rPr>
              <a:t>талант?</a:t>
            </a:r>
            <a:endParaRPr kumimoji="0" lang="en-GB" sz="127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741648" y="4351207"/>
            <a:ext cx="2708704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7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Привлекательные и заслуживающие доверия атрибуты</a:t>
            </a:r>
            <a:endParaRPr kumimoji="0" lang="en-US" sz="127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76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73E25907-5DB8-49BC-AA86-A92BDB0025D3}"/>
              </a:ext>
            </a:extLst>
          </p:cNvPr>
          <p:cNvSpPr/>
          <p:nvPr/>
        </p:nvSpPr>
        <p:spPr>
          <a:xfrm>
            <a:off x="8681544" y="1154668"/>
            <a:ext cx="2182318" cy="2552366"/>
          </a:xfrm>
          <a:prstGeom prst="roundRect">
            <a:avLst/>
          </a:prstGeom>
          <a:solidFill>
            <a:srgbClr val="DEEF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3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3DDF9D-5C46-49F0-B048-3AF217CB87B3}"/>
              </a:ext>
            </a:extLst>
          </p:cNvPr>
          <p:cNvSpPr/>
          <p:nvPr/>
        </p:nvSpPr>
        <p:spPr>
          <a:xfrm>
            <a:off x="9113839" y="2204755"/>
            <a:ext cx="1385603" cy="1330077"/>
          </a:xfrm>
          <a:prstGeom prst="ellipse">
            <a:avLst/>
          </a:prstGeom>
          <a:solidFill>
            <a:srgbClr val="7C94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rgbClr val="414041"/>
                </a:solidFill>
              </a:rPr>
              <a:t>Благодарим за сотрудничество!</a:t>
            </a:r>
            <a:endParaRPr lang="sv-SE" dirty="0"/>
          </a:p>
        </p:txBody>
      </p:sp>
      <p:sp>
        <p:nvSpPr>
          <p:cNvPr id="7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360DF5F7-1DA3-4DFC-87D9-D4DFE7ADE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3064" y="50819"/>
            <a:ext cx="1685365" cy="381544"/>
          </a:xfrm>
          <a:prstGeom prst="rect">
            <a:avLst/>
          </a:prstGeom>
        </p:spPr>
      </p:pic>
      <p:pic>
        <p:nvPicPr>
          <p:cNvPr id="113" name="Graphic 112" descr="Open folder">
            <a:extLst>
              <a:ext uri="{FF2B5EF4-FFF2-40B4-BE49-F238E27FC236}">
                <a16:creationId xmlns:a16="http://schemas.microsoft.com/office/drawing/2014/main" id="{939B8F56-77B9-4632-B59B-A858C07F6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7310" y="3925744"/>
            <a:ext cx="634666" cy="702471"/>
          </a:xfrm>
          <a:prstGeom prst="rect">
            <a:avLst/>
          </a:prstGeom>
        </p:spPr>
      </p:pic>
      <p:pic>
        <p:nvPicPr>
          <p:cNvPr id="114" name="Graphic 113" descr="Email">
            <a:extLst>
              <a:ext uri="{FF2B5EF4-FFF2-40B4-BE49-F238E27FC236}">
                <a16:creationId xmlns:a16="http://schemas.microsoft.com/office/drawing/2014/main" id="{D78DC46A-1246-4E00-95BC-392263C19A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8909" y="3957842"/>
            <a:ext cx="678785" cy="599998"/>
          </a:xfrm>
          <a:prstGeom prst="rect">
            <a:avLst/>
          </a:prstGeom>
        </p:spPr>
      </p:pic>
      <p:pic>
        <p:nvPicPr>
          <p:cNvPr id="115" name="Graphic 114" descr="Customer review">
            <a:extLst>
              <a:ext uri="{FF2B5EF4-FFF2-40B4-BE49-F238E27FC236}">
                <a16:creationId xmlns:a16="http://schemas.microsoft.com/office/drawing/2014/main" id="{1ADF4C69-7099-4685-B8DC-914CC978AA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85327" y="4022747"/>
            <a:ext cx="656023" cy="579943"/>
          </a:xfrm>
          <a:prstGeom prst="rect">
            <a:avLst/>
          </a:prstGeom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5EFD0207-CE31-43F9-AEAE-2E44ABF0347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59668" y="1807781"/>
            <a:ext cx="2072208" cy="1176904"/>
          </a:xfrm>
          <a:prstGeom prst="rect">
            <a:avLst/>
          </a:prstGeom>
        </p:spPr>
      </p:pic>
      <p:pic>
        <p:nvPicPr>
          <p:cNvPr id="53" name="Picture 3">
            <a:extLst>
              <a:ext uri="{FF2B5EF4-FFF2-40B4-BE49-F238E27FC236}">
                <a16:creationId xmlns:a16="http://schemas.microsoft.com/office/drawing/2014/main" id="{0B3655F6-ABD5-4602-88C0-857A919B05F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237189" y="3247354"/>
            <a:ext cx="2072208" cy="1176904"/>
          </a:xfrm>
          <a:prstGeom prst="rect">
            <a:avLst/>
          </a:prstGeom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55CB76F0-4E6B-443A-9A8F-EA76FD81221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071592" y="1807781"/>
            <a:ext cx="2072208" cy="1176904"/>
          </a:xfrm>
          <a:prstGeom prst="rect">
            <a:avLst/>
          </a:prstGeom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id="{5614C15F-A55F-4739-8218-B1A9446C316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760123" y="1807781"/>
            <a:ext cx="2072208" cy="1176904"/>
          </a:xfrm>
          <a:prstGeom prst="rect">
            <a:avLst/>
          </a:prstGeom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0607B607-3E56-48FB-A9EE-8F6D6FAE465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49115" y="3247354"/>
            <a:ext cx="2072208" cy="1176904"/>
          </a:xfrm>
          <a:prstGeom prst="rect">
            <a:avLst/>
          </a:prstGeom>
        </p:spPr>
      </p:pic>
      <p:pic>
        <p:nvPicPr>
          <p:cNvPr id="57" name="Picture 7">
            <a:extLst>
              <a:ext uri="{FF2B5EF4-FFF2-40B4-BE49-F238E27FC236}">
                <a16:creationId xmlns:a16="http://schemas.microsoft.com/office/drawing/2014/main" id="{F19B45C1-A38F-4642-8030-56BB20228D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745893" y="2204755"/>
            <a:ext cx="1299757" cy="1330077"/>
          </a:xfrm>
          <a:prstGeom prst="rect">
            <a:avLst/>
          </a:prstGeom>
        </p:spPr>
      </p:pic>
      <p:pic>
        <p:nvPicPr>
          <p:cNvPr id="58" name="Picture 8">
            <a:extLst>
              <a:ext uri="{FF2B5EF4-FFF2-40B4-BE49-F238E27FC236}">
                <a16:creationId xmlns:a16="http://schemas.microsoft.com/office/drawing/2014/main" id="{BA8391BA-E3DA-42F7-86B2-EB3CA37ACFF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623414" y="2810663"/>
            <a:ext cx="1299757" cy="1330077"/>
          </a:xfrm>
          <a:prstGeom prst="rect">
            <a:avLst/>
          </a:prstGeom>
        </p:spPr>
      </p:pic>
      <p:pic>
        <p:nvPicPr>
          <p:cNvPr id="59" name="Picture 9">
            <a:extLst>
              <a:ext uri="{FF2B5EF4-FFF2-40B4-BE49-F238E27FC236}">
                <a16:creationId xmlns:a16="http://schemas.microsoft.com/office/drawing/2014/main" id="{95D5C47E-68C6-46B5-92CF-874E56C23C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335339" y="2810663"/>
            <a:ext cx="1299757" cy="1330077"/>
          </a:xfrm>
          <a:prstGeom prst="rect">
            <a:avLst/>
          </a:prstGeom>
        </p:spPr>
      </p:pic>
      <p:pic>
        <p:nvPicPr>
          <p:cNvPr id="60" name="Picture 10">
            <a:extLst>
              <a:ext uri="{FF2B5EF4-FFF2-40B4-BE49-F238E27FC236}">
                <a16:creationId xmlns:a16="http://schemas.microsoft.com/office/drawing/2014/main" id="{5E7DA900-CE26-4D10-8A3D-C4C882A3CE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446122" y="2204755"/>
            <a:ext cx="1299757" cy="1330077"/>
          </a:xfrm>
          <a:prstGeom prst="rect">
            <a:avLst/>
          </a:prstGeom>
        </p:spPr>
      </p:pic>
      <p:pic>
        <p:nvPicPr>
          <p:cNvPr id="62" name="Picture 13">
            <a:extLst>
              <a:ext uri="{FF2B5EF4-FFF2-40B4-BE49-F238E27FC236}">
                <a16:creationId xmlns:a16="http://schemas.microsoft.com/office/drawing/2014/main" id="{C6B72A77-C2D7-4692-8F9A-EE38A9FC88E4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919497" y="2396232"/>
            <a:ext cx="919769" cy="902523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90CD9127-54F2-40AE-A006-4A5258FEA878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857565" y="3013958"/>
            <a:ext cx="827803" cy="827803"/>
          </a:xfrm>
          <a:prstGeom prst="rect">
            <a:avLst/>
          </a:prstGeom>
        </p:spPr>
      </p:pic>
      <p:pic>
        <p:nvPicPr>
          <p:cNvPr id="64" name="Picture 9">
            <a:extLst>
              <a:ext uri="{FF2B5EF4-FFF2-40B4-BE49-F238E27FC236}">
                <a16:creationId xmlns:a16="http://schemas.microsoft.com/office/drawing/2014/main" id="{A394A1E8-BD8A-42AD-96EA-7880DD5E0A38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5617792" y="2320044"/>
            <a:ext cx="979808" cy="887951"/>
          </a:xfrm>
          <a:prstGeom prst="rect">
            <a:avLst/>
          </a:prstGeom>
        </p:spPr>
      </p:pic>
      <p:pic>
        <p:nvPicPr>
          <p:cNvPr id="65" name="Picture 4">
            <a:extLst>
              <a:ext uri="{FF2B5EF4-FFF2-40B4-BE49-F238E27FC236}">
                <a16:creationId xmlns:a16="http://schemas.microsoft.com/office/drawing/2014/main" id="{291EE930-6107-4B0D-B185-31B80656D210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7604368" y="3121690"/>
            <a:ext cx="894449" cy="717187"/>
          </a:xfrm>
          <a:prstGeom prst="rect">
            <a:avLst/>
          </a:prstGeom>
        </p:spPr>
      </p:pic>
      <p:pic>
        <p:nvPicPr>
          <p:cNvPr id="66" name="Picture 10">
            <a:extLst>
              <a:ext uri="{FF2B5EF4-FFF2-40B4-BE49-F238E27FC236}">
                <a16:creationId xmlns:a16="http://schemas.microsoft.com/office/drawing/2014/main" id="{9B6CADE4-23E3-403A-A604-B4DC5CD904F5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4706" y="2399188"/>
            <a:ext cx="843871" cy="8438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F35711-78C8-41A9-B177-F3395A123B95}"/>
              </a:ext>
            </a:extLst>
          </p:cNvPr>
          <p:cNvSpPr txBox="1"/>
          <p:nvPr/>
        </p:nvSpPr>
        <p:spPr>
          <a:xfrm>
            <a:off x="9310058" y="1235479"/>
            <a:ext cx="969108" cy="475086"/>
          </a:xfrm>
          <a:prstGeom prst="rect">
            <a:avLst/>
          </a:prstGeom>
          <a:ln>
            <a:noFill/>
          </a:ln>
        </p:spPr>
        <p:txBody>
          <a:bodyPr vert="horz" wrap="square" lIns="99551" tIns="49775" rIns="99551" bIns="49775" rtlCol="0" anchor="ctr">
            <a:normAutofit fontScale="67500" lnSpcReduction="20000"/>
          </a:bodyPr>
          <a:lstStyle/>
          <a:p>
            <a:pPr algn="ctr"/>
            <a:r>
              <a:rPr lang="az-Cyrl-AZ" sz="2400" b="1">
                <a:solidFill>
                  <a:schemeClr val="tx2">
                    <a:lumMod val="60000"/>
                    <a:lumOff val="40000"/>
                  </a:schemeClr>
                </a:solidFill>
              </a:rPr>
              <a:t>Сегодня</a:t>
            </a:r>
            <a:endParaRPr lang="en-US" sz="24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7C558A-BA8B-459F-A466-E67D52EB4816}"/>
              </a:ext>
            </a:extLst>
          </p:cNvPr>
          <p:cNvSpPr txBox="1"/>
          <p:nvPr/>
        </p:nvSpPr>
        <p:spPr>
          <a:xfrm>
            <a:off x="5276292" y="4768753"/>
            <a:ext cx="1639415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1">
                <a:solidFill>
                  <a:srgbClr val="E7E6E6">
                    <a:lumMod val="50000"/>
                  </a:srgbClr>
                </a:solidFill>
                <a:latin typeface="Calibri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Университет пригласил своих студентов</a:t>
            </a:r>
            <a:r>
              <a:rPr kumimoji="0" lang="ru-RU" sz="13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(или) специалистов</a:t>
            </a:r>
            <a:endParaRPr lang="ru-RU" sz="1300" b="1">
              <a:solidFill>
                <a:srgbClr val="E7E6E6">
                  <a:lumMod val="50000"/>
                </a:srgbClr>
              </a:solidFill>
              <a:latin typeface="Calibri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 defTabSz="914400">
              <a:defRPr/>
            </a:pPr>
            <a:r>
              <a:rPr lang="ru-RU" sz="1300" b="1">
                <a:solidFill>
                  <a:srgbClr val="E7E6E6">
                    <a:lumMod val="50000"/>
                  </a:srgbClr>
                </a:solidFill>
                <a:latin typeface="Calibri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пройти </a:t>
            </a:r>
            <a:r>
              <a:rPr lang="ru-RU" sz="1300" b="1" err="1">
                <a:solidFill>
                  <a:srgbClr val="E7E6E6">
                    <a:lumMod val="50000"/>
                  </a:srgbClr>
                </a:solidFill>
                <a:latin typeface="Calibri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CareerTest</a:t>
            </a:r>
            <a:endParaRPr lang="en-US" sz="1300" b="1">
              <a:solidFill>
                <a:srgbClr val="E7E6E6">
                  <a:lumMod val="50000"/>
                </a:srgbClr>
              </a:solidFill>
              <a:latin typeface="Calibri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95D109-12EF-4EFD-890A-15B8034AFA8D}"/>
              </a:ext>
            </a:extLst>
          </p:cNvPr>
          <p:cNvSpPr txBox="1"/>
          <p:nvPr/>
        </p:nvSpPr>
        <p:spPr>
          <a:xfrm>
            <a:off x="7249515" y="4786560"/>
            <a:ext cx="1530516" cy="14927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Университет в последний раз обновил исследование </a:t>
            </a:r>
            <a:r>
              <a:rPr kumimoji="0" lang="ru-RU" sz="1300" b="1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CareerTest</a:t>
            </a:r>
            <a:r>
              <a:rPr kumimoji="0" lang="ru-RU" sz="13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до окончания периода опроса</a:t>
            </a: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07C918-1B63-4AED-96D1-47E345882E77}"/>
              </a:ext>
            </a:extLst>
          </p:cNvPr>
          <p:cNvSpPr txBox="1"/>
          <p:nvPr/>
        </p:nvSpPr>
        <p:spPr>
          <a:xfrm>
            <a:off x="9113839" y="4786560"/>
            <a:ext cx="1530516" cy="10625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300" b="1">
                <a:solidFill>
                  <a:schemeClr val="bg2">
                    <a:lumMod val="50000"/>
                  </a:schemeClr>
                </a:solidFill>
                <a:ea typeface="Microsoft Sans Serif" panose="020B0604020202020204" pitchFamily="34" charset="0"/>
                <a:cs typeface="Microsoft Sans Serif" panose="020B0604020202020204" pitchFamily="34" charset="0"/>
              </a:rPr>
              <a:t>Мы анализируем результаты; Университет получает отчет</a:t>
            </a:r>
            <a:endParaRPr lang="en-US" sz="1300" b="1">
              <a:solidFill>
                <a:schemeClr val="bg2">
                  <a:lumMod val="50000"/>
                </a:schemeClr>
              </a:solidFill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9BD13F-D7AC-4929-919F-00066CDADBFC}"/>
              </a:ext>
            </a:extLst>
          </p:cNvPr>
          <p:cNvSpPr txBox="1"/>
          <p:nvPr/>
        </p:nvSpPr>
        <p:spPr>
          <a:xfrm>
            <a:off x="1392561" y="4737976"/>
            <a:ext cx="1639415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ru-RU" sz="1300" b="1" dirty="0">
                <a:solidFill>
                  <a:srgbClr val="E7E6E6">
                    <a:lumMod val="50000"/>
                  </a:srgbClr>
                </a:solidFill>
                <a:latin typeface="Calibri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В начале периода опроса Университет получил  информацию о сезоне опроса</a:t>
            </a:r>
            <a:endParaRPr lang="en-US" sz="1300" b="1" dirty="0">
              <a:solidFill>
                <a:srgbClr val="E7E6E6">
                  <a:lumMod val="50000"/>
                </a:srgbClr>
              </a:solidFill>
              <a:latin typeface="Calibri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>
              <a:defRPr/>
            </a:pPr>
            <a:endParaRPr lang="en-US" sz="1300" b="1" dirty="0">
              <a:solidFill>
                <a:srgbClr val="E7E6E6">
                  <a:lumMod val="50000"/>
                </a:srgbClr>
              </a:solidFill>
              <a:latin typeface="Calibri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5BB62D-CD53-40EE-A00F-D0F334E018FE}"/>
              </a:ext>
            </a:extLst>
          </p:cNvPr>
          <p:cNvSpPr txBox="1"/>
          <p:nvPr/>
        </p:nvSpPr>
        <p:spPr>
          <a:xfrm>
            <a:off x="3340415" y="4741819"/>
            <a:ext cx="1639415" cy="14927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>
              <a:defRPr/>
            </a:pPr>
            <a:r>
              <a:rPr lang="ru-RU" sz="1300" b="1">
                <a:solidFill>
                  <a:srgbClr val="E7E6E6">
                    <a:lumMod val="50000"/>
                  </a:srgbClr>
                </a:solidFill>
                <a:latin typeface="Calibri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Ссылка на </a:t>
            </a:r>
            <a:r>
              <a:rPr lang="ru-RU" sz="1300" b="1" err="1">
                <a:solidFill>
                  <a:srgbClr val="E7E6E6">
                    <a:lumMod val="50000"/>
                  </a:srgbClr>
                </a:solidFill>
                <a:latin typeface="Calibri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CareerTest</a:t>
            </a:r>
            <a:r>
              <a:rPr lang="ru-RU" sz="1300" b="1">
                <a:solidFill>
                  <a:srgbClr val="E7E6E6">
                    <a:lumMod val="50000"/>
                  </a:srgbClr>
                </a:solidFill>
                <a:latin typeface="Calibri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иллюстрации и тексты для рассылки были высланы Университету</a:t>
            </a:r>
            <a:endParaRPr lang="en-US" sz="1300" b="1">
              <a:solidFill>
                <a:srgbClr val="E7E6E6">
                  <a:lumMod val="50000"/>
                </a:srgbClr>
              </a:solidFill>
              <a:latin typeface="Calibri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729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" name="Elbow Connector 147"/>
          <p:cNvCxnSpPr/>
          <p:nvPr/>
        </p:nvCxnSpPr>
        <p:spPr>
          <a:xfrm rot="10800000" flipV="1">
            <a:off x="5526150" y="1491470"/>
            <a:ext cx="2023980" cy="587607"/>
          </a:xfrm>
          <a:prstGeom prst="bentConnector3">
            <a:avLst>
              <a:gd name="adj1" fmla="val 100000"/>
            </a:avLst>
          </a:prstGeom>
          <a:ln w="57150">
            <a:solidFill>
              <a:srgbClr val="7F8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816505" y="1881254"/>
            <a:ext cx="3440763" cy="2276130"/>
            <a:chOff x="3816505" y="1881254"/>
            <a:chExt cx="3440763" cy="2276130"/>
          </a:xfrm>
        </p:grpSpPr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195E1C5D-48AA-4E9D-91F7-FE425CA2064D}"/>
                </a:ext>
              </a:extLst>
            </p:cNvPr>
            <p:cNvSpPr/>
            <p:nvPr/>
          </p:nvSpPr>
          <p:spPr>
            <a:xfrm>
              <a:off x="3816505" y="1881254"/>
              <a:ext cx="2192178" cy="2237780"/>
            </a:xfrm>
            <a:prstGeom prst="flowChartConnector">
              <a:avLst/>
            </a:prstGeom>
            <a:solidFill>
              <a:srgbClr val="B7D79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2B08C0B2-2DC8-4DEE-9372-356ECE703CE1}"/>
                </a:ext>
              </a:extLst>
            </p:cNvPr>
            <p:cNvSpPr/>
            <p:nvPr/>
          </p:nvSpPr>
          <p:spPr>
            <a:xfrm>
              <a:off x="5035856" y="1889762"/>
              <a:ext cx="2221412" cy="2267622"/>
            </a:xfrm>
            <a:prstGeom prst="flowChartConnector">
              <a:avLst/>
            </a:prstGeom>
            <a:solidFill>
              <a:srgbClr val="BB8DB9">
                <a:alpha val="5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88" name="Elbow Connector 87"/>
          <p:cNvCxnSpPr>
            <a:cxnSpLocks/>
            <a:endCxn id="38" idx="4"/>
          </p:cNvCxnSpPr>
          <p:nvPr/>
        </p:nvCxnSpPr>
        <p:spPr>
          <a:xfrm flipV="1">
            <a:off x="3514824" y="4157384"/>
            <a:ext cx="2631738" cy="253930"/>
          </a:xfrm>
          <a:prstGeom prst="bentConnector2">
            <a:avLst/>
          </a:prstGeom>
          <a:ln w="28575">
            <a:solidFill>
              <a:srgbClr val="BB8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7539668" y="1172150"/>
            <a:ext cx="3485871" cy="4868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33" name="Freeform 87">
            <a:extLst>
              <a:ext uri="{FF2B5EF4-FFF2-40B4-BE49-F238E27FC236}">
                <a16:creationId xmlns:a16="http://schemas.microsoft.com/office/drawing/2014/main" id="{1E7C5B44-C5EC-4946-A8B3-345282120DBA}"/>
              </a:ext>
            </a:extLst>
          </p:cNvPr>
          <p:cNvSpPr/>
          <p:nvPr/>
        </p:nvSpPr>
        <p:spPr>
          <a:xfrm>
            <a:off x="7545681" y="1151654"/>
            <a:ext cx="3487168" cy="956320"/>
          </a:xfrm>
          <a:custGeom>
            <a:avLst/>
            <a:gdLst>
              <a:gd name="connsiteX0" fmla="*/ 109409 w 4179600"/>
              <a:gd name="connsiteY0" fmla="*/ 0 h 1609522"/>
              <a:gd name="connsiteX1" fmla="*/ 587459 w 4179600"/>
              <a:gd name="connsiteY1" fmla="*/ 0 h 1609522"/>
              <a:gd name="connsiteX2" fmla="*/ 3592141 w 4179600"/>
              <a:gd name="connsiteY2" fmla="*/ 0 h 1609522"/>
              <a:gd name="connsiteX3" fmla="*/ 4070191 w 4179600"/>
              <a:gd name="connsiteY3" fmla="*/ 0 h 1609522"/>
              <a:gd name="connsiteX4" fmla="*/ 4179600 w 4179600"/>
              <a:gd name="connsiteY4" fmla="*/ 109409 h 1609522"/>
              <a:gd name="connsiteX5" fmla="*/ 4179600 w 4179600"/>
              <a:gd name="connsiteY5" fmla="*/ 587459 h 1609522"/>
              <a:gd name="connsiteX6" fmla="*/ 4179600 w 4179600"/>
              <a:gd name="connsiteY6" fmla="*/ 616732 h 1609522"/>
              <a:gd name="connsiteX7" fmla="*/ 4179600 w 4179600"/>
              <a:gd name="connsiteY7" fmla="*/ 992789 h 1609522"/>
              <a:gd name="connsiteX8" fmla="*/ 4179600 w 4179600"/>
              <a:gd name="connsiteY8" fmla="*/ 1022063 h 1609522"/>
              <a:gd name="connsiteX9" fmla="*/ 4179600 w 4179600"/>
              <a:gd name="connsiteY9" fmla="*/ 1500112 h 1609522"/>
              <a:gd name="connsiteX10" fmla="*/ 4070191 w 4179600"/>
              <a:gd name="connsiteY10" fmla="*/ 1609521 h 1609522"/>
              <a:gd name="connsiteX11" fmla="*/ 3592151 w 4179600"/>
              <a:gd name="connsiteY11" fmla="*/ 1609521 h 1609522"/>
              <a:gd name="connsiteX12" fmla="*/ 3592141 w 4179600"/>
              <a:gd name="connsiteY12" fmla="*/ 1609522 h 1609522"/>
              <a:gd name="connsiteX13" fmla="*/ 587459 w 4179600"/>
              <a:gd name="connsiteY13" fmla="*/ 1609522 h 1609522"/>
              <a:gd name="connsiteX14" fmla="*/ 587449 w 4179600"/>
              <a:gd name="connsiteY14" fmla="*/ 1609521 h 1609522"/>
              <a:gd name="connsiteX15" fmla="*/ 109409 w 4179600"/>
              <a:gd name="connsiteY15" fmla="*/ 1609521 h 1609522"/>
              <a:gd name="connsiteX16" fmla="*/ 0 w 4179600"/>
              <a:gd name="connsiteY16" fmla="*/ 1500112 h 1609522"/>
              <a:gd name="connsiteX17" fmla="*/ 0 w 4179600"/>
              <a:gd name="connsiteY17" fmla="*/ 1022064 h 1609522"/>
              <a:gd name="connsiteX18" fmla="*/ 0 w 4179600"/>
              <a:gd name="connsiteY18" fmla="*/ 1022063 h 1609522"/>
              <a:gd name="connsiteX19" fmla="*/ 0 w 4179600"/>
              <a:gd name="connsiteY19" fmla="*/ 587459 h 1609522"/>
              <a:gd name="connsiteX20" fmla="*/ 0 w 4179600"/>
              <a:gd name="connsiteY20" fmla="*/ 587458 h 1609522"/>
              <a:gd name="connsiteX21" fmla="*/ 0 w 4179600"/>
              <a:gd name="connsiteY21" fmla="*/ 109409 h 1609522"/>
              <a:gd name="connsiteX22" fmla="*/ 109409 w 4179600"/>
              <a:gd name="connsiteY22" fmla="*/ 0 h 1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9600" h="1609522">
                <a:moveTo>
                  <a:pt x="109409" y="0"/>
                </a:moveTo>
                <a:lnTo>
                  <a:pt x="587459" y="0"/>
                </a:lnTo>
                <a:lnTo>
                  <a:pt x="3592141" y="0"/>
                </a:lnTo>
                <a:lnTo>
                  <a:pt x="4070191" y="0"/>
                </a:lnTo>
                <a:cubicBezTo>
                  <a:pt x="4130616" y="0"/>
                  <a:pt x="4179600" y="48984"/>
                  <a:pt x="4179600" y="109409"/>
                </a:cubicBezTo>
                <a:lnTo>
                  <a:pt x="4179600" y="587459"/>
                </a:lnTo>
                <a:lnTo>
                  <a:pt x="4179600" y="616732"/>
                </a:lnTo>
                <a:lnTo>
                  <a:pt x="4179600" y="992789"/>
                </a:lnTo>
                <a:lnTo>
                  <a:pt x="4179600" y="1022063"/>
                </a:lnTo>
                <a:lnTo>
                  <a:pt x="4179600" y="1500112"/>
                </a:lnTo>
                <a:cubicBezTo>
                  <a:pt x="4179600" y="1560537"/>
                  <a:pt x="4130616" y="1609521"/>
                  <a:pt x="4070191" y="1609521"/>
                </a:cubicBezTo>
                <a:lnTo>
                  <a:pt x="3592151" y="1609521"/>
                </a:lnTo>
                <a:lnTo>
                  <a:pt x="3592141" y="1609522"/>
                </a:lnTo>
                <a:lnTo>
                  <a:pt x="587459" y="1609522"/>
                </a:lnTo>
                <a:lnTo>
                  <a:pt x="587449" y="1609521"/>
                </a:lnTo>
                <a:lnTo>
                  <a:pt x="109409" y="1609521"/>
                </a:lnTo>
                <a:cubicBezTo>
                  <a:pt x="48984" y="1609521"/>
                  <a:pt x="0" y="1560537"/>
                  <a:pt x="0" y="1500112"/>
                </a:cubicBezTo>
                <a:lnTo>
                  <a:pt x="0" y="1022064"/>
                </a:lnTo>
                <a:lnTo>
                  <a:pt x="0" y="1022063"/>
                </a:lnTo>
                <a:lnTo>
                  <a:pt x="0" y="587459"/>
                </a:lnTo>
                <a:lnTo>
                  <a:pt x="0" y="587458"/>
                </a:lnTo>
                <a:lnTo>
                  <a:pt x="0" y="109409"/>
                </a:lnTo>
                <a:cubicBezTo>
                  <a:pt x="0" y="48984"/>
                  <a:pt x="48984" y="0"/>
                  <a:pt x="109409" y="0"/>
                </a:cubicBezTo>
                <a:close/>
              </a:path>
            </a:pathLst>
          </a:custGeom>
          <a:solidFill>
            <a:srgbClr val="7F85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Какие из нижеперечисленных характеристик Вы ассоциируете со своим вузом? (Выбор вариантов не ограничен).</a:t>
            </a:r>
          </a:p>
          <a:p>
            <a:r>
              <a:rPr lang="ru-RU"/>
              <a:t>Что из этого для Вас наиболее важно? (Выберите не более трёх вариантов ответа).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Что является привлекательным и ассоциируется с Вами?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cxnSp>
        <p:nvCxnSpPr>
          <p:cNvPr id="152" name="Elbow Connector 151"/>
          <p:cNvCxnSpPr>
            <a:cxnSpLocks/>
          </p:cNvCxnSpPr>
          <p:nvPr/>
        </p:nvCxnSpPr>
        <p:spPr>
          <a:xfrm>
            <a:off x="3514826" y="1827306"/>
            <a:ext cx="837731" cy="489673"/>
          </a:xfrm>
          <a:prstGeom prst="bentConnector3">
            <a:avLst>
              <a:gd name="adj1" fmla="val 102703"/>
            </a:avLst>
          </a:prstGeom>
          <a:ln w="28575" cmpd="sng">
            <a:solidFill>
              <a:srgbClr val="B4D5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Rectangle 208"/>
          <p:cNvSpPr/>
          <p:nvPr/>
        </p:nvSpPr>
        <p:spPr>
          <a:xfrm rot="2700000">
            <a:off x="8766256" y="1939096"/>
            <a:ext cx="284876" cy="284876"/>
          </a:xfrm>
          <a:prstGeom prst="rect">
            <a:avLst/>
          </a:prstGeom>
          <a:solidFill>
            <a:srgbClr val="7F85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4D24DE7-5D4E-4737-91F8-5DE570C18EEA}"/>
              </a:ext>
            </a:extLst>
          </p:cNvPr>
          <p:cNvSpPr/>
          <p:nvPr/>
        </p:nvSpPr>
        <p:spPr>
          <a:xfrm>
            <a:off x="1968503" y="1675236"/>
            <a:ext cx="1336264" cy="287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z-Cyrl-AZ" sz="1270" b="1">
                <a:solidFill>
                  <a:srgbClr val="FFFFFF"/>
                </a:solidFill>
                <a:cs typeface="Calibri" pitchFamily="34" charset="0"/>
              </a:rPr>
              <a:t>Ассоциируемые</a:t>
            </a:r>
            <a:endParaRPr lang="en-GB" sz="1270" b="1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35" name="Freeform 87">
            <a:extLst>
              <a:ext uri="{FF2B5EF4-FFF2-40B4-BE49-F238E27FC236}">
                <a16:creationId xmlns:a16="http://schemas.microsoft.com/office/drawing/2014/main" id="{78CE2837-EF8E-4F93-AB5B-F83B1075FBB6}"/>
              </a:ext>
            </a:extLst>
          </p:cNvPr>
          <p:cNvSpPr/>
          <p:nvPr/>
        </p:nvSpPr>
        <p:spPr>
          <a:xfrm>
            <a:off x="1868346" y="4159598"/>
            <a:ext cx="1721680" cy="510977"/>
          </a:xfrm>
          <a:custGeom>
            <a:avLst/>
            <a:gdLst>
              <a:gd name="connsiteX0" fmla="*/ 109409 w 4179600"/>
              <a:gd name="connsiteY0" fmla="*/ 0 h 1609522"/>
              <a:gd name="connsiteX1" fmla="*/ 587459 w 4179600"/>
              <a:gd name="connsiteY1" fmla="*/ 0 h 1609522"/>
              <a:gd name="connsiteX2" fmla="*/ 3592141 w 4179600"/>
              <a:gd name="connsiteY2" fmla="*/ 0 h 1609522"/>
              <a:gd name="connsiteX3" fmla="*/ 4070191 w 4179600"/>
              <a:gd name="connsiteY3" fmla="*/ 0 h 1609522"/>
              <a:gd name="connsiteX4" fmla="*/ 4179600 w 4179600"/>
              <a:gd name="connsiteY4" fmla="*/ 109409 h 1609522"/>
              <a:gd name="connsiteX5" fmla="*/ 4179600 w 4179600"/>
              <a:gd name="connsiteY5" fmla="*/ 587459 h 1609522"/>
              <a:gd name="connsiteX6" fmla="*/ 4179600 w 4179600"/>
              <a:gd name="connsiteY6" fmla="*/ 616732 h 1609522"/>
              <a:gd name="connsiteX7" fmla="*/ 4179600 w 4179600"/>
              <a:gd name="connsiteY7" fmla="*/ 992789 h 1609522"/>
              <a:gd name="connsiteX8" fmla="*/ 4179600 w 4179600"/>
              <a:gd name="connsiteY8" fmla="*/ 1022063 h 1609522"/>
              <a:gd name="connsiteX9" fmla="*/ 4179600 w 4179600"/>
              <a:gd name="connsiteY9" fmla="*/ 1500112 h 1609522"/>
              <a:gd name="connsiteX10" fmla="*/ 4070191 w 4179600"/>
              <a:gd name="connsiteY10" fmla="*/ 1609521 h 1609522"/>
              <a:gd name="connsiteX11" fmla="*/ 3592151 w 4179600"/>
              <a:gd name="connsiteY11" fmla="*/ 1609521 h 1609522"/>
              <a:gd name="connsiteX12" fmla="*/ 3592141 w 4179600"/>
              <a:gd name="connsiteY12" fmla="*/ 1609522 h 1609522"/>
              <a:gd name="connsiteX13" fmla="*/ 587459 w 4179600"/>
              <a:gd name="connsiteY13" fmla="*/ 1609522 h 1609522"/>
              <a:gd name="connsiteX14" fmla="*/ 587449 w 4179600"/>
              <a:gd name="connsiteY14" fmla="*/ 1609521 h 1609522"/>
              <a:gd name="connsiteX15" fmla="*/ 109409 w 4179600"/>
              <a:gd name="connsiteY15" fmla="*/ 1609521 h 1609522"/>
              <a:gd name="connsiteX16" fmla="*/ 0 w 4179600"/>
              <a:gd name="connsiteY16" fmla="*/ 1500112 h 1609522"/>
              <a:gd name="connsiteX17" fmla="*/ 0 w 4179600"/>
              <a:gd name="connsiteY17" fmla="*/ 1022064 h 1609522"/>
              <a:gd name="connsiteX18" fmla="*/ 0 w 4179600"/>
              <a:gd name="connsiteY18" fmla="*/ 1022063 h 1609522"/>
              <a:gd name="connsiteX19" fmla="*/ 0 w 4179600"/>
              <a:gd name="connsiteY19" fmla="*/ 587459 h 1609522"/>
              <a:gd name="connsiteX20" fmla="*/ 0 w 4179600"/>
              <a:gd name="connsiteY20" fmla="*/ 587458 h 1609522"/>
              <a:gd name="connsiteX21" fmla="*/ 0 w 4179600"/>
              <a:gd name="connsiteY21" fmla="*/ 109409 h 1609522"/>
              <a:gd name="connsiteX22" fmla="*/ 109409 w 4179600"/>
              <a:gd name="connsiteY22" fmla="*/ 0 h 1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9600" h="1609522">
                <a:moveTo>
                  <a:pt x="109409" y="0"/>
                </a:moveTo>
                <a:lnTo>
                  <a:pt x="587459" y="0"/>
                </a:lnTo>
                <a:lnTo>
                  <a:pt x="3592141" y="0"/>
                </a:lnTo>
                <a:lnTo>
                  <a:pt x="4070191" y="0"/>
                </a:lnTo>
                <a:cubicBezTo>
                  <a:pt x="4130616" y="0"/>
                  <a:pt x="4179600" y="48984"/>
                  <a:pt x="4179600" y="109409"/>
                </a:cubicBezTo>
                <a:lnTo>
                  <a:pt x="4179600" y="587459"/>
                </a:lnTo>
                <a:lnTo>
                  <a:pt x="4179600" y="616732"/>
                </a:lnTo>
                <a:lnTo>
                  <a:pt x="4179600" y="992789"/>
                </a:lnTo>
                <a:lnTo>
                  <a:pt x="4179600" y="1022063"/>
                </a:lnTo>
                <a:lnTo>
                  <a:pt x="4179600" y="1500112"/>
                </a:lnTo>
                <a:cubicBezTo>
                  <a:pt x="4179600" y="1560537"/>
                  <a:pt x="4130616" y="1609521"/>
                  <a:pt x="4070191" y="1609521"/>
                </a:cubicBezTo>
                <a:lnTo>
                  <a:pt x="3592151" y="1609521"/>
                </a:lnTo>
                <a:lnTo>
                  <a:pt x="3592141" y="1609522"/>
                </a:lnTo>
                <a:lnTo>
                  <a:pt x="587459" y="1609522"/>
                </a:lnTo>
                <a:lnTo>
                  <a:pt x="587449" y="1609521"/>
                </a:lnTo>
                <a:lnTo>
                  <a:pt x="109409" y="1609521"/>
                </a:lnTo>
                <a:cubicBezTo>
                  <a:pt x="48984" y="1609521"/>
                  <a:pt x="0" y="1560537"/>
                  <a:pt x="0" y="1500112"/>
                </a:cubicBezTo>
                <a:lnTo>
                  <a:pt x="0" y="1022064"/>
                </a:lnTo>
                <a:lnTo>
                  <a:pt x="0" y="1022063"/>
                </a:lnTo>
                <a:lnTo>
                  <a:pt x="0" y="587459"/>
                </a:lnTo>
                <a:lnTo>
                  <a:pt x="0" y="587458"/>
                </a:lnTo>
                <a:lnTo>
                  <a:pt x="0" y="109409"/>
                </a:lnTo>
                <a:cubicBezTo>
                  <a:pt x="0" y="48984"/>
                  <a:pt x="48984" y="0"/>
                  <a:pt x="109409" y="0"/>
                </a:cubicBezTo>
                <a:close/>
              </a:path>
            </a:pathLst>
          </a:custGeom>
          <a:solidFill>
            <a:srgbClr val="BB8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6" name="Freeform 87">
            <a:extLst>
              <a:ext uri="{FF2B5EF4-FFF2-40B4-BE49-F238E27FC236}">
                <a16:creationId xmlns:a16="http://schemas.microsoft.com/office/drawing/2014/main" id="{BBCEA92E-1AC7-48FB-A3E5-ED66A8888653}"/>
              </a:ext>
            </a:extLst>
          </p:cNvPr>
          <p:cNvSpPr/>
          <p:nvPr/>
        </p:nvSpPr>
        <p:spPr>
          <a:xfrm>
            <a:off x="1879683" y="1590756"/>
            <a:ext cx="1714370" cy="523582"/>
          </a:xfrm>
          <a:custGeom>
            <a:avLst/>
            <a:gdLst>
              <a:gd name="connsiteX0" fmla="*/ 109409 w 4179600"/>
              <a:gd name="connsiteY0" fmla="*/ 0 h 1609522"/>
              <a:gd name="connsiteX1" fmla="*/ 587459 w 4179600"/>
              <a:gd name="connsiteY1" fmla="*/ 0 h 1609522"/>
              <a:gd name="connsiteX2" fmla="*/ 3592141 w 4179600"/>
              <a:gd name="connsiteY2" fmla="*/ 0 h 1609522"/>
              <a:gd name="connsiteX3" fmla="*/ 4070191 w 4179600"/>
              <a:gd name="connsiteY3" fmla="*/ 0 h 1609522"/>
              <a:gd name="connsiteX4" fmla="*/ 4179600 w 4179600"/>
              <a:gd name="connsiteY4" fmla="*/ 109409 h 1609522"/>
              <a:gd name="connsiteX5" fmla="*/ 4179600 w 4179600"/>
              <a:gd name="connsiteY5" fmla="*/ 587459 h 1609522"/>
              <a:gd name="connsiteX6" fmla="*/ 4179600 w 4179600"/>
              <a:gd name="connsiteY6" fmla="*/ 616732 h 1609522"/>
              <a:gd name="connsiteX7" fmla="*/ 4179600 w 4179600"/>
              <a:gd name="connsiteY7" fmla="*/ 992789 h 1609522"/>
              <a:gd name="connsiteX8" fmla="*/ 4179600 w 4179600"/>
              <a:gd name="connsiteY8" fmla="*/ 1022063 h 1609522"/>
              <a:gd name="connsiteX9" fmla="*/ 4179600 w 4179600"/>
              <a:gd name="connsiteY9" fmla="*/ 1500112 h 1609522"/>
              <a:gd name="connsiteX10" fmla="*/ 4070191 w 4179600"/>
              <a:gd name="connsiteY10" fmla="*/ 1609521 h 1609522"/>
              <a:gd name="connsiteX11" fmla="*/ 3592151 w 4179600"/>
              <a:gd name="connsiteY11" fmla="*/ 1609521 h 1609522"/>
              <a:gd name="connsiteX12" fmla="*/ 3592141 w 4179600"/>
              <a:gd name="connsiteY12" fmla="*/ 1609522 h 1609522"/>
              <a:gd name="connsiteX13" fmla="*/ 587459 w 4179600"/>
              <a:gd name="connsiteY13" fmla="*/ 1609522 h 1609522"/>
              <a:gd name="connsiteX14" fmla="*/ 587449 w 4179600"/>
              <a:gd name="connsiteY14" fmla="*/ 1609521 h 1609522"/>
              <a:gd name="connsiteX15" fmla="*/ 109409 w 4179600"/>
              <a:gd name="connsiteY15" fmla="*/ 1609521 h 1609522"/>
              <a:gd name="connsiteX16" fmla="*/ 0 w 4179600"/>
              <a:gd name="connsiteY16" fmla="*/ 1500112 h 1609522"/>
              <a:gd name="connsiteX17" fmla="*/ 0 w 4179600"/>
              <a:gd name="connsiteY17" fmla="*/ 1022064 h 1609522"/>
              <a:gd name="connsiteX18" fmla="*/ 0 w 4179600"/>
              <a:gd name="connsiteY18" fmla="*/ 1022063 h 1609522"/>
              <a:gd name="connsiteX19" fmla="*/ 0 w 4179600"/>
              <a:gd name="connsiteY19" fmla="*/ 587459 h 1609522"/>
              <a:gd name="connsiteX20" fmla="*/ 0 w 4179600"/>
              <a:gd name="connsiteY20" fmla="*/ 587458 h 1609522"/>
              <a:gd name="connsiteX21" fmla="*/ 0 w 4179600"/>
              <a:gd name="connsiteY21" fmla="*/ 109409 h 1609522"/>
              <a:gd name="connsiteX22" fmla="*/ 109409 w 4179600"/>
              <a:gd name="connsiteY22" fmla="*/ 0 h 1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9600" h="1609522">
                <a:moveTo>
                  <a:pt x="109409" y="0"/>
                </a:moveTo>
                <a:lnTo>
                  <a:pt x="587459" y="0"/>
                </a:lnTo>
                <a:lnTo>
                  <a:pt x="3592141" y="0"/>
                </a:lnTo>
                <a:lnTo>
                  <a:pt x="4070191" y="0"/>
                </a:lnTo>
                <a:cubicBezTo>
                  <a:pt x="4130616" y="0"/>
                  <a:pt x="4179600" y="48984"/>
                  <a:pt x="4179600" y="109409"/>
                </a:cubicBezTo>
                <a:lnTo>
                  <a:pt x="4179600" y="587459"/>
                </a:lnTo>
                <a:lnTo>
                  <a:pt x="4179600" y="616732"/>
                </a:lnTo>
                <a:lnTo>
                  <a:pt x="4179600" y="992789"/>
                </a:lnTo>
                <a:lnTo>
                  <a:pt x="4179600" y="1022063"/>
                </a:lnTo>
                <a:lnTo>
                  <a:pt x="4179600" y="1500112"/>
                </a:lnTo>
                <a:cubicBezTo>
                  <a:pt x="4179600" y="1560537"/>
                  <a:pt x="4130616" y="1609521"/>
                  <a:pt x="4070191" y="1609521"/>
                </a:cubicBezTo>
                <a:lnTo>
                  <a:pt x="3592151" y="1609521"/>
                </a:lnTo>
                <a:lnTo>
                  <a:pt x="3592141" y="1609522"/>
                </a:lnTo>
                <a:lnTo>
                  <a:pt x="587459" y="1609522"/>
                </a:lnTo>
                <a:lnTo>
                  <a:pt x="587449" y="1609521"/>
                </a:lnTo>
                <a:lnTo>
                  <a:pt x="109409" y="1609521"/>
                </a:lnTo>
                <a:cubicBezTo>
                  <a:pt x="48984" y="1609521"/>
                  <a:pt x="0" y="1560537"/>
                  <a:pt x="0" y="1500112"/>
                </a:cubicBezTo>
                <a:lnTo>
                  <a:pt x="0" y="1022064"/>
                </a:lnTo>
                <a:lnTo>
                  <a:pt x="0" y="1022063"/>
                </a:lnTo>
                <a:lnTo>
                  <a:pt x="0" y="587459"/>
                </a:lnTo>
                <a:lnTo>
                  <a:pt x="0" y="587458"/>
                </a:lnTo>
                <a:lnTo>
                  <a:pt x="0" y="109409"/>
                </a:lnTo>
                <a:cubicBezTo>
                  <a:pt x="0" y="48984"/>
                  <a:pt x="48984" y="0"/>
                  <a:pt x="109409" y="0"/>
                </a:cubicBezTo>
                <a:close/>
              </a:path>
            </a:pathLst>
          </a:custGeom>
          <a:solidFill>
            <a:srgbClr val="B4D58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627593" y="1433521"/>
            <a:ext cx="3397945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27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Привлекательные и ассоциируемые атрибуты</a:t>
            </a:r>
            <a:endParaRPr kumimoji="0" lang="en-US" sz="127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1CC210-F917-4F67-A94F-44422ACE1141}"/>
              </a:ext>
            </a:extLst>
          </p:cNvPr>
          <p:cNvSpPr/>
          <p:nvPr/>
        </p:nvSpPr>
        <p:spPr>
          <a:xfrm>
            <a:off x="1857009" y="4242297"/>
            <a:ext cx="1745586" cy="28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z-Cyrl-AZ" sz="1270" b="1">
                <a:solidFill>
                  <a:prstClr val="white"/>
                </a:solidFill>
                <a:latin typeface="Calibri"/>
              </a:rPr>
              <a:t>Привлекательные</a:t>
            </a:r>
            <a:endParaRPr lang="en-GB" sz="127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FB02DC3-9D32-4377-AB61-C8CB2AEB41C6}"/>
              </a:ext>
            </a:extLst>
          </p:cNvPr>
          <p:cNvSpPr/>
          <p:nvPr/>
        </p:nvSpPr>
        <p:spPr>
          <a:xfrm>
            <a:off x="1854237" y="1683331"/>
            <a:ext cx="1720449" cy="28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z-Cyrl-AZ" sz="1270" b="1">
                <a:solidFill>
                  <a:prstClr val="white"/>
                </a:solidFill>
                <a:latin typeface="Calibri"/>
              </a:rPr>
              <a:t>Ассоциируемые</a:t>
            </a:r>
            <a:endParaRPr lang="en-GB" sz="1270" b="1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4F9B75-19DF-4F5B-9F1F-08CE6AE7184F}"/>
              </a:ext>
            </a:extLst>
          </p:cNvPr>
          <p:cNvGrpSpPr/>
          <p:nvPr/>
        </p:nvGrpSpPr>
        <p:grpSpPr>
          <a:xfrm>
            <a:off x="2140172" y="5564665"/>
            <a:ext cx="5416581" cy="650691"/>
            <a:chOff x="1845027" y="5715995"/>
            <a:chExt cx="5416581" cy="65069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FC7AE93-30A1-4C99-AE3C-F39B55DE9BD6}"/>
                </a:ext>
              </a:extLst>
            </p:cNvPr>
            <p:cNvSpPr txBox="1"/>
            <p:nvPr/>
          </p:nvSpPr>
          <p:spPr>
            <a:xfrm>
              <a:off x="2005102" y="5715995"/>
              <a:ext cx="1466293" cy="37151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1"/>
              </a:lvl1pPr>
            </a:lstStyle>
            <a:p>
              <a:r>
                <a:rPr lang="az-Cyrl-AZ" sz="907" b="0" dirty="0">
                  <a:solidFill>
                    <a:srgbClr val="414041"/>
                  </a:solidFill>
                </a:rPr>
                <a:t>Репутация и имидж работодателя</a:t>
              </a:r>
              <a:endParaRPr lang="en-GB" sz="907" b="0" dirty="0">
                <a:solidFill>
                  <a:srgbClr val="41404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F04EE60-F6BE-4B4A-966C-FC89D0B9DD7A}"/>
                </a:ext>
              </a:extLst>
            </p:cNvPr>
            <p:cNvSpPr txBox="1"/>
            <p:nvPr/>
          </p:nvSpPr>
          <p:spPr>
            <a:xfrm>
              <a:off x="4937310" y="5715995"/>
              <a:ext cx="1111403" cy="65069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0">
                  <a:latin typeface="Titillium Web" panose="00000400000000000000" pitchFamily="2" charset="0"/>
                </a:defRPr>
              </a:lvl1pPr>
            </a:lstStyle>
            <a:p>
              <a:r>
                <a:rPr lang="ru-RU" sz="907" dirty="0">
                  <a:solidFill>
                    <a:srgbClr val="414041"/>
                  </a:solidFill>
                  <a:latin typeface="+mn-lt"/>
                </a:rPr>
                <a:t>Потенциал трудоустройства</a:t>
              </a:r>
              <a:endParaRPr lang="en-US" sz="907" dirty="0">
                <a:solidFill>
                  <a:srgbClr val="414041"/>
                </a:solidFill>
                <a:latin typeface="+mn-lt"/>
              </a:endParaRPr>
            </a:p>
            <a:p>
              <a:r>
                <a:rPr lang="ru-RU" sz="907" dirty="0">
                  <a:solidFill>
                    <a:srgbClr val="414041"/>
                  </a:solidFill>
                  <a:latin typeface="+mn-lt"/>
                </a:rPr>
                <a:t>и перспективы </a:t>
              </a:r>
              <a:endParaRPr lang="en-US" sz="907" dirty="0">
                <a:solidFill>
                  <a:srgbClr val="414041"/>
                </a:solidFill>
                <a:latin typeface="+mn-lt"/>
              </a:endParaRPr>
            </a:p>
            <a:p>
              <a:r>
                <a:rPr lang="ru-RU" sz="907" dirty="0">
                  <a:solidFill>
                    <a:srgbClr val="414041"/>
                  </a:solidFill>
                  <a:latin typeface="+mn-lt"/>
                </a:rPr>
                <a:t>на будущее</a:t>
              </a:r>
              <a:endParaRPr lang="en-GB" sz="907" dirty="0">
                <a:solidFill>
                  <a:srgbClr val="414041"/>
                </a:solidFill>
                <a:latin typeface="+mn-lt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B4009B3-5A9E-44C9-8A76-BF5A2690880D}"/>
                </a:ext>
              </a:extLst>
            </p:cNvPr>
            <p:cNvSpPr txBox="1"/>
            <p:nvPr/>
          </p:nvSpPr>
          <p:spPr>
            <a:xfrm>
              <a:off x="3604222" y="5715995"/>
              <a:ext cx="1178455" cy="23192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0">
                  <a:latin typeface="Titillium Web" panose="00000400000000000000" pitchFamily="2" charset="0"/>
                </a:defRPr>
              </a:lvl1pPr>
            </a:lstStyle>
            <a:p>
              <a:r>
                <a:rPr lang="az-Cyrl-AZ" sz="907">
                  <a:solidFill>
                    <a:srgbClr val="414041"/>
                  </a:solidFill>
                  <a:latin typeface="+mn-lt"/>
                </a:rPr>
                <a:t>Культура</a:t>
              </a:r>
              <a:endParaRPr lang="en-GB" sz="907" dirty="0">
                <a:solidFill>
                  <a:srgbClr val="414041"/>
                </a:solidFill>
                <a:latin typeface="+mn-lt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23251CB-F046-4DA4-982A-3A7082BDB842}"/>
                </a:ext>
              </a:extLst>
            </p:cNvPr>
            <p:cNvSpPr txBox="1"/>
            <p:nvPr/>
          </p:nvSpPr>
          <p:spPr>
            <a:xfrm>
              <a:off x="6111766" y="5715995"/>
              <a:ext cx="1149842" cy="37151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0">
                  <a:latin typeface="Titillium Web" panose="00000400000000000000" pitchFamily="2" charset="0"/>
                </a:defRPr>
              </a:lvl1pPr>
            </a:lstStyle>
            <a:p>
              <a:r>
                <a:rPr lang="az-Cyrl-AZ" sz="907">
                  <a:solidFill>
                    <a:srgbClr val="414041"/>
                  </a:solidFill>
                  <a:latin typeface="+mn-lt"/>
                </a:rPr>
                <a:t>Образовательные услуги</a:t>
              </a:r>
              <a:endParaRPr lang="en-GB" sz="907" dirty="0">
                <a:solidFill>
                  <a:srgbClr val="414041"/>
                </a:solidFill>
                <a:latin typeface="+mn-lt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AD1FEEE-0AF3-49B7-897E-A0F4732F9584}"/>
                </a:ext>
              </a:extLst>
            </p:cNvPr>
            <p:cNvSpPr/>
            <p:nvPr/>
          </p:nvSpPr>
          <p:spPr>
            <a:xfrm>
              <a:off x="1845027" y="5766947"/>
              <a:ext cx="132878" cy="1328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45">
                <a:solidFill>
                  <a:srgbClr val="41404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0EDC137-7A89-484C-987B-DB5012104C41}"/>
                </a:ext>
              </a:extLst>
            </p:cNvPr>
            <p:cNvSpPr/>
            <p:nvPr/>
          </p:nvSpPr>
          <p:spPr>
            <a:xfrm>
              <a:off x="3421708" y="5770758"/>
              <a:ext cx="132878" cy="13287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45">
                <a:solidFill>
                  <a:srgbClr val="41404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E82F907-FBD5-4618-B3D4-899480EEF4FB}"/>
                </a:ext>
              </a:extLst>
            </p:cNvPr>
            <p:cNvSpPr/>
            <p:nvPr/>
          </p:nvSpPr>
          <p:spPr>
            <a:xfrm>
              <a:off x="4692973" y="5766947"/>
              <a:ext cx="132878" cy="132878"/>
            </a:xfrm>
            <a:prstGeom prst="ellipse">
              <a:avLst/>
            </a:prstGeom>
            <a:solidFill>
              <a:srgbClr val="86BC4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45">
                <a:solidFill>
                  <a:srgbClr val="414041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116D08-8AE6-448C-B9FF-A1B86A3311C2}"/>
                </a:ext>
              </a:extLst>
            </p:cNvPr>
            <p:cNvSpPr/>
            <p:nvPr/>
          </p:nvSpPr>
          <p:spPr>
            <a:xfrm>
              <a:off x="5982274" y="5765231"/>
              <a:ext cx="132878" cy="13287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45">
                <a:solidFill>
                  <a:srgbClr val="41404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174" y="2348254"/>
            <a:ext cx="3048426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42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entagon 91"/>
          <p:cNvSpPr/>
          <p:nvPr/>
        </p:nvSpPr>
        <p:spPr>
          <a:xfrm>
            <a:off x="7474887" y="1301114"/>
            <a:ext cx="3461444" cy="4709322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 lIns="90273" tIns="45136" rIns="90273" bIns="45136" rtlCol="0" anchor="t">
            <a:noAutofit/>
          </a:bodyPr>
          <a:lstStyle/>
          <a:p>
            <a:r>
              <a:rPr lang="ru-RU" dirty="0"/>
              <a:t>Отличаются ли эти атрибуты у Вас?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3439381" y="1300831"/>
            <a:ext cx="3726699" cy="47096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445708" y="1295583"/>
            <a:ext cx="3681286" cy="946700"/>
          </a:xfrm>
          <a:prstGeom prst="rect">
            <a:avLst/>
          </a:prstGeom>
          <a:solidFill>
            <a:srgbClr val="7F85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cxnSp>
        <p:nvCxnSpPr>
          <p:cNvPr id="90" name="Elbow Connector 89"/>
          <p:cNvCxnSpPr>
            <a:stCxn id="73" idx="1"/>
          </p:cNvCxnSpPr>
          <p:nvPr/>
        </p:nvCxnSpPr>
        <p:spPr>
          <a:xfrm rot="10800000" flipV="1">
            <a:off x="2169988" y="1768933"/>
            <a:ext cx="1275721" cy="1521942"/>
          </a:xfrm>
          <a:prstGeom prst="bentConnector2">
            <a:avLst/>
          </a:prstGeom>
          <a:ln w="28575">
            <a:solidFill>
              <a:srgbClr val="7F8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AutoShape 25"/>
          <p:cNvSpPr>
            <a:spLocks noChangeAspect="1" noChangeArrowheads="1" noTextEdit="1"/>
          </p:cNvSpPr>
          <p:nvPr/>
        </p:nvSpPr>
        <p:spPr bwMode="auto">
          <a:xfrm>
            <a:off x="1139785" y="3077489"/>
            <a:ext cx="2068322" cy="13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170" name="Freeform 28"/>
          <p:cNvSpPr>
            <a:spLocks/>
          </p:cNvSpPr>
          <p:nvPr/>
        </p:nvSpPr>
        <p:spPr bwMode="auto">
          <a:xfrm>
            <a:off x="1142632" y="3082471"/>
            <a:ext cx="1031314" cy="1352311"/>
          </a:xfrm>
          <a:custGeom>
            <a:avLst/>
            <a:gdLst>
              <a:gd name="T0" fmla="*/ 134 w 204"/>
              <a:gd name="T1" fmla="*/ 0 h 267"/>
              <a:gd name="T2" fmla="*/ 0 w 204"/>
              <a:gd name="T3" fmla="*/ 133 h 267"/>
              <a:gd name="T4" fmla="*/ 134 w 204"/>
              <a:gd name="T5" fmla="*/ 267 h 267"/>
              <a:gd name="T6" fmla="*/ 204 w 204"/>
              <a:gd name="T7" fmla="*/ 247 h 267"/>
              <a:gd name="T8" fmla="*/ 141 w 204"/>
              <a:gd name="T9" fmla="*/ 133 h 267"/>
              <a:gd name="T10" fmla="*/ 141 w 204"/>
              <a:gd name="T11" fmla="*/ 133 h 267"/>
              <a:gd name="T12" fmla="*/ 141 w 204"/>
              <a:gd name="T13" fmla="*/ 133 h 267"/>
              <a:gd name="T14" fmla="*/ 141 w 204"/>
              <a:gd name="T15" fmla="*/ 133 h 267"/>
              <a:gd name="T16" fmla="*/ 141 w 204"/>
              <a:gd name="T17" fmla="*/ 133 h 267"/>
              <a:gd name="T18" fmla="*/ 141 w 204"/>
              <a:gd name="T19" fmla="*/ 133 h 267"/>
              <a:gd name="T20" fmla="*/ 141 w 204"/>
              <a:gd name="T21" fmla="*/ 133 h 267"/>
              <a:gd name="T22" fmla="*/ 141 w 204"/>
              <a:gd name="T23" fmla="*/ 133 h 267"/>
              <a:gd name="T24" fmla="*/ 141 w 204"/>
              <a:gd name="T25" fmla="*/ 133 h 267"/>
              <a:gd name="T26" fmla="*/ 204 w 204"/>
              <a:gd name="T27" fmla="*/ 20 h 267"/>
              <a:gd name="T28" fmla="*/ 134 w 204"/>
              <a:gd name="T29" fmla="*/ 0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4" h="267">
                <a:moveTo>
                  <a:pt x="134" y="0"/>
                </a:moveTo>
                <a:cubicBezTo>
                  <a:pt x="60" y="0"/>
                  <a:pt x="0" y="60"/>
                  <a:pt x="0" y="133"/>
                </a:cubicBezTo>
                <a:cubicBezTo>
                  <a:pt x="0" y="207"/>
                  <a:pt x="60" y="267"/>
                  <a:pt x="134" y="267"/>
                </a:cubicBezTo>
                <a:cubicBezTo>
                  <a:pt x="160" y="267"/>
                  <a:pt x="184" y="260"/>
                  <a:pt x="204" y="247"/>
                </a:cubicBezTo>
                <a:cubicBezTo>
                  <a:pt x="166" y="223"/>
                  <a:pt x="141" y="181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1" y="133"/>
                  <a:pt x="141" y="133"/>
                  <a:pt x="141" y="133"/>
                </a:cubicBezTo>
                <a:cubicBezTo>
                  <a:pt x="141" y="85"/>
                  <a:pt x="166" y="43"/>
                  <a:pt x="204" y="20"/>
                </a:cubicBezTo>
                <a:cubicBezTo>
                  <a:pt x="184" y="7"/>
                  <a:pt x="160" y="0"/>
                  <a:pt x="134" y="0"/>
                </a:cubicBezTo>
              </a:path>
            </a:pathLst>
          </a:custGeom>
          <a:solidFill>
            <a:srgbClr val="B7D791">
              <a:alpha val="61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171" name="Freeform 29"/>
          <p:cNvSpPr>
            <a:spLocks/>
          </p:cNvSpPr>
          <p:nvPr/>
        </p:nvSpPr>
        <p:spPr bwMode="auto">
          <a:xfrm>
            <a:off x="2171099" y="3082471"/>
            <a:ext cx="1032026" cy="1352311"/>
          </a:xfrm>
          <a:custGeom>
            <a:avLst/>
            <a:gdLst>
              <a:gd name="T0" fmla="*/ 71 w 204"/>
              <a:gd name="T1" fmla="*/ 0 h 267"/>
              <a:gd name="T2" fmla="*/ 0 w 204"/>
              <a:gd name="T3" fmla="*/ 20 h 267"/>
              <a:gd name="T4" fmla="*/ 64 w 204"/>
              <a:gd name="T5" fmla="*/ 133 h 267"/>
              <a:gd name="T6" fmla="*/ 64 w 204"/>
              <a:gd name="T7" fmla="*/ 133 h 267"/>
              <a:gd name="T8" fmla="*/ 64 w 204"/>
              <a:gd name="T9" fmla="*/ 133 h 267"/>
              <a:gd name="T10" fmla="*/ 64 w 204"/>
              <a:gd name="T11" fmla="*/ 133 h 267"/>
              <a:gd name="T12" fmla="*/ 64 w 204"/>
              <a:gd name="T13" fmla="*/ 133 h 267"/>
              <a:gd name="T14" fmla="*/ 64 w 204"/>
              <a:gd name="T15" fmla="*/ 133 h 267"/>
              <a:gd name="T16" fmla="*/ 64 w 204"/>
              <a:gd name="T17" fmla="*/ 133 h 267"/>
              <a:gd name="T18" fmla="*/ 64 w 204"/>
              <a:gd name="T19" fmla="*/ 133 h 267"/>
              <a:gd name="T20" fmla="*/ 64 w 204"/>
              <a:gd name="T21" fmla="*/ 133 h 267"/>
              <a:gd name="T22" fmla="*/ 0 w 204"/>
              <a:gd name="T23" fmla="*/ 247 h 267"/>
              <a:gd name="T24" fmla="*/ 71 w 204"/>
              <a:gd name="T25" fmla="*/ 267 h 267"/>
              <a:gd name="T26" fmla="*/ 204 w 204"/>
              <a:gd name="T27" fmla="*/ 133 h 267"/>
              <a:gd name="T28" fmla="*/ 71 w 204"/>
              <a:gd name="T29" fmla="*/ 0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4" h="267">
                <a:moveTo>
                  <a:pt x="71" y="0"/>
                </a:moveTo>
                <a:cubicBezTo>
                  <a:pt x="45" y="0"/>
                  <a:pt x="21" y="7"/>
                  <a:pt x="0" y="20"/>
                </a:cubicBezTo>
                <a:cubicBezTo>
                  <a:pt x="38" y="43"/>
                  <a:pt x="64" y="85"/>
                  <a:pt x="64" y="133"/>
                </a:cubicBezTo>
                <a:cubicBezTo>
                  <a:pt x="64" y="133"/>
                  <a:pt x="64" y="133"/>
                  <a:pt x="64" y="133"/>
                </a:cubicBezTo>
                <a:cubicBezTo>
                  <a:pt x="64" y="133"/>
                  <a:pt x="64" y="133"/>
                  <a:pt x="64" y="133"/>
                </a:cubicBezTo>
                <a:cubicBezTo>
                  <a:pt x="64" y="133"/>
                  <a:pt x="64" y="133"/>
                  <a:pt x="64" y="133"/>
                </a:cubicBezTo>
                <a:cubicBezTo>
                  <a:pt x="64" y="133"/>
                  <a:pt x="64" y="133"/>
                  <a:pt x="64" y="133"/>
                </a:cubicBezTo>
                <a:cubicBezTo>
                  <a:pt x="64" y="133"/>
                  <a:pt x="64" y="133"/>
                  <a:pt x="64" y="133"/>
                </a:cubicBezTo>
                <a:cubicBezTo>
                  <a:pt x="64" y="133"/>
                  <a:pt x="64" y="133"/>
                  <a:pt x="64" y="133"/>
                </a:cubicBezTo>
                <a:cubicBezTo>
                  <a:pt x="64" y="133"/>
                  <a:pt x="64" y="133"/>
                  <a:pt x="64" y="133"/>
                </a:cubicBezTo>
                <a:cubicBezTo>
                  <a:pt x="64" y="133"/>
                  <a:pt x="64" y="133"/>
                  <a:pt x="64" y="133"/>
                </a:cubicBezTo>
                <a:cubicBezTo>
                  <a:pt x="64" y="181"/>
                  <a:pt x="38" y="223"/>
                  <a:pt x="0" y="247"/>
                </a:cubicBezTo>
                <a:cubicBezTo>
                  <a:pt x="21" y="260"/>
                  <a:pt x="45" y="267"/>
                  <a:pt x="71" y="267"/>
                </a:cubicBezTo>
                <a:cubicBezTo>
                  <a:pt x="145" y="267"/>
                  <a:pt x="204" y="207"/>
                  <a:pt x="204" y="133"/>
                </a:cubicBezTo>
                <a:cubicBezTo>
                  <a:pt x="204" y="60"/>
                  <a:pt x="145" y="0"/>
                  <a:pt x="71" y="0"/>
                </a:cubicBezTo>
              </a:path>
            </a:pathLst>
          </a:custGeom>
          <a:solidFill>
            <a:srgbClr val="BB8DB9">
              <a:alpha val="61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172" name="Freeform 30"/>
          <p:cNvSpPr>
            <a:spLocks/>
          </p:cNvSpPr>
          <p:nvPr/>
        </p:nvSpPr>
        <p:spPr bwMode="auto">
          <a:xfrm>
            <a:off x="1852950" y="3183539"/>
            <a:ext cx="641991" cy="1150176"/>
          </a:xfrm>
          <a:custGeom>
            <a:avLst/>
            <a:gdLst>
              <a:gd name="T0" fmla="*/ 63 w 127"/>
              <a:gd name="T1" fmla="*/ 0 h 227"/>
              <a:gd name="T2" fmla="*/ 63 w 127"/>
              <a:gd name="T3" fmla="*/ 0 h 227"/>
              <a:gd name="T4" fmla="*/ 63 w 127"/>
              <a:gd name="T5" fmla="*/ 0 h 227"/>
              <a:gd name="T6" fmla="*/ 0 w 127"/>
              <a:gd name="T7" fmla="*/ 113 h 227"/>
              <a:gd name="T8" fmla="*/ 63 w 127"/>
              <a:gd name="T9" fmla="*/ 227 h 227"/>
              <a:gd name="T10" fmla="*/ 127 w 127"/>
              <a:gd name="T11" fmla="*/ 113 h 227"/>
              <a:gd name="T12" fmla="*/ 63 w 127"/>
              <a:gd name="T13" fmla="*/ 0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7" h="227"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25" y="23"/>
                  <a:pt x="0" y="65"/>
                  <a:pt x="0" y="113"/>
                </a:cubicBezTo>
                <a:cubicBezTo>
                  <a:pt x="0" y="161"/>
                  <a:pt x="25" y="203"/>
                  <a:pt x="63" y="227"/>
                </a:cubicBezTo>
                <a:cubicBezTo>
                  <a:pt x="101" y="203"/>
                  <a:pt x="127" y="161"/>
                  <a:pt x="127" y="113"/>
                </a:cubicBezTo>
                <a:cubicBezTo>
                  <a:pt x="127" y="65"/>
                  <a:pt x="101" y="23"/>
                  <a:pt x="63" y="0"/>
                </a:cubicBezTo>
              </a:path>
            </a:pathLst>
          </a:custGeom>
          <a:solidFill>
            <a:srgbClr val="7F85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173" name="Pentagon 172"/>
          <p:cNvSpPr/>
          <p:nvPr/>
        </p:nvSpPr>
        <p:spPr>
          <a:xfrm>
            <a:off x="7080588" y="1295583"/>
            <a:ext cx="220864" cy="946700"/>
          </a:xfrm>
          <a:prstGeom prst="homePlate">
            <a:avLst/>
          </a:prstGeom>
          <a:solidFill>
            <a:srgbClr val="7F85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174" name="Down Arrow 173"/>
          <p:cNvSpPr/>
          <p:nvPr/>
        </p:nvSpPr>
        <p:spPr>
          <a:xfrm rot="16200000">
            <a:off x="7009354" y="3349886"/>
            <a:ext cx="899446" cy="331701"/>
          </a:xfrm>
          <a:prstGeom prst="downArrow">
            <a:avLst>
              <a:gd name="adj1" fmla="val 50000"/>
              <a:gd name="adj2" fmla="val 7582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645">
              <a:solidFill>
                <a:srgbClr val="414041"/>
              </a:solidFill>
            </a:endParaRPr>
          </a:p>
        </p:txBody>
      </p:sp>
      <p:sp>
        <p:nvSpPr>
          <p:cNvPr id="175" name="Down Arrow 174"/>
          <p:cNvSpPr/>
          <p:nvPr/>
        </p:nvSpPr>
        <p:spPr>
          <a:xfrm rot="16200000">
            <a:off x="6729150" y="3270400"/>
            <a:ext cx="876121" cy="490670"/>
          </a:xfrm>
          <a:prstGeom prst="downArrow">
            <a:avLst>
              <a:gd name="adj1" fmla="val 10000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645">
              <a:solidFill>
                <a:srgbClr val="414041"/>
              </a:solidFill>
            </a:endParaRPr>
          </a:p>
        </p:txBody>
      </p:sp>
      <p:grpSp>
        <p:nvGrpSpPr>
          <p:cNvPr id="188" name="Group 187"/>
          <p:cNvGrpSpPr/>
          <p:nvPr/>
        </p:nvGrpSpPr>
        <p:grpSpPr>
          <a:xfrm>
            <a:off x="5801387" y="1602551"/>
            <a:ext cx="510064" cy="332766"/>
            <a:chOff x="3673297" y="2920205"/>
            <a:chExt cx="3449212" cy="2296106"/>
          </a:xfrm>
        </p:grpSpPr>
        <p:sp>
          <p:nvSpPr>
            <p:cNvPr id="192" name="Oval 191"/>
            <p:cNvSpPr/>
            <p:nvPr/>
          </p:nvSpPr>
          <p:spPr>
            <a:xfrm>
              <a:off x="4826403" y="2920205"/>
              <a:ext cx="2296106" cy="2296106"/>
            </a:xfrm>
            <a:prstGeom prst="ellipse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45">
                <a:solidFill>
                  <a:prstClr val="white"/>
                </a:solidFill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3673297" y="2920205"/>
              <a:ext cx="2296106" cy="2296106"/>
            </a:xfrm>
            <a:prstGeom prst="ellipse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45">
                <a:solidFill>
                  <a:prstClr val="white"/>
                </a:solidFill>
              </a:endParaRPr>
            </a:p>
          </p:txBody>
        </p:sp>
      </p:grpSp>
      <p:sp>
        <p:nvSpPr>
          <p:cNvPr id="190" name="Freeform 19"/>
          <p:cNvSpPr>
            <a:spLocks/>
          </p:cNvSpPr>
          <p:nvPr/>
        </p:nvSpPr>
        <p:spPr bwMode="auto">
          <a:xfrm>
            <a:off x="5973816" y="1625639"/>
            <a:ext cx="169025" cy="167261"/>
          </a:xfrm>
          <a:custGeom>
            <a:avLst/>
            <a:gdLst>
              <a:gd name="T0" fmla="*/ 64 w 128"/>
              <a:gd name="T1" fmla="*/ 0 h 129"/>
              <a:gd name="T2" fmla="*/ 0 w 128"/>
              <a:gd name="T3" fmla="*/ 112 h 129"/>
              <a:gd name="T4" fmla="*/ 0 w 128"/>
              <a:gd name="T5" fmla="*/ 112 h 129"/>
              <a:gd name="T6" fmla="*/ 63 w 128"/>
              <a:gd name="T7" fmla="*/ 129 h 129"/>
              <a:gd name="T8" fmla="*/ 128 w 128"/>
              <a:gd name="T9" fmla="*/ 112 h 129"/>
              <a:gd name="T10" fmla="*/ 64 w 128"/>
              <a:gd name="T11" fmla="*/ 0 h 129"/>
              <a:gd name="T12" fmla="*/ 64 w 128"/>
              <a:gd name="T13" fmla="*/ 0 h 129"/>
              <a:gd name="T14" fmla="*/ 64 w 128"/>
              <a:gd name="T15" fmla="*/ 0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8" h="129">
                <a:moveTo>
                  <a:pt x="64" y="0"/>
                </a:moveTo>
                <a:cubicBezTo>
                  <a:pt x="26" y="23"/>
                  <a:pt x="0" y="64"/>
                  <a:pt x="0" y="112"/>
                </a:cubicBezTo>
                <a:cubicBezTo>
                  <a:pt x="0" y="112"/>
                  <a:pt x="0" y="112"/>
                  <a:pt x="0" y="112"/>
                </a:cubicBezTo>
                <a:cubicBezTo>
                  <a:pt x="18" y="123"/>
                  <a:pt x="40" y="129"/>
                  <a:pt x="63" y="129"/>
                </a:cubicBezTo>
                <a:cubicBezTo>
                  <a:pt x="87" y="129"/>
                  <a:pt x="109" y="123"/>
                  <a:pt x="128" y="112"/>
                </a:cubicBezTo>
                <a:cubicBezTo>
                  <a:pt x="128" y="64"/>
                  <a:pt x="102" y="23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191" name="Freeform 18"/>
          <p:cNvSpPr>
            <a:spLocks/>
          </p:cNvSpPr>
          <p:nvPr/>
        </p:nvSpPr>
        <p:spPr bwMode="auto">
          <a:xfrm>
            <a:off x="5974063" y="1766828"/>
            <a:ext cx="169025" cy="143794"/>
          </a:xfrm>
          <a:custGeom>
            <a:avLst/>
            <a:gdLst>
              <a:gd name="T0" fmla="*/ 128 w 128"/>
              <a:gd name="T1" fmla="*/ 0 h 111"/>
              <a:gd name="T2" fmla="*/ 128 w 128"/>
              <a:gd name="T3" fmla="*/ 0 h 111"/>
              <a:gd name="T4" fmla="*/ 128 w 128"/>
              <a:gd name="T5" fmla="*/ 0 h 111"/>
              <a:gd name="T6" fmla="*/ 63 w 128"/>
              <a:gd name="T7" fmla="*/ 17 h 111"/>
              <a:gd name="T8" fmla="*/ 0 w 128"/>
              <a:gd name="T9" fmla="*/ 0 h 111"/>
              <a:gd name="T10" fmla="*/ 64 w 128"/>
              <a:gd name="T11" fmla="*/ 111 h 111"/>
              <a:gd name="T12" fmla="*/ 128 w 128"/>
              <a:gd name="T13" fmla="*/ 0 h 111"/>
              <a:gd name="T14" fmla="*/ 128 w 128"/>
              <a:gd name="T15" fmla="*/ 0 h 111"/>
              <a:gd name="T16" fmla="*/ 128 w 128"/>
              <a:gd name="T17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111">
                <a:moveTo>
                  <a:pt x="128" y="0"/>
                </a:moveTo>
                <a:cubicBezTo>
                  <a:pt x="128" y="0"/>
                  <a:pt x="128" y="0"/>
                  <a:pt x="12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09" y="11"/>
                  <a:pt x="87" y="17"/>
                  <a:pt x="63" y="17"/>
                </a:cubicBezTo>
                <a:cubicBezTo>
                  <a:pt x="40" y="17"/>
                  <a:pt x="18" y="11"/>
                  <a:pt x="0" y="0"/>
                </a:cubicBezTo>
                <a:cubicBezTo>
                  <a:pt x="0" y="48"/>
                  <a:pt x="26" y="89"/>
                  <a:pt x="64" y="111"/>
                </a:cubicBezTo>
                <a:cubicBezTo>
                  <a:pt x="102" y="89"/>
                  <a:pt x="128" y="47"/>
                  <a:pt x="12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0"/>
                  <a:pt x="128" y="0"/>
                  <a:pt x="12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6E5A55-A440-4D10-961E-9FF3641BEA8E}"/>
              </a:ext>
            </a:extLst>
          </p:cNvPr>
          <p:cNvSpPr/>
          <p:nvPr/>
        </p:nvSpPr>
        <p:spPr>
          <a:xfrm>
            <a:off x="3378709" y="1295583"/>
            <a:ext cx="197396" cy="940189"/>
          </a:xfrm>
          <a:prstGeom prst="roundRect">
            <a:avLst/>
          </a:prstGeom>
          <a:solidFill>
            <a:srgbClr val="7F85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578261" y="1525280"/>
            <a:ext cx="2087331" cy="678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70" b="1">
                <a:solidFill>
                  <a:prstClr val="white"/>
                </a:solidFill>
              </a:rPr>
              <a:t>Привлекательные и ассоциируемые атрибуты 2021</a:t>
            </a:r>
            <a:endParaRPr kumimoji="0" lang="en-US" sz="127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4" name="Pentagon 73"/>
          <p:cNvSpPr/>
          <p:nvPr/>
        </p:nvSpPr>
        <p:spPr>
          <a:xfrm>
            <a:off x="7647829" y="1295583"/>
            <a:ext cx="3404387" cy="946700"/>
          </a:xfrm>
          <a:prstGeom prst="homePlat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75" name="Chevron 74"/>
          <p:cNvSpPr/>
          <p:nvPr/>
        </p:nvSpPr>
        <p:spPr>
          <a:xfrm>
            <a:off x="7370931" y="1295583"/>
            <a:ext cx="817774" cy="946700"/>
          </a:xfrm>
          <a:prstGeom prst="chevron">
            <a:avLst>
              <a:gd name="adj" fmla="val 12107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76" name="Down Arrow 75"/>
          <p:cNvSpPr/>
          <p:nvPr/>
        </p:nvSpPr>
        <p:spPr>
          <a:xfrm rot="16200000">
            <a:off x="7009354" y="3349886"/>
            <a:ext cx="899446" cy="331701"/>
          </a:xfrm>
          <a:prstGeom prst="downArrow">
            <a:avLst>
              <a:gd name="adj1" fmla="val 50000"/>
              <a:gd name="adj2" fmla="val 7582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645">
              <a:solidFill>
                <a:srgbClr val="414041"/>
              </a:solidFill>
            </a:endParaRPr>
          </a:p>
        </p:txBody>
      </p:sp>
      <p:sp>
        <p:nvSpPr>
          <p:cNvPr id="87" name="Right Triangle 86"/>
          <p:cNvSpPr/>
          <p:nvPr/>
        </p:nvSpPr>
        <p:spPr>
          <a:xfrm rot="5400000">
            <a:off x="10909669" y="2249696"/>
            <a:ext cx="145600" cy="117753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612707" y="1460889"/>
            <a:ext cx="2693008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70" b="1">
                <a:solidFill>
                  <a:prstClr val="white"/>
                </a:solidFill>
              </a:rPr>
              <a:t>Привлекательные и ассоциируемые атрибуты 2020</a:t>
            </a:r>
            <a:endParaRPr lang="en-US" sz="1270" b="1">
              <a:solidFill>
                <a:prstClr val="white"/>
              </a:solidFill>
            </a:endParaRPr>
          </a:p>
        </p:txBody>
      </p:sp>
      <p:sp>
        <p:nvSpPr>
          <p:cNvPr id="101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54F9B75-19DF-4F5B-9F1F-08CE6AE7184F}"/>
              </a:ext>
            </a:extLst>
          </p:cNvPr>
          <p:cNvGrpSpPr/>
          <p:nvPr/>
        </p:nvGrpSpPr>
        <p:grpSpPr>
          <a:xfrm>
            <a:off x="3208107" y="6200242"/>
            <a:ext cx="5416581" cy="650691"/>
            <a:chOff x="1845027" y="5715995"/>
            <a:chExt cx="5416581" cy="65069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C7AE93-30A1-4C99-AE3C-F39B55DE9BD6}"/>
                </a:ext>
              </a:extLst>
            </p:cNvPr>
            <p:cNvSpPr txBox="1"/>
            <p:nvPr/>
          </p:nvSpPr>
          <p:spPr>
            <a:xfrm>
              <a:off x="2005102" y="5715995"/>
              <a:ext cx="1466293" cy="37151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1"/>
              </a:lvl1pPr>
            </a:lstStyle>
            <a:p>
              <a:r>
                <a:rPr lang="az-Cyrl-AZ" sz="907" b="0" dirty="0">
                  <a:solidFill>
                    <a:srgbClr val="414041"/>
                  </a:solidFill>
                </a:rPr>
                <a:t>Репутация и имидж работодателя</a:t>
              </a:r>
              <a:endParaRPr lang="en-GB" sz="907" b="0" dirty="0">
                <a:solidFill>
                  <a:srgbClr val="41404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F04EE60-F6BE-4B4A-966C-FC89D0B9DD7A}"/>
                </a:ext>
              </a:extLst>
            </p:cNvPr>
            <p:cNvSpPr txBox="1"/>
            <p:nvPr/>
          </p:nvSpPr>
          <p:spPr>
            <a:xfrm>
              <a:off x="4937310" y="5715995"/>
              <a:ext cx="1111403" cy="65069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0">
                  <a:latin typeface="Titillium Web" panose="00000400000000000000" pitchFamily="2" charset="0"/>
                </a:defRPr>
              </a:lvl1pPr>
            </a:lstStyle>
            <a:p>
              <a:r>
                <a:rPr lang="ru-RU" sz="907" dirty="0">
                  <a:solidFill>
                    <a:srgbClr val="414041"/>
                  </a:solidFill>
                  <a:latin typeface="+mn-lt"/>
                </a:rPr>
                <a:t>Потенциал трудоустройства</a:t>
              </a:r>
              <a:endParaRPr lang="en-US" sz="907" dirty="0">
                <a:solidFill>
                  <a:srgbClr val="414041"/>
                </a:solidFill>
                <a:latin typeface="+mn-lt"/>
              </a:endParaRPr>
            </a:p>
            <a:p>
              <a:r>
                <a:rPr lang="ru-RU" sz="907" dirty="0">
                  <a:solidFill>
                    <a:srgbClr val="414041"/>
                  </a:solidFill>
                  <a:latin typeface="+mn-lt"/>
                </a:rPr>
                <a:t>и перспективы </a:t>
              </a:r>
              <a:endParaRPr lang="en-US" sz="907" dirty="0">
                <a:solidFill>
                  <a:srgbClr val="414041"/>
                </a:solidFill>
                <a:latin typeface="+mn-lt"/>
              </a:endParaRPr>
            </a:p>
            <a:p>
              <a:r>
                <a:rPr lang="ru-RU" sz="907" dirty="0">
                  <a:solidFill>
                    <a:srgbClr val="414041"/>
                  </a:solidFill>
                  <a:latin typeface="+mn-lt"/>
                </a:rPr>
                <a:t>на будущее</a:t>
              </a:r>
              <a:endParaRPr lang="en-GB" sz="907" dirty="0">
                <a:solidFill>
                  <a:srgbClr val="414041"/>
                </a:solidFill>
                <a:latin typeface="+mn-lt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B4009B3-5A9E-44C9-8A76-BF5A2690880D}"/>
                </a:ext>
              </a:extLst>
            </p:cNvPr>
            <p:cNvSpPr txBox="1"/>
            <p:nvPr/>
          </p:nvSpPr>
          <p:spPr>
            <a:xfrm>
              <a:off x="3604222" y="5715995"/>
              <a:ext cx="1178455" cy="23192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0">
                  <a:latin typeface="Titillium Web" panose="00000400000000000000" pitchFamily="2" charset="0"/>
                </a:defRPr>
              </a:lvl1pPr>
            </a:lstStyle>
            <a:p>
              <a:r>
                <a:rPr lang="az-Cyrl-AZ" sz="907">
                  <a:solidFill>
                    <a:srgbClr val="414041"/>
                  </a:solidFill>
                  <a:latin typeface="+mn-lt"/>
                </a:rPr>
                <a:t>Культура</a:t>
              </a:r>
              <a:endParaRPr lang="en-GB" sz="907" dirty="0">
                <a:solidFill>
                  <a:srgbClr val="414041"/>
                </a:solidFill>
                <a:latin typeface="+mn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23251CB-F046-4DA4-982A-3A7082BDB842}"/>
                </a:ext>
              </a:extLst>
            </p:cNvPr>
            <p:cNvSpPr txBox="1"/>
            <p:nvPr/>
          </p:nvSpPr>
          <p:spPr>
            <a:xfrm>
              <a:off x="6111766" y="5715995"/>
              <a:ext cx="1149842" cy="37151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0">
                  <a:latin typeface="Titillium Web" panose="00000400000000000000" pitchFamily="2" charset="0"/>
                </a:defRPr>
              </a:lvl1pPr>
            </a:lstStyle>
            <a:p>
              <a:r>
                <a:rPr lang="az-Cyrl-AZ" sz="907">
                  <a:solidFill>
                    <a:srgbClr val="414041"/>
                  </a:solidFill>
                  <a:latin typeface="+mn-lt"/>
                </a:rPr>
                <a:t>Образовательные услуги</a:t>
              </a:r>
              <a:endParaRPr lang="en-GB" sz="907" dirty="0">
                <a:solidFill>
                  <a:srgbClr val="414041"/>
                </a:solidFill>
                <a:latin typeface="+mn-lt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AD1FEEE-0AF3-49B7-897E-A0F4732F9584}"/>
                </a:ext>
              </a:extLst>
            </p:cNvPr>
            <p:cNvSpPr/>
            <p:nvPr/>
          </p:nvSpPr>
          <p:spPr>
            <a:xfrm>
              <a:off x="1845027" y="5766947"/>
              <a:ext cx="132878" cy="1328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45">
                <a:solidFill>
                  <a:srgbClr val="41404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0EDC137-7A89-484C-987B-DB5012104C41}"/>
                </a:ext>
              </a:extLst>
            </p:cNvPr>
            <p:cNvSpPr/>
            <p:nvPr/>
          </p:nvSpPr>
          <p:spPr>
            <a:xfrm>
              <a:off x="3421708" y="5770758"/>
              <a:ext cx="132878" cy="13287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45">
                <a:solidFill>
                  <a:srgbClr val="41404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E82F907-FBD5-4618-B3D4-899480EEF4FB}"/>
                </a:ext>
              </a:extLst>
            </p:cNvPr>
            <p:cNvSpPr/>
            <p:nvPr/>
          </p:nvSpPr>
          <p:spPr>
            <a:xfrm>
              <a:off x="4692973" y="5766947"/>
              <a:ext cx="132878" cy="132878"/>
            </a:xfrm>
            <a:prstGeom prst="ellipse">
              <a:avLst/>
            </a:prstGeom>
            <a:solidFill>
              <a:srgbClr val="86BC4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45">
                <a:solidFill>
                  <a:srgbClr val="414041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8116D08-8AE6-448C-B9FF-A1B86A3311C2}"/>
                </a:ext>
              </a:extLst>
            </p:cNvPr>
            <p:cNvSpPr/>
            <p:nvPr/>
          </p:nvSpPr>
          <p:spPr>
            <a:xfrm>
              <a:off x="5982274" y="5765231"/>
              <a:ext cx="132878" cy="13287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45">
                <a:solidFill>
                  <a:srgbClr val="41404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98" y="2348254"/>
            <a:ext cx="3048426" cy="4105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53" y="2362104"/>
            <a:ext cx="3048426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28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B54F9B75-19DF-4F5B-9F1F-08CE6AE7184F}"/>
              </a:ext>
            </a:extLst>
          </p:cNvPr>
          <p:cNvGrpSpPr/>
          <p:nvPr/>
        </p:nvGrpSpPr>
        <p:grpSpPr>
          <a:xfrm>
            <a:off x="3070868" y="6005521"/>
            <a:ext cx="5416581" cy="650691"/>
            <a:chOff x="1845027" y="5715995"/>
            <a:chExt cx="5416581" cy="650691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FC7AE93-30A1-4C99-AE3C-F39B55DE9BD6}"/>
                </a:ext>
              </a:extLst>
            </p:cNvPr>
            <p:cNvSpPr txBox="1"/>
            <p:nvPr/>
          </p:nvSpPr>
          <p:spPr>
            <a:xfrm>
              <a:off x="2005102" y="5715995"/>
              <a:ext cx="1466293" cy="37151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1"/>
              </a:lvl1pPr>
            </a:lstStyle>
            <a:p>
              <a:r>
                <a:rPr lang="az-Cyrl-AZ" sz="907" b="0" dirty="0">
                  <a:solidFill>
                    <a:srgbClr val="414041"/>
                  </a:solidFill>
                </a:rPr>
                <a:t>Репутация и имидж работодателя</a:t>
              </a:r>
              <a:endParaRPr lang="en-GB" sz="907" b="0" dirty="0">
                <a:solidFill>
                  <a:srgbClr val="41404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F04EE60-F6BE-4B4A-966C-FC89D0B9DD7A}"/>
                </a:ext>
              </a:extLst>
            </p:cNvPr>
            <p:cNvSpPr txBox="1"/>
            <p:nvPr/>
          </p:nvSpPr>
          <p:spPr>
            <a:xfrm>
              <a:off x="4937310" y="5715995"/>
              <a:ext cx="1111403" cy="65069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0">
                  <a:latin typeface="Titillium Web" panose="00000400000000000000" pitchFamily="2" charset="0"/>
                </a:defRPr>
              </a:lvl1pPr>
            </a:lstStyle>
            <a:p>
              <a:r>
                <a:rPr lang="ru-RU" sz="907" dirty="0">
                  <a:solidFill>
                    <a:srgbClr val="414041"/>
                  </a:solidFill>
                  <a:latin typeface="+mn-lt"/>
                </a:rPr>
                <a:t>Потенциал трудоустройства</a:t>
              </a:r>
              <a:endParaRPr lang="en-US" sz="907" dirty="0">
                <a:solidFill>
                  <a:srgbClr val="414041"/>
                </a:solidFill>
                <a:latin typeface="+mn-lt"/>
              </a:endParaRPr>
            </a:p>
            <a:p>
              <a:r>
                <a:rPr lang="ru-RU" sz="907" dirty="0">
                  <a:solidFill>
                    <a:srgbClr val="414041"/>
                  </a:solidFill>
                  <a:latin typeface="+mn-lt"/>
                </a:rPr>
                <a:t>и перспективы </a:t>
              </a:r>
              <a:endParaRPr lang="en-US" sz="907" dirty="0">
                <a:solidFill>
                  <a:srgbClr val="414041"/>
                </a:solidFill>
                <a:latin typeface="+mn-lt"/>
              </a:endParaRPr>
            </a:p>
            <a:p>
              <a:r>
                <a:rPr lang="ru-RU" sz="907" dirty="0">
                  <a:solidFill>
                    <a:srgbClr val="414041"/>
                  </a:solidFill>
                  <a:latin typeface="+mn-lt"/>
                </a:rPr>
                <a:t>на будущее</a:t>
              </a:r>
              <a:endParaRPr lang="en-GB" sz="907" dirty="0">
                <a:solidFill>
                  <a:srgbClr val="414041"/>
                </a:solidFill>
                <a:latin typeface="+mn-lt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B4009B3-5A9E-44C9-8A76-BF5A2690880D}"/>
                </a:ext>
              </a:extLst>
            </p:cNvPr>
            <p:cNvSpPr txBox="1"/>
            <p:nvPr/>
          </p:nvSpPr>
          <p:spPr>
            <a:xfrm>
              <a:off x="3604222" y="5715995"/>
              <a:ext cx="1178455" cy="23192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0">
                  <a:latin typeface="Titillium Web" panose="00000400000000000000" pitchFamily="2" charset="0"/>
                </a:defRPr>
              </a:lvl1pPr>
            </a:lstStyle>
            <a:p>
              <a:r>
                <a:rPr lang="az-Cyrl-AZ" sz="907">
                  <a:solidFill>
                    <a:srgbClr val="414041"/>
                  </a:solidFill>
                  <a:latin typeface="+mn-lt"/>
                </a:rPr>
                <a:t>Культура</a:t>
              </a:r>
              <a:endParaRPr lang="en-GB" sz="907" dirty="0">
                <a:solidFill>
                  <a:srgbClr val="414041"/>
                </a:solidFill>
                <a:latin typeface="+mn-lt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23251CB-F046-4DA4-982A-3A7082BDB842}"/>
                </a:ext>
              </a:extLst>
            </p:cNvPr>
            <p:cNvSpPr txBox="1"/>
            <p:nvPr/>
          </p:nvSpPr>
          <p:spPr>
            <a:xfrm>
              <a:off x="6111766" y="5715995"/>
              <a:ext cx="1149842" cy="37151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 b="0">
                  <a:latin typeface="Titillium Web" panose="00000400000000000000" pitchFamily="2" charset="0"/>
                </a:defRPr>
              </a:lvl1pPr>
            </a:lstStyle>
            <a:p>
              <a:r>
                <a:rPr lang="az-Cyrl-AZ" sz="907" dirty="0">
                  <a:solidFill>
                    <a:srgbClr val="414041"/>
                  </a:solidFill>
                  <a:latin typeface="+mn-lt"/>
                </a:rPr>
                <a:t>Образовательные услуги</a:t>
              </a:r>
              <a:endParaRPr lang="en-GB" sz="907" dirty="0">
                <a:solidFill>
                  <a:srgbClr val="414041"/>
                </a:solidFill>
                <a:latin typeface="+mn-lt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AD1FEEE-0AF3-49B7-897E-A0F4732F9584}"/>
                </a:ext>
              </a:extLst>
            </p:cNvPr>
            <p:cNvSpPr/>
            <p:nvPr/>
          </p:nvSpPr>
          <p:spPr>
            <a:xfrm>
              <a:off x="1845027" y="5766947"/>
              <a:ext cx="132878" cy="1328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45">
                <a:solidFill>
                  <a:srgbClr val="41404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0EDC137-7A89-484C-987B-DB5012104C41}"/>
                </a:ext>
              </a:extLst>
            </p:cNvPr>
            <p:cNvSpPr/>
            <p:nvPr/>
          </p:nvSpPr>
          <p:spPr>
            <a:xfrm>
              <a:off x="3421708" y="5770758"/>
              <a:ext cx="132878" cy="13287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45">
                <a:solidFill>
                  <a:srgbClr val="41404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E82F907-FBD5-4618-B3D4-899480EEF4FB}"/>
                </a:ext>
              </a:extLst>
            </p:cNvPr>
            <p:cNvSpPr/>
            <p:nvPr/>
          </p:nvSpPr>
          <p:spPr>
            <a:xfrm>
              <a:off x="4692973" y="5766947"/>
              <a:ext cx="132878" cy="132878"/>
            </a:xfrm>
            <a:prstGeom prst="ellipse">
              <a:avLst/>
            </a:prstGeom>
            <a:solidFill>
              <a:srgbClr val="86BC4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45">
                <a:solidFill>
                  <a:srgbClr val="414041"/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8116D08-8AE6-448C-B9FF-A1B86A3311C2}"/>
                </a:ext>
              </a:extLst>
            </p:cNvPr>
            <p:cNvSpPr/>
            <p:nvPr/>
          </p:nvSpPr>
          <p:spPr>
            <a:xfrm>
              <a:off x="5982274" y="5765231"/>
              <a:ext cx="132878" cy="13287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45">
                <a:solidFill>
                  <a:srgbClr val="414041"/>
                </a:solidFill>
              </a:endParaRPr>
            </a:p>
          </p:txBody>
        </p:sp>
      </p:grpSp>
      <p:sp>
        <p:nvSpPr>
          <p:cNvPr id="69" name="Pentagon 68"/>
          <p:cNvSpPr/>
          <p:nvPr/>
        </p:nvSpPr>
        <p:spPr>
          <a:xfrm>
            <a:off x="7989094" y="1648633"/>
            <a:ext cx="3607176" cy="4181272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1668CF6-CBC0-4E80-95C7-770F962B90A5}"/>
              </a:ext>
            </a:extLst>
          </p:cNvPr>
          <p:cNvSpPr/>
          <p:nvPr/>
        </p:nvSpPr>
        <p:spPr>
          <a:xfrm rot="10800000">
            <a:off x="8038467" y="1511052"/>
            <a:ext cx="3504031" cy="946700"/>
          </a:xfrm>
          <a:prstGeom prst="rect">
            <a:avLst/>
          </a:prstGeom>
          <a:solidFill>
            <a:srgbClr val="BB8D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76" name="Pentagon 172">
            <a:extLst>
              <a:ext uri="{FF2B5EF4-FFF2-40B4-BE49-F238E27FC236}">
                <a16:creationId xmlns:a16="http://schemas.microsoft.com/office/drawing/2014/main" id="{10B86D1C-986D-4F12-BAA5-DB6E0763DF92}"/>
              </a:ext>
            </a:extLst>
          </p:cNvPr>
          <p:cNvSpPr/>
          <p:nvPr/>
        </p:nvSpPr>
        <p:spPr>
          <a:xfrm rot="10800000">
            <a:off x="7872409" y="1511052"/>
            <a:ext cx="210229" cy="946700"/>
          </a:xfrm>
          <a:prstGeom prst="homePlate">
            <a:avLst/>
          </a:prstGeom>
          <a:solidFill>
            <a:srgbClr val="BB8D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4DCF3B2F-85B8-4D9B-8921-1079C033C1BE}"/>
              </a:ext>
            </a:extLst>
          </p:cNvPr>
          <p:cNvSpPr/>
          <p:nvPr/>
        </p:nvSpPr>
        <p:spPr>
          <a:xfrm rot="10800000">
            <a:off x="11418379" y="1511052"/>
            <a:ext cx="164043" cy="946700"/>
          </a:xfrm>
          <a:prstGeom prst="roundRect">
            <a:avLst/>
          </a:prstGeom>
          <a:solidFill>
            <a:srgbClr val="BB8D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Согласованы ли предпочтения Вашей целевой группы с их восприятием Вас?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2021 </a:t>
            </a:r>
            <a:r>
              <a:rPr lang="fr-FR"/>
              <a:t>| </a:t>
            </a:r>
            <a:r>
              <a:rPr lang="az-Cyrl-AZ"/>
              <a:t>Россия</a:t>
            </a:r>
            <a:r>
              <a:rPr lang="fr-FR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655069" y="1534763"/>
            <a:ext cx="3579883" cy="42615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08213" y="1529514"/>
            <a:ext cx="3459738" cy="946700"/>
          </a:xfrm>
          <a:prstGeom prst="rect">
            <a:avLst/>
          </a:prstGeom>
          <a:solidFill>
            <a:srgbClr val="B7D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173" name="Pentagon 172"/>
          <p:cNvSpPr/>
          <p:nvPr/>
        </p:nvSpPr>
        <p:spPr>
          <a:xfrm>
            <a:off x="4133469" y="1529514"/>
            <a:ext cx="220864" cy="946700"/>
          </a:xfrm>
          <a:prstGeom prst="homePlate">
            <a:avLst/>
          </a:prstGeom>
          <a:solidFill>
            <a:srgbClr val="B7D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6E5A55-A440-4D10-961E-9FF3641BEA8E}"/>
              </a:ext>
            </a:extLst>
          </p:cNvPr>
          <p:cNvSpPr/>
          <p:nvPr/>
        </p:nvSpPr>
        <p:spPr>
          <a:xfrm>
            <a:off x="641214" y="1529514"/>
            <a:ext cx="197396" cy="940189"/>
          </a:xfrm>
          <a:prstGeom prst="roundRect">
            <a:avLst/>
          </a:prstGeom>
          <a:solidFill>
            <a:srgbClr val="B7D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40765" y="1759211"/>
            <a:ext cx="3154309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70" b="1">
                <a:solidFill>
                  <a:prstClr val="white"/>
                </a:solidFill>
              </a:rPr>
              <a:t>Ассоциируемые, но не привлекательные атрибуты 2021:</a:t>
            </a:r>
            <a:endParaRPr lang="en-US" sz="1270" b="1" dirty="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234594" y="1808408"/>
            <a:ext cx="2873276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70" b="1">
                <a:solidFill>
                  <a:prstClr val="white"/>
                </a:solidFill>
              </a:rPr>
              <a:t>Привлекательные, но не ассоциируемые атрибуты 2021:</a:t>
            </a:r>
            <a:endParaRPr lang="en-US" sz="1270" b="1" dirty="0">
              <a:solidFill>
                <a:prstClr val="white"/>
              </a:solidFill>
            </a:endParaRPr>
          </a:p>
        </p:txBody>
      </p:sp>
      <p:pic>
        <p:nvPicPr>
          <p:cNvPr id="74" name="Picture 7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991" y="2634721"/>
            <a:ext cx="3048426" cy="26673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BDD797C-0CDF-489A-B9AF-2B48FCA4D3BE}"/>
              </a:ext>
            </a:extLst>
          </p:cNvPr>
          <p:cNvSpPr/>
          <p:nvPr/>
        </p:nvSpPr>
        <p:spPr>
          <a:xfrm>
            <a:off x="641214" y="2094799"/>
            <a:ext cx="199552" cy="381415"/>
          </a:xfrm>
          <a:prstGeom prst="rect">
            <a:avLst/>
          </a:prstGeom>
          <a:solidFill>
            <a:srgbClr val="B7D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2111551-E48E-4B1A-BF6B-A33940F09AAA}"/>
              </a:ext>
            </a:extLst>
          </p:cNvPr>
          <p:cNvSpPr/>
          <p:nvPr/>
        </p:nvSpPr>
        <p:spPr>
          <a:xfrm>
            <a:off x="11358665" y="2076338"/>
            <a:ext cx="199552" cy="381415"/>
          </a:xfrm>
          <a:prstGeom prst="rect">
            <a:avLst/>
          </a:prstGeom>
          <a:solidFill>
            <a:srgbClr val="BB8D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80C3FE5-EBF1-47C1-B2E7-7FE457FBAA02}"/>
              </a:ext>
            </a:extLst>
          </p:cNvPr>
          <p:cNvSpPr/>
          <p:nvPr/>
        </p:nvSpPr>
        <p:spPr>
          <a:xfrm>
            <a:off x="4845204" y="3240489"/>
            <a:ext cx="1777324" cy="1777324"/>
          </a:xfrm>
          <a:prstGeom prst="ellipse">
            <a:avLst/>
          </a:prstGeom>
          <a:solidFill>
            <a:srgbClr val="B7D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07D12E38-A980-4DE4-A5FD-FCA0A300941A}"/>
              </a:ext>
            </a:extLst>
          </p:cNvPr>
          <p:cNvSpPr/>
          <p:nvPr/>
        </p:nvSpPr>
        <p:spPr>
          <a:xfrm>
            <a:off x="5573807" y="3245227"/>
            <a:ext cx="1777324" cy="1777324"/>
          </a:xfrm>
          <a:prstGeom prst="ellipse">
            <a:avLst/>
          </a:prstGeom>
          <a:solidFill>
            <a:srgbClr val="BB8DB9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04E5FF0-9B89-449A-8E35-8065940BBBE3}"/>
              </a:ext>
            </a:extLst>
          </p:cNvPr>
          <p:cNvCxnSpPr>
            <a:cxnSpLocks/>
          </p:cNvCxnSpPr>
          <p:nvPr/>
        </p:nvCxnSpPr>
        <p:spPr>
          <a:xfrm flipV="1">
            <a:off x="5737041" y="1990058"/>
            <a:ext cx="0" cy="1250431"/>
          </a:xfrm>
          <a:prstGeom prst="line">
            <a:avLst/>
          </a:prstGeom>
          <a:ln w="38100">
            <a:solidFill>
              <a:srgbClr val="B7D7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33CE7A8-E4C3-41D7-9AFE-E0BE7F350F6A}"/>
              </a:ext>
            </a:extLst>
          </p:cNvPr>
          <p:cNvCxnSpPr>
            <a:cxnSpLocks/>
          </p:cNvCxnSpPr>
          <p:nvPr/>
        </p:nvCxnSpPr>
        <p:spPr>
          <a:xfrm>
            <a:off x="4339556" y="1990058"/>
            <a:ext cx="1416719" cy="0"/>
          </a:xfrm>
          <a:prstGeom prst="line">
            <a:avLst/>
          </a:prstGeom>
          <a:ln w="38100">
            <a:solidFill>
              <a:srgbClr val="B7D7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F1B10B7-FD8F-49ED-83ED-30D3CC4EC623}"/>
              </a:ext>
            </a:extLst>
          </p:cNvPr>
          <p:cNvCxnSpPr>
            <a:cxnSpLocks/>
            <a:stCxn id="102" idx="0"/>
          </p:cNvCxnSpPr>
          <p:nvPr/>
        </p:nvCxnSpPr>
        <p:spPr>
          <a:xfrm flipV="1">
            <a:off x="6462469" y="1994227"/>
            <a:ext cx="21665" cy="1251000"/>
          </a:xfrm>
          <a:prstGeom prst="line">
            <a:avLst/>
          </a:prstGeom>
          <a:ln w="38100">
            <a:solidFill>
              <a:srgbClr val="BB8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AF76523-9B12-4B50-A947-23D83D139B4F}"/>
              </a:ext>
            </a:extLst>
          </p:cNvPr>
          <p:cNvCxnSpPr>
            <a:cxnSpLocks/>
          </p:cNvCxnSpPr>
          <p:nvPr/>
        </p:nvCxnSpPr>
        <p:spPr>
          <a:xfrm>
            <a:off x="6462596" y="1985197"/>
            <a:ext cx="1416719" cy="0"/>
          </a:xfrm>
          <a:prstGeom prst="line">
            <a:avLst/>
          </a:prstGeom>
          <a:ln w="38100">
            <a:solidFill>
              <a:srgbClr val="BB8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B48F76A-5B4F-40E4-AE89-5B998AABF6EB}"/>
              </a:ext>
            </a:extLst>
          </p:cNvPr>
          <p:cNvSpPr/>
          <p:nvPr/>
        </p:nvSpPr>
        <p:spPr>
          <a:xfrm>
            <a:off x="11351234" y="2242420"/>
            <a:ext cx="231181" cy="215332"/>
          </a:xfrm>
          <a:prstGeom prst="rect">
            <a:avLst/>
          </a:prstGeom>
          <a:solidFill>
            <a:srgbClr val="BB8D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08208" y="3871004"/>
            <a:ext cx="3459738" cy="946700"/>
          </a:xfrm>
          <a:prstGeom prst="rect">
            <a:avLst/>
          </a:prstGeom>
          <a:solidFill>
            <a:srgbClr val="B7D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51" name="Pentagon 50"/>
          <p:cNvSpPr/>
          <p:nvPr/>
        </p:nvSpPr>
        <p:spPr>
          <a:xfrm>
            <a:off x="4133464" y="3871004"/>
            <a:ext cx="220864" cy="946700"/>
          </a:xfrm>
          <a:prstGeom prst="homePlate">
            <a:avLst/>
          </a:prstGeom>
          <a:solidFill>
            <a:srgbClr val="B7D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52" name="Rectangle: Rounded Corners 5">
            <a:extLst>
              <a:ext uri="{FF2B5EF4-FFF2-40B4-BE49-F238E27FC236}">
                <a16:creationId xmlns:a16="http://schemas.microsoft.com/office/drawing/2014/main" id="{386E5A55-A440-4D10-961E-9FF3641BEA8E}"/>
              </a:ext>
            </a:extLst>
          </p:cNvPr>
          <p:cNvSpPr/>
          <p:nvPr/>
        </p:nvSpPr>
        <p:spPr>
          <a:xfrm>
            <a:off x="641209" y="3871004"/>
            <a:ext cx="197396" cy="940189"/>
          </a:xfrm>
          <a:prstGeom prst="roundRect">
            <a:avLst/>
          </a:prstGeom>
          <a:solidFill>
            <a:srgbClr val="B7D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40760" y="4100701"/>
            <a:ext cx="3154309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70" b="1">
                <a:solidFill>
                  <a:prstClr val="white"/>
                </a:solidFill>
              </a:rPr>
              <a:t>Ассоциируемые, но не привлекательные атрибуты 2020:</a:t>
            </a:r>
            <a:endParaRPr lang="en-US" sz="1270" b="1" dirty="0">
              <a:solidFill>
                <a:prstClr val="white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BDD797C-0CDF-489A-B9AF-2B48FCA4D3BE}"/>
              </a:ext>
            </a:extLst>
          </p:cNvPr>
          <p:cNvSpPr/>
          <p:nvPr/>
        </p:nvSpPr>
        <p:spPr>
          <a:xfrm>
            <a:off x="641209" y="4436289"/>
            <a:ext cx="199552" cy="381415"/>
          </a:xfrm>
          <a:prstGeom prst="rect">
            <a:avLst/>
          </a:prstGeom>
          <a:solidFill>
            <a:srgbClr val="B7D7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1668CF6-CBC0-4E80-95C7-770F962B90A5}"/>
              </a:ext>
            </a:extLst>
          </p:cNvPr>
          <p:cNvSpPr/>
          <p:nvPr/>
        </p:nvSpPr>
        <p:spPr>
          <a:xfrm rot="10800000">
            <a:off x="8093882" y="3894107"/>
            <a:ext cx="3504031" cy="946700"/>
          </a:xfrm>
          <a:prstGeom prst="rect">
            <a:avLst/>
          </a:prstGeom>
          <a:solidFill>
            <a:srgbClr val="BB8D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57" name="Pentagon 172">
            <a:extLst>
              <a:ext uri="{FF2B5EF4-FFF2-40B4-BE49-F238E27FC236}">
                <a16:creationId xmlns:a16="http://schemas.microsoft.com/office/drawing/2014/main" id="{10B86D1C-986D-4F12-BAA5-DB6E0763DF92}"/>
              </a:ext>
            </a:extLst>
          </p:cNvPr>
          <p:cNvSpPr/>
          <p:nvPr/>
        </p:nvSpPr>
        <p:spPr>
          <a:xfrm rot="10800000">
            <a:off x="7886259" y="3894107"/>
            <a:ext cx="210229" cy="946700"/>
          </a:xfrm>
          <a:prstGeom prst="homePlate">
            <a:avLst/>
          </a:prstGeom>
          <a:solidFill>
            <a:srgbClr val="BB8D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5">
              <a:solidFill>
                <a:srgbClr val="41404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290009" y="4191463"/>
            <a:ext cx="2873276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70" b="1">
                <a:solidFill>
                  <a:prstClr val="white"/>
                </a:solidFill>
              </a:rPr>
              <a:t>Привлекательные, но не ассоциируемые атрибуты 2020:</a:t>
            </a:r>
            <a:endParaRPr lang="en-US" sz="1270" b="1" dirty="0">
              <a:solidFill>
                <a:prstClr val="white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33CE7A8-E4C3-41D7-9AFE-E0BE7F350F6A}"/>
              </a:ext>
            </a:extLst>
          </p:cNvPr>
          <p:cNvCxnSpPr>
            <a:cxnSpLocks/>
          </p:cNvCxnSpPr>
          <p:nvPr/>
        </p:nvCxnSpPr>
        <p:spPr>
          <a:xfrm>
            <a:off x="4325696" y="4317693"/>
            <a:ext cx="1248111" cy="0"/>
          </a:xfrm>
          <a:prstGeom prst="line">
            <a:avLst/>
          </a:prstGeom>
          <a:ln w="38100">
            <a:solidFill>
              <a:srgbClr val="B7D7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AF76523-9B12-4B50-A947-23D83D139B4F}"/>
              </a:ext>
            </a:extLst>
          </p:cNvPr>
          <p:cNvCxnSpPr>
            <a:cxnSpLocks/>
          </p:cNvCxnSpPr>
          <p:nvPr/>
        </p:nvCxnSpPr>
        <p:spPr>
          <a:xfrm>
            <a:off x="7309566" y="4341098"/>
            <a:ext cx="680584" cy="13299"/>
          </a:xfrm>
          <a:prstGeom prst="line">
            <a:avLst/>
          </a:prstGeom>
          <a:ln w="38100">
            <a:solidFill>
              <a:srgbClr val="BB8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28" y="2500659"/>
            <a:ext cx="3048426" cy="4105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57" y="2481463"/>
            <a:ext cx="3048426" cy="4105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43" y="4790503"/>
            <a:ext cx="3048426" cy="4105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28" y="4804353"/>
            <a:ext cx="3048426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0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87">
            <a:extLst>
              <a:ext uri="{FF2B5EF4-FFF2-40B4-BE49-F238E27FC236}">
                <a16:creationId xmlns:a16="http://schemas.microsoft.com/office/drawing/2014/main" id="{8B380F9C-954C-46B2-962C-E70F304066D9}"/>
              </a:ext>
            </a:extLst>
          </p:cNvPr>
          <p:cNvSpPr/>
          <p:nvPr/>
        </p:nvSpPr>
        <p:spPr>
          <a:xfrm>
            <a:off x="6069913" y="3244424"/>
            <a:ext cx="5201629" cy="2954198"/>
          </a:xfrm>
          <a:custGeom>
            <a:avLst/>
            <a:gdLst>
              <a:gd name="connsiteX0" fmla="*/ 109409 w 4179600"/>
              <a:gd name="connsiteY0" fmla="*/ 0 h 1609522"/>
              <a:gd name="connsiteX1" fmla="*/ 587459 w 4179600"/>
              <a:gd name="connsiteY1" fmla="*/ 0 h 1609522"/>
              <a:gd name="connsiteX2" fmla="*/ 3592141 w 4179600"/>
              <a:gd name="connsiteY2" fmla="*/ 0 h 1609522"/>
              <a:gd name="connsiteX3" fmla="*/ 4070191 w 4179600"/>
              <a:gd name="connsiteY3" fmla="*/ 0 h 1609522"/>
              <a:gd name="connsiteX4" fmla="*/ 4179600 w 4179600"/>
              <a:gd name="connsiteY4" fmla="*/ 109409 h 1609522"/>
              <a:gd name="connsiteX5" fmla="*/ 4179600 w 4179600"/>
              <a:gd name="connsiteY5" fmla="*/ 587459 h 1609522"/>
              <a:gd name="connsiteX6" fmla="*/ 4179600 w 4179600"/>
              <a:gd name="connsiteY6" fmla="*/ 616732 h 1609522"/>
              <a:gd name="connsiteX7" fmla="*/ 4179600 w 4179600"/>
              <a:gd name="connsiteY7" fmla="*/ 992789 h 1609522"/>
              <a:gd name="connsiteX8" fmla="*/ 4179600 w 4179600"/>
              <a:gd name="connsiteY8" fmla="*/ 1022063 h 1609522"/>
              <a:gd name="connsiteX9" fmla="*/ 4179600 w 4179600"/>
              <a:gd name="connsiteY9" fmla="*/ 1500112 h 1609522"/>
              <a:gd name="connsiteX10" fmla="*/ 4070191 w 4179600"/>
              <a:gd name="connsiteY10" fmla="*/ 1609521 h 1609522"/>
              <a:gd name="connsiteX11" fmla="*/ 3592151 w 4179600"/>
              <a:gd name="connsiteY11" fmla="*/ 1609521 h 1609522"/>
              <a:gd name="connsiteX12" fmla="*/ 3592141 w 4179600"/>
              <a:gd name="connsiteY12" fmla="*/ 1609522 h 1609522"/>
              <a:gd name="connsiteX13" fmla="*/ 587459 w 4179600"/>
              <a:gd name="connsiteY13" fmla="*/ 1609522 h 1609522"/>
              <a:gd name="connsiteX14" fmla="*/ 587449 w 4179600"/>
              <a:gd name="connsiteY14" fmla="*/ 1609521 h 1609522"/>
              <a:gd name="connsiteX15" fmla="*/ 109409 w 4179600"/>
              <a:gd name="connsiteY15" fmla="*/ 1609521 h 1609522"/>
              <a:gd name="connsiteX16" fmla="*/ 0 w 4179600"/>
              <a:gd name="connsiteY16" fmla="*/ 1500112 h 1609522"/>
              <a:gd name="connsiteX17" fmla="*/ 0 w 4179600"/>
              <a:gd name="connsiteY17" fmla="*/ 1022064 h 1609522"/>
              <a:gd name="connsiteX18" fmla="*/ 0 w 4179600"/>
              <a:gd name="connsiteY18" fmla="*/ 1022063 h 1609522"/>
              <a:gd name="connsiteX19" fmla="*/ 0 w 4179600"/>
              <a:gd name="connsiteY19" fmla="*/ 587459 h 1609522"/>
              <a:gd name="connsiteX20" fmla="*/ 0 w 4179600"/>
              <a:gd name="connsiteY20" fmla="*/ 587458 h 1609522"/>
              <a:gd name="connsiteX21" fmla="*/ 0 w 4179600"/>
              <a:gd name="connsiteY21" fmla="*/ 109409 h 1609522"/>
              <a:gd name="connsiteX22" fmla="*/ 109409 w 4179600"/>
              <a:gd name="connsiteY22" fmla="*/ 0 h 1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9600" h="1609522">
                <a:moveTo>
                  <a:pt x="109409" y="0"/>
                </a:moveTo>
                <a:lnTo>
                  <a:pt x="587459" y="0"/>
                </a:lnTo>
                <a:lnTo>
                  <a:pt x="3592141" y="0"/>
                </a:lnTo>
                <a:lnTo>
                  <a:pt x="4070191" y="0"/>
                </a:lnTo>
                <a:cubicBezTo>
                  <a:pt x="4130616" y="0"/>
                  <a:pt x="4179600" y="48984"/>
                  <a:pt x="4179600" y="109409"/>
                </a:cubicBezTo>
                <a:lnTo>
                  <a:pt x="4179600" y="587459"/>
                </a:lnTo>
                <a:lnTo>
                  <a:pt x="4179600" y="616732"/>
                </a:lnTo>
                <a:lnTo>
                  <a:pt x="4179600" y="992789"/>
                </a:lnTo>
                <a:lnTo>
                  <a:pt x="4179600" y="1022063"/>
                </a:lnTo>
                <a:lnTo>
                  <a:pt x="4179600" y="1500112"/>
                </a:lnTo>
                <a:cubicBezTo>
                  <a:pt x="4179600" y="1560537"/>
                  <a:pt x="4130616" y="1609521"/>
                  <a:pt x="4070191" y="1609521"/>
                </a:cubicBezTo>
                <a:lnTo>
                  <a:pt x="3592151" y="1609521"/>
                </a:lnTo>
                <a:lnTo>
                  <a:pt x="3592141" y="1609522"/>
                </a:lnTo>
                <a:lnTo>
                  <a:pt x="587459" y="1609522"/>
                </a:lnTo>
                <a:lnTo>
                  <a:pt x="587449" y="1609521"/>
                </a:lnTo>
                <a:lnTo>
                  <a:pt x="109409" y="1609521"/>
                </a:lnTo>
                <a:cubicBezTo>
                  <a:pt x="48984" y="1609521"/>
                  <a:pt x="0" y="1560537"/>
                  <a:pt x="0" y="1500112"/>
                </a:cubicBezTo>
                <a:lnTo>
                  <a:pt x="0" y="1022064"/>
                </a:lnTo>
                <a:lnTo>
                  <a:pt x="0" y="1022063"/>
                </a:lnTo>
                <a:lnTo>
                  <a:pt x="0" y="587459"/>
                </a:lnTo>
                <a:lnTo>
                  <a:pt x="0" y="587458"/>
                </a:lnTo>
                <a:lnTo>
                  <a:pt x="0" y="109409"/>
                </a:lnTo>
                <a:cubicBezTo>
                  <a:pt x="0" y="48984"/>
                  <a:pt x="48984" y="0"/>
                  <a:pt x="10940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8" name="Freeform 87">
            <a:extLst>
              <a:ext uri="{FF2B5EF4-FFF2-40B4-BE49-F238E27FC236}">
                <a16:creationId xmlns:a16="http://schemas.microsoft.com/office/drawing/2014/main" id="{C959FFF8-BEB6-4D3B-B6C7-D0F00CD69838}"/>
              </a:ext>
            </a:extLst>
          </p:cNvPr>
          <p:cNvSpPr/>
          <p:nvPr/>
        </p:nvSpPr>
        <p:spPr>
          <a:xfrm>
            <a:off x="921910" y="2147681"/>
            <a:ext cx="5136702" cy="2954198"/>
          </a:xfrm>
          <a:custGeom>
            <a:avLst/>
            <a:gdLst>
              <a:gd name="connsiteX0" fmla="*/ 109409 w 4179600"/>
              <a:gd name="connsiteY0" fmla="*/ 0 h 1609522"/>
              <a:gd name="connsiteX1" fmla="*/ 587459 w 4179600"/>
              <a:gd name="connsiteY1" fmla="*/ 0 h 1609522"/>
              <a:gd name="connsiteX2" fmla="*/ 3592141 w 4179600"/>
              <a:gd name="connsiteY2" fmla="*/ 0 h 1609522"/>
              <a:gd name="connsiteX3" fmla="*/ 4070191 w 4179600"/>
              <a:gd name="connsiteY3" fmla="*/ 0 h 1609522"/>
              <a:gd name="connsiteX4" fmla="*/ 4179600 w 4179600"/>
              <a:gd name="connsiteY4" fmla="*/ 109409 h 1609522"/>
              <a:gd name="connsiteX5" fmla="*/ 4179600 w 4179600"/>
              <a:gd name="connsiteY5" fmla="*/ 587459 h 1609522"/>
              <a:gd name="connsiteX6" fmla="*/ 4179600 w 4179600"/>
              <a:gd name="connsiteY6" fmla="*/ 616732 h 1609522"/>
              <a:gd name="connsiteX7" fmla="*/ 4179600 w 4179600"/>
              <a:gd name="connsiteY7" fmla="*/ 992789 h 1609522"/>
              <a:gd name="connsiteX8" fmla="*/ 4179600 w 4179600"/>
              <a:gd name="connsiteY8" fmla="*/ 1022063 h 1609522"/>
              <a:gd name="connsiteX9" fmla="*/ 4179600 w 4179600"/>
              <a:gd name="connsiteY9" fmla="*/ 1500112 h 1609522"/>
              <a:gd name="connsiteX10" fmla="*/ 4070191 w 4179600"/>
              <a:gd name="connsiteY10" fmla="*/ 1609521 h 1609522"/>
              <a:gd name="connsiteX11" fmla="*/ 3592151 w 4179600"/>
              <a:gd name="connsiteY11" fmla="*/ 1609521 h 1609522"/>
              <a:gd name="connsiteX12" fmla="*/ 3592141 w 4179600"/>
              <a:gd name="connsiteY12" fmla="*/ 1609522 h 1609522"/>
              <a:gd name="connsiteX13" fmla="*/ 587459 w 4179600"/>
              <a:gd name="connsiteY13" fmla="*/ 1609522 h 1609522"/>
              <a:gd name="connsiteX14" fmla="*/ 587449 w 4179600"/>
              <a:gd name="connsiteY14" fmla="*/ 1609521 h 1609522"/>
              <a:gd name="connsiteX15" fmla="*/ 109409 w 4179600"/>
              <a:gd name="connsiteY15" fmla="*/ 1609521 h 1609522"/>
              <a:gd name="connsiteX16" fmla="*/ 0 w 4179600"/>
              <a:gd name="connsiteY16" fmla="*/ 1500112 h 1609522"/>
              <a:gd name="connsiteX17" fmla="*/ 0 w 4179600"/>
              <a:gd name="connsiteY17" fmla="*/ 1022064 h 1609522"/>
              <a:gd name="connsiteX18" fmla="*/ 0 w 4179600"/>
              <a:gd name="connsiteY18" fmla="*/ 1022063 h 1609522"/>
              <a:gd name="connsiteX19" fmla="*/ 0 w 4179600"/>
              <a:gd name="connsiteY19" fmla="*/ 587459 h 1609522"/>
              <a:gd name="connsiteX20" fmla="*/ 0 w 4179600"/>
              <a:gd name="connsiteY20" fmla="*/ 587458 h 1609522"/>
              <a:gd name="connsiteX21" fmla="*/ 0 w 4179600"/>
              <a:gd name="connsiteY21" fmla="*/ 109409 h 1609522"/>
              <a:gd name="connsiteX22" fmla="*/ 109409 w 4179600"/>
              <a:gd name="connsiteY22" fmla="*/ 0 h 16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9600" h="1609522">
                <a:moveTo>
                  <a:pt x="109409" y="0"/>
                </a:moveTo>
                <a:lnTo>
                  <a:pt x="587459" y="0"/>
                </a:lnTo>
                <a:lnTo>
                  <a:pt x="3592141" y="0"/>
                </a:lnTo>
                <a:lnTo>
                  <a:pt x="4070191" y="0"/>
                </a:lnTo>
                <a:cubicBezTo>
                  <a:pt x="4130616" y="0"/>
                  <a:pt x="4179600" y="48984"/>
                  <a:pt x="4179600" y="109409"/>
                </a:cubicBezTo>
                <a:lnTo>
                  <a:pt x="4179600" y="587459"/>
                </a:lnTo>
                <a:lnTo>
                  <a:pt x="4179600" y="616732"/>
                </a:lnTo>
                <a:lnTo>
                  <a:pt x="4179600" y="992789"/>
                </a:lnTo>
                <a:lnTo>
                  <a:pt x="4179600" y="1022063"/>
                </a:lnTo>
                <a:lnTo>
                  <a:pt x="4179600" y="1500112"/>
                </a:lnTo>
                <a:cubicBezTo>
                  <a:pt x="4179600" y="1560537"/>
                  <a:pt x="4130616" y="1609521"/>
                  <a:pt x="4070191" y="1609521"/>
                </a:cubicBezTo>
                <a:lnTo>
                  <a:pt x="3592151" y="1609521"/>
                </a:lnTo>
                <a:lnTo>
                  <a:pt x="3592141" y="1609522"/>
                </a:lnTo>
                <a:lnTo>
                  <a:pt x="587459" y="1609522"/>
                </a:lnTo>
                <a:lnTo>
                  <a:pt x="587449" y="1609521"/>
                </a:lnTo>
                <a:lnTo>
                  <a:pt x="109409" y="1609521"/>
                </a:lnTo>
                <a:cubicBezTo>
                  <a:pt x="48984" y="1609521"/>
                  <a:pt x="0" y="1560537"/>
                  <a:pt x="0" y="1500112"/>
                </a:cubicBezTo>
                <a:lnTo>
                  <a:pt x="0" y="1022064"/>
                </a:lnTo>
                <a:lnTo>
                  <a:pt x="0" y="1022063"/>
                </a:lnTo>
                <a:lnTo>
                  <a:pt x="0" y="587459"/>
                </a:lnTo>
                <a:lnTo>
                  <a:pt x="0" y="587458"/>
                </a:lnTo>
                <a:lnTo>
                  <a:pt x="0" y="109409"/>
                </a:lnTo>
                <a:cubicBezTo>
                  <a:pt x="0" y="48984"/>
                  <a:pt x="48984" y="0"/>
                  <a:pt x="109409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749290"/>
          </a:xfrm>
        </p:spPr>
        <p:txBody>
          <a:bodyPr/>
          <a:lstStyle/>
          <a:p>
            <a:r>
              <a:rPr lang="ru-RU"/>
              <a:t>Ниже приведены аттрибуты, которые Вы считаете важными, а также которые Вы ассоциируете с Вашим учебным заведением. В каких из нижеперечисленных аттрибутов, по Вашему мнению, Ваше учебное заведение преуспевает лучше всего?</a:t>
            </a:r>
          </a:p>
          <a:p>
            <a:r>
              <a:rPr lang="ru-RU"/>
              <a:t>Ниже приведены аттрибуты, которые Вы считаете важными, но которые Вы не ассоциируете с Вашим учебным заведением. Какие из нижеперечисленных аттрибутов, по Вашему мнению, Ваше учебное заведение должно срочно улучшать?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274045" y="6215290"/>
            <a:ext cx="5310000" cy="540001"/>
          </a:xfrm>
        </p:spPr>
        <p:txBody>
          <a:bodyPr/>
          <a:lstStyle/>
          <a:p>
            <a:r>
              <a:rPr lang="ru-RU"/>
              <a:t>Студенты, считающие эти показатели Вашего учебного заведения превосходными, находят их важными и ассоциируют их со своим учебным заведением.</a:t>
            </a:r>
          </a:p>
          <a:p>
            <a:r>
              <a:rPr lang="ru-RU"/>
              <a:t>Студенты, считающие, что эти показатели нужно повысить, находят их важными, но не ассоциируют их со своим учебным заведением.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Истории успеха и области, где есть простор для совершенствования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2021 </a:t>
            </a:r>
            <a:r>
              <a:rPr lang="fr-FR"/>
              <a:t>| </a:t>
            </a:r>
            <a:r>
              <a:rPr lang="az-Cyrl-AZ"/>
              <a:t>Россия</a:t>
            </a:r>
            <a:r>
              <a:rPr lang="fr-FR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49" name="Freeform 87">
            <a:extLst>
              <a:ext uri="{FF2B5EF4-FFF2-40B4-BE49-F238E27FC236}">
                <a16:creationId xmlns:a16="http://schemas.microsoft.com/office/drawing/2014/main" id="{3E4F1027-1D5D-40E0-B95D-1F7B2917302B}"/>
              </a:ext>
            </a:extLst>
          </p:cNvPr>
          <p:cNvSpPr/>
          <p:nvPr/>
        </p:nvSpPr>
        <p:spPr>
          <a:xfrm>
            <a:off x="921910" y="1623697"/>
            <a:ext cx="3747600" cy="653470"/>
          </a:xfrm>
          <a:prstGeom prst="rect">
            <a:avLst/>
          </a:prstGeom>
          <a:solidFill>
            <a:srgbClr val="0E97C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0087F92-6FEF-4B91-A0A5-5B3407049A2F}"/>
              </a:ext>
            </a:extLst>
          </p:cNvPr>
          <p:cNvSpPr/>
          <p:nvPr/>
        </p:nvSpPr>
        <p:spPr>
          <a:xfrm>
            <a:off x="947824" y="1542948"/>
            <a:ext cx="3748865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FFFFFF"/>
                </a:solidFill>
                <a:latin typeface="Calibri"/>
                <a:cs typeface="Calibri" pitchFamily="34" charset="0"/>
              </a:rPr>
              <a:t>Атрибуты, в которых, по мнению Ваших студентов, Ваше учебное заведение преуспевает лучше всего? (Топ 3)</a:t>
            </a:r>
            <a:endParaRPr lang="en-US" sz="1400" dirty="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D4BAC8ED-F461-484C-85A5-A638988E3307}"/>
              </a:ext>
            </a:extLst>
          </p:cNvPr>
          <p:cNvSpPr/>
          <p:nvPr/>
        </p:nvSpPr>
        <p:spPr>
          <a:xfrm rot="5400000">
            <a:off x="909108" y="2268745"/>
            <a:ext cx="160564" cy="129855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37" name="Freeform 87">
            <a:extLst>
              <a:ext uri="{FF2B5EF4-FFF2-40B4-BE49-F238E27FC236}">
                <a16:creationId xmlns:a16="http://schemas.microsoft.com/office/drawing/2014/main" id="{E2DC9B3B-136D-4D56-8EE0-3E2462F805DC}"/>
              </a:ext>
            </a:extLst>
          </p:cNvPr>
          <p:cNvSpPr/>
          <p:nvPr/>
        </p:nvSpPr>
        <p:spPr>
          <a:xfrm>
            <a:off x="6069914" y="2720440"/>
            <a:ext cx="3747600" cy="653470"/>
          </a:xfrm>
          <a:prstGeom prst="rect">
            <a:avLst/>
          </a:prstGeom>
          <a:solidFill>
            <a:srgbClr val="FA53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82911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GB" sz="163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4240891-4696-4BC0-A1A5-D47727897A80}"/>
              </a:ext>
            </a:extLst>
          </p:cNvPr>
          <p:cNvSpPr/>
          <p:nvPr/>
        </p:nvSpPr>
        <p:spPr>
          <a:xfrm>
            <a:off x="6123539" y="2804452"/>
            <a:ext cx="3566556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az-Cyrl-AZ" sz="1600" b="1">
                <a:solidFill>
                  <a:schemeClr val="bg1"/>
                </a:solidFill>
                <a:latin typeface="Calibri"/>
              </a:rPr>
              <a:t>Что нуждается в совершенствовании?</a:t>
            </a:r>
            <a:r>
              <a:rPr lang="az-Cyrl-AZ" sz="1600">
                <a:solidFill>
                  <a:schemeClr val="bg1"/>
                </a:solidFill>
                <a:latin typeface="Calibri"/>
              </a:rPr>
              <a:t> (Топ 3)</a:t>
            </a:r>
          </a:p>
          <a:p>
            <a:endParaRPr lang="en-GB" sz="16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F8DBA681-27DA-4494-B641-13FB6F28D090}"/>
              </a:ext>
            </a:extLst>
          </p:cNvPr>
          <p:cNvSpPr/>
          <p:nvPr/>
        </p:nvSpPr>
        <p:spPr>
          <a:xfrm rot="5400000">
            <a:off x="6057112" y="3365488"/>
            <a:ext cx="160564" cy="129855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53" name="Freeform 419">
            <a:extLst>
              <a:ext uri="{FF2B5EF4-FFF2-40B4-BE49-F238E27FC236}">
                <a16:creationId xmlns:a16="http://schemas.microsoft.com/office/drawing/2014/main" id="{1936835F-850B-4D14-A781-FFEC48583E2E}"/>
              </a:ext>
            </a:extLst>
          </p:cNvPr>
          <p:cNvSpPr>
            <a:spLocks noEditPoints="1"/>
          </p:cNvSpPr>
          <p:nvPr/>
        </p:nvSpPr>
        <p:spPr bwMode="auto">
          <a:xfrm>
            <a:off x="5493600" y="1767600"/>
            <a:ext cx="302996" cy="263953"/>
          </a:xfrm>
          <a:custGeom>
            <a:avLst/>
            <a:gdLst>
              <a:gd name="T0" fmla="*/ 423 w 1083"/>
              <a:gd name="T1" fmla="*/ 361 h 998"/>
              <a:gd name="T2" fmla="*/ 405 w 1083"/>
              <a:gd name="T3" fmla="*/ 379 h 998"/>
              <a:gd name="T4" fmla="*/ 133 w 1083"/>
              <a:gd name="T5" fmla="*/ 419 h 998"/>
              <a:gd name="T6" fmla="*/ 327 w 1083"/>
              <a:gd name="T7" fmla="*/ 606 h 998"/>
              <a:gd name="T8" fmla="*/ 332 w 1083"/>
              <a:gd name="T9" fmla="*/ 633 h 998"/>
              <a:gd name="T10" fmla="*/ 522 w 1083"/>
              <a:gd name="T11" fmla="*/ 764 h 998"/>
              <a:gd name="T12" fmla="*/ 535 w 1083"/>
              <a:gd name="T13" fmla="*/ 760 h 998"/>
              <a:gd name="T14" fmla="*/ 547 w 1083"/>
              <a:gd name="T15" fmla="*/ 760 h 998"/>
              <a:gd name="T16" fmla="*/ 560 w 1083"/>
              <a:gd name="T17" fmla="*/ 764 h 998"/>
              <a:gd name="T18" fmla="*/ 751 w 1083"/>
              <a:gd name="T19" fmla="*/ 633 h 998"/>
              <a:gd name="T20" fmla="*/ 754 w 1083"/>
              <a:gd name="T21" fmla="*/ 606 h 998"/>
              <a:gd name="T22" fmla="*/ 950 w 1083"/>
              <a:gd name="T23" fmla="*/ 419 h 998"/>
              <a:gd name="T24" fmla="*/ 677 w 1083"/>
              <a:gd name="T25" fmla="*/ 379 h 998"/>
              <a:gd name="T26" fmla="*/ 659 w 1083"/>
              <a:gd name="T27" fmla="*/ 361 h 998"/>
              <a:gd name="T28" fmla="*/ 535 w 1083"/>
              <a:gd name="T29" fmla="*/ 0 h 998"/>
              <a:gd name="T30" fmla="*/ 560 w 1083"/>
              <a:gd name="T31" fmla="*/ 3 h 998"/>
              <a:gd name="T32" fmla="*/ 579 w 1083"/>
              <a:gd name="T33" fmla="*/ 20 h 998"/>
              <a:gd name="T34" fmla="*/ 1048 w 1083"/>
              <a:gd name="T35" fmla="*/ 349 h 998"/>
              <a:gd name="T36" fmla="*/ 1075 w 1083"/>
              <a:gd name="T37" fmla="*/ 363 h 998"/>
              <a:gd name="T38" fmla="*/ 1083 w 1083"/>
              <a:gd name="T39" fmla="*/ 392 h 998"/>
              <a:gd name="T40" fmla="*/ 1070 w 1083"/>
              <a:gd name="T41" fmla="*/ 420 h 998"/>
              <a:gd name="T42" fmla="*/ 892 w 1083"/>
              <a:gd name="T43" fmla="*/ 950 h 998"/>
              <a:gd name="T44" fmla="*/ 886 w 1083"/>
              <a:gd name="T45" fmla="*/ 979 h 998"/>
              <a:gd name="T46" fmla="*/ 863 w 1083"/>
              <a:gd name="T47" fmla="*/ 997 h 998"/>
              <a:gd name="T48" fmla="*/ 844 w 1083"/>
              <a:gd name="T49" fmla="*/ 998 h 998"/>
              <a:gd name="T50" fmla="*/ 832 w 1083"/>
              <a:gd name="T51" fmla="*/ 995 h 998"/>
              <a:gd name="T52" fmla="*/ 251 w 1083"/>
              <a:gd name="T53" fmla="*/ 995 h 998"/>
              <a:gd name="T54" fmla="*/ 221 w 1083"/>
              <a:gd name="T55" fmla="*/ 997 h 998"/>
              <a:gd name="T56" fmla="*/ 197 w 1083"/>
              <a:gd name="T57" fmla="*/ 980 h 998"/>
              <a:gd name="T58" fmla="*/ 191 w 1083"/>
              <a:gd name="T59" fmla="*/ 950 h 998"/>
              <a:gd name="T60" fmla="*/ 13 w 1083"/>
              <a:gd name="T61" fmla="*/ 420 h 998"/>
              <a:gd name="T62" fmla="*/ 0 w 1083"/>
              <a:gd name="T63" fmla="*/ 392 h 998"/>
              <a:gd name="T64" fmla="*/ 8 w 1083"/>
              <a:gd name="T65" fmla="*/ 363 h 998"/>
              <a:gd name="T66" fmla="*/ 35 w 1083"/>
              <a:gd name="T67" fmla="*/ 349 h 998"/>
              <a:gd name="T68" fmla="*/ 504 w 1083"/>
              <a:gd name="T69" fmla="*/ 20 h 998"/>
              <a:gd name="T70" fmla="*/ 522 w 1083"/>
              <a:gd name="T71" fmla="*/ 3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83" h="998">
                <a:moveTo>
                  <a:pt x="541" y="131"/>
                </a:moveTo>
                <a:lnTo>
                  <a:pt x="423" y="361"/>
                </a:lnTo>
                <a:lnTo>
                  <a:pt x="416" y="372"/>
                </a:lnTo>
                <a:lnTo>
                  <a:pt x="405" y="379"/>
                </a:lnTo>
                <a:lnTo>
                  <a:pt x="393" y="383"/>
                </a:lnTo>
                <a:lnTo>
                  <a:pt x="133" y="419"/>
                </a:lnTo>
                <a:lnTo>
                  <a:pt x="319" y="596"/>
                </a:lnTo>
                <a:lnTo>
                  <a:pt x="327" y="606"/>
                </a:lnTo>
                <a:lnTo>
                  <a:pt x="332" y="619"/>
                </a:lnTo>
                <a:lnTo>
                  <a:pt x="332" y="633"/>
                </a:lnTo>
                <a:lnTo>
                  <a:pt x="288" y="882"/>
                </a:lnTo>
                <a:lnTo>
                  <a:pt x="522" y="764"/>
                </a:lnTo>
                <a:lnTo>
                  <a:pt x="528" y="761"/>
                </a:lnTo>
                <a:lnTo>
                  <a:pt x="535" y="760"/>
                </a:lnTo>
                <a:lnTo>
                  <a:pt x="541" y="759"/>
                </a:lnTo>
                <a:lnTo>
                  <a:pt x="547" y="760"/>
                </a:lnTo>
                <a:lnTo>
                  <a:pt x="554" y="761"/>
                </a:lnTo>
                <a:lnTo>
                  <a:pt x="560" y="764"/>
                </a:lnTo>
                <a:lnTo>
                  <a:pt x="795" y="882"/>
                </a:lnTo>
                <a:lnTo>
                  <a:pt x="751" y="633"/>
                </a:lnTo>
                <a:lnTo>
                  <a:pt x="751" y="619"/>
                </a:lnTo>
                <a:lnTo>
                  <a:pt x="754" y="606"/>
                </a:lnTo>
                <a:lnTo>
                  <a:pt x="763" y="596"/>
                </a:lnTo>
                <a:lnTo>
                  <a:pt x="950" y="419"/>
                </a:lnTo>
                <a:lnTo>
                  <a:pt x="690" y="383"/>
                </a:lnTo>
                <a:lnTo>
                  <a:pt x="677" y="379"/>
                </a:lnTo>
                <a:lnTo>
                  <a:pt x="667" y="372"/>
                </a:lnTo>
                <a:lnTo>
                  <a:pt x="659" y="361"/>
                </a:lnTo>
                <a:lnTo>
                  <a:pt x="541" y="131"/>
                </a:lnTo>
                <a:close/>
                <a:moveTo>
                  <a:pt x="535" y="0"/>
                </a:moveTo>
                <a:lnTo>
                  <a:pt x="547" y="0"/>
                </a:lnTo>
                <a:lnTo>
                  <a:pt x="560" y="3"/>
                </a:lnTo>
                <a:lnTo>
                  <a:pt x="570" y="10"/>
                </a:lnTo>
                <a:lnTo>
                  <a:pt x="579" y="20"/>
                </a:lnTo>
                <a:lnTo>
                  <a:pt x="723" y="303"/>
                </a:lnTo>
                <a:lnTo>
                  <a:pt x="1048" y="349"/>
                </a:lnTo>
                <a:lnTo>
                  <a:pt x="1063" y="354"/>
                </a:lnTo>
                <a:lnTo>
                  <a:pt x="1075" y="363"/>
                </a:lnTo>
                <a:lnTo>
                  <a:pt x="1082" y="378"/>
                </a:lnTo>
                <a:lnTo>
                  <a:pt x="1083" y="392"/>
                </a:lnTo>
                <a:lnTo>
                  <a:pt x="1079" y="408"/>
                </a:lnTo>
                <a:lnTo>
                  <a:pt x="1070" y="420"/>
                </a:lnTo>
                <a:lnTo>
                  <a:pt x="836" y="640"/>
                </a:lnTo>
                <a:lnTo>
                  <a:pt x="892" y="950"/>
                </a:lnTo>
                <a:lnTo>
                  <a:pt x="892" y="966"/>
                </a:lnTo>
                <a:lnTo>
                  <a:pt x="886" y="979"/>
                </a:lnTo>
                <a:lnTo>
                  <a:pt x="875" y="991"/>
                </a:lnTo>
                <a:lnTo>
                  <a:pt x="863" y="997"/>
                </a:lnTo>
                <a:lnTo>
                  <a:pt x="851" y="998"/>
                </a:lnTo>
                <a:lnTo>
                  <a:pt x="844" y="998"/>
                </a:lnTo>
                <a:lnTo>
                  <a:pt x="838" y="997"/>
                </a:lnTo>
                <a:lnTo>
                  <a:pt x="832" y="995"/>
                </a:lnTo>
                <a:lnTo>
                  <a:pt x="541" y="847"/>
                </a:lnTo>
                <a:lnTo>
                  <a:pt x="251" y="995"/>
                </a:lnTo>
                <a:lnTo>
                  <a:pt x="236" y="998"/>
                </a:lnTo>
                <a:lnTo>
                  <a:pt x="221" y="997"/>
                </a:lnTo>
                <a:lnTo>
                  <a:pt x="208" y="991"/>
                </a:lnTo>
                <a:lnTo>
                  <a:pt x="197" y="980"/>
                </a:lnTo>
                <a:lnTo>
                  <a:pt x="191" y="966"/>
                </a:lnTo>
                <a:lnTo>
                  <a:pt x="191" y="950"/>
                </a:lnTo>
                <a:lnTo>
                  <a:pt x="246" y="640"/>
                </a:lnTo>
                <a:lnTo>
                  <a:pt x="13" y="420"/>
                </a:lnTo>
                <a:lnTo>
                  <a:pt x="3" y="408"/>
                </a:lnTo>
                <a:lnTo>
                  <a:pt x="0" y="392"/>
                </a:lnTo>
                <a:lnTo>
                  <a:pt x="1" y="378"/>
                </a:lnTo>
                <a:lnTo>
                  <a:pt x="8" y="363"/>
                </a:lnTo>
                <a:lnTo>
                  <a:pt x="20" y="354"/>
                </a:lnTo>
                <a:lnTo>
                  <a:pt x="35" y="349"/>
                </a:lnTo>
                <a:lnTo>
                  <a:pt x="359" y="303"/>
                </a:lnTo>
                <a:lnTo>
                  <a:pt x="504" y="20"/>
                </a:lnTo>
                <a:lnTo>
                  <a:pt x="512" y="10"/>
                </a:lnTo>
                <a:lnTo>
                  <a:pt x="522" y="3"/>
                </a:lnTo>
                <a:lnTo>
                  <a:pt x="535" y="0"/>
                </a:lnTo>
                <a:close/>
              </a:path>
            </a:pathLst>
          </a:custGeom>
          <a:solidFill>
            <a:srgbClr val="0E97C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D19793-07C5-4572-A505-B9A6DE65348A}"/>
              </a:ext>
            </a:extLst>
          </p:cNvPr>
          <p:cNvGrpSpPr/>
          <p:nvPr/>
        </p:nvGrpSpPr>
        <p:grpSpPr>
          <a:xfrm>
            <a:off x="5025600" y="1404000"/>
            <a:ext cx="519670" cy="646442"/>
            <a:chOff x="1769139" y="4656534"/>
            <a:chExt cx="490988" cy="610764"/>
          </a:xfrm>
          <a:solidFill>
            <a:schemeClr val="tx1"/>
          </a:solidFill>
        </p:grpSpPr>
        <p:sp>
          <p:nvSpPr>
            <p:cNvPr id="55" name="Freeform 272">
              <a:extLst>
                <a:ext uri="{FF2B5EF4-FFF2-40B4-BE49-F238E27FC236}">
                  <a16:creationId xmlns:a16="http://schemas.microsoft.com/office/drawing/2014/main" id="{542BAB17-78E2-448A-A08C-4F96DDCB3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153" y="4902186"/>
              <a:ext cx="319676" cy="25970"/>
            </a:xfrm>
            <a:custGeom>
              <a:avLst/>
              <a:gdLst>
                <a:gd name="T0" fmla="*/ 49 w 1221"/>
                <a:gd name="T1" fmla="*/ 0 h 101"/>
                <a:gd name="T2" fmla="*/ 1170 w 1221"/>
                <a:gd name="T3" fmla="*/ 0 h 101"/>
                <a:gd name="T4" fmla="*/ 1186 w 1221"/>
                <a:gd name="T5" fmla="*/ 3 h 101"/>
                <a:gd name="T6" fmla="*/ 1200 w 1221"/>
                <a:gd name="T7" fmla="*/ 10 h 101"/>
                <a:gd name="T8" fmla="*/ 1211 w 1221"/>
                <a:gd name="T9" fmla="*/ 21 h 101"/>
                <a:gd name="T10" fmla="*/ 1219 w 1221"/>
                <a:gd name="T11" fmla="*/ 35 h 101"/>
                <a:gd name="T12" fmla="*/ 1221 w 1221"/>
                <a:gd name="T13" fmla="*/ 51 h 101"/>
                <a:gd name="T14" fmla="*/ 1219 w 1221"/>
                <a:gd name="T15" fmla="*/ 67 h 101"/>
                <a:gd name="T16" fmla="*/ 1211 w 1221"/>
                <a:gd name="T17" fmla="*/ 80 h 101"/>
                <a:gd name="T18" fmla="*/ 1200 w 1221"/>
                <a:gd name="T19" fmla="*/ 91 h 101"/>
                <a:gd name="T20" fmla="*/ 1186 w 1221"/>
                <a:gd name="T21" fmla="*/ 98 h 101"/>
                <a:gd name="T22" fmla="*/ 1170 w 1221"/>
                <a:gd name="T23" fmla="*/ 101 h 101"/>
                <a:gd name="T24" fmla="*/ 49 w 1221"/>
                <a:gd name="T25" fmla="*/ 101 h 101"/>
                <a:gd name="T26" fmla="*/ 34 w 1221"/>
                <a:gd name="T27" fmla="*/ 98 h 101"/>
                <a:gd name="T28" fmla="*/ 20 w 1221"/>
                <a:gd name="T29" fmla="*/ 91 h 101"/>
                <a:gd name="T30" fmla="*/ 10 w 1221"/>
                <a:gd name="T31" fmla="*/ 80 h 101"/>
                <a:gd name="T32" fmla="*/ 2 w 1221"/>
                <a:gd name="T33" fmla="*/ 67 h 101"/>
                <a:gd name="T34" fmla="*/ 0 w 1221"/>
                <a:gd name="T35" fmla="*/ 51 h 101"/>
                <a:gd name="T36" fmla="*/ 2 w 1221"/>
                <a:gd name="T37" fmla="*/ 35 h 101"/>
                <a:gd name="T38" fmla="*/ 10 w 1221"/>
                <a:gd name="T39" fmla="*/ 21 h 101"/>
                <a:gd name="T40" fmla="*/ 20 w 1221"/>
                <a:gd name="T41" fmla="*/ 10 h 101"/>
                <a:gd name="T42" fmla="*/ 34 w 1221"/>
                <a:gd name="T43" fmla="*/ 3 h 101"/>
                <a:gd name="T44" fmla="*/ 49 w 1221"/>
                <a:gd name="T4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1" h="101">
                  <a:moveTo>
                    <a:pt x="49" y="0"/>
                  </a:moveTo>
                  <a:lnTo>
                    <a:pt x="1170" y="0"/>
                  </a:lnTo>
                  <a:lnTo>
                    <a:pt x="1186" y="3"/>
                  </a:lnTo>
                  <a:lnTo>
                    <a:pt x="1200" y="10"/>
                  </a:lnTo>
                  <a:lnTo>
                    <a:pt x="1211" y="21"/>
                  </a:lnTo>
                  <a:lnTo>
                    <a:pt x="1219" y="35"/>
                  </a:lnTo>
                  <a:lnTo>
                    <a:pt x="1221" y="51"/>
                  </a:lnTo>
                  <a:lnTo>
                    <a:pt x="1219" y="67"/>
                  </a:lnTo>
                  <a:lnTo>
                    <a:pt x="1211" y="80"/>
                  </a:lnTo>
                  <a:lnTo>
                    <a:pt x="1200" y="91"/>
                  </a:lnTo>
                  <a:lnTo>
                    <a:pt x="1186" y="98"/>
                  </a:lnTo>
                  <a:lnTo>
                    <a:pt x="1170" y="101"/>
                  </a:lnTo>
                  <a:lnTo>
                    <a:pt x="49" y="101"/>
                  </a:lnTo>
                  <a:lnTo>
                    <a:pt x="34" y="98"/>
                  </a:lnTo>
                  <a:lnTo>
                    <a:pt x="20" y="91"/>
                  </a:lnTo>
                  <a:lnTo>
                    <a:pt x="10" y="80"/>
                  </a:lnTo>
                  <a:lnTo>
                    <a:pt x="2" y="67"/>
                  </a:lnTo>
                  <a:lnTo>
                    <a:pt x="0" y="51"/>
                  </a:lnTo>
                  <a:lnTo>
                    <a:pt x="2" y="35"/>
                  </a:lnTo>
                  <a:lnTo>
                    <a:pt x="10" y="21"/>
                  </a:lnTo>
                  <a:lnTo>
                    <a:pt x="20" y="10"/>
                  </a:lnTo>
                  <a:lnTo>
                    <a:pt x="34" y="3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273">
              <a:extLst>
                <a:ext uri="{FF2B5EF4-FFF2-40B4-BE49-F238E27FC236}">
                  <a16:creationId xmlns:a16="http://schemas.microsoft.com/office/drawing/2014/main" id="{38769A83-75C2-478A-930D-A4D10D906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153" y="4808696"/>
              <a:ext cx="143528" cy="27268"/>
            </a:xfrm>
            <a:custGeom>
              <a:avLst/>
              <a:gdLst>
                <a:gd name="T0" fmla="*/ 49 w 549"/>
                <a:gd name="T1" fmla="*/ 0 h 101"/>
                <a:gd name="T2" fmla="*/ 498 w 549"/>
                <a:gd name="T3" fmla="*/ 0 h 101"/>
                <a:gd name="T4" fmla="*/ 514 w 549"/>
                <a:gd name="T5" fmla="*/ 3 h 101"/>
                <a:gd name="T6" fmla="*/ 528 w 549"/>
                <a:gd name="T7" fmla="*/ 10 h 101"/>
                <a:gd name="T8" fmla="*/ 539 w 549"/>
                <a:gd name="T9" fmla="*/ 21 h 101"/>
                <a:gd name="T10" fmla="*/ 545 w 549"/>
                <a:gd name="T11" fmla="*/ 34 h 101"/>
                <a:gd name="T12" fmla="*/ 549 w 549"/>
                <a:gd name="T13" fmla="*/ 50 h 101"/>
                <a:gd name="T14" fmla="*/ 545 w 549"/>
                <a:gd name="T15" fmla="*/ 66 h 101"/>
                <a:gd name="T16" fmla="*/ 539 w 549"/>
                <a:gd name="T17" fmla="*/ 79 h 101"/>
                <a:gd name="T18" fmla="*/ 528 w 549"/>
                <a:gd name="T19" fmla="*/ 90 h 101"/>
                <a:gd name="T20" fmla="*/ 514 w 549"/>
                <a:gd name="T21" fmla="*/ 97 h 101"/>
                <a:gd name="T22" fmla="*/ 498 w 549"/>
                <a:gd name="T23" fmla="*/ 101 h 101"/>
                <a:gd name="T24" fmla="*/ 49 w 549"/>
                <a:gd name="T25" fmla="*/ 101 h 101"/>
                <a:gd name="T26" fmla="*/ 34 w 549"/>
                <a:gd name="T27" fmla="*/ 97 h 101"/>
                <a:gd name="T28" fmla="*/ 20 w 549"/>
                <a:gd name="T29" fmla="*/ 90 h 101"/>
                <a:gd name="T30" fmla="*/ 10 w 549"/>
                <a:gd name="T31" fmla="*/ 79 h 101"/>
                <a:gd name="T32" fmla="*/ 2 w 549"/>
                <a:gd name="T33" fmla="*/ 66 h 101"/>
                <a:gd name="T34" fmla="*/ 0 w 549"/>
                <a:gd name="T35" fmla="*/ 50 h 101"/>
                <a:gd name="T36" fmla="*/ 2 w 549"/>
                <a:gd name="T37" fmla="*/ 34 h 101"/>
                <a:gd name="T38" fmla="*/ 10 w 549"/>
                <a:gd name="T39" fmla="*/ 21 h 101"/>
                <a:gd name="T40" fmla="*/ 20 w 549"/>
                <a:gd name="T41" fmla="*/ 10 h 101"/>
                <a:gd name="T42" fmla="*/ 34 w 549"/>
                <a:gd name="T43" fmla="*/ 3 h 101"/>
                <a:gd name="T44" fmla="*/ 49 w 549"/>
                <a:gd name="T4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9" h="101">
                  <a:moveTo>
                    <a:pt x="49" y="0"/>
                  </a:moveTo>
                  <a:lnTo>
                    <a:pt x="498" y="0"/>
                  </a:lnTo>
                  <a:lnTo>
                    <a:pt x="514" y="3"/>
                  </a:lnTo>
                  <a:lnTo>
                    <a:pt x="528" y="10"/>
                  </a:lnTo>
                  <a:lnTo>
                    <a:pt x="539" y="21"/>
                  </a:lnTo>
                  <a:lnTo>
                    <a:pt x="545" y="34"/>
                  </a:lnTo>
                  <a:lnTo>
                    <a:pt x="549" y="50"/>
                  </a:lnTo>
                  <a:lnTo>
                    <a:pt x="545" y="66"/>
                  </a:lnTo>
                  <a:lnTo>
                    <a:pt x="539" y="79"/>
                  </a:lnTo>
                  <a:lnTo>
                    <a:pt x="528" y="90"/>
                  </a:lnTo>
                  <a:lnTo>
                    <a:pt x="514" y="97"/>
                  </a:lnTo>
                  <a:lnTo>
                    <a:pt x="498" y="101"/>
                  </a:lnTo>
                  <a:lnTo>
                    <a:pt x="49" y="101"/>
                  </a:lnTo>
                  <a:lnTo>
                    <a:pt x="34" y="97"/>
                  </a:lnTo>
                  <a:lnTo>
                    <a:pt x="20" y="90"/>
                  </a:lnTo>
                  <a:lnTo>
                    <a:pt x="10" y="79"/>
                  </a:lnTo>
                  <a:lnTo>
                    <a:pt x="2" y="66"/>
                  </a:lnTo>
                  <a:lnTo>
                    <a:pt x="0" y="50"/>
                  </a:lnTo>
                  <a:lnTo>
                    <a:pt x="2" y="34"/>
                  </a:lnTo>
                  <a:lnTo>
                    <a:pt x="10" y="21"/>
                  </a:lnTo>
                  <a:lnTo>
                    <a:pt x="20" y="10"/>
                  </a:lnTo>
                  <a:lnTo>
                    <a:pt x="34" y="3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274">
              <a:extLst>
                <a:ext uri="{FF2B5EF4-FFF2-40B4-BE49-F238E27FC236}">
                  <a16:creationId xmlns:a16="http://schemas.microsoft.com/office/drawing/2014/main" id="{8E47D802-5B52-4A1D-AB7F-7100CDFFA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153" y="4995676"/>
              <a:ext cx="319676" cy="25970"/>
            </a:xfrm>
            <a:custGeom>
              <a:avLst/>
              <a:gdLst>
                <a:gd name="T0" fmla="*/ 49 w 1221"/>
                <a:gd name="T1" fmla="*/ 0 h 101"/>
                <a:gd name="T2" fmla="*/ 1170 w 1221"/>
                <a:gd name="T3" fmla="*/ 0 h 101"/>
                <a:gd name="T4" fmla="*/ 1186 w 1221"/>
                <a:gd name="T5" fmla="*/ 3 h 101"/>
                <a:gd name="T6" fmla="*/ 1200 w 1221"/>
                <a:gd name="T7" fmla="*/ 10 h 101"/>
                <a:gd name="T8" fmla="*/ 1211 w 1221"/>
                <a:gd name="T9" fmla="*/ 21 h 101"/>
                <a:gd name="T10" fmla="*/ 1219 w 1221"/>
                <a:gd name="T11" fmla="*/ 34 h 101"/>
                <a:gd name="T12" fmla="*/ 1221 w 1221"/>
                <a:gd name="T13" fmla="*/ 50 h 101"/>
                <a:gd name="T14" fmla="*/ 1219 w 1221"/>
                <a:gd name="T15" fmla="*/ 66 h 101"/>
                <a:gd name="T16" fmla="*/ 1211 w 1221"/>
                <a:gd name="T17" fmla="*/ 80 h 101"/>
                <a:gd name="T18" fmla="*/ 1200 w 1221"/>
                <a:gd name="T19" fmla="*/ 91 h 101"/>
                <a:gd name="T20" fmla="*/ 1186 w 1221"/>
                <a:gd name="T21" fmla="*/ 98 h 101"/>
                <a:gd name="T22" fmla="*/ 1170 w 1221"/>
                <a:gd name="T23" fmla="*/ 101 h 101"/>
                <a:gd name="T24" fmla="*/ 49 w 1221"/>
                <a:gd name="T25" fmla="*/ 101 h 101"/>
                <a:gd name="T26" fmla="*/ 34 w 1221"/>
                <a:gd name="T27" fmla="*/ 98 h 101"/>
                <a:gd name="T28" fmla="*/ 20 w 1221"/>
                <a:gd name="T29" fmla="*/ 91 h 101"/>
                <a:gd name="T30" fmla="*/ 10 w 1221"/>
                <a:gd name="T31" fmla="*/ 80 h 101"/>
                <a:gd name="T32" fmla="*/ 2 w 1221"/>
                <a:gd name="T33" fmla="*/ 66 h 101"/>
                <a:gd name="T34" fmla="*/ 0 w 1221"/>
                <a:gd name="T35" fmla="*/ 50 h 101"/>
                <a:gd name="T36" fmla="*/ 2 w 1221"/>
                <a:gd name="T37" fmla="*/ 34 h 101"/>
                <a:gd name="T38" fmla="*/ 10 w 1221"/>
                <a:gd name="T39" fmla="*/ 21 h 101"/>
                <a:gd name="T40" fmla="*/ 20 w 1221"/>
                <a:gd name="T41" fmla="*/ 10 h 101"/>
                <a:gd name="T42" fmla="*/ 34 w 1221"/>
                <a:gd name="T43" fmla="*/ 3 h 101"/>
                <a:gd name="T44" fmla="*/ 49 w 1221"/>
                <a:gd name="T4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1" h="101">
                  <a:moveTo>
                    <a:pt x="49" y="0"/>
                  </a:moveTo>
                  <a:lnTo>
                    <a:pt x="1170" y="0"/>
                  </a:lnTo>
                  <a:lnTo>
                    <a:pt x="1186" y="3"/>
                  </a:lnTo>
                  <a:lnTo>
                    <a:pt x="1200" y="10"/>
                  </a:lnTo>
                  <a:lnTo>
                    <a:pt x="1211" y="21"/>
                  </a:lnTo>
                  <a:lnTo>
                    <a:pt x="1219" y="34"/>
                  </a:lnTo>
                  <a:lnTo>
                    <a:pt x="1221" y="50"/>
                  </a:lnTo>
                  <a:lnTo>
                    <a:pt x="1219" y="66"/>
                  </a:lnTo>
                  <a:lnTo>
                    <a:pt x="1211" y="80"/>
                  </a:lnTo>
                  <a:lnTo>
                    <a:pt x="1200" y="91"/>
                  </a:lnTo>
                  <a:lnTo>
                    <a:pt x="1186" y="98"/>
                  </a:lnTo>
                  <a:lnTo>
                    <a:pt x="1170" y="101"/>
                  </a:lnTo>
                  <a:lnTo>
                    <a:pt x="49" y="101"/>
                  </a:lnTo>
                  <a:lnTo>
                    <a:pt x="34" y="98"/>
                  </a:lnTo>
                  <a:lnTo>
                    <a:pt x="20" y="91"/>
                  </a:lnTo>
                  <a:lnTo>
                    <a:pt x="10" y="80"/>
                  </a:lnTo>
                  <a:lnTo>
                    <a:pt x="2" y="66"/>
                  </a:lnTo>
                  <a:lnTo>
                    <a:pt x="0" y="50"/>
                  </a:lnTo>
                  <a:lnTo>
                    <a:pt x="2" y="34"/>
                  </a:lnTo>
                  <a:lnTo>
                    <a:pt x="10" y="21"/>
                  </a:lnTo>
                  <a:lnTo>
                    <a:pt x="20" y="10"/>
                  </a:lnTo>
                  <a:lnTo>
                    <a:pt x="34" y="3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275">
              <a:extLst>
                <a:ext uri="{FF2B5EF4-FFF2-40B4-BE49-F238E27FC236}">
                  <a16:creationId xmlns:a16="http://schemas.microsoft.com/office/drawing/2014/main" id="{4D1D97AF-F49C-4AF2-8CF1-F62A975BF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153" y="5089167"/>
              <a:ext cx="319676" cy="25970"/>
            </a:xfrm>
            <a:custGeom>
              <a:avLst/>
              <a:gdLst>
                <a:gd name="T0" fmla="*/ 49 w 1221"/>
                <a:gd name="T1" fmla="*/ 0 h 100"/>
                <a:gd name="T2" fmla="*/ 1170 w 1221"/>
                <a:gd name="T3" fmla="*/ 0 h 100"/>
                <a:gd name="T4" fmla="*/ 1186 w 1221"/>
                <a:gd name="T5" fmla="*/ 3 h 100"/>
                <a:gd name="T6" fmla="*/ 1200 w 1221"/>
                <a:gd name="T7" fmla="*/ 10 h 100"/>
                <a:gd name="T8" fmla="*/ 1211 w 1221"/>
                <a:gd name="T9" fmla="*/ 21 h 100"/>
                <a:gd name="T10" fmla="*/ 1219 w 1221"/>
                <a:gd name="T11" fmla="*/ 34 h 100"/>
                <a:gd name="T12" fmla="*/ 1221 w 1221"/>
                <a:gd name="T13" fmla="*/ 50 h 100"/>
                <a:gd name="T14" fmla="*/ 1219 w 1221"/>
                <a:gd name="T15" fmla="*/ 66 h 100"/>
                <a:gd name="T16" fmla="*/ 1211 w 1221"/>
                <a:gd name="T17" fmla="*/ 79 h 100"/>
                <a:gd name="T18" fmla="*/ 1200 w 1221"/>
                <a:gd name="T19" fmla="*/ 90 h 100"/>
                <a:gd name="T20" fmla="*/ 1186 w 1221"/>
                <a:gd name="T21" fmla="*/ 97 h 100"/>
                <a:gd name="T22" fmla="*/ 1170 w 1221"/>
                <a:gd name="T23" fmla="*/ 100 h 100"/>
                <a:gd name="T24" fmla="*/ 49 w 1221"/>
                <a:gd name="T25" fmla="*/ 100 h 100"/>
                <a:gd name="T26" fmla="*/ 34 w 1221"/>
                <a:gd name="T27" fmla="*/ 97 h 100"/>
                <a:gd name="T28" fmla="*/ 20 w 1221"/>
                <a:gd name="T29" fmla="*/ 90 h 100"/>
                <a:gd name="T30" fmla="*/ 10 w 1221"/>
                <a:gd name="T31" fmla="*/ 79 h 100"/>
                <a:gd name="T32" fmla="*/ 2 w 1221"/>
                <a:gd name="T33" fmla="*/ 66 h 100"/>
                <a:gd name="T34" fmla="*/ 0 w 1221"/>
                <a:gd name="T35" fmla="*/ 50 h 100"/>
                <a:gd name="T36" fmla="*/ 2 w 1221"/>
                <a:gd name="T37" fmla="*/ 34 h 100"/>
                <a:gd name="T38" fmla="*/ 10 w 1221"/>
                <a:gd name="T39" fmla="*/ 21 h 100"/>
                <a:gd name="T40" fmla="*/ 20 w 1221"/>
                <a:gd name="T41" fmla="*/ 10 h 100"/>
                <a:gd name="T42" fmla="*/ 34 w 1221"/>
                <a:gd name="T43" fmla="*/ 3 h 100"/>
                <a:gd name="T44" fmla="*/ 49 w 1221"/>
                <a:gd name="T4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1" h="100">
                  <a:moveTo>
                    <a:pt x="49" y="0"/>
                  </a:moveTo>
                  <a:lnTo>
                    <a:pt x="1170" y="0"/>
                  </a:lnTo>
                  <a:lnTo>
                    <a:pt x="1186" y="3"/>
                  </a:lnTo>
                  <a:lnTo>
                    <a:pt x="1200" y="10"/>
                  </a:lnTo>
                  <a:lnTo>
                    <a:pt x="1211" y="21"/>
                  </a:lnTo>
                  <a:lnTo>
                    <a:pt x="1219" y="34"/>
                  </a:lnTo>
                  <a:lnTo>
                    <a:pt x="1221" y="50"/>
                  </a:lnTo>
                  <a:lnTo>
                    <a:pt x="1219" y="66"/>
                  </a:lnTo>
                  <a:lnTo>
                    <a:pt x="1211" y="79"/>
                  </a:lnTo>
                  <a:lnTo>
                    <a:pt x="1200" y="90"/>
                  </a:lnTo>
                  <a:lnTo>
                    <a:pt x="1186" y="97"/>
                  </a:lnTo>
                  <a:lnTo>
                    <a:pt x="1170" y="100"/>
                  </a:lnTo>
                  <a:lnTo>
                    <a:pt x="49" y="100"/>
                  </a:lnTo>
                  <a:lnTo>
                    <a:pt x="34" y="97"/>
                  </a:lnTo>
                  <a:lnTo>
                    <a:pt x="20" y="90"/>
                  </a:lnTo>
                  <a:lnTo>
                    <a:pt x="10" y="79"/>
                  </a:lnTo>
                  <a:lnTo>
                    <a:pt x="2" y="66"/>
                  </a:lnTo>
                  <a:lnTo>
                    <a:pt x="0" y="50"/>
                  </a:lnTo>
                  <a:lnTo>
                    <a:pt x="2" y="34"/>
                  </a:lnTo>
                  <a:lnTo>
                    <a:pt x="10" y="21"/>
                  </a:lnTo>
                  <a:lnTo>
                    <a:pt x="20" y="10"/>
                  </a:lnTo>
                  <a:lnTo>
                    <a:pt x="34" y="3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276">
              <a:extLst>
                <a:ext uri="{FF2B5EF4-FFF2-40B4-BE49-F238E27FC236}">
                  <a16:creationId xmlns:a16="http://schemas.microsoft.com/office/drawing/2014/main" id="{412D208E-6133-42A1-A86A-0EB4F4095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153" y="5181358"/>
              <a:ext cx="319676" cy="25970"/>
            </a:xfrm>
            <a:custGeom>
              <a:avLst/>
              <a:gdLst>
                <a:gd name="T0" fmla="*/ 49 w 1221"/>
                <a:gd name="T1" fmla="*/ 0 h 101"/>
                <a:gd name="T2" fmla="*/ 1170 w 1221"/>
                <a:gd name="T3" fmla="*/ 0 h 101"/>
                <a:gd name="T4" fmla="*/ 1186 w 1221"/>
                <a:gd name="T5" fmla="*/ 3 h 101"/>
                <a:gd name="T6" fmla="*/ 1200 w 1221"/>
                <a:gd name="T7" fmla="*/ 10 h 101"/>
                <a:gd name="T8" fmla="*/ 1211 w 1221"/>
                <a:gd name="T9" fmla="*/ 21 h 101"/>
                <a:gd name="T10" fmla="*/ 1219 w 1221"/>
                <a:gd name="T11" fmla="*/ 34 h 101"/>
                <a:gd name="T12" fmla="*/ 1221 w 1221"/>
                <a:gd name="T13" fmla="*/ 51 h 101"/>
                <a:gd name="T14" fmla="*/ 1219 w 1221"/>
                <a:gd name="T15" fmla="*/ 67 h 101"/>
                <a:gd name="T16" fmla="*/ 1211 w 1221"/>
                <a:gd name="T17" fmla="*/ 80 h 101"/>
                <a:gd name="T18" fmla="*/ 1200 w 1221"/>
                <a:gd name="T19" fmla="*/ 91 h 101"/>
                <a:gd name="T20" fmla="*/ 1186 w 1221"/>
                <a:gd name="T21" fmla="*/ 98 h 101"/>
                <a:gd name="T22" fmla="*/ 1170 w 1221"/>
                <a:gd name="T23" fmla="*/ 101 h 101"/>
                <a:gd name="T24" fmla="*/ 49 w 1221"/>
                <a:gd name="T25" fmla="*/ 101 h 101"/>
                <a:gd name="T26" fmla="*/ 34 w 1221"/>
                <a:gd name="T27" fmla="*/ 98 h 101"/>
                <a:gd name="T28" fmla="*/ 20 w 1221"/>
                <a:gd name="T29" fmla="*/ 91 h 101"/>
                <a:gd name="T30" fmla="*/ 10 w 1221"/>
                <a:gd name="T31" fmla="*/ 80 h 101"/>
                <a:gd name="T32" fmla="*/ 2 w 1221"/>
                <a:gd name="T33" fmla="*/ 67 h 101"/>
                <a:gd name="T34" fmla="*/ 0 w 1221"/>
                <a:gd name="T35" fmla="*/ 51 h 101"/>
                <a:gd name="T36" fmla="*/ 2 w 1221"/>
                <a:gd name="T37" fmla="*/ 34 h 101"/>
                <a:gd name="T38" fmla="*/ 10 w 1221"/>
                <a:gd name="T39" fmla="*/ 21 h 101"/>
                <a:gd name="T40" fmla="*/ 20 w 1221"/>
                <a:gd name="T41" fmla="*/ 10 h 101"/>
                <a:gd name="T42" fmla="*/ 34 w 1221"/>
                <a:gd name="T43" fmla="*/ 3 h 101"/>
                <a:gd name="T44" fmla="*/ 49 w 1221"/>
                <a:gd name="T4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1" h="101">
                  <a:moveTo>
                    <a:pt x="49" y="0"/>
                  </a:moveTo>
                  <a:lnTo>
                    <a:pt x="1170" y="0"/>
                  </a:lnTo>
                  <a:lnTo>
                    <a:pt x="1186" y="3"/>
                  </a:lnTo>
                  <a:lnTo>
                    <a:pt x="1200" y="10"/>
                  </a:lnTo>
                  <a:lnTo>
                    <a:pt x="1211" y="21"/>
                  </a:lnTo>
                  <a:lnTo>
                    <a:pt x="1219" y="34"/>
                  </a:lnTo>
                  <a:lnTo>
                    <a:pt x="1221" y="51"/>
                  </a:lnTo>
                  <a:lnTo>
                    <a:pt x="1219" y="67"/>
                  </a:lnTo>
                  <a:lnTo>
                    <a:pt x="1211" y="80"/>
                  </a:lnTo>
                  <a:lnTo>
                    <a:pt x="1200" y="91"/>
                  </a:lnTo>
                  <a:lnTo>
                    <a:pt x="1186" y="98"/>
                  </a:lnTo>
                  <a:lnTo>
                    <a:pt x="1170" y="101"/>
                  </a:lnTo>
                  <a:lnTo>
                    <a:pt x="49" y="101"/>
                  </a:lnTo>
                  <a:lnTo>
                    <a:pt x="34" y="98"/>
                  </a:lnTo>
                  <a:lnTo>
                    <a:pt x="20" y="91"/>
                  </a:lnTo>
                  <a:lnTo>
                    <a:pt x="10" y="80"/>
                  </a:lnTo>
                  <a:lnTo>
                    <a:pt x="2" y="67"/>
                  </a:lnTo>
                  <a:lnTo>
                    <a:pt x="0" y="51"/>
                  </a:lnTo>
                  <a:lnTo>
                    <a:pt x="2" y="34"/>
                  </a:lnTo>
                  <a:lnTo>
                    <a:pt x="10" y="21"/>
                  </a:lnTo>
                  <a:lnTo>
                    <a:pt x="20" y="10"/>
                  </a:lnTo>
                  <a:lnTo>
                    <a:pt x="34" y="3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277">
              <a:extLst>
                <a:ext uri="{FF2B5EF4-FFF2-40B4-BE49-F238E27FC236}">
                  <a16:creationId xmlns:a16="http://schemas.microsoft.com/office/drawing/2014/main" id="{FFF8B9EA-D388-4D7F-A4C7-12ABFA4AB7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9139" y="4656534"/>
              <a:ext cx="490988" cy="610764"/>
            </a:xfrm>
            <a:custGeom>
              <a:avLst/>
              <a:gdLst>
                <a:gd name="T0" fmla="*/ 1534 w 2162"/>
                <a:gd name="T1" fmla="*/ 396 h 2702"/>
                <a:gd name="T2" fmla="*/ 1534 w 2162"/>
                <a:gd name="T3" fmla="*/ 853 h 2702"/>
                <a:gd name="T4" fmla="*/ 1991 w 2162"/>
                <a:gd name="T5" fmla="*/ 853 h 2702"/>
                <a:gd name="T6" fmla="*/ 1534 w 2162"/>
                <a:gd name="T7" fmla="*/ 396 h 2702"/>
                <a:gd name="T8" fmla="*/ 324 w 2162"/>
                <a:gd name="T9" fmla="*/ 326 h 2702"/>
                <a:gd name="T10" fmla="*/ 324 w 2162"/>
                <a:gd name="T11" fmla="*/ 2601 h 2702"/>
                <a:gd name="T12" fmla="*/ 2062 w 2162"/>
                <a:gd name="T13" fmla="*/ 2601 h 2702"/>
                <a:gd name="T14" fmla="*/ 2062 w 2162"/>
                <a:gd name="T15" fmla="*/ 953 h 2702"/>
                <a:gd name="T16" fmla="*/ 1434 w 2162"/>
                <a:gd name="T17" fmla="*/ 953 h 2702"/>
                <a:gd name="T18" fmla="*/ 1434 w 2162"/>
                <a:gd name="T19" fmla="*/ 326 h 2702"/>
                <a:gd name="T20" fmla="*/ 324 w 2162"/>
                <a:gd name="T21" fmla="*/ 326 h 2702"/>
                <a:gd name="T22" fmla="*/ 100 w 2162"/>
                <a:gd name="T23" fmla="*/ 101 h 2702"/>
                <a:gd name="T24" fmla="*/ 100 w 2162"/>
                <a:gd name="T25" fmla="*/ 2376 h 2702"/>
                <a:gd name="T26" fmla="*/ 224 w 2162"/>
                <a:gd name="T27" fmla="*/ 2376 h 2702"/>
                <a:gd name="T28" fmla="*/ 224 w 2162"/>
                <a:gd name="T29" fmla="*/ 225 h 2702"/>
                <a:gd name="T30" fmla="*/ 1505 w 2162"/>
                <a:gd name="T31" fmla="*/ 225 h 2702"/>
                <a:gd name="T32" fmla="*/ 1507 w 2162"/>
                <a:gd name="T33" fmla="*/ 227 h 2702"/>
                <a:gd name="T34" fmla="*/ 1838 w 2162"/>
                <a:gd name="T35" fmla="*/ 558 h 2702"/>
                <a:gd name="T36" fmla="*/ 1838 w 2162"/>
                <a:gd name="T37" fmla="*/ 101 h 2702"/>
                <a:gd name="T38" fmla="*/ 100 w 2162"/>
                <a:gd name="T39" fmla="*/ 101 h 2702"/>
                <a:gd name="T40" fmla="*/ 0 w 2162"/>
                <a:gd name="T41" fmla="*/ 0 h 2702"/>
                <a:gd name="T42" fmla="*/ 1938 w 2162"/>
                <a:gd name="T43" fmla="*/ 0 h 2702"/>
                <a:gd name="T44" fmla="*/ 1938 w 2162"/>
                <a:gd name="T45" fmla="*/ 658 h 2702"/>
                <a:gd name="T46" fmla="*/ 2162 w 2162"/>
                <a:gd name="T47" fmla="*/ 882 h 2702"/>
                <a:gd name="T48" fmla="*/ 2162 w 2162"/>
                <a:gd name="T49" fmla="*/ 2702 h 2702"/>
                <a:gd name="T50" fmla="*/ 224 w 2162"/>
                <a:gd name="T51" fmla="*/ 2702 h 2702"/>
                <a:gd name="T52" fmla="*/ 224 w 2162"/>
                <a:gd name="T53" fmla="*/ 2477 h 2702"/>
                <a:gd name="T54" fmla="*/ 0 w 2162"/>
                <a:gd name="T55" fmla="*/ 2477 h 2702"/>
                <a:gd name="T56" fmla="*/ 0 w 2162"/>
                <a:gd name="T57" fmla="*/ 0 h 2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62" h="2702">
                  <a:moveTo>
                    <a:pt x="1534" y="396"/>
                  </a:moveTo>
                  <a:lnTo>
                    <a:pt x="1534" y="853"/>
                  </a:lnTo>
                  <a:lnTo>
                    <a:pt x="1991" y="853"/>
                  </a:lnTo>
                  <a:lnTo>
                    <a:pt x="1534" y="396"/>
                  </a:lnTo>
                  <a:close/>
                  <a:moveTo>
                    <a:pt x="324" y="326"/>
                  </a:moveTo>
                  <a:lnTo>
                    <a:pt x="324" y="2601"/>
                  </a:lnTo>
                  <a:lnTo>
                    <a:pt x="2062" y="2601"/>
                  </a:lnTo>
                  <a:lnTo>
                    <a:pt x="2062" y="953"/>
                  </a:lnTo>
                  <a:lnTo>
                    <a:pt x="1434" y="953"/>
                  </a:lnTo>
                  <a:lnTo>
                    <a:pt x="1434" y="326"/>
                  </a:lnTo>
                  <a:lnTo>
                    <a:pt x="324" y="326"/>
                  </a:lnTo>
                  <a:close/>
                  <a:moveTo>
                    <a:pt x="100" y="101"/>
                  </a:moveTo>
                  <a:lnTo>
                    <a:pt x="100" y="2376"/>
                  </a:lnTo>
                  <a:lnTo>
                    <a:pt x="224" y="2376"/>
                  </a:lnTo>
                  <a:lnTo>
                    <a:pt x="224" y="225"/>
                  </a:lnTo>
                  <a:lnTo>
                    <a:pt x="1505" y="225"/>
                  </a:lnTo>
                  <a:lnTo>
                    <a:pt x="1507" y="227"/>
                  </a:lnTo>
                  <a:lnTo>
                    <a:pt x="1838" y="558"/>
                  </a:lnTo>
                  <a:lnTo>
                    <a:pt x="1838" y="101"/>
                  </a:lnTo>
                  <a:lnTo>
                    <a:pt x="100" y="101"/>
                  </a:lnTo>
                  <a:close/>
                  <a:moveTo>
                    <a:pt x="0" y="0"/>
                  </a:moveTo>
                  <a:lnTo>
                    <a:pt x="1938" y="0"/>
                  </a:lnTo>
                  <a:lnTo>
                    <a:pt x="1938" y="658"/>
                  </a:lnTo>
                  <a:lnTo>
                    <a:pt x="2162" y="882"/>
                  </a:lnTo>
                  <a:lnTo>
                    <a:pt x="2162" y="2702"/>
                  </a:lnTo>
                  <a:lnTo>
                    <a:pt x="224" y="2702"/>
                  </a:lnTo>
                  <a:lnTo>
                    <a:pt x="224" y="2477"/>
                  </a:lnTo>
                  <a:lnTo>
                    <a:pt x="0" y="247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1A4D566-01EA-45D0-A012-35B73B1C91CB}"/>
              </a:ext>
            </a:extLst>
          </p:cNvPr>
          <p:cNvGrpSpPr/>
          <p:nvPr/>
        </p:nvGrpSpPr>
        <p:grpSpPr>
          <a:xfrm>
            <a:off x="10202400" y="2469600"/>
            <a:ext cx="572554" cy="712226"/>
            <a:chOff x="4418784" y="4653938"/>
            <a:chExt cx="490988" cy="610764"/>
          </a:xfrm>
          <a:solidFill>
            <a:schemeClr val="tx1"/>
          </a:solidFill>
        </p:grpSpPr>
        <p:sp>
          <p:nvSpPr>
            <p:cNvPr id="62" name="Freeform 282">
              <a:extLst>
                <a:ext uri="{FF2B5EF4-FFF2-40B4-BE49-F238E27FC236}">
                  <a16:creationId xmlns:a16="http://schemas.microsoft.com/office/drawing/2014/main" id="{803771BC-D336-447E-89E9-047C828B11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8784" y="4653938"/>
              <a:ext cx="490988" cy="610764"/>
            </a:xfrm>
            <a:custGeom>
              <a:avLst/>
              <a:gdLst>
                <a:gd name="T0" fmla="*/ 1092 w 2176"/>
                <a:gd name="T1" fmla="*/ 1315 h 2718"/>
                <a:gd name="T2" fmla="*/ 949 w 2176"/>
                <a:gd name="T3" fmla="*/ 1381 h 2718"/>
                <a:gd name="T4" fmla="*/ 839 w 2176"/>
                <a:gd name="T5" fmla="*/ 1490 h 2718"/>
                <a:gd name="T6" fmla="*/ 774 w 2176"/>
                <a:gd name="T7" fmla="*/ 1632 h 2718"/>
                <a:gd name="T8" fmla="*/ 764 w 2176"/>
                <a:gd name="T9" fmla="*/ 1795 h 2718"/>
                <a:gd name="T10" fmla="*/ 812 w 2176"/>
                <a:gd name="T11" fmla="*/ 1947 h 2718"/>
                <a:gd name="T12" fmla="*/ 908 w 2176"/>
                <a:gd name="T13" fmla="*/ 2068 h 2718"/>
                <a:gd name="T14" fmla="*/ 1041 w 2176"/>
                <a:gd name="T15" fmla="*/ 2149 h 2718"/>
                <a:gd name="T16" fmla="*/ 1199 w 2176"/>
                <a:gd name="T17" fmla="*/ 2179 h 2718"/>
                <a:gd name="T18" fmla="*/ 1356 w 2176"/>
                <a:gd name="T19" fmla="*/ 2149 h 2718"/>
                <a:gd name="T20" fmla="*/ 1489 w 2176"/>
                <a:gd name="T21" fmla="*/ 2068 h 2718"/>
                <a:gd name="T22" fmla="*/ 1585 w 2176"/>
                <a:gd name="T23" fmla="*/ 1947 h 2718"/>
                <a:gd name="T24" fmla="*/ 1633 w 2176"/>
                <a:gd name="T25" fmla="*/ 1795 h 2718"/>
                <a:gd name="T26" fmla="*/ 1624 w 2176"/>
                <a:gd name="T27" fmla="*/ 1632 h 2718"/>
                <a:gd name="T28" fmla="*/ 1558 w 2176"/>
                <a:gd name="T29" fmla="*/ 1490 h 2718"/>
                <a:gd name="T30" fmla="*/ 1448 w 2176"/>
                <a:gd name="T31" fmla="*/ 1381 h 2718"/>
                <a:gd name="T32" fmla="*/ 1307 w 2176"/>
                <a:gd name="T33" fmla="*/ 1315 h 2718"/>
                <a:gd name="T34" fmla="*/ 1364 w 2176"/>
                <a:gd name="T35" fmla="*/ 398 h 2718"/>
                <a:gd name="T36" fmla="*/ 1364 w 2176"/>
                <a:gd name="T37" fmla="*/ 398 h 2718"/>
                <a:gd name="T38" fmla="*/ 1869 w 2176"/>
                <a:gd name="T39" fmla="*/ 2481 h 2718"/>
                <a:gd name="T40" fmla="*/ 1453 w 2176"/>
                <a:gd name="T41" fmla="*/ 2215 h 2718"/>
                <a:gd name="T42" fmla="*/ 1304 w 2176"/>
                <a:gd name="T43" fmla="*/ 2268 h 2718"/>
                <a:gd name="T44" fmla="*/ 1136 w 2176"/>
                <a:gd name="T45" fmla="*/ 2275 h 2718"/>
                <a:gd name="T46" fmla="*/ 962 w 2176"/>
                <a:gd name="T47" fmla="*/ 2225 h 2718"/>
                <a:gd name="T48" fmla="*/ 818 w 2176"/>
                <a:gd name="T49" fmla="*/ 2121 h 2718"/>
                <a:gd name="T50" fmla="*/ 714 w 2176"/>
                <a:gd name="T51" fmla="*/ 1977 h 2718"/>
                <a:gd name="T52" fmla="*/ 664 w 2176"/>
                <a:gd name="T53" fmla="*/ 1803 h 2718"/>
                <a:gd name="T54" fmla="*/ 674 w 2176"/>
                <a:gd name="T55" fmla="*/ 1617 h 2718"/>
                <a:gd name="T56" fmla="*/ 743 w 2176"/>
                <a:gd name="T57" fmla="*/ 1452 h 2718"/>
                <a:gd name="T58" fmla="*/ 862 w 2176"/>
                <a:gd name="T59" fmla="*/ 1320 h 2718"/>
                <a:gd name="T60" fmla="*/ 1017 w 2176"/>
                <a:gd name="T61" fmla="*/ 1233 h 2718"/>
                <a:gd name="T62" fmla="*/ 1199 w 2176"/>
                <a:gd name="T63" fmla="*/ 1202 h 2718"/>
                <a:gd name="T64" fmla="*/ 1381 w 2176"/>
                <a:gd name="T65" fmla="*/ 1233 h 2718"/>
                <a:gd name="T66" fmla="*/ 1535 w 2176"/>
                <a:gd name="T67" fmla="*/ 1320 h 2718"/>
                <a:gd name="T68" fmla="*/ 1654 w 2176"/>
                <a:gd name="T69" fmla="*/ 1452 h 2718"/>
                <a:gd name="T70" fmla="*/ 1723 w 2176"/>
                <a:gd name="T71" fmla="*/ 1617 h 2718"/>
                <a:gd name="T72" fmla="*/ 1735 w 2176"/>
                <a:gd name="T73" fmla="*/ 1793 h 2718"/>
                <a:gd name="T74" fmla="*/ 1696 w 2176"/>
                <a:gd name="T75" fmla="*/ 1948 h 2718"/>
                <a:gd name="T76" fmla="*/ 1614 w 2176"/>
                <a:gd name="T77" fmla="*/ 2083 h 2718"/>
                <a:gd name="T78" fmla="*/ 1263 w 2176"/>
                <a:gd name="T79" fmla="*/ 1004 h 2718"/>
                <a:gd name="T80" fmla="*/ 101 w 2176"/>
                <a:gd name="T81" fmla="*/ 102 h 2718"/>
                <a:gd name="T82" fmla="*/ 226 w 2176"/>
                <a:gd name="T83" fmla="*/ 226 h 2718"/>
                <a:gd name="T84" fmla="*/ 1714 w 2176"/>
                <a:gd name="T85" fmla="*/ 606 h 2718"/>
                <a:gd name="T86" fmla="*/ 0 w 2176"/>
                <a:gd name="T87" fmla="*/ 0 h 2718"/>
                <a:gd name="T88" fmla="*/ 2041 w 2176"/>
                <a:gd name="T89" fmla="*/ 932 h 2718"/>
                <a:gd name="T90" fmla="*/ 2169 w 2176"/>
                <a:gd name="T91" fmla="*/ 2642 h 2718"/>
                <a:gd name="T92" fmla="*/ 2174 w 2176"/>
                <a:gd name="T93" fmla="*/ 2681 h 2718"/>
                <a:gd name="T94" fmla="*/ 2151 w 2176"/>
                <a:gd name="T95" fmla="*/ 2711 h 2718"/>
                <a:gd name="T96" fmla="*/ 2112 w 2176"/>
                <a:gd name="T97" fmla="*/ 2716 h 2718"/>
                <a:gd name="T98" fmla="*/ 1969 w 2176"/>
                <a:gd name="T99" fmla="*/ 2583 h 2718"/>
                <a:gd name="T100" fmla="*/ 0 w 2176"/>
                <a:gd name="T101" fmla="*/ 2357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76" h="2718">
                  <a:moveTo>
                    <a:pt x="1199" y="1302"/>
                  </a:moveTo>
                  <a:lnTo>
                    <a:pt x="1144" y="1306"/>
                  </a:lnTo>
                  <a:lnTo>
                    <a:pt x="1092" y="1315"/>
                  </a:lnTo>
                  <a:lnTo>
                    <a:pt x="1041" y="1331"/>
                  </a:lnTo>
                  <a:lnTo>
                    <a:pt x="992" y="1354"/>
                  </a:lnTo>
                  <a:lnTo>
                    <a:pt x="949" y="1381"/>
                  </a:lnTo>
                  <a:lnTo>
                    <a:pt x="908" y="1413"/>
                  </a:lnTo>
                  <a:lnTo>
                    <a:pt x="872" y="1450"/>
                  </a:lnTo>
                  <a:lnTo>
                    <a:pt x="839" y="1490"/>
                  </a:lnTo>
                  <a:lnTo>
                    <a:pt x="812" y="1534"/>
                  </a:lnTo>
                  <a:lnTo>
                    <a:pt x="791" y="1583"/>
                  </a:lnTo>
                  <a:lnTo>
                    <a:pt x="774" y="1632"/>
                  </a:lnTo>
                  <a:lnTo>
                    <a:pt x="764" y="1685"/>
                  </a:lnTo>
                  <a:lnTo>
                    <a:pt x="760" y="1740"/>
                  </a:lnTo>
                  <a:lnTo>
                    <a:pt x="764" y="1795"/>
                  </a:lnTo>
                  <a:lnTo>
                    <a:pt x="774" y="1847"/>
                  </a:lnTo>
                  <a:lnTo>
                    <a:pt x="791" y="1898"/>
                  </a:lnTo>
                  <a:lnTo>
                    <a:pt x="812" y="1947"/>
                  </a:lnTo>
                  <a:lnTo>
                    <a:pt x="839" y="1990"/>
                  </a:lnTo>
                  <a:lnTo>
                    <a:pt x="872" y="2031"/>
                  </a:lnTo>
                  <a:lnTo>
                    <a:pt x="908" y="2068"/>
                  </a:lnTo>
                  <a:lnTo>
                    <a:pt x="949" y="2100"/>
                  </a:lnTo>
                  <a:lnTo>
                    <a:pt x="992" y="2127"/>
                  </a:lnTo>
                  <a:lnTo>
                    <a:pt x="1041" y="2149"/>
                  </a:lnTo>
                  <a:lnTo>
                    <a:pt x="1092" y="2165"/>
                  </a:lnTo>
                  <a:lnTo>
                    <a:pt x="1144" y="2175"/>
                  </a:lnTo>
                  <a:lnTo>
                    <a:pt x="1199" y="2179"/>
                  </a:lnTo>
                  <a:lnTo>
                    <a:pt x="1254" y="2175"/>
                  </a:lnTo>
                  <a:lnTo>
                    <a:pt x="1307" y="2165"/>
                  </a:lnTo>
                  <a:lnTo>
                    <a:pt x="1356" y="2149"/>
                  </a:lnTo>
                  <a:lnTo>
                    <a:pt x="1405" y="2127"/>
                  </a:lnTo>
                  <a:lnTo>
                    <a:pt x="1448" y="2100"/>
                  </a:lnTo>
                  <a:lnTo>
                    <a:pt x="1489" y="2068"/>
                  </a:lnTo>
                  <a:lnTo>
                    <a:pt x="1526" y="2031"/>
                  </a:lnTo>
                  <a:lnTo>
                    <a:pt x="1558" y="1990"/>
                  </a:lnTo>
                  <a:lnTo>
                    <a:pt x="1585" y="1947"/>
                  </a:lnTo>
                  <a:lnTo>
                    <a:pt x="1607" y="1898"/>
                  </a:lnTo>
                  <a:lnTo>
                    <a:pt x="1624" y="1847"/>
                  </a:lnTo>
                  <a:lnTo>
                    <a:pt x="1633" y="1795"/>
                  </a:lnTo>
                  <a:lnTo>
                    <a:pt x="1637" y="1740"/>
                  </a:lnTo>
                  <a:lnTo>
                    <a:pt x="1633" y="1685"/>
                  </a:lnTo>
                  <a:lnTo>
                    <a:pt x="1624" y="1632"/>
                  </a:lnTo>
                  <a:lnTo>
                    <a:pt x="1607" y="1583"/>
                  </a:lnTo>
                  <a:lnTo>
                    <a:pt x="1585" y="1534"/>
                  </a:lnTo>
                  <a:lnTo>
                    <a:pt x="1558" y="1490"/>
                  </a:lnTo>
                  <a:lnTo>
                    <a:pt x="1526" y="1450"/>
                  </a:lnTo>
                  <a:lnTo>
                    <a:pt x="1489" y="1413"/>
                  </a:lnTo>
                  <a:lnTo>
                    <a:pt x="1448" y="1381"/>
                  </a:lnTo>
                  <a:lnTo>
                    <a:pt x="1405" y="1354"/>
                  </a:lnTo>
                  <a:lnTo>
                    <a:pt x="1356" y="1331"/>
                  </a:lnTo>
                  <a:lnTo>
                    <a:pt x="1307" y="1315"/>
                  </a:lnTo>
                  <a:lnTo>
                    <a:pt x="1254" y="1306"/>
                  </a:lnTo>
                  <a:lnTo>
                    <a:pt x="1199" y="1302"/>
                  </a:lnTo>
                  <a:close/>
                  <a:moveTo>
                    <a:pt x="1364" y="398"/>
                  </a:moveTo>
                  <a:lnTo>
                    <a:pt x="1364" y="902"/>
                  </a:lnTo>
                  <a:lnTo>
                    <a:pt x="1869" y="902"/>
                  </a:lnTo>
                  <a:lnTo>
                    <a:pt x="1364" y="398"/>
                  </a:lnTo>
                  <a:close/>
                  <a:moveTo>
                    <a:pt x="326" y="326"/>
                  </a:moveTo>
                  <a:lnTo>
                    <a:pt x="326" y="2481"/>
                  </a:lnTo>
                  <a:lnTo>
                    <a:pt x="1869" y="2481"/>
                  </a:lnTo>
                  <a:lnTo>
                    <a:pt x="1543" y="2155"/>
                  </a:lnTo>
                  <a:lnTo>
                    <a:pt x="1499" y="2187"/>
                  </a:lnTo>
                  <a:lnTo>
                    <a:pt x="1453" y="2215"/>
                  </a:lnTo>
                  <a:lnTo>
                    <a:pt x="1406" y="2238"/>
                  </a:lnTo>
                  <a:lnTo>
                    <a:pt x="1355" y="2256"/>
                  </a:lnTo>
                  <a:lnTo>
                    <a:pt x="1304" y="2268"/>
                  </a:lnTo>
                  <a:lnTo>
                    <a:pt x="1252" y="2277"/>
                  </a:lnTo>
                  <a:lnTo>
                    <a:pt x="1199" y="2279"/>
                  </a:lnTo>
                  <a:lnTo>
                    <a:pt x="1136" y="2275"/>
                  </a:lnTo>
                  <a:lnTo>
                    <a:pt x="1076" y="2265"/>
                  </a:lnTo>
                  <a:lnTo>
                    <a:pt x="1017" y="2248"/>
                  </a:lnTo>
                  <a:lnTo>
                    <a:pt x="962" y="2225"/>
                  </a:lnTo>
                  <a:lnTo>
                    <a:pt x="910" y="2196"/>
                  </a:lnTo>
                  <a:lnTo>
                    <a:pt x="862" y="2161"/>
                  </a:lnTo>
                  <a:lnTo>
                    <a:pt x="818" y="2121"/>
                  </a:lnTo>
                  <a:lnTo>
                    <a:pt x="778" y="2077"/>
                  </a:lnTo>
                  <a:lnTo>
                    <a:pt x="743" y="2029"/>
                  </a:lnTo>
                  <a:lnTo>
                    <a:pt x="714" y="1977"/>
                  </a:lnTo>
                  <a:lnTo>
                    <a:pt x="691" y="1922"/>
                  </a:lnTo>
                  <a:lnTo>
                    <a:pt x="674" y="1863"/>
                  </a:lnTo>
                  <a:lnTo>
                    <a:pt x="664" y="1803"/>
                  </a:lnTo>
                  <a:lnTo>
                    <a:pt x="660" y="1740"/>
                  </a:lnTo>
                  <a:lnTo>
                    <a:pt x="664" y="1677"/>
                  </a:lnTo>
                  <a:lnTo>
                    <a:pt x="674" y="1617"/>
                  </a:lnTo>
                  <a:lnTo>
                    <a:pt x="691" y="1559"/>
                  </a:lnTo>
                  <a:lnTo>
                    <a:pt x="714" y="1504"/>
                  </a:lnTo>
                  <a:lnTo>
                    <a:pt x="743" y="1452"/>
                  </a:lnTo>
                  <a:lnTo>
                    <a:pt x="778" y="1404"/>
                  </a:lnTo>
                  <a:lnTo>
                    <a:pt x="818" y="1359"/>
                  </a:lnTo>
                  <a:lnTo>
                    <a:pt x="862" y="1320"/>
                  </a:lnTo>
                  <a:lnTo>
                    <a:pt x="910" y="1285"/>
                  </a:lnTo>
                  <a:lnTo>
                    <a:pt x="962" y="1256"/>
                  </a:lnTo>
                  <a:lnTo>
                    <a:pt x="1017" y="1233"/>
                  </a:lnTo>
                  <a:lnTo>
                    <a:pt x="1076" y="1215"/>
                  </a:lnTo>
                  <a:lnTo>
                    <a:pt x="1136" y="1205"/>
                  </a:lnTo>
                  <a:lnTo>
                    <a:pt x="1199" y="1202"/>
                  </a:lnTo>
                  <a:lnTo>
                    <a:pt x="1262" y="1205"/>
                  </a:lnTo>
                  <a:lnTo>
                    <a:pt x="1323" y="1215"/>
                  </a:lnTo>
                  <a:lnTo>
                    <a:pt x="1381" y="1233"/>
                  </a:lnTo>
                  <a:lnTo>
                    <a:pt x="1435" y="1256"/>
                  </a:lnTo>
                  <a:lnTo>
                    <a:pt x="1487" y="1285"/>
                  </a:lnTo>
                  <a:lnTo>
                    <a:pt x="1535" y="1320"/>
                  </a:lnTo>
                  <a:lnTo>
                    <a:pt x="1580" y="1359"/>
                  </a:lnTo>
                  <a:lnTo>
                    <a:pt x="1619" y="1404"/>
                  </a:lnTo>
                  <a:lnTo>
                    <a:pt x="1654" y="1452"/>
                  </a:lnTo>
                  <a:lnTo>
                    <a:pt x="1683" y="1504"/>
                  </a:lnTo>
                  <a:lnTo>
                    <a:pt x="1706" y="1559"/>
                  </a:lnTo>
                  <a:lnTo>
                    <a:pt x="1723" y="1617"/>
                  </a:lnTo>
                  <a:lnTo>
                    <a:pt x="1734" y="1677"/>
                  </a:lnTo>
                  <a:lnTo>
                    <a:pt x="1737" y="1740"/>
                  </a:lnTo>
                  <a:lnTo>
                    <a:pt x="1735" y="1793"/>
                  </a:lnTo>
                  <a:lnTo>
                    <a:pt x="1728" y="1846"/>
                  </a:lnTo>
                  <a:lnTo>
                    <a:pt x="1714" y="1897"/>
                  </a:lnTo>
                  <a:lnTo>
                    <a:pt x="1696" y="1948"/>
                  </a:lnTo>
                  <a:lnTo>
                    <a:pt x="1673" y="1995"/>
                  </a:lnTo>
                  <a:lnTo>
                    <a:pt x="1645" y="2041"/>
                  </a:lnTo>
                  <a:lnTo>
                    <a:pt x="1614" y="2083"/>
                  </a:lnTo>
                  <a:lnTo>
                    <a:pt x="1939" y="2410"/>
                  </a:lnTo>
                  <a:lnTo>
                    <a:pt x="1939" y="1004"/>
                  </a:lnTo>
                  <a:lnTo>
                    <a:pt x="1263" y="1004"/>
                  </a:lnTo>
                  <a:lnTo>
                    <a:pt x="1263" y="326"/>
                  </a:lnTo>
                  <a:lnTo>
                    <a:pt x="326" y="326"/>
                  </a:lnTo>
                  <a:close/>
                  <a:moveTo>
                    <a:pt x="101" y="102"/>
                  </a:moveTo>
                  <a:lnTo>
                    <a:pt x="101" y="2256"/>
                  </a:lnTo>
                  <a:lnTo>
                    <a:pt x="226" y="2256"/>
                  </a:lnTo>
                  <a:lnTo>
                    <a:pt x="226" y="226"/>
                  </a:lnTo>
                  <a:lnTo>
                    <a:pt x="1335" y="226"/>
                  </a:lnTo>
                  <a:lnTo>
                    <a:pt x="1336" y="227"/>
                  </a:lnTo>
                  <a:lnTo>
                    <a:pt x="1714" y="606"/>
                  </a:lnTo>
                  <a:lnTo>
                    <a:pt x="1714" y="102"/>
                  </a:lnTo>
                  <a:lnTo>
                    <a:pt x="101" y="102"/>
                  </a:lnTo>
                  <a:close/>
                  <a:moveTo>
                    <a:pt x="0" y="0"/>
                  </a:moveTo>
                  <a:lnTo>
                    <a:pt x="1815" y="0"/>
                  </a:lnTo>
                  <a:lnTo>
                    <a:pt x="1815" y="706"/>
                  </a:lnTo>
                  <a:lnTo>
                    <a:pt x="2041" y="932"/>
                  </a:lnTo>
                  <a:lnTo>
                    <a:pt x="2041" y="2511"/>
                  </a:lnTo>
                  <a:lnTo>
                    <a:pt x="2162" y="2631"/>
                  </a:lnTo>
                  <a:lnTo>
                    <a:pt x="2169" y="2642"/>
                  </a:lnTo>
                  <a:lnTo>
                    <a:pt x="2174" y="2654"/>
                  </a:lnTo>
                  <a:lnTo>
                    <a:pt x="2176" y="2667"/>
                  </a:lnTo>
                  <a:lnTo>
                    <a:pt x="2174" y="2681"/>
                  </a:lnTo>
                  <a:lnTo>
                    <a:pt x="2169" y="2693"/>
                  </a:lnTo>
                  <a:lnTo>
                    <a:pt x="2162" y="2704"/>
                  </a:lnTo>
                  <a:lnTo>
                    <a:pt x="2151" y="2711"/>
                  </a:lnTo>
                  <a:lnTo>
                    <a:pt x="2139" y="2716"/>
                  </a:lnTo>
                  <a:lnTo>
                    <a:pt x="2125" y="2718"/>
                  </a:lnTo>
                  <a:lnTo>
                    <a:pt x="2112" y="2716"/>
                  </a:lnTo>
                  <a:lnTo>
                    <a:pt x="2100" y="2711"/>
                  </a:lnTo>
                  <a:lnTo>
                    <a:pt x="2090" y="2704"/>
                  </a:lnTo>
                  <a:lnTo>
                    <a:pt x="1969" y="2583"/>
                  </a:lnTo>
                  <a:lnTo>
                    <a:pt x="226" y="2583"/>
                  </a:lnTo>
                  <a:lnTo>
                    <a:pt x="226" y="2357"/>
                  </a:lnTo>
                  <a:lnTo>
                    <a:pt x="0" y="23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283">
              <a:extLst>
                <a:ext uri="{FF2B5EF4-FFF2-40B4-BE49-F238E27FC236}">
                  <a16:creationId xmlns:a16="http://schemas.microsoft.com/office/drawing/2014/main" id="{E270BCDE-634B-4F7A-91ED-739B11445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273" y="5004432"/>
              <a:ext cx="96962" cy="25779"/>
            </a:xfrm>
            <a:custGeom>
              <a:avLst/>
              <a:gdLst>
                <a:gd name="T0" fmla="*/ 51 w 372"/>
                <a:gd name="T1" fmla="*/ 0 h 101"/>
                <a:gd name="T2" fmla="*/ 321 w 372"/>
                <a:gd name="T3" fmla="*/ 0 h 101"/>
                <a:gd name="T4" fmla="*/ 337 w 372"/>
                <a:gd name="T5" fmla="*/ 3 h 101"/>
                <a:gd name="T6" fmla="*/ 352 w 372"/>
                <a:gd name="T7" fmla="*/ 10 h 101"/>
                <a:gd name="T8" fmla="*/ 363 w 372"/>
                <a:gd name="T9" fmla="*/ 21 h 101"/>
                <a:gd name="T10" fmla="*/ 370 w 372"/>
                <a:gd name="T11" fmla="*/ 34 h 101"/>
                <a:gd name="T12" fmla="*/ 372 w 372"/>
                <a:gd name="T13" fmla="*/ 51 h 101"/>
                <a:gd name="T14" fmla="*/ 370 w 372"/>
                <a:gd name="T15" fmla="*/ 67 h 101"/>
                <a:gd name="T16" fmla="*/ 363 w 372"/>
                <a:gd name="T17" fmla="*/ 80 h 101"/>
                <a:gd name="T18" fmla="*/ 352 w 372"/>
                <a:gd name="T19" fmla="*/ 91 h 101"/>
                <a:gd name="T20" fmla="*/ 337 w 372"/>
                <a:gd name="T21" fmla="*/ 98 h 101"/>
                <a:gd name="T22" fmla="*/ 321 w 372"/>
                <a:gd name="T23" fmla="*/ 101 h 101"/>
                <a:gd name="T24" fmla="*/ 51 w 372"/>
                <a:gd name="T25" fmla="*/ 101 h 101"/>
                <a:gd name="T26" fmla="*/ 35 w 372"/>
                <a:gd name="T27" fmla="*/ 98 h 101"/>
                <a:gd name="T28" fmla="*/ 20 w 372"/>
                <a:gd name="T29" fmla="*/ 91 h 101"/>
                <a:gd name="T30" fmla="*/ 10 w 372"/>
                <a:gd name="T31" fmla="*/ 80 h 101"/>
                <a:gd name="T32" fmla="*/ 2 w 372"/>
                <a:gd name="T33" fmla="*/ 67 h 101"/>
                <a:gd name="T34" fmla="*/ 0 w 372"/>
                <a:gd name="T35" fmla="*/ 51 h 101"/>
                <a:gd name="T36" fmla="*/ 2 w 372"/>
                <a:gd name="T37" fmla="*/ 34 h 101"/>
                <a:gd name="T38" fmla="*/ 10 w 372"/>
                <a:gd name="T39" fmla="*/ 21 h 101"/>
                <a:gd name="T40" fmla="*/ 20 w 372"/>
                <a:gd name="T41" fmla="*/ 10 h 101"/>
                <a:gd name="T42" fmla="*/ 35 w 372"/>
                <a:gd name="T43" fmla="*/ 3 h 101"/>
                <a:gd name="T44" fmla="*/ 51 w 372"/>
                <a:gd name="T4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2" h="101">
                  <a:moveTo>
                    <a:pt x="51" y="0"/>
                  </a:moveTo>
                  <a:lnTo>
                    <a:pt x="321" y="0"/>
                  </a:lnTo>
                  <a:lnTo>
                    <a:pt x="337" y="3"/>
                  </a:lnTo>
                  <a:lnTo>
                    <a:pt x="352" y="10"/>
                  </a:lnTo>
                  <a:lnTo>
                    <a:pt x="363" y="21"/>
                  </a:lnTo>
                  <a:lnTo>
                    <a:pt x="370" y="34"/>
                  </a:lnTo>
                  <a:lnTo>
                    <a:pt x="372" y="51"/>
                  </a:lnTo>
                  <a:lnTo>
                    <a:pt x="370" y="67"/>
                  </a:lnTo>
                  <a:lnTo>
                    <a:pt x="363" y="80"/>
                  </a:lnTo>
                  <a:lnTo>
                    <a:pt x="352" y="91"/>
                  </a:lnTo>
                  <a:lnTo>
                    <a:pt x="337" y="98"/>
                  </a:lnTo>
                  <a:lnTo>
                    <a:pt x="321" y="101"/>
                  </a:lnTo>
                  <a:lnTo>
                    <a:pt x="51" y="101"/>
                  </a:lnTo>
                  <a:lnTo>
                    <a:pt x="35" y="98"/>
                  </a:lnTo>
                  <a:lnTo>
                    <a:pt x="20" y="91"/>
                  </a:lnTo>
                  <a:lnTo>
                    <a:pt x="10" y="80"/>
                  </a:lnTo>
                  <a:lnTo>
                    <a:pt x="2" y="67"/>
                  </a:lnTo>
                  <a:lnTo>
                    <a:pt x="0" y="51"/>
                  </a:lnTo>
                  <a:lnTo>
                    <a:pt x="2" y="34"/>
                  </a:lnTo>
                  <a:lnTo>
                    <a:pt x="10" y="21"/>
                  </a:lnTo>
                  <a:lnTo>
                    <a:pt x="20" y="10"/>
                  </a:lnTo>
                  <a:lnTo>
                    <a:pt x="35" y="3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A531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284">
              <a:extLst>
                <a:ext uri="{FF2B5EF4-FFF2-40B4-BE49-F238E27FC236}">
                  <a16:creationId xmlns:a16="http://schemas.microsoft.com/office/drawing/2014/main" id="{13333F54-198E-4073-BFAA-84E5DE01E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273" y="5074034"/>
              <a:ext cx="166775" cy="25779"/>
            </a:xfrm>
            <a:custGeom>
              <a:avLst/>
              <a:gdLst>
                <a:gd name="T0" fmla="*/ 51 w 642"/>
                <a:gd name="T1" fmla="*/ 0 h 101"/>
                <a:gd name="T2" fmla="*/ 592 w 642"/>
                <a:gd name="T3" fmla="*/ 0 h 101"/>
                <a:gd name="T4" fmla="*/ 608 w 642"/>
                <a:gd name="T5" fmla="*/ 3 h 101"/>
                <a:gd name="T6" fmla="*/ 621 w 642"/>
                <a:gd name="T7" fmla="*/ 10 h 101"/>
                <a:gd name="T8" fmla="*/ 632 w 642"/>
                <a:gd name="T9" fmla="*/ 21 h 101"/>
                <a:gd name="T10" fmla="*/ 639 w 642"/>
                <a:gd name="T11" fmla="*/ 34 h 101"/>
                <a:gd name="T12" fmla="*/ 642 w 642"/>
                <a:gd name="T13" fmla="*/ 50 h 101"/>
                <a:gd name="T14" fmla="*/ 639 w 642"/>
                <a:gd name="T15" fmla="*/ 67 h 101"/>
                <a:gd name="T16" fmla="*/ 632 w 642"/>
                <a:gd name="T17" fmla="*/ 80 h 101"/>
                <a:gd name="T18" fmla="*/ 621 w 642"/>
                <a:gd name="T19" fmla="*/ 91 h 101"/>
                <a:gd name="T20" fmla="*/ 608 w 642"/>
                <a:gd name="T21" fmla="*/ 98 h 101"/>
                <a:gd name="T22" fmla="*/ 592 w 642"/>
                <a:gd name="T23" fmla="*/ 101 h 101"/>
                <a:gd name="T24" fmla="*/ 51 w 642"/>
                <a:gd name="T25" fmla="*/ 101 h 101"/>
                <a:gd name="T26" fmla="*/ 35 w 642"/>
                <a:gd name="T27" fmla="*/ 98 h 101"/>
                <a:gd name="T28" fmla="*/ 20 w 642"/>
                <a:gd name="T29" fmla="*/ 91 h 101"/>
                <a:gd name="T30" fmla="*/ 10 w 642"/>
                <a:gd name="T31" fmla="*/ 80 h 101"/>
                <a:gd name="T32" fmla="*/ 2 w 642"/>
                <a:gd name="T33" fmla="*/ 67 h 101"/>
                <a:gd name="T34" fmla="*/ 0 w 642"/>
                <a:gd name="T35" fmla="*/ 50 h 101"/>
                <a:gd name="T36" fmla="*/ 2 w 642"/>
                <a:gd name="T37" fmla="*/ 34 h 101"/>
                <a:gd name="T38" fmla="*/ 10 w 642"/>
                <a:gd name="T39" fmla="*/ 21 h 101"/>
                <a:gd name="T40" fmla="*/ 20 w 642"/>
                <a:gd name="T41" fmla="*/ 10 h 101"/>
                <a:gd name="T42" fmla="*/ 35 w 642"/>
                <a:gd name="T43" fmla="*/ 3 h 101"/>
                <a:gd name="T44" fmla="*/ 51 w 642"/>
                <a:gd name="T4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2" h="101">
                  <a:moveTo>
                    <a:pt x="51" y="0"/>
                  </a:moveTo>
                  <a:lnTo>
                    <a:pt x="592" y="0"/>
                  </a:lnTo>
                  <a:lnTo>
                    <a:pt x="608" y="3"/>
                  </a:lnTo>
                  <a:lnTo>
                    <a:pt x="621" y="10"/>
                  </a:lnTo>
                  <a:lnTo>
                    <a:pt x="632" y="21"/>
                  </a:lnTo>
                  <a:lnTo>
                    <a:pt x="639" y="34"/>
                  </a:lnTo>
                  <a:lnTo>
                    <a:pt x="642" y="50"/>
                  </a:lnTo>
                  <a:lnTo>
                    <a:pt x="639" y="67"/>
                  </a:lnTo>
                  <a:lnTo>
                    <a:pt x="632" y="80"/>
                  </a:lnTo>
                  <a:lnTo>
                    <a:pt x="621" y="91"/>
                  </a:lnTo>
                  <a:lnTo>
                    <a:pt x="608" y="98"/>
                  </a:lnTo>
                  <a:lnTo>
                    <a:pt x="592" y="101"/>
                  </a:lnTo>
                  <a:lnTo>
                    <a:pt x="51" y="101"/>
                  </a:lnTo>
                  <a:lnTo>
                    <a:pt x="35" y="98"/>
                  </a:lnTo>
                  <a:lnTo>
                    <a:pt x="20" y="91"/>
                  </a:lnTo>
                  <a:lnTo>
                    <a:pt x="10" y="80"/>
                  </a:lnTo>
                  <a:lnTo>
                    <a:pt x="2" y="67"/>
                  </a:lnTo>
                  <a:lnTo>
                    <a:pt x="0" y="50"/>
                  </a:lnTo>
                  <a:lnTo>
                    <a:pt x="2" y="34"/>
                  </a:lnTo>
                  <a:lnTo>
                    <a:pt x="10" y="21"/>
                  </a:lnTo>
                  <a:lnTo>
                    <a:pt x="20" y="10"/>
                  </a:lnTo>
                  <a:lnTo>
                    <a:pt x="35" y="3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A531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sp>
        <p:nvSpPr>
          <p:cNvPr id="35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00" y="2322000"/>
            <a:ext cx="5030005" cy="26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11755" y="2175978"/>
            <a:ext cx="1576064" cy="550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ru-RU" sz="1100" dirty="0"/>
              <a:t>% тех, кто говорит, что вы преуспеваете в этом</a:t>
            </a:r>
            <a:endParaRPr lang="en-US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9729851" y="3363971"/>
            <a:ext cx="1566275" cy="512290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37500" lnSpcReduction="20000"/>
          </a:bodyPr>
          <a:lstStyle/>
          <a:p>
            <a:r>
              <a:rPr lang="ru-RU" sz="2800" dirty="0"/>
              <a:t>% тех, кто говорит, что это необходимо улучшить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54520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vert="horz" lIns="90273" tIns="45136" rIns="90273" bIns="45136" rtlCol="0" anchor="t">
            <a:normAutofit/>
          </a:bodyPr>
          <a:lstStyle/>
          <a:p>
            <a:r>
              <a:rPr lang="az-Cyrl-AZ" dirty="0"/>
              <a:t>Сравнение конкурентов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ru-RU"/>
              <a:t>Понимание того, что Ваши студенты думают об их вузе, сравнивая их оценки с оценками других студентов на национальном уровне</a:t>
            </a:r>
            <a:endParaRPr lang="en-US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7769FF5-E605-4182-AA94-BC5ECCEA595D}"/>
              </a:ext>
            </a:extLst>
          </p:cNvPr>
          <p:cNvGrpSpPr/>
          <p:nvPr/>
        </p:nvGrpSpPr>
        <p:grpSpPr>
          <a:xfrm>
            <a:off x="2188299" y="1828799"/>
            <a:ext cx="1031630" cy="3618521"/>
            <a:chOff x="1070708" y="1828799"/>
            <a:chExt cx="484554" cy="361852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0EB623B-3EE5-4F28-AAC4-2B01B8CCBEED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1828799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30DFF9-3CB1-46B9-BF5A-E9FB0B5FF963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2190651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FB655E0-71F4-46C3-8D64-132A69CAF616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2552503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FF4C020-714A-4B6F-A75E-9488564298E6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2914355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CCFE554-03B3-4CBB-BFD3-5444432F5356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3276207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2DF2E4-71E1-4849-AA79-5D7D13EC8192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3638059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09443A-935C-4970-916B-7244F936D9D8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3999911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B00E0BB-4AEF-4D69-9B91-EA9EE5994417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4361763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8CEF606-F116-40AC-AF22-B7F796AFE188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4723615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C13212C-BDF8-4C84-8ECA-D162CB99826B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5085467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B12B98-885B-430D-A467-03959DD7268A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5447320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69E961B-9FD4-4D72-8DC4-8D28E7D1720C}"/>
              </a:ext>
            </a:extLst>
          </p:cNvPr>
          <p:cNvSpPr txBox="1"/>
          <p:nvPr/>
        </p:nvSpPr>
        <p:spPr>
          <a:xfrm>
            <a:off x="1793021" y="5289955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/>
          </a:bodyPr>
          <a:lstStyle/>
          <a:p>
            <a:r>
              <a:rPr lang="de-DE" sz="1050"/>
              <a:t>0%</a:t>
            </a:r>
            <a:endParaRPr lang="en-US" sz="105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7088DF1-2D16-4DDA-BB4A-1D725FF8D143}"/>
              </a:ext>
            </a:extLst>
          </p:cNvPr>
          <p:cNvSpPr txBox="1"/>
          <p:nvPr/>
        </p:nvSpPr>
        <p:spPr>
          <a:xfrm>
            <a:off x="1793021" y="4928103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10%</a:t>
            </a:r>
            <a:endParaRPr lang="en-US" sz="105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C422B0E-1D9F-4EDE-BE0B-9AB999812484}"/>
              </a:ext>
            </a:extLst>
          </p:cNvPr>
          <p:cNvSpPr txBox="1"/>
          <p:nvPr/>
        </p:nvSpPr>
        <p:spPr>
          <a:xfrm>
            <a:off x="1793021" y="4572244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20%</a:t>
            </a:r>
            <a:endParaRPr lang="en-US" sz="105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16A27E-4A1D-4566-87B6-C4AB12E101A6}"/>
              </a:ext>
            </a:extLst>
          </p:cNvPr>
          <p:cNvSpPr txBox="1"/>
          <p:nvPr/>
        </p:nvSpPr>
        <p:spPr>
          <a:xfrm>
            <a:off x="1790914" y="4200390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30%</a:t>
            </a:r>
            <a:endParaRPr lang="en-US" sz="105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A63899D-7CFA-4BCE-8716-CFCB339C4C93}"/>
              </a:ext>
            </a:extLst>
          </p:cNvPr>
          <p:cNvSpPr txBox="1"/>
          <p:nvPr/>
        </p:nvSpPr>
        <p:spPr>
          <a:xfrm>
            <a:off x="1790913" y="1665444"/>
            <a:ext cx="48335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100%</a:t>
            </a:r>
            <a:endParaRPr lang="en-US" sz="105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0379C38-8C41-45E2-8734-0EF8CA44F0C6}"/>
              </a:ext>
            </a:extLst>
          </p:cNvPr>
          <p:cNvSpPr txBox="1"/>
          <p:nvPr/>
        </p:nvSpPr>
        <p:spPr>
          <a:xfrm>
            <a:off x="1790912" y="2036410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90%</a:t>
            </a:r>
            <a:endParaRPr lang="en-US" sz="105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40C1BA3-994B-46D8-BC25-490730069153}"/>
              </a:ext>
            </a:extLst>
          </p:cNvPr>
          <p:cNvSpPr txBox="1"/>
          <p:nvPr/>
        </p:nvSpPr>
        <p:spPr>
          <a:xfrm>
            <a:off x="1790912" y="2391781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80%</a:t>
            </a:r>
            <a:endParaRPr lang="en-US" sz="105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E6CCEDD-43CE-4CF8-A12A-6B0D6E059981}"/>
              </a:ext>
            </a:extLst>
          </p:cNvPr>
          <p:cNvSpPr txBox="1"/>
          <p:nvPr/>
        </p:nvSpPr>
        <p:spPr>
          <a:xfrm>
            <a:off x="1790912" y="3122448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60%</a:t>
            </a:r>
            <a:endParaRPr lang="en-US" sz="105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7E1738C-8B3C-4FC0-ABDA-AC787C5DE893}"/>
              </a:ext>
            </a:extLst>
          </p:cNvPr>
          <p:cNvSpPr txBox="1"/>
          <p:nvPr/>
        </p:nvSpPr>
        <p:spPr>
          <a:xfrm>
            <a:off x="1790911" y="3838089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40%</a:t>
            </a:r>
            <a:endParaRPr lang="en-US" sz="105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56421CF-D090-40FE-9590-9E0C0469F891}"/>
              </a:ext>
            </a:extLst>
          </p:cNvPr>
          <p:cNvSpPr txBox="1"/>
          <p:nvPr/>
        </p:nvSpPr>
        <p:spPr>
          <a:xfrm>
            <a:off x="1790910" y="3482199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50%</a:t>
            </a:r>
            <a:endParaRPr lang="en-US" sz="105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9A73FD9-E5A3-4C1F-82C2-E82D11A55F7A}"/>
              </a:ext>
            </a:extLst>
          </p:cNvPr>
          <p:cNvSpPr txBox="1"/>
          <p:nvPr/>
        </p:nvSpPr>
        <p:spPr>
          <a:xfrm>
            <a:off x="1790910" y="2759221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70%</a:t>
            </a:r>
            <a:endParaRPr lang="en-US" sz="105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524E7F4-136B-45B9-B892-0DF81393E9DB}"/>
              </a:ext>
            </a:extLst>
          </p:cNvPr>
          <p:cNvCxnSpPr/>
          <p:nvPr/>
        </p:nvCxnSpPr>
        <p:spPr>
          <a:xfrm>
            <a:off x="2704114" y="1579475"/>
            <a:ext cx="0" cy="423517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0ECA6CFD-B90D-4105-BA1E-0B1E7FE328E1}"/>
              </a:ext>
            </a:extLst>
          </p:cNvPr>
          <p:cNvSpPr/>
          <p:nvPr/>
        </p:nvSpPr>
        <p:spPr>
          <a:xfrm>
            <a:off x="2596114" y="2671206"/>
            <a:ext cx="216000" cy="216000"/>
          </a:xfrm>
          <a:prstGeom prst="triangl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295E262-9362-4077-BA02-CB7835671EE7}"/>
              </a:ext>
            </a:extLst>
          </p:cNvPr>
          <p:cNvSpPr/>
          <p:nvPr/>
        </p:nvSpPr>
        <p:spPr>
          <a:xfrm>
            <a:off x="2632114" y="5229219"/>
            <a:ext cx="144000" cy="144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Diamond 78">
            <a:extLst>
              <a:ext uri="{FF2B5EF4-FFF2-40B4-BE49-F238E27FC236}">
                <a16:creationId xmlns:a16="http://schemas.microsoft.com/office/drawing/2014/main" id="{A840ED67-456D-4B2D-B87F-4F35F13D954F}"/>
              </a:ext>
            </a:extLst>
          </p:cNvPr>
          <p:cNvSpPr/>
          <p:nvPr/>
        </p:nvSpPr>
        <p:spPr>
          <a:xfrm>
            <a:off x="2632114" y="1961077"/>
            <a:ext cx="144000" cy="144000"/>
          </a:xfrm>
          <a:prstGeom prst="diamond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Left Brace 79">
            <a:extLst>
              <a:ext uri="{FF2B5EF4-FFF2-40B4-BE49-F238E27FC236}">
                <a16:creationId xmlns:a16="http://schemas.microsoft.com/office/drawing/2014/main" id="{EB390378-73F2-4219-A97F-8A757235F016}"/>
              </a:ext>
            </a:extLst>
          </p:cNvPr>
          <p:cNvSpPr/>
          <p:nvPr/>
        </p:nvSpPr>
        <p:spPr>
          <a:xfrm rot="10800000" flipH="1">
            <a:off x="1361064" y="1665444"/>
            <a:ext cx="287977" cy="393923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D247863-E02A-415E-AE97-16FB6A3B39B1}"/>
              </a:ext>
            </a:extLst>
          </p:cNvPr>
          <p:cNvSpPr txBox="1"/>
          <p:nvPr/>
        </p:nvSpPr>
        <p:spPr>
          <a:xfrm>
            <a:off x="24485" y="2460831"/>
            <a:ext cx="1485007" cy="238148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7500"/>
          </a:bodyPr>
          <a:lstStyle/>
          <a:p>
            <a:r>
              <a:rPr lang="ru-RU" sz="1600" dirty="0"/>
              <a:t>Процент студентов, которые ассоциируют свой университет с атрибутом</a:t>
            </a:r>
          </a:p>
        </p:txBody>
      </p:sp>
      <p:sp>
        <p:nvSpPr>
          <p:cNvPr id="82" name="Arrow: Left 81">
            <a:extLst>
              <a:ext uri="{FF2B5EF4-FFF2-40B4-BE49-F238E27FC236}">
                <a16:creationId xmlns:a16="http://schemas.microsoft.com/office/drawing/2014/main" id="{1D620ADE-461D-4F9A-8C3C-D805639BE980}"/>
              </a:ext>
            </a:extLst>
          </p:cNvPr>
          <p:cNvSpPr/>
          <p:nvPr/>
        </p:nvSpPr>
        <p:spPr>
          <a:xfrm>
            <a:off x="3215618" y="1750597"/>
            <a:ext cx="1538780" cy="557225"/>
          </a:xfrm>
          <a:prstGeom prst="leftArrow">
            <a:avLst/>
          </a:prstGeom>
          <a:solidFill>
            <a:srgbClr val="92D05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900">
                <a:solidFill>
                  <a:schemeClr val="tx1"/>
                </a:solidFill>
              </a:rPr>
              <a:t>Наибольшая величина в группе сравнения</a:t>
            </a:r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83" name="Arrow: Left 82">
            <a:extLst>
              <a:ext uri="{FF2B5EF4-FFF2-40B4-BE49-F238E27FC236}">
                <a16:creationId xmlns:a16="http://schemas.microsoft.com/office/drawing/2014/main" id="{8D7326E3-FD2B-48BC-857A-521E1D8F1D03}"/>
              </a:ext>
            </a:extLst>
          </p:cNvPr>
          <p:cNvSpPr/>
          <p:nvPr/>
        </p:nvSpPr>
        <p:spPr>
          <a:xfrm>
            <a:off x="3217824" y="2481738"/>
            <a:ext cx="1536574" cy="557225"/>
          </a:xfrm>
          <a:prstGeom prst="leftArrow">
            <a:avLst/>
          </a:prstGeom>
          <a:solidFill>
            <a:srgbClr val="00B0F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z-Cyrl-AZ" sz="900">
                <a:solidFill>
                  <a:schemeClr val="tx1"/>
                </a:solidFill>
              </a:rPr>
              <a:t>Ваша деятельность</a:t>
            </a:r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84" name="Arrow: Left 83">
            <a:extLst>
              <a:ext uri="{FF2B5EF4-FFF2-40B4-BE49-F238E27FC236}">
                <a16:creationId xmlns:a16="http://schemas.microsoft.com/office/drawing/2014/main" id="{E482B73A-3E08-45E6-9952-53BACE271BC8}"/>
              </a:ext>
            </a:extLst>
          </p:cNvPr>
          <p:cNvSpPr/>
          <p:nvPr/>
        </p:nvSpPr>
        <p:spPr>
          <a:xfrm>
            <a:off x="3215618" y="5014702"/>
            <a:ext cx="1536574" cy="557225"/>
          </a:xfrm>
          <a:prstGeom prst="leftArrow">
            <a:avLst/>
          </a:prstGeom>
          <a:solidFill>
            <a:srgbClr val="C00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900">
                <a:solidFill>
                  <a:schemeClr val="tx1"/>
                </a:solidFill>
              </a:rPr>
              <a:t>Наименьшая величина в группе сравнения</a:t>
            </a:r>
            <a:endParaRPr lang="en-US" sz="900">
              <a:solidFill>
                <a:schemeClr val="tx1"/>
              </a:solidFill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C0C99F4-A21D-4858-B5EB-A22841973D32}"/>
              </a:ext>
            </a:extLst>
          </p:cNvPr>
          <p:cNvGrpSpPr/>
          <p:nvPr/>
        </p:nvGrpSpPr>
        <p:grpSpPr>
          <a:xfrm>
            <a:off x="5263621" y="1822894"/>
            <a:ext cx="1031630" cy="3618521"/>
            <a:chOff x="1070708" y="1828799"/>
            <a:chExt cx="484554" cy="3618521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D41B89D-9E99-4897-869F-E878F3C88A8B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1828799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9C49DB-1B08-40C9-B4AE-77130B0BEA55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2190651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E00E7D6-31C9-4CD6-9171-D1B4EE66F30C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2552503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F1ACA5C-F441-4807-8C4A-09483EB27644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2914355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C1906F9-468A-4DDE-A037-84EFD72BF71C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3276207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3A9E671-2C02-414F-AF0B-9EF3D67D65AC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3638059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8319D02-F9C6-49E6-9EAC-9D3AF8D6A31E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3999911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C9C14E-D44F-4BE3-875E-EA1331019F44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4361763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3E819B3-237B-458C-8E99-A77CAE8E32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4723615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6722CF9-A4CD-4055-A3ED-2E881B32BDD3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5085467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D56B462E-BEC0-4867-9262-8DE858C3EC42}"/>
                </a:ext>
              </a:extLst>
            </p:cNvPr>
            <p:cNvCxnSpPr>
              <a:cxnSpLocks/>
            </p:cNvCxnSpPr>
            <p:nvPr/>
          </p:nvCxnSpPr>
          <p:spPr>
            <a:xfrm>
              <a:off x="1070708" y="5447320"/>
              <a:ext cx="484554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66B0CA18-8F2A-4084-8A8E-305D3F6FE98B}"/>
              </a:ext>
            </a:extLst>
          </p:cNvPr>
          <p:cNvSpPr txBox="1"/>
          <p:nvPr/>
        </p:nvSpPr>
        <p:spPr>
          <a:xfrm>
            <a:off x="4868343" y="5284050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/>
          </a:bodyPr>
          <a:lstStyle/>
          <a:p>
            <a:r>
              <a:rPr lang="de-DE" sz="1050"/>
              <a:t>0%</a:t>
            </a:r>
            <a:endParaRPr lang="en-US" sz="105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6D09286-FBB3-4B4B-88F0-9ACE15F91205}"/>
              </a:ext>
            </a:extLst>
          </p:cNvPr>
          <p:cNvSpPr txBox="1"/>
          <p:nvPr/>
        </p:nvSpPr>
        <p:spPr>
          <a:xfrm>
            <a:off x="4868343" y="4922198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10%</a:t>
            </a:r>
            <a:endParaRPr lang="en-US" sz="105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6D60C77-0AC9-49E4-BB45-EC63DF86FBA5}"/>
              </a:ext>
            </a:extLst>
          </p:cNvPr>
          <p:cNvSpPr txBox="1"/>
          <p:nvPr/>
        </p:nvSpPr>
        <p:spPr>
          <a:xfrm>
            <a:off x="4868343" y="4566339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20%</a:t>
            </a:r>
            <a:endParaRPr lang="en-US" sz="105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D8AA644-778D-4660-88CF-850DB37901AF}"/>
              </a:ext>
            </a:extLst>
          </p:cNvPr>
          <p:cNvSpPr txBox="1"/>
          <p:nvPr/>
        </p:nvSpPr>
        <p:spPr>
          <a:xfrm>
            <a:off x="4866236" y="4194485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30%</a:t>
            </a:r>
            <a:endParaRPr lang="en-US" sz="105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EF4E6A2-2589-4CAB-BD94-738B5C36D285}"/>
              </a:ext>
            </a:extLst>
          </p:cNvPr>
          <p:cNvSpPr txBox="1"/>
          <p:nvPr/>
        </p:nvSpPr>
        <p:spPr>
          <a:xfrm>
            <a:off x="4866235" y="1659539"/>
            <a:ext cx="48335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100%</a:t>
            </a:r>
            <a:endParaRPr lang="en-US" sz="105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D41A6E9-9763-452D-A0DC-60A67162CD9C}"/>
              </a:ext>
            </a:extLst>
          </p:cNvPr>
          <p:cNvSpPr txBox="1"/>
          <p:nvPr/>
        </p:nvSpPr>
        <p:spPr>
          <a:xfrm>
            <a:off x="4866234" y="2030505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90%</a:t>
            </a:r>
            <a:endParaRPr lang="en-US" sz="105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67FFFEB-44BC-43C9-9CC5-E8C3C7292372}"/>
              </a:ext>
            </a:extLst>
          </p:cNvPr>
          <p:cNvSpPr txBox="1"/>
          <p:nvPr/>
        </p:nvSpPr>
        <p:spPr>
          <a:xfrm>
            <a:off x="4866234" y="2385876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 dirty="0"/>
              <a:t>80%</a:t>
            </a:r>
            <a:endParaRPr lang="en-US" sz="1050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8ACCD6A-D361-420C-9505-457DF8072072}"/>
              </a:ext>
            </a:extLst>
          </p:cNvPr>
          <p:cNvSpPr txBox="1"/>
          <p:nvPr/>
        </p:nvSpPr>
        <p:spPr>
          <a:xfrm>
            <a:off x="4866234" y="3116543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60%</a:t>
            </a:r>
            <a:endParaRPr lang="en-US" sz="105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EC62BD5-A33A-49E3-A3F9-DF8E37883CC7}"/>
              </a:ext>
            </a:extLst>
          </p:cNvPr>
          <p:cNvSpPr txBox="1"/>
          <p:nvPr/>
        </p:nvSpPr>
        <p:spPr>
          <a:xfrm>
            <a:off x="4866233" y="3832184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40%</a:t>
            </a:r>
            <a:endParaRPr lang="en-US" sz="10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929F01A-09E3-4337-AD4E-21CDB09E0772}"/>
              </a:ext>
            </a:extLst>
          </p:cNvPr>
          <p:cNvSpPr txBox="1"/>
          <p:nvPr/>
        </p:nvSpPr>
        <p:spPr>
          <a:xfrm>
            <a:off x="4866232" y="3476294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50%</a:t>
            </a:r>
            <a:endParaRPr lang="en-US" sz="105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BB2934A-A7D2-49BD-8B72-23E2CBD32291}"/>
              </a:ext>
            </a:extLst>
          </p:cNvPr>
          <p:cNvSpPr txBox="1"/>
          <p:nvPr/>
        </p:nvSpPr>
        <p:spPr>
          <a:xfrm>
            <a:off x="4866232" y="2753316"/>
            <a:ext cx="397385" cy="31472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85000" lnSpcReduction="10000"/>
          </a:bodyPr>
          <a:lstStyle/>
          <a:p>
            <a:r>
              <a:rPr lang="de-DE" sz="1050"/>
              <a:t>70%</a:t>
            </a:r>
            <a:endParaRPr lang="en-US" sz="1050"/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789029F-2E71-41B9-9039-5EC09446389F}"/>
              </a:ext>
            </a:extLst>
          </p:cNvPr>
          <p:cNvCxnSpPr/>
          <p:nvPr/>
        </p:nvCxnSpPr>
        <p:spPr>
          <a:xfrm>
            <a:off x="5779436" y="1573570"/>
            <a:ext cx="0" cy="423517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ED1A2808-0CF5-4531-995A-7CE167A1596E}"/>
              </a:ext>
            </a:extLst>
          </p:cNvPr>
          <p:cNvCxnSpPr/>
          <p:nvPr/>
        </p:nvCxnSpPr>
        <p:spPr>
          <a:xfrm>
            <a:off x="5710542" y="2371392"/>
            <a:ext cx="1484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019BE2AE-A9CF-4596-AF38-6798F82F3CC0}"/>
              </a:ext>
            </a:extLst>
          </p:cNvPr>
          <p:cNvCxnSpPr/>
          <p:nvPr/>
        </p:nvCxnSpPr>
        <p:spPr>
          <a:xfrm>
            <a:off x="5710542" y="2734512"/>
            <a:ext cx="1484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3CDA197B-DE3B-4BF4-BED4-A6532DB7A63A}"/>
              </a:ext>
            </a:extLst>
          </p:cNvPr>
          <p:cNvCxnSpPr/>
          <p:nvPr/>
        </p:nvCxnSpPr>
        <p:spPr>
          <a:xfrm>
            <a:off x="5710542" y="3439116"/>
            <a:ext cx="1484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1470976B-8005-4FD6-9D39-931F3EC66B19}"/>
              </a:ext>
            </a:extLst>
          </p:cNvPr>
          <p:cNvCxnSpPr/>
          <p:nvPr/>
        </p:nvCxnSpPr>
        <p:spPr>
          <a:xfrm>
            <a:off x="5710542" y="3118688"/>
            <a:ext cx="1484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BF45065-25ED-4063-8431-9C43D8AAB63A}"/>
              </a:ext>
            </a:extLst>
          </p:cNvPr>
          <p:cNvCxnSpPr>
            <a:cxnSpLocks/>
          </p:cNvCxnSpPr>
          <p:nvPr/>
        </p:nvCxnSpPr>
        <p:spPr>
          <a:xfrm>
            <a:off x="5710542" y="3792707"/>
            <a:ext cx="1484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71A1D110-98CE-47AC-9709-1690A9597EFC}"/>
              </a:ext>
            </a:extLst>
          </p:cNvPr>
          <p:cNvCxnSpPr/>
          <p:nvPr/>
        </p:nvCxnSpPr>
        <p:spPr>
          <a:xfrm>
            <a:off x="5710542" y="4095600"/>
            <a:ext cx="1484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359FC3D9-3F60-4345-91AE-F2CD39C0D9AC}"/>
              </a:ext>
            </a:extLst>
          </p:cNvPr>
          <p:cNvCxnSpPr>
            <a:cxnSpLocks/>
          </p:cNvCxnSpPr>
          <p:nvPr/>
        </p:nvCxnSpPr>
        <p:spPr>
          <a:xfrm>
            <a:off x="5710542" y="4509212"/>
            <a:ext cx="1484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B433D9CA-059F-4D25-9EF1-F8D01C705AA1}"/>
              </a:ext>
            </a:extLst>
          </p:cNvPr>
          <p:cNvCxnSpPr/>
          <p:nvPr/>
        </p:nvCxnSpPr>
        <p:spPr>
          <a:xfrm>
            <a:off x="5710542" y="5101415"/>
            <a:ext cx="1484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637659F-C298-44D4-8AEA-B428BD8C8421}"/>
              </a:ext>
            </a:extLst>
          </p:cNvPr>
          <p:cNvSpPr/>
          <p:nvPr/>
        </p:nvSpPr>
        <p:spPr>
          <a:xfrm>
            <a:off x="5710542" y="1822894"/>
            <a:ext cx="1538779" cy="544293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z-Cyrl-AZ" sz="1000">
                <a:solidFill>
                  <a:schemeClr val="tx1"/>
                </a:solidFill>
              </a:rPr>
              <a:t>Сильнейшие 10% университетов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7B63CCD3-39B9-4009-B600-BBAC5E564EDD}"/>
              </a:ext>
            </a:extLst>
          </p:cNvPr>
          <p:cNvSpPr/>
          <p:nvPr/>
        </p:nvSpPr>
        <p:spPr>
          <a:xfrm>
            <a:off x="5710542" y="5112114"/>
            <a:ext cx="1538779" cy="329299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z-Cyrl-AZ" sz="1000">
                <a:solidFill>
                  <a:schemeClr val="tx1"/>
                </a:solidFill>
              </a:rPr>
              <a:t>Самые слабые 10% университетов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8631613-38C2-4623-A4E5-D1B441D3A42F}"/>
              </a:ext>
            </a:extLst>
          </p:cNvPr>
          <p:cNvSpPr/>
          <p:nvPr/>
        </p:nvSpPr>
        <p:spPr>
          <a:xfrm>
            <a:off x="5710542" y="2391782"/>
            <a:ext cx="1538779" cy="323632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z-Cyrl-AZ" sz="1000">
                <a:solidFill>
                  <a:schemeClr val="tx1"/>
                </a:solidFill>
              </a:rPr>
              <a:t>Сильные 10-20%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D1BC7AC-16F8-4D2B-820D-8C980BDBC58A}"/>
              </a:ext>
            </a:extLst>
          </p:cNvPr>
          <p:cNvSpPr/>
          <p:nvPr/>
        </p:nvSpPr>
        <p:spPr>
          <a:xfrm>
            <a:off x="5710542" y="2741161"/>
            <a:ext cx="1538779" cy="360328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z-Cyrl-AZ" sz="1000">
                <a:solidFill>
                  <a:schemeClr val="tx1"/>
                </a:solidFill>
              </a:rPr>
              <a:t>Сильные 20-30%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7BDE3DA-D3D4-411F-8A04-6AF8D8E5895C}"/>
              </a:ext>
            </a:extLst>
          </p:cNvPr>
          <p:cNvSpPr/>
          <p:nvPr/>
        </p:nvSpPr>
        <p:spPr>
          <a:xfrm>
            <a:off x="5710541" y="3137021"/>
            <a:ext cx="1538779" cy="284096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z-Cyrl-AZ" sz="1000">
                <a:solidFill>
                  <a:schemeClr val="tx1"/>
                </a:solidFill>
              </a:rPr>
              <a:t>Сильные 30-40%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1BA1CE46-9B41-4BA3-AA69-9428999431A1}"/>
              </a:ext>
            </a:extLst>
          </p:cNvPr>
          <p:cNvSpPr/>
          <p:nvPr/>
        </p:nvSpPr>
        <p:spPr>
          <a:xfrm>
            <a:off x="5710541" y="3454432"/>
            <a:ext cx="1538779" cy="311388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z-Cyrl-AZ" sz="1000">
                <a:solidFill>
                  <a:schemeClr val="tx1"/>
                </a:solidFill>
              </a:rPr>
              <a:t>Сильные 40-50%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78D3DCB-A08D-47A5-AB4A-D0602AFF2B54}"/>
              </a:ext>
            </a:extLst>
          </p:cNvPr>
          <p:cNvSpPr/>
          <p:nvPr/>
        </p:nvSpPr>
        <p:spPr>
          <a:xfrm>
            <a:off x="5710541" y="3810566"/>
            <a:ext cx="1538779" cy="274882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z-Cyrl-AZ" sz="1000">
                <a:solidFill>
                  <a:schemeClr val="tx1"/>
                </a:solidFill>
              </a:rPr>
              <a:t>Слабые 40-50%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DA64DBBF-370D-4B5A-8815-9E3EB990A335}"/>
              </a:ext>
            </a:extLst>
          </p:cNvPr>
          <p:cNvSpPr/>
          <p:nvPr/>
        </p:nvSpPr>
        <p:spPr>
          <a:xfrm>
            <a:off x="5710541" y="4120146"/>
            <a:ext cx="1538779" cy="369375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z-Cyrl-AZ" sz="1000">
                <a:solidFill>
                  <a:schemeClr val="tx1"/>
                </a:solidFill>
              </a:rPr>
              <a:t>Слабые 30-40%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DFFC2049-ABB5-4580-BEE5-178F2D1ED464}"/>
              </a:ext>
            </a:extLst>
          </p:cNvPr>
          <p:cNvSpPr/>
          <p:nvPr/>
        </p:nvSpPr>
        <p:spPr>
          <a:xfrm>
            <a:off x="5710541" y="4524219"/>
            <a:ext cx="1538779" cy="262293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z-Cyrl-AZ" sz="1000">
                <a:solidFill>
                  <a:schemeClr val="tx1"/>
                </a:solidFill>
              </a:rPr>
              <a:t>Слабые 20-30%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20A42318-E5AB-401D-9B36-867C78FE38A7}"/>
              </a:ext>
            </a:extLst>
          </p:cNvPr>
          <p:cNvSpPr/>
          <p:nvPr/>
        </p:nvSpPr>
        <p:spPr>
          <a:xfrm>
            <a:off x="5710540" y="4817268"/>
            <a:ext cx="1538779" cy="262293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z-Cyrl-AZ" sz="1000">
                <a:solidFill>
                  <a:schemeClr val="tx1"/>
                </a:solidFill>
              </a:rPr>
              <a:t>Слабые 10-20%</a:t>
            </a:r>
            <a:endParaRPr lang="en-US" sz="1000">
              <a:solidFill>
                <a:schemeClr val="tx1"/>
              </a:solidFill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F612FA93-B1F2-4105-BCB5-027B35F7CBF7}"/>
              </a:ext>
            </a:extLst>
          </p:cNvPr>
          <p:cNvCxnSpPr/>
          <p:nvPr/>
        </p:nvCxnSpPr>
        <p:spPr>
          <a:xfrm>
            <a:off x="5710542" y="4798293"/>
            <a:ext cx="1484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Left Brace 149">
            <a:extLst>
              <a:ext uri="{FF2B5EF4-FFF2-40B4-BE49-F238E27FC236}">
                <a16:creationId xmlns:a16="http://schemas.microsoft.com/office/drawing/2014/main" id="{8079ADF7-8B19-49A8-86B3-5D7EA717962D}"/>
              </a:ext>
            </a:extLst>
          </p:cNvPr>
          <p:cNvSpPr/>
          <p:nvPr/>
        </p:nvSpPr>
        <p:spPr>
          <a:xfrm flipH="1">
            <a:off x="7416939" y="1816902"/>
            <a:ext cx="287977" cy="197411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Left Brace 151">
            <a:extLst>
              <a:ext uri="{FF2B5EF4-FFF2-40B4-BE49-F238E27FC236}">
                <a16:creationId xmlns:a16="http://schemas.microsoft.com/office/drawing/2014/main" id="{EA9E1497-B62F-49D7-A5A6-B224F4FB3429}"/>
              </a:ext>
            </a:extLst>
          </p:cNvPr>
          <p:cNvSpPr/>
          <p:nvPr/>
        </p:nvSpPr>
        <p:spPr>
          <a:xfrm flipH="1">
            <a:off x="7416937" y="3815451"/>
            <a:ext cx="287977" cy="162595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39B50FB-B1A4-49CC-8FB3-EFF075AF3B42}"/>
              </a:ext>
            </a:extLst>
          </p:cNvPr>
          <p:cNvSpPr txBox="1"/>
          <p:nvPr/>
        </p:nvSpPr>
        <p:spPr>
          <a:xfrm>
            <a:off x="7668981" y="1816902"/>
            <a:ext cx="1074397" cy="1948918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r>
              <a:rPr lang="ru-RU" sz="1000"/>
              <a:t>Половина</a:t>
            </a:r>
          </a:p>
          <a:p>
            <a:r>
              <a:rPr lang="ru-RU" sz="1000"/>
              <a:t>университетов</a:t>
            </a:r>
          </a:p>
          <a:p>
            <a:r>
              <a:rPr lang="ru-RU" sz="1000"/>
              <a:t>находится в</a:t>
            </a:r>
          </a:p>
          <a:p>
            <a:r>
              <a:rPr lang="ru-RU" sz="1000"/>
              <a:t>этом </a:t>
            </a:r>
          </a:p>
          <a:p>
            <a:r>
              <a:rPr lang="ru-RU" sz="1000"/>
              <a:t>диапазоне</a:t>
            </a:r>
            <a:endParaRPr lang="de-DE" sz="100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1C280B03-0F5B-4CF1-9E3C-A412050D548A}"/>
              </a:ext>
            </a:extLst>
          </p:cNvPr>
          <p:cNvSpPr txBox="1"/>
          <p:nvPr/>
        </p:nvSpPr>
        <p:spPr>
          <a:xfrm>
            <a:off x="7668981" y="3810566"/>
            <a:ext cx="1074394" cy="1618257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r>
              <a:rPr lang="ru-RU" sz="1000"/>
              <a:t>Половина</a:t>
            </a:r>
          </a:p>
          <a:p>
            <a:r>
              <a:rPr lang="ru-RU" sz="1000"/>
              <a:t>университетов</a:t>
            </a:r>
          </a:p>
          <a:p>
            <a:r>
              <a:rPr lang="ru-RU" sz="1000"/>
              <a:t>находится в</a:t>
            </a:r>
          </a:p>
          <a:p>
            <a:r>
              <a:rPr lang="ru-RU" sz="1000"/>
              <a:t>этом </a:t>
            </a:r>
          </a:p>
          <a:p>
            <a:r>
              <a:rPr lang="ru-RU" sz="1000"/>
              <a:t>диапазоне</a:t>
            </a:r>
            <a:endParaRPr lang="en-US" sz="1000"/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F825E782-85D3-44AC-99E5-7ABD7114E397}"/>
              </a:ext>
            </a:extLst>
          </p:cNvPr>
          <p:cNvGrpSpPr/>
          <p:nvPr/>
        </p:nvGrpSpPr>
        <p:grpSpPr>
          <a:xfrm>
            <a:off x="8560398" y="1662361"/>
            <a:ext cx="1443303" cy="2058584"/>
            <a:chOff x="9699261" y="1225924"/>
            <a:chExt cx="1429019" cy="4235171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87A27D44-AB7E-42C5-A43E-8ADC2C80CD17}"/>
                </a:ext>
              </a:extLst>
            </p:cNvPr>
            <p:cNvGrpSpPr/>
            <p:nvPr/>
          </p:nvGrpSpPr>
          <p:grpSpPr>
            <a:xfrm>
              <a:off x="10096650" y="1475248"/>
              <a:ext cx="1031630" cy="3618521"/>
              <a:chOff x="1070708" y="1828799"/>
              <a:chExt cx="484554" cy="3618521"/>
            </a:xfrm>
          </p:grpSpPr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2BC74418-949D-49F1-B8DD-FF085D3DBB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1828799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DACA351E-FADC-43F3-8E2E-94D19966A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2190651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4920F3EB-AD84-4DFB-AF87-F6C66EF45A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2552503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1EC6C9A6-D234-414B-AE92-B287EBB43E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2914355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108C36B-1AD5-4673-B690-1560A00890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3276207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8BEFA571-4D81-4476-A5E1-4276443B77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3638059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0254C2A-9D78-4238-8766-B7939C6C14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3999911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63786795-098E-493C-B7FA-3BF45C7D1F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4361763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3EE8A485-4FBF-484E-954F-53E6C1ABAF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4723615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64D49B2C-28F8-41D8-9D86-0F539FB003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5085467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F91222ED-EF89-4F28-BE37-11ABBFF77B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5447320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2490BB01-4AD6-4146-AE38-2942391AD88A}"/>
                </a:ext>
              </a:extLst>
            </p:cNvPr>
            <p:cNvSpPr txBox="1"/>
            <p:nvPr/>
          </p:nvSpPr>
          <p:spPr>
            <a:xfrm>
              <a:off x="9701372" y="4936404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0%</a:t>
              </a:r>
              <a:endParaRPr lang="en-US" sz="700"/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508ABD74-1B43-431A-8D42-87126B193C1A}"/>
                </a:ext>
              </a:extLst>
            </p:cNvPr>
            <p:cNvSpPr txBox="1"/>
            <p:nvPr/>
          </p:nvSpPr>
          <p:spPr>
            <a:xfrm>
              <a:off x="9701372" y="4574552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10%</a:t>
              </a:r>
              <a:endParaRPr lang="en-US" sz="700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47CF33F3-E1AA-4C52-B6C9-11CFB2D7D2DF}"/>
                </a:ext>
              </a:extLst>
            </p:cNvPr>
            <p:cNvSpPr txBox="1"/>
            <p:nvPr/>
          </p:nvSpPr>
          <p:spPr>
            <a:xfrm>
              <a:off x="9701372" y="4218693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20%</a:t>
              </a:r>
              <a:endParaRPr lang="en-US" sz="700"/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84D5C390-0EA5-4635-8CF3-A63999157AF2}"/>
                </a:ext>
              </a:extLst>
            </p:cNvPr>
            <p:cNvSpPr txBox="1"/>
            <p:nvPr/>
          </p:nvSpPr>
          <p:spPr>
            <a:xfrm>
              <a:off x="9699265" y="3846839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30%</a:t>
              </a:r>
              <a:endParaRPr lang="en-US" sz="700"/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EB0909CA-E6D6-49E5-9E31-0D87E70796B2}"/>
                </a:ext>
              </a:extLst>
            </p:cNvPr>
            <p:cNvSpPr txBox="1"/>
            <p:nvPr/>
          </p:nvSpPr>
          <p:spPr>
            <a:xfrm>
              <a:off x="9699264" y="1311893"/>
              <a:ext cx="48335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100%</a:t>
              </a:r>
              <a:endParaRPr lang="en-US" sz="700"/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9F2B2501-9392-44CB-AA4B-63ADEAD7B832}"/>
                </a:ext>
              </a:extLst>
            </p:cNvPr>
            <p:cNvSpPr txBox="1"/>
            <p:nvPr/>
          </p:nvSpPr>
          <p:spPr>
            <a:xfrm>
              <a:off x="9699263" y="1682859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90%</a:t>
              </a:r>
              <a:endParaRPr lang="en-US" sz="700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FB466BAF-28B3-4539-BB34-4215BE96E429}"/>
                </a:ext>
              </a:extLst>
            </p:cNvPr>
            <p:cNvSpPr txBox="1"/>
            <p:nvPr/>
          </p:nvSpPr>
          <p:spPr>
            <a:xfrm>
              <a:off x="9699263" y="2038230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80%</a:t>
              </a:r>
              <a:endParaRPr lang="en-US" sz="700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ABCD40A3-0FA1-44E2-A5C5-FCD6F8B6AFBF}"/>
                </a:ext>
              </a:extLst>
            </p:cNvPr>
            <p:cNvSpPr txBox="1"/>
            <p:nvPr/>
          </p:nvSpPr>
          <p:spPr>
            <a:xfrm>
              <a:off x="9699263" y="2768897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60%</a:t>
              </a:r>
              <a:endParaRPr lang="en-US" sz="700"/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DAFB4602-EF54-465A-8E47-07BEED9B06B8}"/>
                </a:ext>
              </a:extLst>
            </p:cNvPr>
            <p:cNvSpPr txBox="1"/>
            <p:nvPr/>
          </p:nvSpPr>
          <p:spPr>
            <a:xfrm>
              <a:off x="9699262" y="3484538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40%</a:t>
              </a:r>
              <a:endParaRPr lang="en-US" sz="700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892CADEF-E040-4B2E-9E3A-94F5CCC431BD}"/>
                </a:ext>
              </a:extLst>
            </p:cNvPr>
            <p:cNvSpPr txBox="1"/>
            <p:nvPr/>
          </p:nvSpPr>
          <p:spPr>
            <a:xfrm>
              <a:off x="9699261" y="3128648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50%</a:t>
              </a:r>
              <a:endParaRPr lang="en-US" sz="700"/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84B26F97-79B5-4F74-81A0-6DF567BC6169}"/>
                </a:ext>
              </a:extLst>
            </p:cNvPr>
            <p:cNvSpPr txBox="1"/>
            <p:nvPr/>
          </p:nvSpPr>
          <p:spPr>
            <a:xfrm>
              <a:off x="9699261" y="2405670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70%</a:t>
              </a:r>
              <a:endParaRPr lang="en-US" sz="700"/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A68F3E7D-314D-4CE4-A0F6-92183E758BD2}"/>
                </a:ext>
              </a:extLst>
            </p:cNvPr>
            <p:cNvCxnSpPr/>
            <p:nvPr/>
          </p:nvCxnSpPr>
          <p:spPr>
            <a:xfrm>
              <a:off x="10612465" y="1225924"/>
              <a:ext cx="0" cy="4235171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810B0BC9-C567-463D-B227-4B69030FD5B2}"/>
                </a:ext>
              </a:extLst>
            </p:cNvPr>
            <p:cNvCxnSpPr/>
            <p:nvPr/>
          </p:nvCxnSpPr>
          <p:spPr>
            <a:xfrm>
              <a:off x="10543571" y="1683182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E990A5EF-5A1B-43A8-B4F5-489AE1B96ADF}"/>
                </a:ext>
              </a:extLst>
            </p:cNvPr>
            <p:cNvCxnSpPr/>
            <p:nvPr/>
          </p:nvCxnSpPr>
          <p:spPr>
            <a:xfrm>
              <a:off x="10543571" y="2305778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9BA0770B-DB5E-4CA3-B3E9-5C48865BA230}"/>
                </a:ext>
              </a:extLst>
            </p:cNvPr>
            <p:cNvCxnSpPr/>
            <p:nvPr/>
          </p:nvCxnSpPr>
          <p:spPr>
            <a:xfrm>
              <a:off x="10543571" y="3091470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B66FD269-35F5-41CD-8CC2-34923DDBC6A1}"/>
                </a:ext>
              </a:extLst>
            </p:cNvPr>
            <p:cNvCxnSpPr/>
            <p:nvPr/>
          </p:nvCxnSpPr>
          <p:spPr>
            <a:xfrm>
              <a:off x="10543571" y="2771042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D7E414FB-4D04-4ADC-9630-9B03E6D9CF2B}"/>
                </a:ext>
              </a:extLst>
            </p:cNvPr>
            <p:cNvCxnSpPr/>
            <p:nvPr/>
          </p:nvCxnSpPr>
          <p:spPr>
            <a:xfrm>
              <a:off x="10543571" y="3445061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AAC84230-8D71-4426-93DC-E9FA9B218555}"/>
                </a:ext>
              </a:extLst>
            </p:cNvPr>
            <p:cNvCxnSpPr/>
            <p:nvPr/>
          </p:nvCxnSpPr>
          <p:spPr>
            <a:xfrm>
              <a:off x="10543571" y="3780390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037F1C2F-9702-497B-BE8D-B6A5DDA318C6}"/>
                </a:ext>
              </a:extLst>
            </p:cNvPr>
            <p:cNvCxnSpPr>
              <a:cxnSpLocks/>
            </p:cNvCxnSpPr>
            <p:nvPr/>
          </p:nvCxnSpPr>
          <p:spPr>
            <a:xfrm>
              <a:off x="10543571" y="4161566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FF6A30C7-6494-4E60-B300-13B1E9CA1C2C}"/>
                </a:ext>
              </a:extLst>
            </p:cNvPr>
            <p:cNvCxnSpPr/>
            <p:nvPr/>
          </p:nvCxnSpPr>
          <p:spPr>
            <a:xfrm>
              <a:off x="10543571" y="4980819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D8C51B98-4CCE-404E-A91D-ED77D61305AE}"/>
                </a:ext>
              </a:extLst>
            </p:cNvPr>
            <p:cNvCxnSpPr/>
            <p:nvPr/>
          </p:nvCxnSpPr>
          <p:spPr>
            <a:xfrm>
              <a:off x="10543571" y="4531737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DD856C64-8F6C-41B7-BA25-B0A6EE444211}"/>
              </a:ext>
            </a:extLst>
          </p:cNvPr>
          <p:cNvGrpSpPr/>
          <p:nvPr/>
        </p:nvGrpSpPr>
        <p:grpSpPr>
          <a:xfrm>
            <a:off x="8558929" y="4021637"/>
            <a:ext cx="1443303" cy="2058584"/>
            <a:chOff x="9699261" y="1225924"/>
            <a:chExt cx="1429019" cy="4235171"/>
          </a:xfrm>
        </p:grpSpPr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274F5265-37B1-4EB0-8E18-4DA09E71D1A2}"/>
                </a:ext>
              </a:extLst>
            </p:cNvPr>
            <p:cNvGrpSpPr/>
            <p:nvPr/>
          </p:nvGrpSpPr>
          <p:grpSpPr>
            <a:xfrm>
              <a:off x="10096650" y="1475248"/>
              <a:ext cx="1031630" cy="3618521"/>
              <a:chOff x="1070708" y="1828799"/>
              <a:chExt cx="484554" cy="3618521"/>
            </a:xfrm>
          </p:grpSpPr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0AE92F6B-1CD2-4E81-843E-9CA4FDC9AE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1828799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1CCD87BA-FDFE-45C5-9A83-4CDD72B2F3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2190651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BC82AD07-B10A-4B3D-867E-6EBE98B49E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2552503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1CDDB3A9-0376-4BE9-ACB3-04D00A939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2914355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1135A93A-C935-42E8-8B8F-C1BB8B23F0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3276207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0E2D5ADE-203E-44F0-8612-8E847CBD13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3638059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24EACDD1-1EF0-4742-BD89-63C495CC36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3999911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1CF636B4-2D18-499C-9D0A-D96E4FD263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4361763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6D7665EF-8D09-48E6-ACCF-5060DA0F5C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4723615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56822777-1BAD-4536-9272-413A8A2244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5085467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B975903D-D6D7-47EE-96FB-1A49DE3152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08" y="5447320"/>
                <a:ext cx="484554" cy="0"/>
              </a:xfrm>
              <a:prstGeom prst="line">
                <a:avLst/>
              </a:prstGeom>
              <a:ln w="3175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B4251C36-E3A6-4BE5-91F1-D1ED8400CB3B}"/>
                </a:ext>
              </a:extLst>
            </p:cNvPr>
            <p:cNvSpPr txBox="1"/>
            <p:nvPr/>
          </p:nvSpPr>
          <p:spPr>
            <a:xfrm>
              <a:off x="9701372" y="4936404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0%</a:t>
              </a:r>
              <a:endParaRPr lang="en-US" sz="700"/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0AED102E-B7AC-4166-8174-7E76D4C6D8E3}"/>
                </a:ext>
              </a:extLst>
            </p:cNvPr>
            <p:cNvSpPr txBox="1"/>
            <p:nvPr/>
          </p:nvSpPr>
          <p:spPr>
            <a:xfrm>
              <a:off x="9701372" y="4574552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10%</a:t>
              </a:r>
              <a:endParaRPr lang="en-US" sz="700"/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A4EE32E7-A16E-4E36-AE93-BE08D0AB0036}"/>
                </a:ext>
              </a:extLst>
            </p:cNvPr>
            <p:cNvSpPr txBox="1"/>
            <p:nvPr/>
          </p:nvSpPr>
          <p:spPr>
            <a:xfrm>
              <a:off x="9701372" y="4218693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20%</a:t>
              </a:r>
              <a:endParaRPr lang="en-US" sz="700"/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C9587C59-B997-4110-B40A-806EA0775F35}"/>
                </a:ext>
              </a:extLst>
            </p:cNvPr>
            <p:cNvSpPr txBox="1"/>
            <p:nvPr/>
          </p:nvSpPr>
          <p:spPr>
            <a:xfrm>
              <a:off x="9699265" y="3846839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30%</a:t>
              </a:r>
              <a:endParaRPr lang="en-US" sz="700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BD9D3E0E-A954-4C8F-9056-68FD8D1CD7CB}"/>
                </a:ext>
              </a:extLst>
            </p:cNvPr>
            <p:cNvSpPr txBox="1"/>
            <p:nvPr/>
          </p:nvSpPr>
          <p:spPr>
            <a:xfrm>
              <a:off x="9699264" y="1311893"/>
              <a:ext cx="48335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100%</a:t>
              </a:r>
              <a:endParaRPr lang="en-US" sz="700"/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C070C989-84E5-49A1-959D-EC376C5952DA}"/>
                </a:ext>
              </a:extLst>
            </p:cNvPr>
            <p:cNvSpPr txBox="1"/>
            <p:nvPr/>
          </p:nvSpPr>
          <p:spPr>
            <a:xfrm>
              <a:off x="9699263" y="1682859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90%</a:t>
              </a:r>
              <a:endParaRPr lang="en-US" sz="700"/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B98040B1-7749-4DA3-BA37-75EF1CA8196B}"/>
                </a:ext>
              </a:extLst>
            </p:cNvPr>
            <p:cNvSpPr txBox="1"/>
            <p:nvPr/>
          </p:nvSpPr>
          <p:spPr>
            <a:xfrm>
              <a:off x="9699263" y="2038230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80%</a:t>
              </a:r>
              <a:endParaRPr lang="en-US" sz="700"/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1ED88363-BA5A-4888-9B9F-3DA7E5F0EB3C}"/>
                </a:ext>
              </a:extLst>
            </p:cNvPr>
            <p:cNvSpPr txBox="1"/>
            <p:nvPr/>
          </p:nvSpPr>
          <p:spPr>
            <a:xfrm>
              <a:off x="9699263" y="2768897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60%</a:t>
              </a:r>
              <a:endParaRPr lang="en-US" sz="700"/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4BF3754D-C65C-4BF4-ACEE-EDDF32672EE3}"/>
                </a:ext>
              </a:extLst>
            </p:cNvPr>
            <p:cNvSpPr txBox="1"/>
            <p:nvPr/>
          </p:nvSpPr>
          <p:spPr>
            <a:xfrm>
              <a:off x="9699262" y="3484538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40%</a:t>
              </a:r>
              <a:endParaRPr lang="en-US" sz="700"/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01AAB396-0ADA-4101-ADDA-9C0606D76CC1}"/>
                </a:ext>
              </a:extLst>
            </p:cNvPr>
            <p:cNvSpPr txBox="1"/>
            <p:nvPr/>
          </p:nvSpPr>
          <p:spPr>
            <a:xfrm>
              <a:off x="9699261" y="3128648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50%</a:t>
              </a:r>
              <a:endParaRPr lang="en-US" sz="700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B7111289-608E-4114-A632-3E971C5FC355}"/>
                </a:ext>
              </a:extLst>
            </p:cNvPr>
            <p:cNvSpPr txBox="1"/>
            <p:nvPr/>
          </p:nvSpPr>
          <p:spPr>
            <a:xfrm>
              <a:off x="9699261" y="2405670"/>
              <a:ext cx="397385" cy="314727"/>
            </a:xfrm>
            <a:prstGeom prst="rect">
              <a:avLst/>
            </a:prstGeom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de-DE" sz="700"/>
                <a:t>70%</a:t>
              </a:r>
              <a:endParaRPr lang="en-US" sz="700"/>
            </a:p>
          </p:txBody>
        </p: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92C0860A-D9C4-48B7-BAE1-0876710F1449}"/>
                </a:ext>
              </a:extLst>
            </p:cNvPr>
            <p:cNvCxnSpPr/>
            <p:nvPr/>
          </p:nvCxnSpPr>
          <p:spPr>
            <a:xfrm>
              <a:off x="10612465" y="1225924"/>
              <a:ext cx="0" cy="4235171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1A396373-4F29-4497-9A4F-86972E4CF64F}"/>
                </a:ext>
              </a:extLst>
            </p:cNvPr>
            <p:cNvCxnSpPr/>
            <p:nvPr/>
          </p:nvCxnSpPr>
          <p:spPr>
            <a:xfrm>
              <a:off x="10543571" y="2023746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4B2C6F71-96F9-417F-87D9-7EB5CD102E9F}"/>
                </a:ext>
              </a:extLst>
            </p:cNvPr>
            <p:cNvCxnSpPr/>
            <p:nvPr/>
          </p:nvCxnSpPr>
          <p:spPr>
            <a:xfrm>
              <a:off x="10543571" y="3625085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1BF58D3C-6751-44E7-B23D-700C33A5CDBE}"/>
                </a:ext>
              </a:extLst>
            </p:cNvPr>
            <p:cNvCxnSpPr/>
            <p:nvPr/>
          </p:nvCxnSpPr>
          <p:spPr>
            <a:xfrm>
              <a:off x="10543571" y="3869908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F20DC51A-F1CC-492C-8293-225BA38C74B4}"/>
                </a:ext>
              </a:extLst>
            </p:cNvPr>
            <p:cNvCxnSpPr/>
            <p:nvPr/>
          </p:nvCxnSpPr>
          <p:spPr>
            <a:xfrm>
              <a:off x="10543571" y="3744093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BD48E87F-142E-429B-B3FF-6B0C96DAE908}"/>
                </a:ext>
              </a:extLst>
            </p:cNvPr>
            <p:cNvCxnSpPr/>
            <p:nvPr/>
          </p:nvCxnSpPr>
          <p:spPr>
            <a:xfrm>
              <a:off x="10543571" y="3980251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1B67B911-CBE1-47E6-833A-22ADF30041A1}"/>
                </a:ext>
              </a:extLst>
            </p:cNvPr>
            <p:cNvCxnSpPr/>
            <p:nvPr/>
          </p:nvCxnSpPr>
          <p:spPr>
            <a:xfrm>
              <a:off x="10543571" y="4120965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B2127F8F-7569-4CE1-80DA-933FE3BA79D5}"/>
                </a:ext>
              </a:extLst>
            </p:cNvPr>
            <p:cNvCxnSpPr>
              <a:cxnSpLocks/>
            </p:cNvCxnSpPr>
            <p:nvPr/>
          </p:nvCxnSpPr>
          <p:spPr>
            <a:xfrm>
              <a:off x="10543571" y="4275092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4EE3400D-D03C-42C2-B449-57F09CF89BCA}"/>
                </a:ext>
              </a:extLst>
            </p:cNvPr>
            <p:cNvCxnSpPr/>
            <p:nvPr/>
          </p:nvCxnSpPr>
          <p:spPr>
            <a:xfrm>
              <a:off x="10543571" y="4575372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EC47E749-6228-4756-A2BD-D037DA6D2E2D}"/>
                </a:ext>
              </a:extLst>
            </p:cNvPr>
            <p:cNvCxnSpPr/>
            <p:nvPr/>
          </p:nvCxnSpPr>
          <p:spPr>
            <a:xfrm>
              <a:off x="10543571" y="4450647"/>
              <a:ext cx="1484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1" name="Rectangle: Rounded Corners 270">
            <a:extLst>
              <a:ext uri="{FF2B5EF4-FFF2-40B4-BE49-F238E27FC236}">
                <a16:creationId xmlns:a16="http://schemas.microsoft.com/office/drawing/2014/main" id="{C60C48E9-A348-4E21-8F4B-558B076A1A31}"/>
              </a:ext>
            </a:extLst>
          </p:cNvPr>
          <p:cNvSpPr/>
          <p:nvPr/>
        </p:nvSpPr>
        <p:spPr>
          <a:xfrm>
            <a:off x="8558928" y="1566299"/>
            <a:ext cx="3476368" cy="2198103"/>
          </a:xfrm>
          <a:prstGeom prst="roundRect">
            <a:avLst/>
          </a:prstGeom>
          <a:solidFill>
            <a:srgbClr val="E2E3E4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2" name="Rectangle: Rounded Corners 271">
            <a:extLst>
              <a:ext uri="{FF2B5EF4-FFF2-40B4-BE49-F238E27FC236}">
                <a16:creationId xmlns:a16="http://schemas.microsoft.com/office/drawing/2014/main" id="{0B299AE3-E538-4C48-80A2-0633B77330DA}"/>
              </a:ext>
            </a:extLst>
          </p:cNvPr>
          <p:cNvSpPr/>
          <p:nvPr/>
        </p:nvSpPr>
        <p:spPr>
          <a:xfrm>
            <a:off x="8558925" y="3915650"/>
            <a:ext cx="3476368" cy="2198103"/>
          </a:xfrm>
          <a:prstGeom prst="roundRect">
            <a:avLst/>
          </a:prstGeom>
          <a:solidFill>
            <a:srgbClr val="E2E3E4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0AE4F8E7-C781-4309-B26B-09F165FDA7AB}"/>
              </a:ext>
            </a:extLst>
          </p:cNvPr>
          <p:cNvSpPr txBox="1"/>
          <p:nvPr/>
        </p:nvSpPr>
        <p:spPr>
          <a:xfrm>
            <a:off x="10255746" y="1662361"/>
            <a:ext cx="1573800" cy="1969775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7500"/>
          </a:bodyPr>
          <a:lstStyle/>
          <a:p>
            <a:r>
              <a:rPr lang="ru-RU" sz="1000" b="1"/>
              <a:t>Пример 1:</a:t>
            </a:r>
          </a:p>
          <a:p>
            <a:endParaRPr lang="ru-RU" sz="1000" b="1"/>
          </a:p>
          <a:p>
            <a:r>
              <a:rPr lang="ru-RU" sz="1000" b="1"/>
              <a:t>Очень разнообразное распределение различных вузов в группе сравнения.</a:t>
            </a:r>
            <a:endParaRPr lang="en-US" sz="1000"/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4525290-D89A-4F2E-BE2F-A4B227B12FC1}"/>
              </a:ext>
            </a:extLst>
          </p:cNvPr>
          <p:cNvSpPr txBox="1"/>
          <p:nvPr/>
        </p:nvSpPr>
        <p:spPr>
          <a:xfrm>
            <a:off x="10251529" y="3989547"/>
            <a:ext cx="1573800" cy="1969775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7500"/>
          </a:bodyPr>
          <a:lstStyle/>
          <a:p>
            <a:r>
              <a:rPr lang="ru-RU" sz="1000" b="1"/>
              <a:t>Пример 2:</a:t>
            </a:r>
          </a:p>
          <a:p>
            <a:endParaRPr lang="ru-RU" sz="1000" b="1"/>
          </a:p>
          <a:p>
            <a:r>
              <a:rPr lang="ru-RU" sz="1000" b="1"/>
              <a:t>Очень плотное скопление различных вузов в группе сравнения, где одна группа вузов выделяется наверху</a:t>
            </a:r>
            <a:endParaRPr lang="en-US" sz="1000"/>
          </a:p>
        </p:txBody>
      </p: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B4009FDB-4521-46CC-A76A-2C1994CB3239}"/>
              </a:ext>
            </a:extLst>
          </p:cNvPr>
          <p:cNvCxnSpPr/>
          <p:nvPr/>
        </p:nvCxnSpPr>
        <p:spPr>
          <a:xfrm>
            <a:off x="2368062" y="3915650"/>
            <a:ext cx="672123" cy="0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Arrow: Left 276">
            <a:extLst>
              <a:ext uri="{FF2B5EF4-FFF2-40B4-BE49-F238E27FC236}">
                <a16:creationId xmlns:a16="http://schemas.microsoft.com/office/drawing/2014/main" id="{EE81C2E4-6ECE-4CB2-BFC7-0A5AC858B67C}"/>
              </a:ext>
            </a:extLst>
          </p:cNvPr>
          <p:cNvSpPr/>
          <p:nvPr/>
        </p:nvSpPr>
        <p:spPr>
          <a:xfrm>
            <a:off x="3217721" y="3657358"/>
            <a:ext cx="1536574" cy="557225"/>
          </a:xfrm>
          <a:prstGeom prst="leftArrow">
            <a:avLst/>
          </a:prstGeom>
          <a:solidFill>
            <a:srgbClr val="0070C0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z-Cyrl-AZ" sz="900">
                <a:solidFill>
                  <a:schemeClr val="bg1"/>
                </a:solidFill>
              </a:rPr>
              <a:t>Среднее значение</a:t>
            </a: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58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91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456261"/>
          </a:xfrm>
        </p:spPr>
        <p:txBody>
          <a:bodyPr/>
          <a:lstStyle/>
          <a:p>
            <a:r>
              <a:rPr lang="ru-RU"/>
              <a:t>В каком учебном заведении Вы учитесь? / Какое учебное заведение Вы окончили с наивысшей степенью?</a:t>
            </a:r>
          </a:p>
          <a:p>
            <a:r>
              <a:rPr lang="ru-RU"/>
              <a:t>Какие из нижеперечисленных атрибутов Вы ассоциируете со своим вузом? (Выбор вариантов не ограничен). </a:t>
            </a:r>
          </a:p>
          <a:p>
            <a:r>
              <a:rPr lang="ru-RU"/>
              <a:t>Какие из этих показателей представляются Вам наиболее важными? (Выберите не более 3 вариантов ответа).</a:t>
            </a:r>
            <a:endParaRPr lang="en-US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Где Вы находитесь в отношении </a:t>
            </a:r>
            <a:r>
              <a:rPr lang="ru-RU" b="1" dirty="0"/>
              <a:t>репутации</a:t>
            </a:r>
            <a:r>
              <a:rPr lang="ru-RU" dirty="0"/>
              <a:t> среди студентов?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D51C7F-B295-47D2-A6EC-AA256705AAAB}"/>
              </a:ext>
            </a:extLst>
          </p:cNvPr>
          <p:cNvGrpSpPr/>
          <p:nvPr/>
        </p:nvGrpSpPr>
        <p:grpSpPr>
          <a:xfrm rot="5400000">
            <a:off x="5482086" y="2378763"/>
            <a:ext cx="531629" cy="7063889"/>
            <a:chOff x="1660363" y="1846810"/>
            <a:chExt cx="531629" cy="3970008"/>
          </a:xfrm>
        </p:grpSpPr>
        <p:sp>
          <p:nvSpPr>
            <p:cNvPr id="32" name="Rectangle 31"/>
            <p:cNvSpPr/>
            <p:nvPr/>
          </p:nvSpPr>
          <p:spPr>
            <a:xfrm rot="16200000">
              <a:off x="-123291" y="3759426"/>
              <a:ext cx="3827060" cy="259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z-Cyrl-AZ" sz="1088">
                  <a:solidFill>
                    <a:srgbClr val="414041"/>
                  </a:solidFill>
                  <a:cs typeface="Calibri" pitchFamily="34" charset="0"/>
                </a:rPr>
                <a:t>Атрибуты отсортированы по значимости</a:t>
              </a:r>
              <a:endParaRPr lang="en-US" sz="997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33" name="Down Arrow 32"/>
            <p:cNvSpPr/>
            <p:nvPr/>
          </p:nvSpPr>
          <p:spPr>
            <a:xfrm flipV="1">
              <a:off x="1852789" y="1846810"/>
              <a:ext cx="339203" cy="397000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r"/>
              <a:r>
                <a:rPr lang="az-Cyrl-AZ" sz="907">
                  <a:solidFill>
                    <a:srgbClr val="F2F2F2"/>
                  </a:solidFill>
                  <a:cs typeface="Calibri" pitchFamily="34" charset="0"/>
                </a:rPr>
                <a:t>Самые привлекательные</a:t>
              </a:r>
              <a:endParaRPr lang="en-GB" sz="907" dirty="0">
                <a:solidFill>
                  <a:srgbClr val="F2F2F2"/>
                </a:solidFill>
                <a:cs typeface="Calibri" pitchFamily="34" charset="0"/>
              </a:endParaRPr>
            </a:p>
          </p:txBody>
        </p:sp>
      </p:grpSp>
      <p:grpSp>
        <p:nvGrpSpPr>
          <p:cNvPr id="24" name="Grupp 20"/>
          <p:cNvGrpSpPr/>
          <p:nvPr/>
        </p:nvGrpSpPr>
        <p:grpSpPr>
          <a:xfrm>
            <a:off x="10404000" y="750334"/>
            <a:ext cx="557660" cy="472483"/>
            <a:chOff x="1873997" y="1681719"/>
            <a:chExt cx="1268234" cy="1074525"/>
          </a:xfrm>
        </p:grpSpPr>
        <p:sp>
          <p:nvSpPr>
            <p:cNvPr id="26" name="Freeform 67"/>
            <p:cNvSpPr>
              <a:spLocks/>
            </p:cNvSpPr>
            <p:nvPr/>
          </p:nvSpPr>
          <p:spPr bwMode="auto">
            <a:xfrm>
              <a:off x="1873997" y="1681719"/>
              <a:ext cx="1268234" cy="1074525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1"/>
            </a:solidFill>
            <a:ln w="38100" cmpd="sng"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endParaRPr lang="en-US" sz="1645">
                <a:solidFill>
                  <a:srgbClr val="0E97C1"/>
                </a:solidFill>
              </a:endParaRPr>
            </a:p>
          </p:txBody>
        </p:sp>
        <p:grpSp>
          <p:nvGrpSpPr>
            <p:cNvPr id="27" name="Group 206"/>
            <p:cNvGrpSpPr/>
            <p:nvPr/>
          </p:nvGrpSpPr>
          <p:grpSpPr>
            <a:xfrm>
              <a:off x="2109507" y="1897288"/>
              <a:ext cx="593250" cy="482733"/>
              <a:chOff x="4291699" y="2425110"/>
              <a:chExt cx="1925058" cy="1566436"/>
            </a:xfrm>
            <a:solidFill>
              <a:schemeClr val="bg1"/>
            </a:solidFill>
          </p:grpSpPr>
          <p:sp>
            <p:nvSpPr>
              <p:cNvPr id="28" name="Freeform 32"/>
              <p:cNvSpPr>
                <a:spLocks/>
              </p:cNvSpPr>
              <p:nvPr/>
            </p:nvSpPr>
            <p:spPr bwMode="auto">
              <a:xfrm>
                <a:off x="5077736" y="2978832"/>
                <a:ext cx="1139021" cy="1012714"/>
              </a:xfrm>
              <a:custGeom>
                <a:avLst/>
                <a:gdLst>
                  <a:gd name="T0" fmla="*/ 69 w 142"/>
                  <a:gd name="T1" fmla="*/ 105 h 126"/>
                  <a:gd name="T2" fmla="*/ 70 w 142"/>
                  <a:gd name="T3" fmla="*/ 106 h 126"/>
                  <a:gd name="T4" fmla="*/ 88 w 142"/>
                  <a:gd name="T5" fmla="*/ 117 h 126"/>
                  <a:gd name="T6" fmla="*/ 109 w 142"/>
                  <a:gd name="T7" fmla="*/ 124 h 126"/>
                  <a:gd name="T8" fmla="*/ 114 w 142"/>
                  <a:gd name="T9" fmla="*/ 125 h 126"/>
                  <a:gd name="T10" fmla="*/ 118 w 142"/>
                  <a:gd name="T11" fmla="*/ 125 h 126"/>
                  <a:gd name="T12" fmla="*/ 120 w 142"/>
                  <a:gd name="T13" fmla="*/ 126 h 126"/>
                  <a:gd name="T14" fmla="*/ 120 w 142"/>
                  <a:gd name="T15" fmla="*/ 126 h 126"/>
                  <a:gd name="T16" fmla="*/ 120 w 142"/>
                  <a:gd name="T17" fmla="*/ 125 h 126"/>
                  <a:gd name="T18" fmla="*/ 121 w 142"/>
                  <a:gd name="T19" fmla="*/ 125 h 126"/>
                  <a:gd name="T20" fmla="*/ 121 w 142"/>
                  <a:gd name="T21" fmla="*/ 125 h 126"/>
                  <a:gd name="T22" fmla="*/ 121 w 142"/>
                  <a:gd name="T23" fmla="*/ 124 h 126"/>
                  <a:gd name="T24" fmla="*/ 119 w 142"/>
                  <a:gd name="T25" fmla="*/ 122 h 126"/>
                  <a:gd name="T26" fmla="*/ 115 w 142"/>
                  <a:gd name="T27" fmla="*/ 118 h 126"/>
                  <a:gd name="T28" fmla="*/ 111 w 142"/>
                  <a:gd name="T29" fmla="*/ 112 h 126"/>
                  <a:gd name="T30" fmla="*/ 108 w 142"/>
                  <a:gd name="T31" fmla="*/ 105 h 126"/>
                  <a:gd name="T32" fmla="*/ 105 w 142"/>
                  <a:gd name="T33" fmla="*/ 95 h 126"/>
                  <a:gd name="T34" fmla="*/ 105 w 142"/>
                  <a:gd name="T35" fmla="*/ 93 h 126"/>
                  <a:gd name="T36" fmla="*/ 106 w 142"/>
                  <a:gd name="T37" fmla="*/ 92 h 126"/>
                  <a:gd name="T38" fmla="*/ 133 w 142"/>
                  <a:gd name="T39" fmla="*/ 70 h 126"/>
                  <a:gd name="T40" fmla="*/ 142 w 142"/>
                  <a:gd name="T41" fmla="*/ 40 h 126"/>
                  <a:gd name="T42" fmla="*/ 136 w 142"/>
                  <a:gd name="T43" fmla="*/ 17 h 126"/>
                  <a:gd name="T44" fmla="*/ 123 w 142"/>
                  <a:gd name="T45" fmla="*/ 0 h 126"/>
                  <a:gd name="T46" fmla="*/ 123 w 142"/>
                  <a:gd name="T47" fmla="*/ 4 h 126"/>
                  <a:gd name="T48" fmla="*/ 114 w 142"/>
                  <a:gd name="T49" fmla="*/ 40 h 126"/>
                  <a:gd name="T50" fmla="*/ 89 w 142"/>
                  <a:gd name="T51" fmla="*/ 69 h 126"/>
                  <a:gd name="T52" fmla="*/ 53 w 142"/>
                  <a:gd name="T53" fmla="*/ 88 h 126"/>
                  <a:gd name="T54" fmla="*/ 8 w 142"/>
                  <a:gd name="T55" fmla="*/ 95 h 126"/>
                  <a:gd name="T56" fmla="*/ 0 w 142"/>
                  <a:gd name="T57" fmla="*/ 94 h 126"/>
                  <a:gd name="T58" fmla="*/ 20 w 142"/>
                  <a:gd name="T59" fmla="*/ 102 h 126"/>
                  <a:gd name="T60" fmla="*/ 51 w 142"/>
                  <a:gd name="T61" fmla="*/ 106 h 126"/>
                  <a:gd name="T62" fmla="*/ 60 w 142"/>
                  <a:gd name="T63" fmla="*/ 106 h 126"/>
                  <a:gd name="T64" fmla="*/ 68 w 142"/>
                  <a:gd name="T65" fmla="*/ 105 h 126"/>
                  <a:gd name="T66" fmla="*/ 69 w 142"/>
                  <a:gd name="T67" fmla="*/ 10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2" h="126">
                    <a:moveTo>
                      <a:pt x="69" y="105"/>
                    </a:moveTo>
                    <a:cubicBezTo>
                      <a:pt x="70" y="106"/>
                      <a:pt x="70" y="106"/>
                      <a:pt x="70" y="106"/>
                    </a:cubicBezTo>
                    <a:cubicBezTo>
                      <a:pt x="76" y="110"/>
                      <a:pt x="82" y="114"/>
                      <a:pt x="88" y="117"/>
                    </a:cubicBezTo>
                    <a:cubicBezTo>
                      <a:pt x="95" y="120"/>
                      <a:pt x="102" y="122"/>
                      <a:pt x="109" y="124"/>
                    </a:cubicBezTo>
                    <a:cubicBezTo>
                      <a:pt x="111" y="124"/>
                      <a:pt x="113" y="124"/>
                      <a:pt x="114" y="125"/>
                    </a:cubicBezTo>
                    <a:cubicBezTo>
                      <a:pt x="115" y="125"/>
                      <a:pt x="116" y="125"/>
                      <a:pt x="118" y="125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20" y="126"/>
                      <a:pt x="120" y="126"/>
                      <a:pt x="120" y="125"/>
                    </a:cubicBezTo>
                    <a:cubicBezTo>
                      <a:pt x="121" y="125"/>
                      <a:pt x="121" y="125"/>
                      <a:pt x="121" y="125"/>
                    </a:cubicBezTo>
                    <a:cubicBezTo>
                      <a:pt x="121" y="125"/>
                      <a:pt x="121" y="125"/>
                      <a:pt x="121" y="125"/>
                    </a:cubicBezTo>
                    <a:cubicBezTo>
                      <a:pt x="121" y="124"/>
                      <a:pt x="121" y="124"/>
                      <a:pt x="121" y="124"/>
                    </a:cubicBezTo>
                    <a:cubicBezTo>
                      <a:pt x="120" y="124"/>
                      <a:pt x="120" y="123"/>
                      <a:pt x="119" y="122"/>
                    </a:cubicBezTo>
                    <a:cubicBezTo>
                      <a:pt x="117" y="121"/>
                      <a:pt x="116" y="119"/>
                      <a:pt x="115" y="118"/>
                    </a:cubicBezTo>
                    <a:cubicBezTo>
                      <a:pt x="113" y="116"/>
                      <a:pt x="112" y="114"/>
                      <a:pt x="111" y="112"/>
                    </a:cubicBezTo>
                    <a:cubicBezTo>
                      <a:pt x="110" y="110"/>
                      <a:pt x="109" y="108"/>
                      <a:pt x="108" y="105"/>
                    </a:cubicBezTo>
                    <a:cubicBezTo>
                      <a:pt x="107" y="102"/>
                      <a:pt x="106" y="99"/>
                      <a:pt x="105" y="95"/>
                    </a:cubicBezTo>
                    <a:cubicBezTo>
                      <a:pt x="105" y="93"/>
                      <a:pt x="105" y="93"/>
                      <a:pt x="105" y="93"/>
                    </a:cubicBezTo>
                    <a:cubicBezTo>
                      <a:pt x="106" y="92"/>
                      <a:pt x="106" y="92"/>
                      <a:pt x="106" y="92"/>
                    </a:cubicBezTo>
                    <a:cubicBezTo>
                      <a:pt x="117" y="86"/>
                      <a:pt x="126" y="79"/>
                      <a:pt x="133" y="70"/>
                    </a:cubicBezTo>
                    <a:cubicBezTo>
                      <a:pt x="139" y="61"/>
                      <a:pt x="142" y="51"/>
                      <a:pt x="142" y="40"/>
                    </a:cubicBezTo>
                    <a:cubicBezTo>
                      <a:pt x="142" y="32"/>
                      <a:pt x="140" y="24"/>
                      <a:pt x="136" y="17"/>
                    </a:cubicBezTo>
                    <a:cubicBezTo>
                      <a:pt x="132" y="11"/>
                      <a:pt x="128" y="5"/>
                      <a:pt x="123" y="0"/>
                    </a:cubicBezTo>
                    <a:cubicBezTo>
                      <a:pt x="123" y="2"/>
                      <a:pt x="123" y="3"/>
                      <a:pt x="123" y="4"/>
                    </a:cubicBezTo>
                    <a:cubicBezTo>
                      <a:pt x="123" y="17"/>
                      <a:pt x="120" y="29"/>
                      <a:pt x="114" y="40"/>
                    </a:cubicBezTo>
                    <a:cubicBezTo>
                      <a:pt x="108" y="51"/>
                      <a:pt x="100" y="61"/>
                      <a:pt x="89" y="69"/>
                    </a:cubicBezTo>
                    <a:cubicBezTo>
                      <a:pt x="79" y="77"/>
                      <a:pt x="67" y="83"/>
                      <a:pt x="53" y="88"/>
                    </a:cubicBezTo>
                    <a:cubicBezTo>
                      <a:pt x="39" y="92"/>
                      <a:pt x="24" y="95"/>
                      <a:pt x="8" y="95"/>
                    </a:cubicBezTo>
                    <a:cubicBezTo>
                      <a:pt x="5" y="95"/>
                      <a:pt x="2" y="95"/>
                      <a:pt x="0" y="94"/>
                    </a:cubicBezTo>
                    <a:cubicBezTo>
                      <a:pt x="6" y="97"/>
                      <a:pt x="13" y="100"/>
                      <a:pt x="20" y="102"/>
                    </a:cubicBezTo>
                    <a:cubicBezTo>
                      <a:pt x="30" y="105"/>
                      <a:pt x="40" y="106"/>
                      <a:pt x="51" y="106"/>
                    </a:cubicBezTo>
                    <a:cubicBezTo>
                      <a:pt x="54" y="106"/>
                      <a:pt x="56" y="106"/>
                      <a:pt x="60" y="106"/>
                    </a:cubicBezTo>
                    <a:cubicBezTo>
                      <a:pt x="63" y="106"/>
                      <a:pt x="65" y="105"/>
                      <a:pt x="68" y="105"/>
                    </a:cubicBezTo>
                    <a:lnTo>
                      <a:pt x="69" y="10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1645">
                  <a:solidFill>
                    <a:srgbClr val="414041"/>
                  </a:solidFill>
                </a:endParaRPr>
              </a:p>
            </p:txBody>
          </p:sp>
          <p:sp>
            <p:nvSpPr>
              <p:cNvPr id="29" name="Freeform 33"/>
              <p:cNvSpPr>
                <a:spLocks noEditPoints="1"/>
              </p:cNvSpPr>
              <p:nvPr/>
            </p:nvSpPr>
            <p:spPr bwMode="auto">
              <a:xfrm>
                <a:off x="4291699" y="2425110"/>
                <a:ext cx="1684848" cy="1414190"/>
              </a:xfrm>
              <a:custGeom>
                <a:avLst/>
                <a:gdLst>
                  <a:gd name="T0" fmla="*/ 202 w 210"/>
                  <a:gd name="T1" fmla="*/ 47 h 176"/>
                  <a:gd name="T2" fmla="*/ 180 w 210"/>
                  <a:gd name="T3" fmla="*/ 23 h 176"/>
                  <a:gd name="T4" fmla="*/ 146 w 210"/>
                  <a:gd name="T5" fmla="*/ 6 h 176"/>
                  <a:gd name="T6" fmla="*/ 105 w 210"/>
                  <a:gd name="T7" fmla="*/ 0 h 176"/>
                  <a:gd name="T8" fmla="*/ 64 w 210"/>
                  <a:gd name="T9" fmla="*/ 6 h 176"/>
                  <a:gd name="T10" fmla="*/ 31 w 210"/>
                  <a:gd name="T11" fmla="*/ 23 h 176"/>
                  <a:gd name="T12" fmla="*/ 8 w 210"/>
                  <a:gd name="T13" fmla="*/ 47 h 176"/>
                  <a:gd name="T14" fmla="*/ 0 w 210"/>
                  <a:gd name="T15" fmla="*/ 77 h 176"/>
                  <a:gd name="T16" fmla="*/ 11 w 210"/>
                  <a:gd name="T17" fmla="*/ 112 h 176"/>
                  <a:gd name="T18" fmla="*/ 42 w 210"/>
                  <a:gd name="T19" fmla="*/ 139 h 176"/>
                  <a:gd name="T20" fmla="*/ 39 w 210"/>
                  <a:gd name="T21" fmla="*/ 149 h 176"/>
                  <a:gd name="T22" fmla="*/ 36 w 210"/>
                  <a:gd name="T23" fmla="*/ 157 h 176"/>
                  <a:gd name="T24" fmla="*/ 32 w 210"/>
                  <a:gd name="T25" fmla="*/ 162 h 176"/>
                  <a:gd name="T26" fmla="*/ 27 w 210"/>
                  <a:gd name="T27" fmla="*/ 167 h 176"/>
                  <a:gd name="T28" fmla="*/ 24 w 210"/>
                  <a:gd name="T29" fmla="*/ 170 h 176"/>
                  <a:gd name="T30" fmla="*/ 24 w 210"/>
                  <a:gd name="T31" fmla="*/ 172 h 176"/>
                  <a:gd name="T32" fmla="*/ 24 w 210"/>
                  <a:gd name="T33" fmla="*/ 173 h 176"/>
                  <a:gd name="T34" fmla="*/ 26 w 210"/>
                  <a:gd name="T35" fmla="*/ 175 h 176"/>
                  <a:gd name="T36" fmla="*/ 29 w 210"/>
                  <a:gd name="T37" fmla="*/ 176 h 176"/>
                  <a:gd name="T38" fmla="*/ 35 w 210"/>
                  <a:gd name="T39" fmla="*/ 175 h 176"/>
                  <a:gd name="T40" fmla="*/ 40 w 210"/>
                  <a:gd name="T41" fmla="*/ 174 h 176"/>
                  <a:gd name="T42" fmla="*/ 86 w 210"/>
                  <a:gd name="T43" fmla="*/ 153 h 176"/>
                  <a:gd name="T44" fmla="*/ 95 w 210"/>
                  <a:gd name="T45" fmla="*/ 154 h 176"/>
                  <a:gd name="T46" fmla="*/ 105 w 210"/>
                  <a:gd name="T47" fmla="*/ 154 h 176"/>
                  <a:gd name="T48" fmla="*/ 146 w 210"/>
                  <a:gd name="T49" fmla="*/ 148 h 176"/>
                  <a:gd name="T50" fmla="*/ 180 w 210"/>
                  <a:gd name="T51" fmla="*/ 132 h 176"/>
                  <a:gd name="T52" fmla="*/ 202 w 210"/>
                  <a:gd name="T53" fmla="*/ 107 h 176"/>
                  <a:gd name="T54" fmla="*/ 210 w 210"/>
                  <a:gd name="T55" fmla="*/ 77 h 176"/>
                  <a:gd name="T56" fmla="*/ 202 w 210"/>
                  <a:gd name="T57" fmla="*/ 47 h 176"/>
                  <a:gd name="T58" fmla="*/ 114 w 210"/>
                  <a:gd name="T59" fmla="*/ 127 h 176"/>
                  <a:gd name="T60" fmla="*/ 112 w 210"/>
                  <a:gd name="T61" fmla="*/ 130 h 176"/>
                  <a:gd name="T62" fmla="*/ 93 w 210"/>
                  <a:gd name="T63" fmla="*/ 130 h 176"/>
                  <a:gd name="T64" fmla="*/ 90 w 210"/>
                  <a:gd name="T65" fmla="*/ 127 h 176"/>
                  <a:gd name="T66" fmla="*/ 91 w 210"/>
                  <a:gd name="T67" fmla="*/ 108 h 176"/>
                  <a:gd name="T68" fmla="*/ 93 w 210"/>
                  <a:gd name="T69" fmla="*/ 106 h 176"/>
                  <a:gd name="T70" fmla="*/ 112 w 210"/>
                  <a:gd name="T71" fmla="*/ 106 h 176"/>
                  <a:gd name="T72" fmla="*/ 115 w 210"/>
                  <a:gd name="T73" fmla="*/ 109 h 176"/>
                  <a:gd name="T74" fmla="*/ 114 w 210"/>
                  <a:gd name="T75" fmla="*/ 127 h 176"/>
                  <a:gd name="T76" fmla="*/ 117 w 210"/>
                  <a:gd name="T77" fmla="*/ 31 h 176"/>
                  <a:gd name="T78" fmla="*/ 110 w 210"/>
                  <a:gd name="T79" fmla="*/ 92 h 176"/>
                  <a:gd name="T80" fmla="*/ 106 w 210"/>
                  <a:gd name="T81" fmla="*/ 94 h 176"/>
                  <a:gd name="T82" fmla="*/ 99 w 210"/>
                  <a:gd name="T83" fmla="*/ 94 h 176"/>
                  <a:gd name="T84" fmla="*/ 96 w 210"/>
                  <a:gd name="T85" fmla="*/ 91 h 176"/>
                  <a:gd name="T86" fmla="*/ 91 w 210"/>
                  <a:gd name="T87" fmla="*/ 31 h 176"/>
                  <a:gd name="T88" fmla="*/ 91 w 210"/>
                  <a:gd name="T89" fmla="*/ 26 h 176"/>
                  <a:gd name="T90" fmla="*/ 94 w 210"/>
                  <a:gd name="T91" fmla="*/ 25 h 176"/>
                  <a:gd name="T92" fmla="*/ 115 w 210"/>
                  <a:gd name="T93" fmla="*/ 25 h 176"/>
                  <a:gd name="T94" fmla="*/ 118 w 210"/>
                  <a:gd name="T95" fmla="*/ 27 h 176"/>
                  <a:gd name="T96" fmla="*/ 117 w 210"/>
                  <a:gd name="T97" fmla="*/ 3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10" h="176">
                    <a:moveTo>
                      <a:pt x="202" y="47"/>
                    </a:moveTo>
                    <a:cubicBezTo>
                      <a:pt x="197" y="38"/>
                      <a:pt x="189" y="30"/>
                      <a:pt x="180" y="23"/>
                    </a:cubicBezTo>
                    <a:cubicBezTo>
                      <a:pt x="170" y="16"/>
                      <a:pt x="159" y="10"/>
                      <a:pt x="146" y="6"/>
                    </a:cubicBezTo>
                    <a:cubicBezTo>
                      <a:pt x="133" y="2"/>
                      <a:pt x="120" y="0"/>
                      <a:pt x="105" y="0"/>
                    </a:cubicBezTo>
                    <a:cubicBezTo>
                      <a:pt x="91" y="0"/>
                      <a:pt x="77" y="2"/>
                      <a:pt x="64" y="6"/>
                    </a:cubicBezTo>
                    <a:cubicBezTo>
                      <a:pt x="52" y="10"/>
                      <a:pt x="40" y="16"/>
                      <a:pt x="31" y="23"/>
                    </a:cubicBezTo>
                    <a:cubicBezTo>
                      <a:pt x="21" y="30"/>
                      <a:pt x="14" y="38"/>
                      <a:pt x="8" y="47"/>
                    </a:cubicBezTo>
                    <a:cubicBezTo>
                      <a:pt x="3" y="57"/>
                      <a:pt x="0" y="67"/>
                      <a:pt x="0" y="77"/>
                    </a:cubicBezTo>
                    <a:cubicBezTo>
                      <a:pt x="0" y="90"/>
                      <a:pt x="4" y="102"/>
                      <a:pt x="11" y="112"/>
                    </a:cubicBezTo>
                    <a:cubicBezTo>
                      <a:pt x="19" y="123"/>
                      <a:pt x="29" y="132"/>
                      <a:pt x="42" y="139"/>
                    </a:cubicBezTo>
                    <a:cubicBezTo>
                      <a:pt x="41" y="143"/>
                      <a:pt x="40" y="146"/>
                      <a:pt x="39" y="149"/>
                    </a:cubicBezTo>
                    <a:cubicBezTo>
                      <a:pt x="38" y="152"/>
                      <a:pt x="37" y="155"/>
                      <a:pt x="36" y="157"/>
                    </a:cubicBezTo>
                    <a:cubicBezTo>
                      <a:pt x="34" y="159"/>
                      <a:pt x="33" y="161"/>
                      <a:pt x="32" y="162"/>
                    </a:cubicBezTo>
                    <a:cubicBezTo>
                      <a:pt x="30" y="164"/>
                      <a:pt x="29" y="166"/>
                      <a:pt x="27" y="167"/>
                    </a:cubicBezTo>
                    <a:cubicBezTo>
                      <a:pt x="26" y="168"/>
                      <a:pt x="25" y="169"/>
                      <a:pt x="24" y="170"/>
                    </a:cubicBezTo>
                    <a:cubicBezTo>
                      <a:pt x="24" y="170"/>
                      <a:pt x="24" y="171"/>
                      <a:pt x="24" y="172"/>
                    </a:cubicBezTo>
                    <a:cubicBezTo>
                      <a:pt x="24" y="173"/>
                      <a:pt x="24" y="173"/>
                      <a:pt x="24" y="173"/>
                    </a:cubicBezTo>
                    <a:cubicBezTo>
                      <a:pt x="24" y="174"/>
                      <a:pt x="25" y="174"/>
                      <a:pt x="26" y="175"/>
                    </a:cubicBezTo>
                    <a:cubicBezTo>
                      <a:pt x="27" y="176"/>
                      <a:pt x="28" y="176"/>
                      <a:pt x="29" y="176"/>
                    </a:cubicBezTo>
                    <a:cubicBezTo>
                      <a:pt x="31" y="176"/>
                      <a:pt x="33" y="175"/>
                      <a:pt x="35" y="175"/>
                    </a:cubicBezTo>
                    <a:cubicBezTo>
                      <a:pt x="37" y="175"/>
                      <a:pt x="38" y="174"/>
                      <a:pt x="40" y="174"/>
                    </a:cubicBezTo>
                    <a:cubicBezTo>
                      <a:pt x="57" y="170"/>
                      <a:pt x="72" y="163"/>
                      <a:pt x="86" y="153"/>
                    </a:cubicBezTo>
                    <a:cubicBezTo>
                      <a:pt x="89" y="153"/>
                      <a:pt x="92" y="154"/>
                      <a:pt x="95" y="154"/>
                    </a:cubicBezTo>
                    <a:cubicBezTo>
                      <a:pt x="99" y="154"/>
                      <a:pt x="102" y="154"/>
                      <a:pt x="105" y="154"/>
                    </a:cubicBezTo>
                    <a:cubicBezTo>
                      <a:pt x="120" y="154"/>
                      <a:pt x="133" y="152"/>
                      <a:pt x="146" y="148"/>
                    </a:cubicBezTo>
                    <a:cubicBezTo>
                      <a:pt x="159" y="144"/>
                      <a:pt x="170" y="139"/>
                      <a:pt x="180" y="132"/>
                    </a:cubicBezTo>
                    <a:cubicBezTo>
                      <a:pt x="189" y="125"/>
                      <a:pt x="197" y="117"/>
                      <a:pt x="202" y="107"/>
                    </a:cubicBezTo>
                    <a:cubicBezTo>
                      <a:pt x="208" y="98"/>
                      <a:pt x="210" y="88"/>
                      <a:pt x="210" y="77"/>
                    </a:cubicBezTo>
                    <a:cubicBezTo>
                      <a:pt x="210" y="67"/>
                      <a:pt x="208" y="57"/>
                      <a:pt x="202" y="47"/>
                    </a:cubicBezTo>
                    <a:close/>
                    <a:moveTo>
                      <a:pt x="114" y="127"/>
                    </a:moveTo>
                    <a:cubicBezTo>
                      <a:pt x="114" y="129"/>
                      <a:pt x="113" y="130"/>
                      <a:pt x="112" y="130"/>
                    </a:cubicBezTo>
                    <a:cubicBezTo>
                      <a:pt x="93" y="130"/>
                      <a:pt x="93" y="130"/>
                      <a:pt x="93" y="130"/>
                    </a:cubicBezTo>
                    <a:cubicBezTo>
                      <a:pt x="91" y="130"/>
                      <a:pt x="90" y="128"/>
                      <a:pt x="90" y="127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2" y="106"/>
                      <a:pt x="93" y="106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4" y="106"/>
                      <a:pt x="115" y="107"/>
                      <a:pt x="115" y="109"/>
                    </a:cubicBezTo>
                    <a:lnTo>
                      <a:pt x="114" y="127"/>
                    </a:lnTo>
                    <a:close/>
                    <a:moveTo>
                      <a:pt x="117" y="31"/>
                    </a:moveTo>
                    <a:cubicBezTo>
                      <a:pt x="110" y="92"/>
                      <a:pt x="110" y="92"/>
                      <a:pt x="110" y="92"/>
                    </a:cubicBezTo>
                    <a:cubicBezTo>
                      <a:pt x="109" y="93"/>
                      <a:pt x="108" y="94"/>
                      <a:pt x="106" y="94"/>
                    </a:cubicBezTo>
                    <a:cubicBezTo>
                      <a:pt x="99" y="94"/>
                      <a:pt x="99" y="94"/>
                      <a:pt x="99" y="94"/>
                    </a:cubicBezTo>
                    <a:cubicBezTo>
                      <a:pt x="98" y="94"/>
                      <a:pt x="97" y="93"/>
                      <a:pt x="96" y="91"/>
                    </a:cubicBezTo>
                    <a:cubicBezTo>
                      <a:pt x="91" y="31"/>
                      <a:pt x="91" y="31"/>
                      <a:pt x="91" y="31"/>
                    </a:cubicBezTo>
                    <a:cubicBezTo>
                      <a:pt x="91" y="29"/>
                      <a:pt x="91" y="27"/>
                      <a:pt x="91" y="26"/>
                    </a:cubicBezTo>
                    <a:cubicBezTo>
                      <a:pt x="91" y="26"/>
                      <a:pt x="92" y="25"/>
                      <a:pt x="94" y="25"/>
                    </a:cubicBezTo>
                    <a:cubicBezTo>
                      <a:pt x="115" y="25"/>
                      <a:pt x="115" y="25"/>
                      <a:pt x="115" y="25"/>
                    </a:cubicBezTo>
                    <a:cubicBezTo>
                      <a:pt x="117" y="25"/>
                      <a:pt x="118" y="26"/>
                      <a:pt x="118" y="27"/>
                    </a:cubicBezTo>
                    <a:cubicBezTo>
                      <a:pt x="118" y="28"/>
                      <a:pt x="118" y="30"/>
                      <a:pt x="117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1645">
                  <a:solidFill>
                    <a:srgbClr val="414041"/>
                  </a:solidFill>
                </a:endParaRPr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10298706" y="1722041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Ваши студенты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301101" y="2038044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Среднее значение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301100" y="2354047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Сильные 10-20%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298706" y="2670050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Сильные 20-30%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301101" y="2986053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Сильные 30-40%</a:t>
            </a:r>
            <a:endParaRPr lang="en-US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301100" y="3302055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Сильные 40-50%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74" name="Isosceles Triangle 73"/>
          <p:cNvSpPr/>
          <p:nvPr/>
        </p:nvSpPr>
        <p:spPr>
          <a:xfrm>
            <a:off x="9990520" y="1744286"/>
            <a:ext cx="127322" cy="138896"/>
          </a:xfrm>
          <a:prstGeom prst="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>
            <a:off x="9916462" y="2126455"/>
            <a:ext cx="275439" cy="0"/>
          </a:xfrm>
          <a:prstGeom prst="line">
            <a:avLst/>
          </a:prstGeom>
          <a:ln w="19050" cap="rnd">
            <a:solidFill>
              <a:srgbClr val="8FAADC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9985408" y="2434838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9985408" y="2766081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9985408" y="3066844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9985408" y="3398087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0301100" y="3598647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40-50%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0298706" y="3914650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30-40%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0301101" y="4230653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20-30%</a:t>
            </a:r>
            <a:endParaRPr lang="en-US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0301100" y="4546655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10-20%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9985408" y="3679438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9985408" y="4010681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9985408" y="4311444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9985408" y="4642687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10301100" y="4851455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10%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9985408" y="4947487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10004834" y="5181072"/>
            <a:ext cx="98695" cy="954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10301100" y="5147988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Минимум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0301100" y="5452788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Максимум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93" name="Flowchart: Decision 92"/>
          <p:cNvSpPr/>
          <p:nvPr/>
        </p:nvSpPr>
        <p:spPr>
          <a:xfrm>
            <a:off x="10003836" y="5488755"/>
            <a:ext cx="100691" cy="97757"/>
          </a:xfrm>
          <a:prstGeom prst="flowChartDecision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093188"/>
            <a:ext cx="908685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0050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0696A4-B616-4949-99FD-4367B8ECE7C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az-Cyrl-AZ"/>
              <a:t>Наиболее частые ассоциации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51486-0C3D-4B4E-AF69-3CF1AB04D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Какие из нижеперечисленных характеристик Вы ассоциируете со своим вузом? (Выбор вариантов не ограничен).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1B7902-9008-4DF8-A818-65ADD6A8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Репутация и имидж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5C23F-7D12-4445-A192-F8F624F9E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F1DFD6-9F4C-489E-858F-2792ABCC6975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5E09505-7CC1-484B-8BB1-857DCCE6137C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grpSp>
        <p:nvGrpSpPr>
          <p:cNvPr id="19" name="Grupp 20"/>
          <p:cNvGrpSpPr/>
          <p:nvPr/>
        </p:nvGrpSpPr>
        <p:grpSpPr>
          <a:xfrm>
            <a:off x="10404000" y="750334"/>
            <a:ext cx="557660" cy="472483"/>
            <a:chOff x="1873997" y="1681719"/>
            <a:chExt cx="1268234" cy="1074525"/>
          </a:xfrm>
        </p:grpSpPr>
        <p:sp>
          <p:nvSpPr>
            <p:cNvPr id="24" name="Freeform 67"/>
            <p:cNvSpPr>
              <a:spLocks/>
            </p:cNvSpPr>
            <p:nvPr/>
          </p:nvSpPr>
          <p:spPr bwMode="auto">
            <a:xfrm>
              <a:off x="1873997" y="1681719"/>
              <a:ext cx="1268234" cy="1074525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1"/>
            </a:solidFill>
            <a:ln w="38100" cmpd="sng"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endParaRPr lang="en-US" sz="1645">
                <a:solidFill>
                  <a:srgbClr val="0E97C1"/>
                </a:solidFill>
              </a:endParaRPr>
            </a:p>
          </p:txBody>
        </p:sp>
        <p:grpSp>
          <p:nvGrpSpPr>
            <p:cNvPr id="27" name="Group 206"/>
            <p:cNvGrpSpPr/>
            <p:nvPr/>
          </p:nvGrpSpPr>
          <p:grpSpPr>
            <a:xfrm>
              <a:off x="2109507" y="1897288"/>
              <a:ext cx="593250" cy="482733"/>
              <a:chOff x="4291699" y="2425110"/>
              <a:chExt cx="1925058" cy="1566436"/>
            </a:xfrm>
            <a:solidFill>
              <a:schemeClr val="bg1"/>
            </a:solidFill>
          </p:grpSpPr>
          <p:sp>
            <p:nvSpPr>
              <p:cNvPr id="28" name="Freeform 32"/>
              <p:cNvSpPr>
                <a:spLocks/>
              </p:cNvSpPr>
              <p:nvPr/>
            </p:nvSpPr>
            <p:spPr bwMode="auto">
              <a:xfrm>
                <a:off x="5077736" y="2978832"/>
                <a:ext cx="1139021" cy="1012714"/>
              </a:xfrm>
              <a:custGeom>
                <a:avLst/>
                <a:gdLst>
                  <a:gd name="T0" fmla="*/ 69 w 142"/>
                  <a:gd name="T1" fmla="*/ 105 h 126"/>
                  <a:gd name="T2" fmla="*/ 70 w 142"/>
                  <a:gd name="T3" fmla="*/ 106 h 126"/>
                  <a:gd name="T4" fmla="*/ 88 w 142"/>
                  <a:gd name="T5" fmla="*/ 117 h 126"/>
                  <a:gd name="T6" fmla="*/ 109 w 142"/>
                  <a:gd name="T7" fmla="*/ 124 h 126"/>
                  <a:gd name="T8" fmla="*/ 114 w 142"/>
                  <a:gd name="T9" fmla="*/ 125 h 126"/>
                  <a:gd name="T10" fmla="*/ 118 w 142"/>
                  <a:gd name="T11" fmla="*/ 125 h 126"/>
                  <a:gd name="T12" fmla="*/ 120 w 142"/>
                  <a:gd name="T13" fmla="*/ 126 h 126"/>
                  <a:gd name="T14" fmla="*/ 120 w 142"/>
                  <a:gd name="T15" fmla="*/ 126 h 126"/>
                  <a:gd name="T16" fmla="*/ 120 w 142"/>
                  <a:gd name="T17" fmla="*/ 125 h 126"/>
                  <a:gd name="T18" fmla="*/ 121 w 142"/>
                  <a:gd name="T19" fmla="*/ 125 h 126"/>
                  <a:gd name="T20" fmla="*/ 121 w 142"/>
                  <a:gd name="T21" fmla="*/ 125 h 126"/>
                  <a:gd name="T22" fmla="*/ 121 w 142"/>
                  <a:gd name="T23" fmla="*/ 124 h 126"/>
                  <a:gd name="T24" fmla="*/ 119 w 142"/>
                  <a:gd name="T25" fmla="*/ 122 h 126"/>
                  <a:gd name="T26" fmla="*/ 115 w 142"/>
                  <a:gd name="T27" fmla="*/ 118 h 126"/>
                  <a:gd name="T28" fmla="*/ 111 w 142"/>
                  <a:gd name="T29" fmla="*/ 112 h 126"/>
                  <a:gd name="T30" fmla="*/ 108 w 142"/>
                  <a:gd name="T31" fmla="*/ 105 h 126"/>
                  <a:gd name="T32" fmla="*/ 105 w 142"/>
                  <a:gd name="T33" fmla="*/ 95 h 126"/>
                  <a:gd name="T34" fmla="*/ 105 w 142"/>
                  <a:gd name="T35" fmla="*/ 93 h 126"/>
                  <a:gd name="T36" fmla="*/ 106 w 142"/>
                  <a:gd name="T37" fmla="*/ 92 h 126"/>
                  <a:gd name="T38" fmla="*/ 133 w 142"/>
                  <a:gd name="T39" fmla="*/ 70 h 126"/>
                  <a:gd name="T40" fmla="*/ 142 w 142"/>
                  <a:gd name="T41" fmla="*/ 40 h 126"/>
                  <a:gd name="T42" fmla="*/ 136 w 142"/>
                  <a:gd name="T43" fmla="*/ 17 h 126"/>
                  <a:gd name="T44" fmla="*/ 123 w 142"/>
                  <a:gd name="T45" fmla="*/ 0 h 126"/>
                  <a:gd name="T46" fmla="*/ 123 w 142"/>
                  <a:gd name="T47" fmla="*/ 4 h 126"/>
                  <a:gd name="T48" fmla="*/ 114 w 142"/>
                  <a:gd name="T49" fmla="*/ 40 h 126"/>
                  <a:gd name="T50" fmla="*/ 89 w 142"/>
                  <a:gd name="T51" fmla="*/ 69 h 126"/>
                  <a:gd name="T52" fmla="*/ 53 w 142"/>
                  <a:gd name="T53" fmla="*/ 88 h 126"/>
                  <a:gd name="T54" fmla="*/ 8 w 142"/>
                  <a:gd name="T55" fmla="*/ 95 h 126"/>
                  <a:gd name="T56" fmla="*/ 0 w 142"/>
                  <a:gd name="T57" fmla="*/ 94 h 126"/>
                  <a:gd name="T58" fmla="*/ 20 w 142"/>
                  <a:gd name="T59" fmla="*/ 102 h 126"/>
                  <a:gd name="T60" fmla="*/ 51 w 142"/>
                  <a:gd name="T61" fmla="*/ 106 h 126"/>
                  <a:gd name="T62" fmla="*/ 60 w 142"/>
                  <a:gd name="T63" fmla="*/ 106 h 126"/>
                  <a:gd name="T64" fmla="*/ 68 w 142"/>
                  <a:gd name="T65" fmla="*/ 105 h 126"/>
                  <a:gd name="T66" fmla="*/ 69 w 142"/>
                  <a:gd name="T67" fmla="*/ 10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2" h="126">
                    <a:moveTo>
                      <a:pt x="69" y="105"/>
                    </a:moveTo>
                    <a:cubicBezTo>
                      <a:pt x="70" y="106"/>
                      <a:pt x="70" y="106"/>
                      <a:pt x="70" y="106"/>
                    </a:cubicBezTo>
                    <a:cubicBezTo>
                      <a:pt x="76" y="110"/>
                      <a:pt x="82" y="114"/>
                      <a:pt x="88" y="117"/>
                    </a:cubicBezTo>
                    <a:cubicBezTo>
                      <a:pt x="95" y="120"/>
                      <a:pt x="102" y="122"/>
                      <a:pt x="109" y="124"/>
                    </a:cubicBezTo>
                    <a:cubicBezTo>
                      <a:pt x="111" y="124"/>
                      <a:pt x="113" y="124"/>
                      <a:pt x="114" y="125"/>
                    </a:cubicBezTo>
                    <a:cubicBezTo>
                      <a:pt x="115" y="125"/>
                      <a:pt x="116" y="125"/>
                      <a:pt x="118" y="125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20" y="126"/>
                      <a:pt x="120" y="126"/>
                      <a:pt x="120" y="125"/>
                    </a:cubicBezTo>
                    <a:cubicBezTo>
                      <a:pt x="121" y="125"/>
                      <a:pt x="121" y="125"/>
                      <a:pt x="121" y="125"/>
                    </a:cubicBezTo>
                    <a:cubicBezTo>
                      <a:pt x="121" y="125"/>
                      <a:pt x="121" y="125"/>
                      <a:pt x="121" y="125"/>
                    </a:cubicBezTo>
                    <a:cubicBezTo>
                      <a:pt x="121" y="124"/>
                      <a:pt x="121" y="124"/>
                      <a:pt x="121" y="124"/>
                    </a:cubicBezTo>
                    <a:cubicBezTo>
                      <a:pt x="120" y="124"/>
                      <a:pt x="120" y="123"/>
                      <a:pt x="119" y="122"/>
                    </a:cubicBezTo>
                    <a:cubicBezTo>
                      <a:pt x="117" y="121"/>
                      <a:pt x="116" y="119"/>
                      <a:pt x="115" y="118"/>
                    </a:cubicBezTo>
                    <a:cubicBezTo>
                      <a:pt x="113" y="116"/>
                      <a:pt x="112" y="114"/>
                      <a:pt x="111" y="112"/>
                    </a:cubicBezTo>
                    <a:cubicBezTo>
                      <a:pt x="110" y="110"/>
                      <a:pt x="109" y="108"/>
                      <a:pt x="108" y="105"/>
                    </a:cubicBezTo>
                    <a:cubicBezTo>
                      <a:pt x="107" y="102"/>
                      <a:pt x="106" y="99"/>
                      <a:pt x="105" y="95"/>
                    </a:cubicBezTo>
                    <a:cubicBezTo>
                      <a:pt x="105" y="93"/>
                      <a:pt x="105" y="93"/>
                      <a:pt x="105" y="93"/>
                    </a:cubicBezTo>
                    <a:cubicBezTo>
                      <a:pt x="106" y="92"/>
                      <a:pt x="106" y="92"/>
                      <a:pt x="106" y="92"/>
                    </a:cubicBezTo>
                    <a:cubicBezTo>
                      <a:pt x="117" y="86"/>
                      <a:pt x="126" y="79"/>
                      <a:pt x="133" y="70"/>
                    </a:cubicBezTo>
                    <a:cubicBezTo>
                      <a:pt x="139" y="61"/>
                      <a:pt x="142" y="51"/>
                      <a:pt x="142" y="40"/>
                    </a:cubicBezTo>
                    <a:cubicBezTo>
                      <a:pt x="142" y="32"/>
                      <a:pt x="140" y="24"/>
                      <a:pt x="136" y="17"/>
                    </a:cubicBezTo>
                    <a:cubicBezTo>
                      <a:pt x="132" y="11"/>
                      <a:pt x="128" y="5"/>
                      <a:pt x="123" y="0"/>
                    </a:cubicBezTo>
                    <a:cubicBezTo>
                      <a:pt x="123" y="2"/>
                      <a:pt x="123" y="3"/>
                      <a:pt x="123" y="4"/>
                    </a:cubicBezTo>
                    <a:cubicBezTo>
                      <a:pt x="123" y="17"/>
                      <a:pt x="120" y="29"/>
                      <a:pt x="114" y="40"/>
                    </a:cubicBezTo>
                    <a:cubicBezTo>
                      <a:pt x="108" y="51"/>
                      <a:pt x="100" y="61"/>
                      <a:pt x="89" y="69"/>
                    </a:cubicBezTo>
                    <a:cubicBezTo>
                      <a:pt x="79" y="77"/>
                      <a:pt x="67" y="83"/>
                      <a:pt x="53" y="88"/>
                    </a:cubicBezTo>
                    <a:cubicBezTo>
                      <a:pt x="39" y="92"/>
                      <a:pt x="24" y="95"/>
                      <a:pt x="8" y="95"/>
                    </a:cubicBezTo>
                    <a:cubicBezTo>
                      <a:pt x="5" y="95"/>
                      <a:pt x="2" y="95"/>
                      <a:pt x="0" y="94"/>
                    </a:cubicBezTo>
                    <a:cubicBezTo>
                      <a:pt x="6" y="97"/>
                      <a:pt x="13" y="100"/>
                      <a:pt x="20" y="102"/>
                    </a:cubicBezTo>
                    <a:cubicBezTo>
                      <a:pt x="30" y="105"/>
                      <a:pt x="40" y="106"/>
                      <a:pt x="51" y="106"/>
                    </a:cubicBezTo>
                    <a:cubicBezTo>
                      <a:pt x="54" y="106"/>
                      <a:pt x="56" y="106"/>
                      <a:pt x="60" y="106"/>
                    </a:cubicBezTo>
                    <a:cubicBezTo>
                      <a:pt x="63" y="106"/>
                      <a:pt x="65" y="105"/>
                      <a:pt x="68" y="105"/>
                    </a:cubicBezTo>
                    <a:lnTo>
                      <a:pt x="69" y="10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1645">
                  <a:solidFill>
                    <a:srgbClr val="414041"/>
                  </a:solidFill>
                </a:endParaRPr>
              </a:p>
            </p:txBody>
          </p:sp>
          <p:sp>
            <p:nvSpPr>
              <p:cNvPr id="29" name="Freeform 33"/>
              <p:cNvSpPr>
                <a:spLocks noEditPoints="1"/>
              </p:cNvSpPr>
              <p:nvPr/>
            </p:nvSpPr>
            <p:spPr bwMode="auto">
              <a:xfrm>
                <a:off x="4291699" y="2425110"/>
                <a:ext cx="1684848" cy="1414190"/>
              </a:xfrm>
              <a:custGeom>
                <a:avLst/>
                <a:gdLst>
                  <a:gd name="T0" fmla="*/ 202 w 210"/>
                  <a:gd name="T1" fmla="*/ 47 h 176"/>
                  <a:gd name="T2" fmla="*/ 180 w 210"/>
                  <a:gd name="T3" fmla="*/ 23 h 176"/>
                  <a:gd name="T4" fmla="*/ 146 w 210"/>
                  <a:gd name="T5" fmla="*/ 6 h 176"/>
                  <a:gd name="T6" fmla="*/ 105 w 210"/>
                  <a:gd name="T7" fmla="*/ 0 h 176"/>
                  <a:gd name="T8" fmla="*/ 64 w 210"/>
                  <a:gd name="T9" fmla="*/ 6 h 176"/>
                  <a:gd name="T10" fmla="*/ 31 w 210"/>
                  <a:gd name="T11" fmla="*/ 23 h 176"/>
                  <a:gd name="T12" fmla="*/ 8 w 210"/>
                  <a:gd name="T13" fmla="*/ 47 h 176"/>
                  <a:gd name="T14" fmla="*/ 0 w 210"/>
                  <a:gd name="T15" fmla="*/ 77 h 176"/>
                  <a:gd name="T16" fmla="*/ 11 w 210"/>
                  <a:gd name="T17" fmla="*/ 112 h 176"/>
                  <a:gd name="T18" fmla="*/ 42 w 210"/>
                  <a:gd name="T19" fmla="*/ 139 h 176"/>
                  <a:gd name="T20" fmla="*/ 39 w 210"/>
                  <a:gd name="T21" fmla="*/ 149 h 176"/>
                  <a:gd name="T22" fmla="*/ 36 w 210"/>
                  <a:gd name="T23" fmla="*/ 157 h 176"/>
                  <a:gd name="T24" fmla="*/ 32 w 210"/>
                  <a:gd name="T25" fmla="*/ 162 h 176"/>
                  <a:gd name="T26" fmla="*/ 27 w 210"/>
                  <a:gd name="T27" fmla="*/ 167 h 176"/>
                  <a:gd name="T28" fmla="*/ 24 w 210"/>
                  <a:gd name="T29" fmla="*/ 170 h 176"/>
                  <a:gd name="T30" fmla="*/ 24 w 210"/>
                  <a:gd name="T31" fmla="*/ 172 h 176"/>
                  <a:gd name="T32" fmla="*/ 24 w 210"/>
                  <a:gd name="T33" fmla="*/ 173 h 176"/>
                  <a:gd name="T34" fmla="*/ 26 w 210"/>
                  <a:gd name="T35" fmla="*/ 175 h 176"/>
                  <a:gd name="T36" fmla="*/ 29 w 210"/>
                  <a:gd name="T37" fmla="*/ 176 h 176"/>
                  <a:gd name="T38" fmla="*/ 35 w 210"/>
                  <a:gd name="T39" fmla="*/ 175 h 176"/>
                  <a:gd name="T40" fmla="*/ 40 w 210"/>
                  <a:gd name="T41" fmla="*/ 174 h 176"/>
                  <a:gd name="T42" fmla="*/ 86 w 210"/>
                  <a:gd name="T43" fmla="*/ 153 h 176"/>
                  <a:gd name="T44" fmla="*/ 95 w 210"/>
                  <a:gd name="T45" fmla="*/ 154 h 176"/>
                  <a:gd name="T46" fmla="*/ 105 w 210"/>
                  <a:gd name="T47" fmla="*/ 154 h 176"/>
                  <a:gd name="T48" fmla="*/ 146 w 210"/>
                  <a:gd name="T49" fmla="*/ 148 h 176"/>
                  <a:gd name="T50" fmla="*/ 180 w 210"/>
                  <a:gd name="T51" fmla="*/ 132 h 176"/>
                  <a:gd name="T52" fmla="*/ 202 w 210"/>
                  <a:gd name="T53" fmla="*/ 107 h 176"/>
                  <a:gd name="T54" fmla="*/ 210 w 210"/>
                  <a:gd name="T55" fmla="*/ 77 h 176"/>
                  <a:gd name="T56" fmla="*/ 202 w 210"/>
                  <a:gd name="T57" fmla="*/ 47 h 176"/>
                  <a:gd name="T58" fmla="*/ 114 w 210"/>
                  <a:gd name="T59" fmla="*/ 127 h 176"/>
                  <a:gd name="T60" fmla="*/ 112 w 210"/>
                  <a:gd name="T61" fmla="*/ 130 h 176"/>
                  <a:gd name="T62" fmla="*/ 93 w 210"/>
                  <a:gd name="T63" fmla="*/ 130 h 176"/>
                  <a:gd name="T64" fmla="*/ 90 w 210"/>
                  <a:gd name="T65" fmla="*/ 127 h 176"/>
                  <a:gd name="T66" fmla="*/ 91 w 210"/>
                  <a:gd name="T67" fmla="*/ 108 h 176"/>
                  <a:gd name="T68" fmla="*/ 93 w 210"/>
                  <a:gd name="T69" fmla="*/ 106 h 176"/>
                  <a:gd name="T70" fmla="*/ 112 w 210"/>
                  <a:gd name="T71" fmla="*/ 106 h 176"/>
                  <a:gd name="T72" fmla="*/ 115 w 210"/>
                  <a:gd name="T73" fmla="*/ 109 h 176"/>
                  <a:gd name="T74" fmla="*/ 114 w 210"/>
                  <a:gd name="T75" fmla="*/ 127 h 176"/>
                  <a:gd name="T76" fmla="*/ 117 w 210"/>
                  <a:gd name="T77" fmla="*/ 31 h 176"/>
                  <a:gd name="T78" fmla="*/ 110 w 210"/>
                  <a:gd name="T79" fmla="*/ 92 h 176"/>
                  <a:gd name="T80" fmla="*/ 106 w 210"/>
                  <a:gd name="T81" fmla="*/ 94 h 176"/>
                  <a:gd name="T82" fmla="*/ 99 w 210"/>
                  <a:gd name="T83" fmla="*/ 94 h 176"/>
                  <a:gd name="T84" fmla="*/ 96 w 210"/>
                  <a:gd name="T85" fmla="*/ 91 h 176"/>
                  <a:gd name="T86" fmla="*/ 91 w 210"/>
                  <a:gd name="T87" fmla="*/ 31 h 176"/>
                  <a:gd name="T88" fmla="*/ 91 w 210"/>
                  <a:gd name="T89" fmla="*/ 26 h 176"/>
                  <a:gd name="T90" fmla="*/ 94 w 210"/>
                  <a:gd name="T91" fmla="*/ 25 h 176"/>
                  <a:gd name="T92" fmla="*/ 115 w 210"/>
                  <a:gd name="T93" fmla="*/ 25 h 176"/>
                  <a:gd name="T94" fmla="*/ 118 w 210"/>
                  <a:gd name="T95" fmla="*/ 27 h 176"/>
                  <a:gd name="T96" fmla="*/ 117 w 210"/>
                  <a:gd name="T97" fmla="*/ 3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10" h="176">
                    <a:moveTo>
                      <a:pt x="202" y="47"/>
                    </a:moveTo>
                    <a:cubicBezTo>
                      <a:pt x="197" y="38"/>
                      <a:pt x="189" y="30"/>
                      <a:pt x="180" y="23"/>
                    </a:cubicBezTo>
                    <a:cubicBezTo>
                      <a:pt x="170" y="16"/>
                      <a:pt x="159" y="10"/>
                      <a:pt x="146" y="6"/>
                    </a:cubicBezTo>
                    <a:cubicBezTo>
                      <a:pt x="133" y="2"/>
                      <a:pt x="120" y="0"/>
                      <a:pt x="105" y="0"/>
                    </a:cubicBezTo>
                    <a:cubicBezTo>
                      <a:pt x="91" y="0"/>
                      <a:pt x="77" y="2"/>
                      <a:pt x="64" y="6"/>
                    </a:cubicBezTo>
                    <a:cubicBezTo>
                      <a:pt x="52" y="10"/>
                      <a:pt x="40" y="16"/>
                      <a:pt x="31" y="23"/>
                    </a:cubicBezTo>
                    <a:cubicBezTo>
                      <a:pt x="21" y="30"/>
                      <a:pt x="14" y="38"/>
                      <a:pt x="8" y="47"/>
                    </a:cubicBezTo>
                    <a:cubicBezTo>
                      <a:pt x="3" y="57"/>
                      <a:pt x="0" y="67"/>
                      <a:pt x="0" y="77"/>
                    </a:cubicBezTo>
                    <a:cubicBezTo>
                      <a:pt x="0" y="90"/>
                      <a:pt x="4" y="102"/>
                      <a:pt x="11" y="112"/>
                    </a:cubicBezTo>
                    <a:cubicBezTo>
                      <a:pt x="19" y="123"/>
                      <a:pt x="29" y="132"/>
                      <a:pt x="42" y="139"/>
                    </a:cubicBezTo>
                    <a:cubicBezTo>
                      <a:pt x="41" y="143"/>
                      <a:pt x="40" y="146"/>
                      <a:pt x="39" y="149"/>
                    </a:cubicBezTo>
                    <a:cubicBezTo>
                      <a:pt x="38" y="152"/>
                      <a:pt x="37" y="155"/>
                      <a:pt x="36" y="157"/>
                    </a:cubicBezTo>
                    <a:cubicBezTo>
                      <a:pt x="34" y="159"/>
                      <a:pt x="33" y="161"/>
                      <a:pt x="32" y="162"/>
                    </a:cubicBezTo>
                    <a:cubicBezTo>
                      <a:pt x="30" y="164"/>
                      <a:pt x="29" y="166"/>
                      <a:pt x="27" y="167"/>
                    </a:cubicBezTo>
                    <a:cubicBezTo>
                      <a:pt x="26" y="168"/>
                      <a:pt x="25" y="169"/>
                      <a:pt x="24" y="170"/>
                    </a:cubicBezTo>
                    <a:cubicBezTo>
                      <a:pt x="24" y="170"/>
                      <a:pt x="24" y="171"/>
                      <a:pt x="24" y="172"/>
                    </a:cubicBezTo>
                    <a:cubicBezTo>
                      <a:pt x="24" y="173"/>
                      <a:pt x="24" y="173"/>
                      <a:pt x="24" y="173"/>
                    </a:cubicBezTo>
                    <a:cubicBezTo>
                      <a:pt x="24" y="174"/>
                      <a:pt x="25" y="174"/>
                      <a:pt x="26" y="175"/>
                    </a:cubicBezTo>
                    <a:cubicBezTo>
                      <a:pt x="27" y="176"/>
                      <a:pt x="28" y="176"/>
                      <a:pt x="29" y="176"/>
                    </a:cubicBezTo>
                    <a:cubicBezTo>
                      <a:pt x="31" y="176"/>
                      <a:pt x="33" y="175"/>
                      <a:pt x="35" y="175"/>
                    </a:cubicBezTo>
                    <a:cubicBezTo>
                      <a:pt x="37" y="175"/>
                      <a:pt x="38" y="174"/>
                      <a:pt x="40" y="174"/>
                    </a:cubicBezTo>
                    <a:cubicBezTo>
                      <a:pt x="57" y="170"/>
                      <a:pt x="72" y="163"/>
                      <a:pt x="86" y="153"/>
                    </a:cubicBezTo>
                    <a:cubicBezTo>
                      <a:pt x="89" y="153"/>
                      <a:pt x="92" y="154"/>
                      <a:pt x="95" y="154"/>
                    </a:cubicBezTo>
                    <a:cubicBezTo>
                      <a:pt x="99" y="154"/>
                      <a:pt x="102" y="154"/>
                      <a:pt x="105" y="154"/>
                    </a:cubicBezTo>
                    <a:cubicBezTo>
                      <a:pt x="120" y="154"/>
                      <a:pt x="133" y="152"/>
                      <a:pt x="146" y="148"/>
                    </a:cubicBezTo>
                    <a:cubicBezTo>
                      <a:pt x="159" y="144"/>
                      <a:pt x="170" y="139"/>
                      <a:pt x="180" y="132"/>
                    </a:cubicBezTo>
                    <a:cubicBezTo>
                      <a:pt x="189" y="125"/>
                      <a:pt x="197" y="117"/>
                      <a:pt x="202" y="107"/>
                    </a:cubicBezTo>
                    <a:cubicBezTo>
                      <a:pt x="208" y="98"/>
                      <a:pt x="210" y="88"/>
                      <a:pt x="210" y="77"/>
                    </a:cubicBezTo>
                    <a:cubicBezTo>
                      <a:pt x="210" y="67"/>
                      <a:pt x="208" y="57"/>
                      <a:pt x="202" y="47"/>
                    </a:cubicBezTo>
                    <a:close/>
                    <a:moveTo>
                      <a:pt x="114" y="127"/>
                    </a:moveTo>
                    <a:cubicBezTo>
                      <a:pt x="114" y="129"/>
                      <a:pt x="113" y="130"/>
                      <a:pt x="112" y="130"/>
                    </a:cubicBezTo>
                    <a:cubicBezTo>
                      <a:pt x="93" y="130"/>
                      <a:pt x="93" y="130"/>
                      <a:pt x="93" y="130"/>
                    </a:cubicBezTo>
                    <a:cubicBezTo>
                      <a:pt x="91" y="130"/>
                      <a:pt x="90" y="128"/>
                      <a:pt x="90" y="127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2" y="106"/>
                      <a:pt x="93" y="106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4" y="106"/>
                      <a:pt x="115" y="107"/>
                      <a:pt x="115" y="109"/>
                    </a:cubicBezTo>
                    <a:lnTo>
                      <a:pt x="114" y="127"/>
                    </a:lnTo>
                    <a:close/>
                    <a:moveTo>
                      <a:pt x="117" y="31"/>
                    </a:moveTo>
                    <a:cubicBezTo>
                      <a:pt x="110" y="92"/>
                      <a:pt x="110" y="92"/>
                      <a:pt x="110" y="92"/>
                    </a:cubicBezTo>
                    <a:cubicBezTo>
                      <a:pt x="109" y="93"/>
                      <a:pt x="108" y="94"/>
                      <a:pt x="106" y="94"/>
                    </a:cubicBezTo>
                    <a:cubicBezTo>
                      <a:pt x="99" y="94"/>
                      <a:pt x="99" y="94"/>
                      <a:pt x="99" y="94"/>
                    </a:cubicBezTo>
                    <a:cubicBezTo>
                      <a:pt x="98" y="94"/>
                      <a:pt x="97" y="93"/>
                      <a:pt x="96" y="91"/>
                    </a:cubicBezTo>
                    <a:cubicBezTo>
                      <a:pt x="91" y="31"/>
                      <a:pt x="91" y="31"/>
                      <a:pt x="91" y="31"/>
                    </a:cubicBezTo>
                    <a:cubicBezTo>
                      <a:pt x="91" y="29"/>
                      <a:pt x="91" y="27"/>
                      <a:pt x="91" y="26"/>
                    </a:cubicBezTo>
                    <a:cubicBezTo>
                      <a:pt x="91" y="26"/>
                      <a:pt x="92" y="25"/>
                      <a:pt x="94" y="25"/>
                    </a:cubicBezTo>
                    <a:cubicBezTo>
                      <a:pt x="115" y="25"/>
                      <a:pt x="115" y="25"/>
                      <a:pt x="115" y="25"/>
                    </a:cubicBezTo>
                    <a:cubicBezTo>
                      <a:pt x="117" y="25"/>
                      <a:pt x="118" y="26"/>
                      <a:pt x="118" y="27"/>
                    </a:cubicBezTo>
                    <a:cubicBezTo>
                      <a:pt x="118" y="28"/>
                      <a:pt x="118" y="30"/>
                      <a:pt x="117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 sz="1645">
                  <a:solidFill>
                    <a:srgbClr val="414041"/>
                  </a:solidFill>
                </a:endParaRPr>
              </a:p>
            </p:txBody>
          </p:sp>
        </p:grp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00" y="1242000"/>
            <a:ext cx="9385300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0796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456261"/>
          </a:xfrm>
        </p:spPr>
        <p:txBody>
          <a:bodyPr/>
          <a:lstStyle/>
          <a:p>
            <a:r>
              <a:rPr lang="ru-RU"/>
              <a:t>В каком учебном заведении Вы учитесь? / Какое учебное заведение Вы окончили с наивысшей степенью?</a:t>
            </a:r>
          </a:p>
          <a:p>
            <a:r>
              <a:rPr lang="ru-RU"/>
              <a:t>Какие из нижеперечисленных атрибутов Вы ассоциируете со своим вузом? (Выбор вариантов не ограничен). </a:t>
            </a:r>
          </a:p>
          <a:p>
            <a:r>
              <a:rPr lang="ru-RU"/>
              <a:t>Какие из этих показателей представляются Вам наиболее важными? (Выберите не более 3 вариантов ответа).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Где Вы находитесь в отношении </a:t>
            </a:r>
            <a:r>
              <a:rPr lang="ru-RU" b="1" dirty="0"/>
              <a:t>образовательных услуг</a:t>
            </a:r>
            <a:r>
              <a:rPr lang="ru-RU" dirty="0"/>
              <a:t> среди студентов?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D51C7F-B295-47D2-A6EC-AA256705AAAB}"/>
              </a:ext>
            </a:extLst>
          </p:cNvPr>
          <p:cNvGrpSpPr/>
          <p:nvPr/>
        </p:nvGrpSpPr>
        <p:grpSpPr>
          <a:xfrm rot="5400000">
            <a:off x="5482086" y="2378763"/>
            <a:ext cx="531629" cy="7063889"/>
            <a:chOff x="1660363" y="1846810"/>
            <a:chExt cx="531629" cy="3970008"/>
          </a:xfrm>
        </p:grpSpPr>
        <p:sp>
          <p:nvSpPr>
            <p:cNvPr id="22" name="Rectangle 21"/>
            <p:cNvSpPr/>
            <p:nvPr/>
          </p:nvSpPr>
          <p:spPr>
            <a:xfrm rot="16200000">
              <a:off x="-123291" y="3759426"/>
              <a:ext cx="3827060" cy="259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z-Cyrl-AZ" sz="1088">
                  <a:solidFill>
                    <a:srgbClr val="414041"/>
                  </a:solidFill>
                  <a:cs typeface="Calibri" pitchFamily="34" charset="0"/>
                </a:rPr>
                <a:t>Атрибуты отсортированы по значимости</a:t>
              </a:r>
              <a:endParaRPr lang="en-US" sz="997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23" name="Down Arrow 22"/>
            <p:cNvSpPr/>
            <p:nvPr/>
          </p:nvSpPr>
          <p:spPr>
            <a:xfrm flipV="1">
              <a:off x="1852789" y="1846810"/>
              <a:ext cx="339203" cy="397000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r"/>
              <a:r>
                <a:rPr lang="az-Cyrl-AZ" sz="907">
                  <a:solidFill>
                    <a:srgbClr val="F2F2F2"/>
                  </a:solidFill>
                  <a:cs typeface="Calibri" pitchFamily="34" charset="0"/>
                </a:rPr>
                <a:t>Самые привлекательные</a:t>
              </a:r>
              <a:endParaRPr lang="en-GB" sz="907" dirty="0">
                <a:solidFill>
                  <a:srgbClr val="F2F2F2"/>
                </a:solidFill>
                <a:cs typeface="Calibri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437807" y="1668444"/>
            <a:ext cx="184731" cy="650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>
              <a:solidFill>
                <a:srgbClr val="3A3A3A"/>
              </a:solidFill>
              <a:cs typeface="Calibri" pitchFamily="34" charset="0"/>
            </a:endParaRPr>
          </a:p>
          <a:p>
            <a:endParaRPr lang="sv-SE" dirty="0"/>
          </a:p>
        </p:txBody>
      </p:sp>
      <p:grpSp>
        <p:nvGrpSpPr>
          <p:cNvPr id="24" name="Grupp 12">
            <a:extLst>
              <a:ext uri="{FF2B5EF4-FFF2-40B4-BE49-F238E27FC236}">
                <a16:creationId xmlns:a16="http://schemas.microsoft.com/office/drawing/2014/main" id="{D649CB23-2B47-4874-97D4-F76F058F5A43}"/>
              </a:ext>
            </a:extLst>
          </p:cNvPr>
          <p:cNvGrpSpPr>
            <a:grpSpLocks/>
          </p:cNvGrpSpPr>
          <p:nvPr/>
        </p:nvGrpSpPr>
        <p:grpSpPr>
          <a:xfrm>
            <a:off x="10804036" y="748800"/>
            <a:ext cx="558000" cy="471600"/>
            <a:chOff x="2541724" y="3847884"/>
            <a:chExt cx="1907678" cy="1678286"/>
          </a:xfrm>
        </p:grpSpPr>
        <p:sp>
          <p:nvSpPr>
            <p:cNvPr id="25" name="Freeform 58">
              <a:extLst>
                <a:ext uri="{FF2B5EF4-FFF2-40B4-BE49-F238E27FC236}">
                  <a16:creationId xmlns:a16="http://schemas.microsoft.com/office/drawing/2014/main" id="{19982E85-3F2B-4964-BDC6-B9577775BEC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541724" y="3847884"/>
              <a:ext cx="1907678" cy="1678286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4" b="0" i="0" u="none" strike="noStrike" kern="1200" cap="none" spc="0" normalizeH="0" baseline="0" noProof="0" dirty="0">
                <a:ln w="38100" cmpd="sng">
                  <a:solidFill>
                    <a:prstClr val="white"/>
                  </a:solidFill>
                </a:ln>
                <a:solidFill>
                  <a:srgbClr val="E2E3E4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grpSp>
          <p:nvGrpSpPr>
            <p:cNvPr id="26" name="Grupp 79">
              <a:extLst>
                <a:ext uri="{FF2B5EF4-FFF2-40B4-BE49-F238E27FC236}">
                  <a16:creationId xmlns:a16="http://schemas.microsoft.com/office/drawing/2014/main" id="{96D8CCB9-01D5-4E40-9546-ECA66A6FEC44}"/>
                </a:ext>
              </a:extLst>
            </p:cNvPr>
            <p:cNvGrpSpPr/>
            <p:nvPr/>
          </p:nvGrpSpPr>
          <p:grpSpPr>
            <a:xfrm>
              <a:off x="3366443" y="4346158"/>
              <a:ext cx="633700" cy="983678"/>
              <a:chOff x="3272575" y="4273335"/>
              <a:chExt cx="755742" cy="1173120"/>
            </a:xfrm>
          </p:grpSpPr>
          <p:sp>
            <p:nvSpPr>
              <p:cNvPr id="27" name="Freeform 70">
                <a:extLst>
                  <a:ext uri="{FF2B5EF4-FFF2-40B4-BE49-F238E27FC236}">
                    <a16:creationId xmlns:a16="http://schemas.microsoft.com/office/drawing/2014/main" id="{EF2743D5-A73B-496C-9C91-ED061EC8C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390" y="4946777"/>
                <a:ext cx="548449" cy="499678"/>
              </a:xfrm>
              <a:custGeom>
                <a:avLst/>
                <a:gdLst>
                  <a:gd name="T0" fmla="*/ 53 w 107"/>
                  <a:gd name="T1" fmla="*/ 18 h 94"/>
                  <a:gd name="T2" fmla="*/ 0 w 107"/>
                  <a:gd name="T3" fmla="*/ 0 h 94"/>
                  <a:gd name="T4" fmla="*/ 0 w 107"/>
                  <a:gd name="T5" fmla="*/ 72 h 94"/>
                  <a:gd name="T6" fmla="*/ 53 w 107"/>
                  <a:gd name="T7" fmla="*/ 94 h 94"/>
                  <a:gd name="T8" fmla="*/ 107 w 107"/>
                  <a:gd name="T9" fmla="*/ 72 h 94"/>
                  <a:gd name="T10" fmla="*/ 107 w 107"/>
                  <a:gd name="T11" fmla="*/ 0 h 94"/>
                  <a:gd name="T12" fmla="*/ 53 w 107"/>
                  <a:gd name="T13" fmla="*/ 1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94">
                    <a:moveTo>
                      <a:pt x="53" y="18"/>
                    </a:moveTo>
                    <a:cubicBezTo>
                      <a:pt x="28" y="18"/>
                      <a:pt x="7" y="10"/>
                      <a:pt x="0" y="0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84"/>
                      <a:pt x="24" y="94"/>
                      <a:pt x="53" y="94"/>
                    </a:cubicBezTo>
                    <a:cubicBezTo>
                      <a:pt x="83" y="94"/>
                      <a:pt x="107" y="84"/>
                      <a:pt x="107" y="72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0" y="10"/>
                      <a:pt x="79" y="18"/>
                      <a:pt x="53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28" name="Freeform 71">
                <a:extLst>
                  <a:ext uri="{FF2B5EF4-FFF2-40B4-BE49-F238E27FC236}">
                    <a16:creationId xmlns:a16="http://schemas.microsoft.com/office/drawing/2014/main" id="{892B5605-6FF5-40B3-B3AA-95496EC42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487" y="4495380"/>
                <a:ext cx="137830" cy="170293"/>
              </a:xfrm>
              <a:custGeom>
                <a:avLst/>
                <a:gdLst>
                  <a:gd name="T0" fmla="*/ 21 w 27"/>
                  <a:gd name="T1" fmla="*/ 19 h 32"/>
                  <a:gd name="T2" fmla="*/ 4 w 27"/>
                  <a:gd name="T3" fmla="*/ 30 h 32"/>
                  <a:gd name="T4" fmla="*/ 9 w 27"/>
                  <a:gd name="T5" fmla="*/ 10 h 32"/>
                  <a:gd name="T6" fmla="*/ 26 w 27"/>
                  <a:gd name="T7" fmla="*/ 0 h 32"/>
                  <a:gd name="T8" fmla="*/ 21 w 27"/>
                  <a:gd name="T9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2">
                    <a:moveTo>
                      <a:pt x="21" y="19"/>
                    </a:moveTo>
                    <a:cubicBezTo>
                      <a:pt x="15" y="28"/>
                      <a:pt x="7" y="32"/>
                      <a:pt x="4" y="30"/>
                    </a:cubicBezTo>
                    <a:cubicBezTo>
                      <a:pt x="0" y="27"/>
                      <a:pt x="2" y="18"/>
                      <a:pt x="9" y="10"/>
                    </a:cubicBezTo>
                    <a:cubicBezTo>
                      <a:pt x="15" y="2"/>
                      <a:pt x="26" y="0"/>
                      <a:pt x="26" y="0"/>
                    </a:cubicBezTo>
                    <a:cubicBezTo>
                      <a:pt x="26" y="0"/>
                      <a:pt x="27" y="11"/>
                      <a:pt x="21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29" name="Freeform 73">
                <a:extLst>
                  <a:ext uri="{FF2B5EF4-FFF2-40B4-BE49-F238E27FC236}">
                    <a16:creationId xmlns:a16="http://schemas.microsoft.com/office/drawing/2014/main" id="{CCC33893-50E5-4DD1-BE8C-88246A4CD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575" y="4488981"/>
                <a:ext cx="266331" cy="505656"/>
              </a:xfrm>
              <a:custGeom>
                <a:avLst/>
                <a:gdLst>
                  <a:gd name="T0" fmla="*/ 34 w 52"/>
                  <a:gd name="T1" fmla="*/ 34 h 95"/>
                  <a:gd name="T2" fmla="*/ 40 w 52"/>
                  <a:gd name="T3" fmla="*/ 14 h 95"/>
                  <a:gd name="T4" fmla="*/ 24 w 52"/>
                  <a:gd name="T5" fmla="*/ 0 h 95"/>
                  <a:gd name="T6" fmla="*/ 28 w 52"/>
                  <a:gd name="T7" fmla="*/ 13 h 95"/>
                  <a:gd name="T8" fmla="*/ 13 w 52"/>
                  <a:gd name="T9" fmla="*/ 18 h 95"/>
                  <a:gd name="T10" fmla="*/ 9 w 52"/>
                  <a:gd name="T11" fmla="*/ 4 h 95"/>
                  <a:gd name="T12" fmla="*/ 3 w 52"/>
                  <a:gd name="T13" fmla="*/ 25 h 95"/>
                  <a:gd name="T14" fmla="*/ 19 w 52"/>
                  <a:gd name="T15" fmla="*/ 39 h 95"/>
                  <a:gd name="T16" fmla="*/ 24 w 52"/>
                  <a:gd name="T17" fmla="*/ 58 h 95"/>
                  <a:gd name="T18" fmla="*/ 13 w 52"/>
                  <a:gd name="T19" fmla="*/ 72 h 95"/>
                  <a:gd name="T20" fmla="*/ 52 w 52"/>
                  <a:gd name="T21" fmla="*/ 95 h 95"/>
                  <a:gd name="T22" fmla="*/ 34 w 52"/>
                  <a:gd name="T23" fmla="*/ 3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95">
                    <a:moveTo>
                      <a:pt x="34" y="34"/>
                    </a:moveTo>
                    <a:cubicBezTo>
                      <a:pt x="40" y="30"/>
                      <a:pt x="42" y="22"/>
                      <a:pt x="40" y="14"/>
                    </a:cubicBezTo>
                    <a:cubicBezTo>
                      <a:pt x="38" y="6"/>
                      <a:pt x="32" y="1"/>
                      <a:pt x="24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3" y="9"/>
                      <a:pt x="0" y="17"/>
                      <a:pt x="3" y="25"/>
                    </a:cubicBezTo>
                    <a:cubicBezTo>
                      <a:pt x="5" y="33"/>
                      <a:pt x="11" y="38"/>
                      <a:pt x="19" y="39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17" y="62"/>
                      <a:pt x="13" y="67"/>
                      <a:pt x="13" y="72"/>
                    </a:cubicBezTo>
                    <a:cubicBezTo>
                      <a:pt x="13" y="83"/>
                      <a:pt x="30" y="92"/>
                      <a:pt x="52" y="95"/>
                    </a:cubicBezTo>
                    <a:lnTo>
                      <a:pt x="34" y="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30" name="Freeform 74">
                <a:extLst>
                  <a:ext uri="{FF2B5EF4-FFF2-40B4-BE49-F238E27FC236}">
                    <a16:creationId xmlns:a16="http://schemas.microsoft.com/office/drawing/2014/main" id="{B4836227-3509-49A9-823D-7D332B5E8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971" y="4273335"/>
                <a:ext cx="399856" cy="664747"/>
              </a:xfrm>
              <a:custGeom>
                <a:avLst/>
                <a:gdLst>
                  <a:gd name="T0" fmla="*/ 74 w 78"/>
                  <a:gd name="T1" fmla="*/ 7 h 125"/>
                  <a:gd name="T2" fmla="*/ 69 w 78"/>
                  <a:gd name="T3" fmla="*/ 6 h 125"/>
                  <a:gd name="T4" fmla="*/ 65 w 78"/>
                  <a:gd name="T5" fmla="*/ 9 h 125"/>
                  <a:gd name="T6" fmla="*/ 61 w 78"/>
                  <a:gd name="T7" fmla="*/ 9 h 125"/>
                  <a:gd name="T8" fmla="*/ 53 w 78"/>
                  <a:gd name="T9" fmla="*/ 4 h 125"/>
                  <a:gd name="T10" fmla="*/ 48 w 78"/>
                  <a:gd name="T11" fmla="*/ 3 h 125"/>
                  <a:gd name="T12" fmla="*/ 44 w 78"/>
                  <a:gd name="T13" fmla="*/ 2 h 125"/>
                  <a:gd name="T14" fmla="*/ 0 w 78"/>
                  <a:gd name="T15" fmla="*/ 23 h 125"/>
                  <a:gd name="T16" fmla="*/ 3 w 78"/>
                  <a:gd name="T17" fmla="*/ 25 h 125"/>
                  <a:gd name="T18" fmla="*/ 41 w 78"/>
                  <a:gd name="T19" fmla="*/ 21 h 125"/>
                  <a:gd name="T20" fmla="*/ 35 w 78"/>
                  <a:gd name="T21" fmla="*/ 59 h 125"/>
                  <a:gd name="T22" fmla="*/ 31 w 78"/>
                  <a:gd name="T23" fmla="*/ 61 h 125"/>
                  <a:gd name="T24" fmla="*/ 28 w 78"/>
                  <a:gd name="T25" fmla="*/ 78 h 125"/>
                  <a:gd name="T26" fmla="*/ 28 w 78"/>
                  <a:gd name="T27" fmla="*/ 78 h 125"/>
                  <a:gd name="T28" fmla="*/ 20 w 78"/>
                  <a:gd name="T29" fmla="*/ 117 h 125"/>
                  <a:gd name="T30" fmla="*/ 20 w 78"/>
                  <a:gd name="T31" fmla="*/ 116 h 125"/>
                  <a:gd name="T32" fmla="*/ 22 w 78"/>
                  <a:gd name="T33" fmla="*/ 124 h 125"/>
                  <a:gd name="T34" fmla="*/ 30 w 78"/>
                  <a:gd name="T35" fmla="*/ 125 h 125"/>
                  <a:gd name="T36" fmla="*/ 31 w 78"/>
                  <a:gd name="T37" fmla="*/ 125 h 125"/>
                  <a:gd name="T38" fmla="*/ 66 w 78"/>
                  <a:gd name="T39" fmla="*/ 84 h 125"/>
                  <a:gd name="T40" fmla="*/ 50 w 78"/>
                  <a:gd name="T41" fmla="*/ 79 h 125"/>
                  <a:gd name="T42" fmla="*/ 52 w 78"/>
                  <a:gd name="T43" fmla="*/ 74 h 125"/>
                  <a:gd name="T44" fmla="*/ 45 w 78"/>
                  <a:gd name="T45" fmla="*/ 60 h 125"/>
                  <a:gd name="T46" fmla="*/ 50 w 78"/>
                  <a:gd name="T47" fmla="*/ 22 h 125"/>
                  <a:gd name="T48" fmla="*/ 60 w 78"/>
                  <a:gd name="T49" fmla="*/ 20 h 125"/>
                  <a:gd name="T50" fmla="*/ 63 w 78"/>
                  <a:gd name="T51" fmla="*/ 20 h 125"/>
                  <a:gd name="T52" fmla="*/ 66 w 78"/>
                  <a:gd name="T53" fmla="*/ 25 h 125"/>
                  <a:gd name="T54" fmla="*/ 72 w 78"/>
                  <a:gd name="T55" fmla="*/ 25 h 125"/>
                  <a:gd name="T56" fmla="*/ 76 w 78"/>
                  <a:gd name="T57" fmla="*/ 24 h 125"/>
                  <a:gd name="T58" fmla="*/ 78 w 78"/>
                  <a:gd name="T59" fmla="*/ 9 h 125"/>
                  <a:gd name="T60" fmla="*/ 74 w 78"/>
                  <a:gd name="T61" fmla="*/ 7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25">
                    <a:moveTo>
                      <a:pt x="74" y="7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7" y="5"/>
                      <a:pt x="65" y="7"/>
                      <a:pt x="65" y="9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58" y="8"/>
                      <a:pt x="55" y="4"/>
                      <a:pt x="53" y="4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2"/>
                      <a:pt x="45" y="2"/>
                      <a:pt x="44" y="2"/>
                    </a:cubicBezTo>
                    <a:cubicBezTo>
                      <a:pt x="30" y="0"/>
                      <a:pt x="5" y="9"/>
                      <a:pt x="0" y="23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13" y="16"/>
                      <a:pt x="30" y="12"/>
                      <a:pt x="41" y="21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3" y="59"/>
                      <a:pt x="31" y="58"/>
                      <a:pt x="31" y="61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0" y="117"/>
                      <a:pt x="20" y="117"/>
                      <a:pt x="20" y="117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25" y="125"/>
                      <a:pt x="28" y="125"/>
                      <a:pt x="30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66" y="84"/>
                      <a:pt x="66" y="84"/>
                      <a:pt x="66" y="84"/>
                    </a:cubicBezTo>
                    <a:cubicBezTo>
                      <a:pt x="61" y="82"/>
                      <a:pt x="56" y="80"/>
                      <a:pt x="50" y="79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53" y="64"/>
                      <a:pt x="48" y="61"/>
                      <a:pt x="45" y="60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53" y="23"/>
                      <a:pt x="57" y="19"/>
                      <a:pt x="60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22"/>
                      <a:pt x="64" y="24"/>
                      <a:pt x="66" y="25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4" y="26"/>
                      <a:pt x="76" y="26"/>
                      <a:pt x="76" y="24"/>
                    </a:cubicBezTo>
                    <a:cubicBezTo>
                      <a:pt x="78" y="9"/>
                      <a:pt x="78" y="9"/>
                      <a:pt x="78" y="9"/>
                    </a:cubicBezTo>
                    <a:cubicBezTo>
                      <a:pt x="78" y="7"/>
                      <a:pt x="77" y="7"/>
                      <a:pt x="74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31" name="Freeform 75">
                <a:extLst>
                  <a:ext uri="{FF2B5EF4-FFF2-40B4-BE49-F238E27FC236}">
                    <a16:creationId xmlns:a16="http://schemas.microsoft.com/office/drawing/2014/main" id="{B6C6A4C8-9411-4C53-9C77-BE8D5A2F7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568" y="4659275"/>
                <a:ext cx="301507" cy="335362"/>
              </a:xfrm>
              <a:custGeom>
                <a:avLst/>
                <a:gdLst>
                  <a:gd name="T0" fmla="*/ 40 w 59"/>
                  <a:gd name="T1" fmla="*/ 31 h 63"/>
                  <a:gd name="T2" fmla="*/ 59 w 59"/>
                  <a:gd name="T3" fmla="*/ 5 h 63"/>
                  <a:gd name="T4" fmla="*/ 52 w 59"/>
                  <a:gd name="T5" fmla="*/ 0 h 63"/>
                  <a:gd name="T6" fmla="*/ 0 w 59"/>
                  <a:gd name="T7" fmla="*/ 63 h 63"/>
                  <a:gd name="T8" fmla="*/ 45 w 59"/>
                  <a:gd name="T9" fmla="*/ 40 h 63"/>
                  <a:gd name="T10" fmla="*/ 40 w 59"/>
                  <a:gd name="T11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63">
                    <a:moveTo>
                      <a:pt x="40" y="31"/>
                    </a:moveTo>
                    <a:cubicBezTo>
                      <a:pt x="59" y="5"/>
                      <a:pt x="59" y="5"/>
                      <a:pt x="59" y="5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25" y="62"/>
                      <a:pt x="45" y="52"/>
                      <a:pt x="45" y="40"/>
                    </a:cubicBezTo>
                    <a:cubicBezTo>
                      <a:pt x="45" y="37"/>
                      <a:pt x="43" y="34"/>
                      <a:pt x="40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10298706" y="1722041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Ваши студенты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301101" y="2038044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Среднее значение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301100" y="2354047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Сильные 10-20%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298706" y="2670050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Сильные 20-30%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301101" y="2986053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Сильные 30-40%</a:t>
            </a:r>
            <a:endParaRPr lang="en-US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301100" y="3302055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Сильные 40-50%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62" name="Isosceles Triangle 61"/>
          <p:cNvSpPr/>
          <p:nvPr/>
        </p:nvSpPr>
        <p:spPr>
          <a:xfrm>
            <a:off x="9990520" y="1744286"/>
            <a:ext cx="127322" cy="138896"/>
          </a:xfrm>
          <a:prstGeom prst="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>
            <a:off x="9916462" y="2126455"/>
            <a:ext cx="275439" cy="0"/>
          </a:xfrm>
          <a:prstGeom prst="line">
            <a:avLst/>
          </a:prstGeom>
          <a:ln w="19050" cap="rnd">
            <a:solidFill>
              <a:srgbClr val="8FAADC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5408" y="2434838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9985408" y="2766081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9985408" y="3066844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9985408" y="3398087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301100" y="3598647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40-50%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298706" y="3914650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30-40%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301101" y="4230653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20-30%</a:t>
            </a:r>
            <a:endParaRPr lang="en-US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0301100" y="4546655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10-20%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9985408" y="3679438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9985408" y="4010681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9985408" y="4311444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9985408" y="4642687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0301100" y="4851455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10%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9985408" y="4947487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10004834" y="5181072"/>
            <a:ext cx="98695" cy="954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10301100" y="5147988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Минимум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0301100" y="5452788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Максимум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81" name="Flowchart: Decision 80"/>
          <p:cNvSpPr/>
          <p:nvPr/>
        </p:nvSpPr>
        <p:spPr>
          <a:xfrm>
            <a:off x="10003836" y="5488755"/>
            <a:ext cx="100691" cy="97757"/>
          </a:xfrm>
          <a:prstGeom prst="flowChartDecision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093188"/>
            <a:ext cx="9085262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4050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CE4493-CC91-4505-A565-124E136F65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az-Cyrl-AZ"/>
              <a:t>Наиболее частые ассоциации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51486-0C3D-4B4E-AF69-3CF1AB04D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Какие из нижеперечисленных характеристик Вы ассоциируете со своим вузом? (Выбор вариантов не ограничен).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1B7902-9008-4DF8-A818-65ADD6A8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Образовательные услуги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5C23F-7D12-4445-A192-F8F624F9E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F1DFD6-9F4C-489E-858F-2792ABCC6975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5E09505-7CC1-484B-8BB1-857DCCE6137C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grpSp>
        <p:nvGrpSpPr>
          <p:cNvPr id="32" name="Grupp 12">
            <a:extLst>
              <a:ext uri="{FF2B5EF4-FFF2-40B4-BE49-F238E27FC236}">
                <a16:creationId xmlns:a16="http://schemas.microsoft.com/office/drawing/2014/main" id="{D649CB23-2B47-4874-97D4-F76F058F5A43}"/>
              </a:ext>
            </a:extLst>
          </p:cNvPr>
          <p:cNvGrpSpPr>
            <a:grpSpLocks/>
          </p:cNvGrpSpPr>
          <p:nvPr/>
        </p:nvGrpSpPr>
        <p:grpSpPr>
          <a:xfrm>
            <a:off x="10404000" y="748800"/>
            <a:ext cx="558000" cy="471600"/>
            <a:chOff x="2541724" y="3847884"/>
            <a:chExt cx="1907678" cy="1678286"/>
          </a:xfrm>
        </p:grpSpPr>
        <p:sp>
          <p:nvSpPr>
            <p:cNvPr id="33" name="Freeform 58">
              <a:extLst>
                <a:ext uri="{FF2B5EF4-FFF2-40B4-BE49-F238E27FC236}">
                  <a16:creationId xmlns:a16="http://schemas.microsoft.com/office/drawing/2014/main" id="{19982E85-3F2B-4964-BDC6-B9577775BEC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541724" y="3847884"/>
              <a:ext cx="1907678" cy="1678286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4" b="0" i="0" u="none" strike="noStrike" kern="1200" cap="none" spc="0" normalizeH="0" baseline="0" noProof="0" dirty="0">
                <a:ln w="38100" cmpd="sng">
                  <a:solidFill>
                    <a:prstClr val="white"/>
                  </a:solidFill>
                </a:ln>
                <a:solidFill>
                  <a:srgbClr val="E2E3E4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grpSp>
          <p:nvGrpSpPr>
            <p:cNvPr id="34" name="Grupp 79">
              <a:extLst>
                <a:ext uri="{FF2B5EF4-FFF2-40B4-BE49-F238E27FC236}">
                  <a16:creationId xmlns:a16="http://schemas.microsoft.com/office/drawing/2014/main" id="{96D8CCB9-01D5-4E40-9546-ECA66A6FEC44}"/>
                </a:ext>
              </a:extLst>
            </p:cNvPr>
            <p:cNvGrpSpPr/>
            <p:nvPr/>
          </p:nvGrpSpPr>
          <p:grpSpPr>
            <a:xfrm>
              <a:off x="3366443" y="4346158"/>
              <a:ext cx="633700" cy="983678"/>
              <a:chOff x="3272575" y="4273335"/>
              <a:chExt cx="755742" cy="1173120"/>
            </a:xfrm>
          </p:grpSpPr>
          <p:sp>
            <p:nvSpPr>
              <p:cNvPr id="35" name="Freeform 70">
                <a:extLst>
                  <a:ext uri="{FF2B5EF4-FFF2-40B4-BE49-F238E27FC236}">
                    <a16:creationId xmlns:a16="http://schemas.microsoft.com/office/drawing/2014/main" id="{EF2743D5-A73B-496C-9C91-ED061EC8C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390" y="4946777"/>
                <a:ext cx="548449" cy="499678"/>
              </a:xfrm>
              <a:custGeom>
                <a:avLst/>
                <a:gdLst>
                  <a:gd name="T0" fmla="*/ 53 w 107"/>
                  <a:gd name="T1" fmla="*/ 18 h 94"/>
                  <a:gd name="T2" fmla="*/ 0 w 107"/>
                  <a:gd name="T3" fmla="*/ 0 h 94"/>
                  <a:gd name="T4" fmla="*/ 0 w 107"/>
                  <a:gd name="T5" fmla="*/ 72 h 94"/>
                  <a:gd name="T6" fmla="*/ 53 w 107"/>
                  <a:gd name="T7" fmla="*/ 94 h 94"/>
                  <a:gd name="T8" fmla="*/ 107 w 107"/>
                  <a:gd name="T9" fmla="*/ 72 h 94"/>
                  <a:gd name="T10" fmla="*/ 107 w 107"/>
                  <a:gd name="T11" fmla="*/ 0 h 94"/>
                  <a:gd name="T12" fmla="*/ 53 w 107"/>
                  <a:gd name="T13" fmla="*/ 1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94">
                    <a:moveTo>
                      <a:pt x="53" y="18"/>
                    </a:moveTo>
                    <a:cubicBezTo>
                      <a:pt x="28" y="18"/>
                      <a:pt x="7" y="10"/>
                      <a:pt x="0" y="0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84"/>
                      <a:pt x="24" y="94"/>
                      <a:pt x="53" y="94"/>
                    </a:cubicBezTo>
                    <a:cubicBezTo>
                      <a:pt x="83" y="94"/>
                      <a:pt x="107" y="84"/>
                      <a:pt x="107" y="72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0" y="10"/>
                      <a:pt x="79" y="18"/>
                      <a:pt x="53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36" name="Freeform 71">
                <a:extLst>
                  <a:ext uri="{FF2B5EF4-FFF2-40B4-BE49-F238E27FC236}">
                    <a16:creationId xmlns:a16="http://schemas.microsoft.com/office/drawing/2014/main" id="{892B5605-6FF5-40B3-B3AA-95496EC42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487" y="4495380"/>
                <a:ext cx="137830" cy="170293"/>
              </a:xfrm>
              <a:custGeom>
                <a:avLst/>
                <a:gdLst>
                  <a:gd name="T0" fmla="*/ 21 w 27"/>
                  <a:gd name="T1" fmla="*/ 19 h 32"/>
                  <a:gd name="T2" fmla="*/ 4 w 27"/>
                  <a:gd name="T3" fmla="*/ 30 h 32"/>
                  <a:gd name="T4" fmla="*/ 9 w 27"/>
                  <a:gd name="T5" fmla="*/ 10 h 32"/>
                  <a:gd name="T6" fmla="*/ 26 w 27"/>
                  <a:gd name="T7" fmla="*/ 0 h 32"/>
                  <a:gd name="T8" fmla="*/ 21 w 27"/>
                  <a:gd name="T9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2">
                    <a:moveTo>
                      <a:pt x="21" y="19"/>
                    </a:moveTo>
                    <a:cubicBezTo>
                      <a:pt x="15" y="28"/>
                      <a:pt x="7" y="32"/>
                      <a:pt x="4" y="30"/>
                    </a:cubicBezTo>
                    <a:cubicBezTo>
                      <a:pt x="0" y="27"/>
                      <a:pt x="2" y="18"/>
                      <a:pt x="9" y="10"/>
                    </a:cubicBezTo>
                    <a:cubicBezTo>
                      <a:pt x="15" y="2"/>
                      <a:pt x="26" y="0"/>
                      <a:pt x="26" y="0"/>
                    </a:cubicBezTo>
                    <a:cubicBezTo>
                      <a:pt x="26" y="0"/>
                      <a:pt x="27" y="11"/>
                      <a:pt x="21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37" name="Freeform 73">
                <a:extLst>
                  <a:ext uri="{FF2B5EF4-FFF2-40B4-BE49-F238E27FC236}">
                    <a16:creationId xmlns:a16="http://schemas.microsoft.com/office/drawing/2014/main" id="{CCC33893-50E5-4DD1-BE8C-88246A4CD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575" y="4488981"/>
                <a:ext cx="266331" cy="505656"/>
              </a:xfrm>
              <a:custGeom>
                <a:avLst/>
                <a:gdLst>
                  <a:gd name="T0" fmla="*/ 34 w 52"/>
                  <a:gd name="T1" fmla="*/ 34 h 95"/>
                  <a:gd name="T2" fmla="*/ 40 w 52"/>
                  <a:gd name="T3" fmla="*/ 14 h 95"/>
                  <a:gd name="T4" fmla="*/ 24 w 52"/>
                  <a:gd name="T5" fmla="*/ 0 h 95"/>
                  <a:gd name="T6" fmla="*/ 28 w 52"/>
                  <a:gd name="T7" fmla="*/ 13 h 95"/>
                  <a:gd name="T8" fmla="*/ 13 w 52"/>
                  <a:gd name="T9" fmla="*/ 18 h 95"/>
                  <a:gd name="T10" fmla="*/ 9 w 52"/>
                  <a:gd name="T11" fmla="*/ 4 h 95"/>
                  <a:gd name="T12" fmla="*/ 3 w 52"/>
                  <a:gd name="T13" fmla="*/ 25 h 95"/>
                  <a:gd name="T14" fmla="*/ 19 w 52"/>
                  <a:gd name="T15" fmla="*/ 39 h 95"/>
                  <a:gd name="T16" fmla="*/ 24 w 52"/>
                  <a:gd name="T17" fmla="*/ 58 h 95"/>
                  <a:gd name="T18" fmla="*/ 13 w 52"/>
                  <a:gd name="T19" fmla="*/ 72 h 95"/>
                  <a:gd name="T20" fmla="*/ 52 w 52"/>
                  <a:gd name="T21" fmla="*/ 95 h 95"/>
                  <a:gd name="T22" fmla="*/ 34 w 52"/>
                  <a:gd name="T23" fmla="*/ 3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95">
                    <a:moveTo>
                      <a:pt x="34" y="34"/>
                    </a:moveTo>
                    <a:cubicBezTo>
                      <a:pt x="40" y="30"/>
                      <a:pt x="42" y="22"/>
                      <a:pt x="40" y="14"/>
                    </a:cubicBezTo>
                    <a:cubicBezTo>
                      <a:pt x="38" y="6"/>
                      <a:pt x="32" y="1"/>
                      <a:pt x="24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3" y="9"/>
                      <a:pt x="0" y="17"/>
                      <a:pt x="3" y="25"/>
                    </a:cubicBezTo>
                    <a:cubicBezTo>
                      <a:pt x="5" y="33"/>
                      <a:pt x="11" y="38"/>
                      <a:pt x="19" y="39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17" y="62"/>
                      <a:pt x="13" y="67"/>
                      <a:pt x="13" y="72"/>
                    </a:cubicBezTo>
                    <a:cubicBezTo>
                      <a:pt x="13" y="83"/>
                      <a:pt x="30" y="92"/>
                      <a:pt x="52" y="95"/>
                    </a:cubicBezTo>
                    <a:lnTo>
                      <a:pt x="34" y="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38" name="Freeform 74">
                <a:extLst>
                  <a:ext uri="{FF2B5EF4-FFF2-40B4-BE49-F238E27FC236}">
                    <a16:creationId xmlns:a16="http://schemas.microsoft.com/office/drawing/2014/main" id="{B4836227-3509-49A9-823D-7D332B5E8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971" y="4273335"/>
                <a:ext cx="399856" cy="664747"/>
              </a:xfrm>
              <a:custGeom>
                <a:avLst/>
                <a:gdLst>
                  <a:gd name="T0" fmla="*/ 74 w 78"/>
                  <a:gd name="T1" fmla="*/ 7 h 125"/>
                  <a:gd name="T2" fmla="*/ 69 w 78"/>
                  <a:gd name="T3" fmla="*/ 6 h 125"/>
                  <a:gd name="T4" fmla="*/ 65 w 78"/>
                  <a:gd name="T5" fmla="*/ 9 h 125"/>
                  <a:gd name="T6" fmla="*/ 61 w 78"/>
                  <a:gd name="T7" fmla="*/ 9 h 125"/>
                  <a:gd name="T8" fmla="*/ 53 w 78"/>
                  <a:gd name="T9" fmla="*/ 4 h 125"/>
                  <a:gd name="T10" fmla="*/ 48 w 78"/>
                  <a:gd name="T11" fmla="*/ 3 h 125"/>
                  <a:gd name="T12" fmla="*/ 44 w 78"/>
                  <a:gd name="T13" fmla="*/ 2 h 125"/>
                  <a:gd name="T14" fmla="*/ 0 w 78"/>
                  <a:gd name="T15" fmla="*/ 23 h 125"/>
                  <a:gd name="T16" fmla="*/ 3 w 78"/>
                  <a:gd name="T17" fmla="*/ 25 h 125"/>
                  <a:gd name="T18" fmla="*/ 41 w 78"/>
                  <a:gd name="T19" fmla="*/ 21 h 125"/>
                  <a:gd name="T20" fmla="*/ 35 w 78"/>
                  <a:gd name="T21" fmla="*/ 59 h 125"/>
                  <a:gd name="T22" fmla="*/ 31 w 78"/>
                  <a:gd name="T23" fmla="*/ 61 h 125"/>
                  <a:gd name="T24" fmla="*/ 28 w 78"/>
                  <a:gd name="T25" fmla="*/ 78 h 125"/>
                  <a:gd name="T26" fmla="*/ 28 w 78"/>
                  <a:gd name="T27" fmla="*/ 78 h 125"/>
                  <a:gd name="T28" fmla="*/ 20 w 78"/>
                  <a:gd name="T29" fmla="*/ 117 h 125"/>
                  <a:gd name="T30" fmla="*/ 20 w 78"/>
                  <a:gd name="T31" fmla="*/ 116 h 125"/>
                  <a:gd name="T32" fmla="*/ 22 w 78"/>
                  <a:gd name="T33" fmla="*/ 124 h 125"/>
                  <a:gd name="T34" fmla="*/ 30 w 78"/>
                  <a:gd name="T35" fmla="*/ 125 h 125"/>
                  <a:gd name="T36" fmla="*/ 31 w 78"/>
                  <a:gd name="T37" fmla="*/ 125 h 125"/>
                  <a:gd name="T38" fmla="*/ 66 w 78"/>
                  <a:gd name="T39" fmla="*/ 84 h 125"/>
                  <a:gd name="T40" fmla="*/ 50 w 78"/>
                  <a:gd name="T41" fmla="*/ 79 h 125"/>
                  <a:gd name="T42" fmla="*/ 52 w 78"/>
                  <a:gd name="T43" fmla="*/ 74 h 125"/>
                  <a:gd name="T44" fmla="*/ 45 w 78"/>
                  <a:gd name="T45" fmla="*/ 60 h 125"/>
                  <a:gd name="T46" fmla="*/ 50 w 78"/>
                  <a:gd name="T47" fmla="*/ 22 h 125"/>
                  <a:gd name="T48" fmla="*/ 60 w 78"/>
                  <a:gd name="T49" fmla="*/ 20 h 125"/>
                  <a:gd name="T50" fmla="*/ 63 w 78"/>
                  <a:gd name="T51" fmla="*/ 20 h 125"/>
                  <a:gd name="T52" fmla="*/ 66 w 78"/>
                  <a:gd name="T53" fmla="*/ 25 h 125"/>
                  <a:gd name="T54" fmla="*/ 72 w 78"/>
                  <a:gd name="T55" fmla="*/ 25 h 125"/>
                  <a:gd name="T56" fmla="*/ 76 w 78"/>
                  <a:gd name="T57" fmla="*/ 24 h 125"/>
                  <a:gd name="T58" fmla="*/ 78 w 78"/>
                  <a:gd name="T59" fmla="*/ 9 h 125"/>
                  <a:gd name="T60" fmla="*/ 74 w 78"/>
                  <a:gd name="T61" fmla="*/ 7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25">
                    <a:moveTo>
                      <a:pt x="74" y="7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7" y="5"/>
                      <a:pt x="65" y="7"/>
                      <a:pt x="65" y="9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58" y="8"/>
                      <a:pt x="55" y="4"/>
                      <a:pt x="53" y="4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2"/>
                      <a:pt x="45" y="2"/>
                      <a:pt x="44" y="2"/>
                    </a:cubicBezTo>
                    <a:cubicBezTo>
                      <a:pt x="30" y="0"/>
                      <a:pt x="5" y="9"/>
                      <a:pt x="0" y="23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13" y="16"/>
                      <a:pt x="30" y="12"/>
                      <a:pt x="41" y="21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3" y="59"/>
                      <a:pt x="31" y="58"/>
                      <a:pt x="31" y="61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0" y="117"/>
                      <a:pt x="20" y="117"/>
                      <a:pt x="20" y="117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25" y="125"/>
                      <a:pt x="28" y="125"/>
                      <a:pt x="30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66" y="84"/>
                      <a:pt x="66" y="84"/>
                      <a:pt x="66" y="84"/>
                    </a:cubicBezTo>
                    <a:cubicBezTo>
                      <a:pt x="61" y="82"/>
                      <a:pt x="56" y="80"/>
                      <a:pt x="50" y="79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53" y="64"/>
                      <a:pt x="48" y="61"/>
                      <a:pt x="45" y="60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53" y="23"/>
                      <a:pt x="57" y="19"/>
                      <a:pt x="60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22"/>
                      <a:pt x="64" y="24"/>
                      <a:pt x="66" y="25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4" y="26"/>
                      <a:pt x="76" y="26"/>
                      <a:pt x="76" y="24"/>
                    </a:cubicBezTo>
                    <a:cubicBezTo>
                      <a:pt x="78" y="9"/>
                      <a:pt x="78" y="9"/>
                      <a:pt x="78" y="9"/>
                    </a:cubicBezTo>
                    <a:cubicBezTo>
                      <a:pt x="78" y="7"/>
                      <a:pt x="77" y="7"/>
                      <a:pt x="74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39" name="Freeform 75">
                <a:extLst>
                  <a:ext uri="{FF2B5EF4-FFF2-40B4-BE49-F238E27FC236}">
                    <a16:creationId xmlns:a16="http://schemas.microsoft.com/office/drawing/2014/main" id="{B6C6A4C8-9411-4C53-9C77-BE8D5A2F7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568" y="4659275"/>
                <a:ext cx="301507" cy="335362"/>
              </a:xfrm>
              <a:custGeom>
                <a:avLst/>
                <a:gdLst>
                  <a:gd name="T0" fmla="*/ 40 w 59"/>
                  <a:gd name="T1" fmla="*/ 31 h 63"/>
                  <a:gd name="T2" fmla="*/ 59 w 59"/>
                  <a:gd name="T3" fmla="*/ 5 h 63"/>
                  <a:gd name="T4" fmla="*/ 52 w 59"/>
                  <a:gd name="T5" fmla="*/ 0 h 63"/>
                  <a:gd name="T6" fmla="*/ 0 w 59"/>
                  <a:gd name="T7" fmla="*/ 63 h 63"/>
                  <a:gd name="T8" fmla="*/ 45 w 59"/>
                  <a:gd name="T9" fmla="*/ 40 h 63"/>
                  <a:gd name="T10" fmla="*/ 40 w 59"/>
                  <a:gd name="T11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63">
                    <a:moveTo>
                      <a:pt x="40" y="31"/>
                    </a:moveTo>
                    <a:cubicBezTo>
                      <a:pt x="59" y="5"/>
                      <a:pt x="59" y="5"/>
                      <a:pt x="59" y="5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25" y="62"/>
                      <a:pt x="45" y="52"/>
                      <a:pt x="45" y="40"/>
                    </a:cubicBezTo>
                    <a:cubicBezTo>
                      <a:pt x="45" y="37"/>
                      <a:pt x="43" y="34"/>
                      <a:pt x="40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392" y="1243584"/>
            <a:ext cx="9383712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8005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456261"/>
          </a:xfrm>
        </p:spPr>
        <p:txBody>
          <a:bodyPr/>
          <a:lstStyle/>
          <a:p>
            <a:r>
              <a:rPr lang="ru-RU"/>
              <a:t>В каком учебном заведении Вы учитесь? / Какое учебное заведение Вы окончили с наивысшей степенью?</a:t>
            </a:r>
          </a:p>
          <a:p>
            <a:r>
              <a:rPr lang="ru-RU"/>
              <a:t>Какие из нижеперечисленных атрибутов Вы ассоциируете со своим вузом? (Выбор вариантов не ограничен). </a:t>
            </a:r>
          </a:p>
          <a:p>
            <a:r>
              <a:rPr lang="ru-RU"/>
              <a:t>Какие из этих показателей представляются Вам наиболее важными? (Выберите не более 3 вариантов ответа).</a:t>
            </a:r>
            <a:endParaRPr lang="en-US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Где Вы находитесь в отношении </a:t>
            </a:r>
            <a:r>
              <a:rPr lang="ru-RU" b="1" dirty="0"/>
              <a:t>культуры</a:t>
            </a:r>
            <a:r>
              <a:rPr lang="ru-RU" dirty="0"/>
              <a:t> среди студентов?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grpSp>
        <p:nvGrpSpPr>
          <p:cNvPr id="27" name="Grupp 45"/>
          <p:cNvGrpSpPr/>
          <p:nvPr/>
        </p:nvGrpSpPr>
        <p:grpSpPr>
          <a:xfrm>
            <a:off x="10404000" y="748800"/>
            <a:ext cx="473642" cy="580607"/>
            <a:chOff x="3243003" y="1681719"/>
            <a:chExt cx="1615918" cy="1980844"/>
          </a:xfrm>
        </p:grpSpPr>
        <p:sp>
          <p:nvSpPr>
            <p:cNvPr id="28" name="Freeform 59"/>
            <p:cNvSpPr>
              <a:spLocks/>
            </p:cNvSpPr>
            <p:nvPr/>
          </p:nvSpPr>
          <p:spPr bwMode="auto">
            <a:xfrm rot="5400000">
              <a:off x="3060540" y="1864182"/>
              <a:ext cx="1980844" cy="1615918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14">
                <a:ln>
                  <a:solidFill>
                    <a:prstClr val="white"/>
                  </a:solidFill>
                </a:ln>
                <a:solidFill>
                  <a:srgbClr val="0E97C1"/>
                </a:solidFill>
              </a:endParaRPr>
            </a:p>
          </p:txBody>
        </p:sp>
        <p:grpSp>
          <p:nvGrpSpPr>
            <p:cNvPr id="29" name="Grupp 47"/>
            <p:cNvGrpSpPr/>
            <p:nvPr/>
          </p:nvGrpSpPr>
          <p:grpSpPr>
            <a:xfrm>
              <a:off x="3754289" y="2017235"/>
              <a:ext cx="707694" cy="954502"/>
              <a:chOff x="3270824" y="2406480"/>
              <a:chExt cx="855586" cy="1153970"/>
            </a:xfrm>
          </p:grpSpPr>
          <p:sp>
            <p:nvSpPr>
              <p:cNvPr id="30" name="Oval 64"/>
              <p:cNvSpPr>
                <a:spLocks noChangeArrowheads="1"/>
              </p:cNvSpPr>
              <p:nvPr/>
            </p:nvSpPr>
            <p:spPr bwMode="auto">
              <a:xfrm>
                <a:off x="3797715" y="2461805"/>
                <a:ext cx="169581" cy="1885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>
                  <a:solidFill>
                    <a:srgbClr val="414041"/>
                  </a:solidFill>
                </a:endParaRPr>
              </a:p>
            </p:txBody>
          </p:sp>
          <p:sp>
            <p:nvSpPr>
              <p:cNvPr id="31" name="Oval 65"/>
              <p:cNvSpPr>
                <a:spLocks noChangeArrowheads="1"/>
              </p:cNvSpPr>
              <p:nvPr/>
            </p:nvSpPr>
            <p:spPr bwMode="auto">
              <a:xfrm>
                <a:off x="3459946" y="2406480"/>
                <a:ext cx="178655" cy="1994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>
                  <a:solidFill>
                    <a:srgbClr val="414041"/>
                  </a:solidFill>
                </a:endParaRPr>
              </a:p>
            </p:txBody>
          </p:sp>
          <p:sp>
            <p:nvSpPr>
              <p:cNvPr id="32" name="Freeform 66"/>
              <p:cNvSpPr>
                <a:spLocks/>
              </p:cNvSpPr>
              <p:nvPr/>
            </p:nvSpPr>
            <p:spPr bwMode="auto">
              <a:xfrm>
                <a:off x="3270824" y="2417387"/>
                <a:ext cx="442451" cy="1143063"/>
              </a:xfrm>
              <a:custGeom>
                <a:avLst/>
                <a:gdLst>
                  <a:gd name="T0" fmla="*/ 63 w 89"/>
                  <a:gd name="T1" fmla="*/ 42 h 206"/>
                  <a:gd name="T2" fmla="*/ 60 w 89"/>
                  <a:gd name="T3" fmla="*/ 42 h 206"/>
                  <a:gd name="T4" fmla="*/ 63 w 89"/>
                  <a:gd name="T5" fmla="*/ 66 h 206"/>
                  <a:gd name="T6" fmla="*/ 56 w 89"/>
                  <a:gd name="T7" fmla="*/ 73 h 206"/>
                  <a:gd name="T8" fmla="*/ 49 w 89"/>
                  <a:gd name="T9" fmla="*/ 66 h 206"/>
                  <a:gd name="T10" fmla="*/ 52 w 89"/>
                  <a:gd name="T11" fmla="*/ 42 h 206"/>
                  <a:gd name="T12" fmla="*/ 49 w 89"/>
                  <a:gd name="T13" fmla="*/ 42 h 206"/>
                  <a:gd name="T14" fmla="*/ 18 w 89"/>
                  <a:gd name="T15" fmla="*/ 0 h 206"/>
                  <a:gd name="T16" fmla="*/ 0 w 89"/>
                  <a:gd name="T17" fmla="*/ 24 h 206"/>
                  <a:gd name="T18" fmla="*/ 16 w 89"/>
                  <a:gd name="T19" fmla="*/ 60 h 206"/>
                  <a:gd name="T20" fmla="*/ 26 w 89"/>
                  <a:gd name="T21" fmla="*/ 90 h 206"/>
                  <a:gd name="T22" fmla="*/ 26 w 89"/>
                  <a:gd name="T23" fmla="*/ 96 h 206"/>
                  <a:gd name="T24" fmla="*/ 26 w 89"/>
                  <a:gd name="T25" fmla="*/ 123 h 206"/>
                  <a:gd name="T26" fmla="*/ 26 w 89"/>
                  <a:gd name="T27" fmla="*/ 125 h 206"/>
                  <a:gd name="T28" fmla="*/ 26 w 89"/>
                  <a:gd name="T29" fmla="*/ 206 h 206"/>
                  <a:gd name="T30" fmla="*/ 44 w 89"/>
                  <a:gd name="T31" fmla="*/ 206 h 206"/>
                  <a:gd name="T32" fmla="*/ 56 w 89"/>
                  <a:gd name="T33" fmla="*/ 149 h 206"/>
                  <a:gd name="T34" fmla="*/ 69 w 89"/>
                  <a:gd name="T35" fmla="*/ 206 h 206"/>
                  <a:gd name="T36" fmla="*/ 89 w 89"/>
                  <a:gd name="T37" fmla="*/ 206 h 206"/>
                  <a:gd name="T38" fmla="*/ 89 w 89"/>
                  <a:gd name="T39" fmla="*/ 125 h 206"/>
                  <a:gd name="T40" fmla="*/ 89 w 89"/>
                  <a:gd name="T41" fmla="*/ 116 h 206"/>
                  <a:gd name="T42" fmla="*/ 89 w 89"/>
                  <a:gd name="T43" fmla="*/ 67 h 206"/>
                  <a:gd name="T44" fmla="*/ 83 w 89"/>
                  <a:gd name="T45" fmla="*/ 49 h 206"/>
                  <a:gd name="T46" fmla="*/ 63 w 89"/>
                  <a:gd name="T47" fmla="*/ 42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9" h="206">
                    <a:moveTo>
                      <a:pt x="63" y="42"/>
                    </a:moveTo>
                    <a:cubicBezTo>
                      <a:pt x="60" y="42"/>
                      <a:pt x="60" y="42"/>
                      <a:pt x="60" y="42"/>
                    </a:cubicBezTo>
                    <a:cubicBezTo>
                      <a:pt x="63" y="66"/>
                      <a:pt x="63" y="66"/>
                      <a:pt x="63" y="66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22" y="42"/>
                      <a:pt x="18" y="21"/>
                      <a:pt x="18" y="0"/>
                    </a:cubicBezTo>
                    <a:cubicBezTo>
                      <a:pt x="12" y="0"/>
                      <a:pt x="0" y="0"/>
                      <a:pt x="0" y="24"/>
                    </a:cubicBezTo>
                    <a:cubicBezTo>
                      <a:pt x="0" y="33"/>
                      <a:pt x="4" y="48"/>
                      <a:pt x="16" y="60"/>
                    </a:cubicBezTo>
                    <a:cubicBezTo>
                      <a:pt x="25" y="69"/>
                      <a:pt x="25" y="83"/>
                      <a:pt x="26" y="90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5"/>
                      <a:pt x="26" y="125"/>
                      <a:pt x="26" y="125"/>
                    </a:cubicBezTo>
                    <a:cubicBezTo>
                      <a:pt x="26" y="206"/>
                      <a:pt x="26" y="206"/>
                      <a:pt x="26" y="206"/>
                    </a:cubicBezTo>
                    <a:cubicBezTo>
                      <a:pt x="44" y="206"/>
                      <a:pt x="44" y="206"/>
                      <a:pt x="44" y="206"/>
                    </a:cubicBezTo>
                    <a:cubicBezTo>
                      <a:pt x="56" y="149"/>
                      <a:pt x="56" y="149"/>
                      <a:pt x="56" y="149"/>
                    </a:cubicBezTo>
                    <a:cubicBezTo>
                      <a:pt x="69" y="206"/>
                      <a:pt x="69" y="206"/>
                      <a:pt x="69" y="206"/>
                    </a:cubicBezTo>
                    <a:cubicBezTo>
                      <a:pt x="89" y="206"/>
                      <a:pt x="89" y="206"/>
                      <a:pt x="89" y="206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16"/>
                      <a:pt x="89" y="116"/>
                      <a:pt x="89" y="116"/>
                    </a:cubicBezTo>
                    <a:cubicBezTo>
                      <a:pt x="89" y="67"/>
                      <a:pt x="89" y="67"/>
                      <a:pt x="89" y="67"/>
                    </a:cubicBezTo>
                    <a:cubicBezTo>
                      <a:pt x="89" y="59"/>
                      <a:pt x="88" y="54"/>
                      <a:pt x="83" y="49"/>
                    </a:cubicBezTo>
                    <a:cubicBezTo>
                      <a:pt x="78" y="44"/>
                      <a:pt x="71" y="42"/>
                      <a:pt x="63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>
                  <a:solidFill>
                    <a:srgbClr val="414041"/>
                  </a:solidFill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748165" y="2506214"/>
                <a:ext cx="378245" cy="1054235"/>
              </a:xfrm>
              <a:custGeom>
                <a:avLst/>
                <a:gdLst>
                  <a:gd name="T0" fmla="*/ 63 w 76"/>
                  <a:gd name="T1" fmla="*/ 51 h 190"/>
                  <a:gd name="T2" fmla="*/ 76 w 76"/>
                  <a:gd name="T3" fmla="*/ 21 h 190"/>
                  <a:gd name="T4" fmla="*/ 63 w 76"/>
                  <a:gd name="T5" fmla="*/ 2 h 190"/>
                  <a:gd name="T6" fmla="*/ 33 w 76"/>
                  <a:gd name="T7" fmla="*/ 37 h 190"/>
                  <a:gd name="T8" fmla="*/ 22 w 76"/>
                  <a:gd name="T9" fmla="*/ 37 h 190"/>
                  <a:gd name="T10" fmla="*/ 6 w 76"/>
                  <a:gd name="T11" fmla="*/ 46 h 190"/>
                  <a:gd name="T12" fmla="*/ 3 w 76"/>
                  <a:gd name="T13" fmla="*/ 51 h 190"/>
                  <a:gd name="T14" fmla="*/ 2 w 76"/>
                  <a:gd name="T15" fmla="*/ 57 h 190"/>
                  <a:gd name="T16" fmla="*/ 2 w 76"/>
                  <a:gd name="T17" fmla="*/ 94 h 190"/>
                  <a:gd name="T18" fmla="*/ 0 w 76"/>
                  <a:gd name="T19" fmla="*/ 146 h 190"/>
                  <a:gd name="T20" fmla="*/ 17 w 76"/>
                  <a:gd name="T21" fmla="*/ 147 h 190"/>
                  <a:gd name="T22" fmla="*/ 21 w 76"/>
                  <a:gd name="T23" fmla="*/ 190 h 190"/>
                  <a:gd name="T24" fmla="*/ 39 w 76"/>
                  <a:gd name="T25" fmla="*/ 190 h 190"/>
                  <a:gd name="T26" fmla="*/ 46 w 76"/>
                  <a:gd name="T27" fmla="*/ 148 h 190"/>
                  <a:gd name="T28" fmla="*/ 58 w 76"/>
                  <a:gd name="T29" fmla="*/ 148 h 190"/>
                  <a:gd name="T30" fmla="*/ 56 w 76"/>
                  <a:gd name="T31" fmla="*/ 100 h 190"/>
                  <a:gd name="T32" fmla="*/ 63 w 76"/>
                  <a:gd name="T33" fmla="*/ 5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90">
                    <a:moveTo>
                      <a:pt x="63" y="51"/>
                    </a:moveTo>
                    <a:cubicBezTo>
                      <a:pt x="73" y="41"/>
                      <a:pt x="76" y="28"/>
                      <a:pt x="76" y="21"/>
                    </a:cubicBezTo>
                    <a:cubicBezTo>
                      <a:pt x="76" y="0"/>
                      <a:pt x="68" y="2"/>
                      <a:pt x="63" y="2"/>
                    </a:cubicBezTo>
                    <a:cubicBezTo>
                      <a:pt x="63" y="19"/>
                      <a:pt x="56" y="37"/>
                      <a:pt x="33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5" y="37"/>
                      <a:pt x="9" y="41"/>
                      <a:pt x="6" y="46"/>
                    </a:cubicBezTo>
                    <a:cubicBezTo>
                      <a:pt x="4" y="47"/>
                      <a:pt x="3" y="49"/>
                      <a:pt x="3" y="51"/>
                    </a:cubicBezTo>
                    <a:cubicBezTo>
                      <a:pt x="2" y="53"/>
                      <a:pt x="2" y="55"/>
                      <a:pt x="2" y="57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17" y="147"/>
                      <a:pt x="17" y="147"/>
                      <a:pt x="17" y="147"/>
                    </a:cubicBezTo>
                    <a:cubicBezTo>
                      <a:pt x="21" y="190"/>
                      <a:pt x="21" y="190"/>
                      <a:pt x="21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100"/>
                      <a:pt x="55" y="58"/>
                      <a:pt x="63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>
                  <a:solidFill>
                    <a:srgbClr val="414041"/>
                  </a:solidFill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51C7F-B295-47D2-A6EC-AA256705AAAB}"/>
              </a:ext>
            </a:extLst>
          </p:cNvPr>
          <p:cNvGrpSpPr/>
          <p:nvPr/>
        </p:nvGrpSpPr>
        <p:grpSpPr>
          <a:xfrm rot="5400000">
            <a:off x="5482086" y="2378763"/>
            <a:ext cx="531629" cy="7063889"/>
            <a:chOff x="1660363" y="1846810"/>
            <a:chExt cx="531629" cy="3970008"/>
          </a:xfrm>
        </p:grpSpPr>
        <p:sp>
          <p:nvSpPr>
            <p:cNvPr id="22" name="Rectangle 21"/>
            <p:cNvSpPr/>
            <p:nvPr/>
          </p:nvSpPr>
          <p:spPr>
            <a:xfrm rot="16200000">
              <a:off x="-123291" y="3759426"/>
              <a:ext cx="3827060" cy="259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z-Cyrl-AZ" sz="1088">
                  <a:solidFill>
                    <a:srgbClr val="414041"/>
                  </a:solidFill>
                  <a:cs typeface="Calibri" pitchFamily="34" charset="0"/>
                </a:rPr>
                <a:t>Атрибуты отсортированы по значимости</a:t>
              </a:r>
              <a:endParaRPr lang="en-US" sz="997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23" name="Down Arrow 22"/>
            <p:cNvSpPr/>
            <p:nvPr/>
          </p:nvSpPr>
          <p:spPr>
            <a:xfrm flipV="1">
              <a:off x="1852789" y="1846810"/>
              <a:ext cx="339203" cy="397000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r"/>
              <a:r>
                <a:rPr lang="az-Cyrl-AZ" sz="907">
                  <a:solidFill>
                    <a:srgbClr val="F2F2F2"/>
                  </a:solidFill>
                  <a:cs typeface="Calibri" pitchFamily="34" charset="0"/>
                </a:rPr>
                <a:t>Самые привлекательные</a:t>
              </a:r>
              <a:endParaRPr lang="en-GB" sz="907" dirty="0">
                <a:solidFill>
                  <a:srgbClr val="F2F2F2"/>
                </a:solidFill>
                <a:cs typeface="Calibri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5437807" y="1668444"/>
            <a:ext cx="184731" cy="650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>
              <a:solidFill>
                <a:srgbClr val="3A3A3A"/>
              </a:solidFill>
              <a:cs typeface="Calibri" pitchFamily="34" charset="0"/>
            </a:endParaRPr>
          </a:p>
          <a:p>
            <a:endParaRPr lang="sv-SE" dirty="0"/>
          </a:p>
        </p:txBody>
      </p:sp>
      <p:sp>
        <p:nvSpPr>
          <p:cNvPr id="56" name="TextBox 55"/>
          <p:cNvSpPr txBox="1"/>
          <p:nvPr/>
        </p:nvSpPr>
        <p:spPr>
          <a:xfrm>
            <a:off x="10298706" y="1722041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Ваши студенты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301101" y="2038044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Среднее значение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301100" y="2354047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Сильные 10-20%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298706" y="2670050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Сильные 20-30%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301101" y="2986053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Сильные 30-40%</a:t>
            </a:r>
            <a:endParaRPr lang="en-US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301100" y="3302055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Сильные 40-50%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62" name="Isosceles Triangle 61"/>
          <p:cNvSpPr/>
          <p:nvPr/>
        </p:nvSpPr>
        <p:spPr>
          <a:xfrm>
            <a:off x="9990520" y="1744286"/>
            <a:ext cx="127322" cy="138896"/>
          </a:xfrm>
          <a:prstGeom prst="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>
            <a:off x="9916462" y="2126455"/>
            <a:ext cx="275439" cy="0"/>
          </a:xfrm>
          <a:prstGeom prst="line">
            <a:avLst/>
          </a:prstGeom>
          <a:ln w="19050" cap="rnd">
            <a:solidFill>
              <a:srgbClr val="8FAADC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5408" y="2434838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9985408" y="2766081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9985408" y="3066844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9985408" y="3398087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301100" y="3598647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40-50%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298706" y="3914650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30-40%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301101" y="4230653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20-30%</a:t>
            </a:r>
            <a:endParaRPr lang="en-US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0301100" y="4546655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10-20%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9985408" y="3679438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9985408" y="4010681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9985408" y="4311444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9985408" y="4642687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0301100" y="4851455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10%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9985408" y="4947487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10004834" y="5181072"/>
            <a:ext cx="98695" cy="954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10301100" y="5147988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Минимум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0301100" y="5452788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Максимум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81" name="Flowchart: Decision 80"/>
          <p:cNvSpPr/>
          <p:nvPr/>
        </p:nvSpPr>
        <p:spPr>
          <a:xfrm>
            <a:off x="10003836" y="5488755"/>
            <a:ext cx="100691" cy="97757"/>
          </a:xfrm>
          <a:prstGeom prst="flowChartDecision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093188"/>
            <a:ext cx="9085262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400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F1FDCB-8732-4044-B8A3-B8F8D6452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Calibri" pitchFamily="34" charset="0"/>
              </a:rPr>
              <a:t>Universum </a:t>
            </a:r>
            <a:r>
              <a:rPr lang="az-Cyrl-AZ">
                <a:ea typeface="+mj-lt"/>
                <a:cs typeface="Calibri" pitchFamily="34" charset="0"/>
              </a:rPr>
              <a:t>в двух словах</a:t>
            </a:r>
            <a:endParaRPr lang="en-US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8DB00958-6194-4F0B-969C-EF906BAB4833}"/>
              </a:ext>
            </a:extLst>
          </p:cNvPr>
          <p:cNvSpPr txBox="1">
            <a:spLocks/>
          </p:cNvSpPr>
          <p:nvPr/>
        </p:nvSpPr>
        <p:spPr>
          <a:xfrm>
            <a:off x="563892" y="1285375"/>
            <a:ext cx="10973513" cy="1688015"/>
          </a:xfrm>
          <a:prstGeom prst="rect">
            <a:avLst/>
          </a:prstGeom>
        </p:spPr>
        <p:txBody>
          <a:bodyPr anchor="t"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414041"/>
                </a:solidFill>
                <a:latin typeface="Calibri"/>
                <a:cs typeface="Calibri" pitchFamily="34" charset="0"/>
              </a:rPr>
              <a:t>Universum является мировым лидером в области брендинга работодателей и исследования рынка труда. Благодаря нашей работе, исследованиям и консалтингу, мы стремимся сократить разрыв между ожиданиями работодателей и студентов/профессионалов, а также поддерживать высшие учебные заведения в их карьерных ролях.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solidFill>
                <a:srgbClr val="414041"/>
              </a:solidFill>
              <a:latin typeface="Calibri"/>
              <a:cs typeface="Calibr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414041"/>
                </a:solidFill>
                <a:latin typeface="Calibri"/>
                <a:cs typeface="Calibri" pitchFamily="34" charset="0"/>
              </a:rPr>
              <a:t>Мы работаем в этой сфере уже более </a:t>
            </a:r>
            <a:r>
              <a:rPr lang="ru-RU" sz="1400" b="1" dirty="0">
                <a:solidFill>
                  <a:srgbClr val="414041"/>
                </a:solidFill>
                <a:latin typeface="Calibri"/>
                <a:cs typeface="Calibri" pitchFamily="34" charset="0"/>
              </a:rPr>
              <a:t>30 лет</a:t>
            </a:r>
            <a:r>
              <a:rPr lang="ru-RU" sz="1400" dirty="0">
                <a:solidFill>
                  <a:srgbClr val="414041"/>
                </a:solidFill>
                <a:latin typeface="Calibri"/>
                <a:cs typeface="Calibri" pitchFamily="34" charset="0"/>
              </a:rPr>
              <a:t> и каждый год опрашиваем  </a:t>
            </a:r>
            <a:r>
              <a:rPr lang="ru-RU" sz="1400" b="1" dirty="0">
                <a:solidFill>
                  <a:srgbClr val="414041"/>
                </a:solidFill>
                <a:latin typeface="Calibri"/>
                <a:cs typeface="Calibri" pitchFamily="34" charset="0"/>
              </a:rPr>
              <a:t>1+ миллион</a:t>
            </a:r>
            <a:r>
              <a:rPr lang="ru-RU" sz="1400" dirty="0">
                <a:solidFill>
                  <a:srgbClr val="414041"/>
                </a:solidFill>
                <a:latin typeface="Calibri"/>
                <a:cs typeface="Calibri" pitchFamily="34" charset="0"/>
              </a:rPr>
              <a:t> студентов и профессионалов по всему миру. Мы являемся партнерами более чем с </a:t>
            </a:r>
            <a:r>
              <a:rPr lang="ru-RU" sz="1400" b="1" dirty="0">
                <a:solidFill>
                  <a:srgbClr val="414041"/>
                </a:solidFill>
                <a:latin typeface="Calibri"/>
                <a:cs typeface="Calibri" pitchFamily="34" charset="0"/>
              </a:rPr>
              <a:t>1700</a:t>
            </a:r>
            <a:r>
              <a:rPr lang="ru-RU" sz="1400" dirty="0">
                <a:solidFill>
                  <a:srgbClr val="414041"/>
                </a:solidFill>
                <a:latin typeface="Calibri"/>
                <a:cs typeface="Calibri" pitchFamily="34" charset="0"/>
              </a:rPr>
              <a:t> глобальными и локальными клиентами. Последнее десятилетие мы каждый год публиковали рейтинг самых привлекательных работодателей в мире, а также рейтинг самых привлекательных работодателей на </a:t>
            </a:r>
            <a:r>
              <a:rPr lang="ru-RU" sz="1400" b="1" dirty="0">
                <a:solidFill>
                  <a:srgbClr val="414041"/>
                </a:solidFill>
                <a:latin typeface="Calibri"/>
                <a:cs typeface="Calibri" pitchFamily="34" charset="0"/>
              </a:rPr>
              <a:t>40+ рынках</a:t>
            </a:r>
            <a:r>
              <a:rPr lang="ru-RU" sz="1400" dirty="0">
                <a:solidFill>
                  <a:srgbClr val="414041"/>
                </a:solidFill>
                <a:latin typeface="Calibri"/>
                <a:cs typeface="Calibri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solidFill>
                <a:srgbClr val="414041"/>
              </a:solidFill>
              <a:latin typeface="Calibri"/>
              <a:cs typeface="Calibr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solidFill>
                <a:srgbClr val="414041"/>
              </a:solidFill>
              <a:latin typeface="Calibri"/>
              <a:cs typeface="Calibr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solidFill>
                <a:srgbClr val="414041"/>
              </a:solidFill>
              <a:latin typeface="Calibri"/>
              <a:cs typeface="Calibr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solidFill>
                <a:srgbClr val="414041"/>
              </a:solidFill>
              <a:latin typeface="Calibri"/>
              <a:cs typeface="Calibr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rgbClr val="414041"/>
                </a:solidFill>
                <a:latin typeface="Calibri"/>
                <a:cs typeface="Calibri" pitchFamily="34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b="1" dirty="0">
              <a:latin typeface="Calibri"/>
              <a:cs typeface="Calibri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6076A71-08D3-4F25-9CE6-EFB987238EA3}"/>
              </a:ext>
            </a:extLst>
          </p:cNvPr>
          <p:cNvGrpSpPr/>
          <p:nvPr/>
        </p:nvGrpSpPr>
        <p:grpSpPr>
          <a:xfrm>
            <a:off x="563892" y="3233935"/>
            <a:ext cx="11188294" cy="1301352"/>
            <a:chOff x="563892" y="3267202"/>
            <a:chExt cx="11188294" cy="130135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7925C68-47DF-4AFF-96E7-13818592730E}"/>
                </a:ext>
              </a:extLst>
            </p:cNvPr>
            <p:cNvGrpSpPr/>
            <p:nvPr/>
          </p:nvGrpSpPr>
          <p:grpSpPr>
            <a:xfrm>
              <a:off x="563892" y="3267203"/>
              <a:ext cx="2510470" cy="1284025"/>
              <a:chOff x="7525038" y="3134764"/>
              <a:chExt cx="2510470" cy="1284025"/>
            </a:xfrm>
          </p:grpSpPr>
          <p:sp>
            <p:nvSpPr>
              <p:cNvPr id="65" name="Rectangle: Rounded Corners 48">
                <a:extLst>
                  <a:ext uri="{FF2B5EF4-FFF2-40B4-BE49-F238E27FC236}">
                    <a16:creationId xmlns:a16="http://schemas.microsoft.com/office/drawing/2014/main" id="{978427A9-2815-439A-96A1-66B30A10A24F}"/>
                  </a:ext>
                </a:extLst>
              </p:cNvPr>
              <p:cNvSpPr/>
              <p:nvPr/>
            </p:nvSpPr>
            <p:spPr>
              <a:xfrm>
                <a:off x="7525038" y="3134764"/>
                <a:ext cx="2510470" cy="1284025"/>
              </a:xfrm>
              <a:prstGeom prst="roundRect">
                <a:avLst>
                  <a:gd name="adj" fmla="val 2767"/>
                </a:avLst>
              </a:prstGeom>
              <a:solidFill>
                <a:srgbClr val="FFC000">
                  <a:alpha val="23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829119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544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32" b="0" i="0" u="none" strike="noStrike" kern="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0" name="Text Placeholder 5">
                <a:extLst>
                  <a:ext uri="{FF2B5EF4-FFF2-40B4-BE49-F238E27FC236}">
                    <a16:creationId xmlns:a16="http://schemas.microsoft.com/office/drawing/2014/main" id="{510A95EA-50FE-46F9-A207-98AAF7F2293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685093" y="3714879"/>
                <a:ext cx="2038318" cy="522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defRPr sz="16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1pPr>
                <a:lvl2pPr marL="228600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SzPct val="85000"/>
                  <a:buFont typeface="Wingdings" panose="05000000000000000000" pitchFamily="2" charset="2"/>
                  <a:buChar char=""/>
                  <a:defRPr sz="16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2pPr>
                <a:lvl3pPr marL="358775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SzPct val="85000"/>
                  <a:buFont typeface="Wingdings" panose="05000000000000000000" pitchFamily="2" charset="2"/>
                  <a:buChar char=""/>
                  <a:defRPr sz="14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3pPr>
                <a:lvl4pPr marL="447675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SzPct val="85000"/>
                  <a:buFont typeface="Wingdings" panose="05000000000000000000" pitchFamily="2" charset="2"/>
                  <a:buChar char=""/>
                  <a:defRPr sz="12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4pPr>
                <a:lvl5pPr marL="538163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SzPct val="85000"/>
                  <a:buFont typeface="Wingdings" panose="05000000000000000000" pitchFamily="2" charset="2"/>
                  <a:buChar char=""/>
                  <a:defRPr sz="12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5pPr>
                <a:lvl6pPr marL="995363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SzPct val="85000"/>
                  <a:buFont typeface="Wingdings" panose="05000000000000000000" pitchFamily="2" charset="2"/>
                  <a:buChar char=""/>
                  <a:defRPr sz="12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6pPr>
                <a:lvl7pPr marL="1452563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SzPct val="85000"/>
                  <a:buFont typeface="Wingdings" panose="05000000000000000000" pitchFamily="2" charset="2"/>
                  <a:buChar char=""/>
                  <a:defRPr sz="12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7pPr>
                <a:lvl8pPr marL="1909763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SzPct val="85000"/>
                  <a:buFont typeface="Wingdings" panose="05000000000000000000" pitchFamily="2" charset="2"/>
                  <a:buChar char=""/>
                  <a:defRPr sz="12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8pPr>
                <a:lvl9pPr marL="2366963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SzPct val="85000"/>
                  <a:buFont typeface="Wingdings" panose="05000000000000000000" pitchFamily="2" charset="2"/>
                  <a:buChar char=""/>
                  <a:defRPr sz="12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lvl="0" defTabSz="829119">
                  <a:defRPr/>
                </a:pPr>
                <a:r>
                  <a:rPr lang="ru-RU" altLang="sv-SE" sz="1200" b="1" kern="0" dirty="0">
                    <a:solidFill>
                      <a:srgbClr val="414041"/>
                    </a:solidFill>
                    <a:latin typeface="Calibri Light"/>
                    <a:cs typeface="Calibri Light" panose="020F0302020204030204" pitchFamily="34" charset="0"/>
                  </a:rPr>
                  <a:t>6-й</a:t>
                </a:r>
                <a:r>
                  <a:rPr lang="ru-RU" altLang="sv-SE" sz="1200" kern="0" dirty="0">
                    <a:solidFill>
                      <a:srgbClr val="414041"/>
                    </a:solidFill>
                    <a:latin typeface="Calibri Light"/>
                    <a:cs typeface="Calibri Light" panose="020F0302020204030204" pitchFamily="34" charset="0"/>
                  </a:rPr>
                  <a:t> год подряд мы добиваемся установленного нами </a:t>
                </a:r>
                <a:r>
                  <a:rPr lang="ru-RU" altLang="sv-SE" sz="1200" b="1" kern="0" dirty="0">
                    <a:solidFill>
                      <a:srgbClr val="414041"/>
                    </a:solidFill>
                    <a:latin typeface="Calibri Light"/>
                    <a:cs typeface="Calibri Light" panose="020F0302020204030204" pitchFamily="34" charset="0"/>
                  </a:rPr>
                  <a:t>стандарта в отрасли</a:t>
                </a:r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F98F2551-A463-4603-91A7-B3618A8C59CD}"/>
                  </a:ext>
                </a:extLst>
              </p:cNvPr>
              <p:cNvGrpSpPr/>
              <p:nvPr/>
            </p:nvGrpSpPr>
            <p:grpSpPr>
              <a:xfrm>
                <a:off x="7723959" y="3228374"/>
                <a:ext cx="646331" cy="472078"/>
                <a:chOff x="6889750" y="3411585"/>
                <a:chExt cx="712788" cy="520618"/>
              </a:xfrm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10BD5447-B0BD-4FB9-B3B6-ACB8BCD0DC46}"/>
                    </a:ext>
                  </a:extLst>
                </p:cNvPr>
                <p:cNvGrpSpPr/>
                <p:nvPr/>
              </p:nvGrpSpPr>
              <p:grpSpPr>
                <a:xfrm>
                  <a:off x="6925454" y="3411585"/>
                  <a:ext cx="621240" cy="520618"/>
                  <a:chOff x="8715376" y="3114675"/>
                  <a:chExt cx="755650" cy="644525"/>
                </a:xfrm>
                <a:solidFill>
                  <a:srgbClr val="355964"/>
                </a:solidFill>
              </p:grpSpPr>
              <p:sp>
                <p:nvSpPr>
                  <p:cNvPr id="74" name="Freeform 266">
                    <a:extLst>
                      <a:ext uri="{FF2B5EF4-FFF2-40B4-BE49-F238E27FC236}">
                        <a16:creationId xmlns:a16="http://schemas.microsoft.com/office/drawing/2014/main" id="{8E589C7E-95BD-4CE0-A81F-B9FE12EE6B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715376" y="3114675"/>
                    <a:ext cx="755650" cy="644525"/>
                  </a:xfrm>
                  <a:custGeom>
                    <a:avLst/>
                    <a:gdLst>
                      <a:gd name="T0" fmla="*/ 1679 w 2382"/>
                      <a:gd name="T1" fmla="*/ 1928 h 2028"/>
                      <a:gd name="T2" fmla="*/ 1708 w 2382"/>
                      <a:gd name="T3" fmla="*/ 1938 h 2028"/>
                      <a:gd name="T4" fmla="*/ 1727 w 2382"/>
                      <a:gd name="T5" fmla="*/ 1963 h 2028"/>
                      <a:gd name="T6" fmla="*/ 1727 w 2382"/>
                      <a:gd name="T7" fmla="*/ 1995 h 2028"/>
                      <a:gd name="T8" fmla="*/ 1708 w 2382"/>
                      <a:gd name="T9" fmla="*/ 2019 h 2028"/>
                      <a:gd name="T10" fmla="*/ 1679 w 2382"/>
                      <a:gd name="T11" fmla="*/ 2028 h 2028"/>
                      <a:gd name="T12" fmla="*/ 687 w 2382"/>
                      <a:gd name="T13" fmla="*/ 2026 h 2028"/>
                      <a:gd name="T14" fmla="*/ 663 w 2382"/>
                      <a:gd name="T15" fmla="*/ 2008 h 2028"/>
                      <a:gd name="T16" fmla="*/ 653 w 2382"/>
                      <a:gd name="T17" fmla="*/ 1979 h 2028"/>
                      <a:gd name="T18" fmla="*/ 663 w 2382"/>
                      <a:gd name="T19" fmla="*/ 1949 h 2028"/>
                      <a:gd name="T20" fmla="*/ 687 w 2382"/>
                      <a:gd name="T21" fmla="*/ 1932 h 2028"/>
                      <a:gd name="T22" fmla="*/ 99 w 2382"/>
                      <a:gd name="T23" fmla="*/ 1388 h 2028"/>
                      <a:gd name="T24" fmla="*/ 103 w 2382"/>
                      <a:gd name="T25" fmla="*/ 1534 h 2028"/>
                      <a:gd name="T26" fmla="*/ 123 w 2382"/>
                      <a:gd name="T27" fmla="*/ 1576 h 2028"/>
                      <a:gd name="T28" fmla="*/ 160 w 2382"/>
                      <a:gd name="T29" fmla="*/ 1606 h 2028"/>
                      <a:gd name="T30" fmla="*/ 207 w 2382"/>
                      <a:gd name="T31" fmla="*/ 1617 h 2028"/>
                      <a:gd name="T32" fmla="*/ 2199 w 2382"/>
                      <a:gd name="T33" fmla="*/ 1614 h 2028"/>
                      <a:gd name="T34" fmla="*/ 2242 w 2382"/>
                      <a:gd name="T35" fmla="*/ 1593 h 2028"/>
                      <a:gd name="T36" fmla="*/ 2272 w 2382"/>
                      <a:gd name="T37" fmla="*/ 1557 h 2028"/>
                      <a:gd name="T38" fmla="*/ 2283 w 2382"/>
                      <a:gd name="T39" fmla="*/ 1510 h 2028"/>
                      <a:gd name="T40" fmla="*/ 99 w 2382"/>
                      <a:gd name="T41" fmla="*/ 1388 h 2028"/>
                      <a:gd name="T42" fmla="*/ 181 w 2382"/>
                      <a:gd name="T43" fmla="*/ 102 h 2028"/>
                      <a:gd name="T44" fmla="*/ 139 w 2382"/>
                      <a:gd name="T45" fmla="*/ 123 h 2028"/>
                      <a:gd name="T46" fmla="*/ 110 w 2382"/>
                      <a:gd name="T47" fmla="*/ 159 h 2028"/>
                      <a:gd name="T48" fmla="*/ 99 w 2382"/>
                      <a:gd name="T49" fmla="*/ 206 h 2028"/>
                      <a:gd name="T50" fmla="*/ 99 w 2382"/>
                      <a:gd name="T51" fmla="*/ 813 h 2028"/>
                      <a:gd name="T52" fmla="*/ 2283 w 2382"/>
                      <a:gd name="T53" fmla="*/ 1288 h 2028"/>
                      <a:gd name="T54" fmla="*/ 2283 w 2382"/>
                      <a:gd name="T55" fmla="*/ 811 h 2028"/>
                      <a:gd name="T56" fmla="*/ 2280 w 2382"/>
                      <a:gd name="T57" fmla="*/ 182 h 2028"/>
                      <a:gd name="T58" fmla="*/ 2260 w 2382"/>
                      <a:gd name="T59" fmla="*/ 140 h 2028"/>
                      <a:gd name="T60" fmla="*/ 2224 w 2382"/>
                      <a:gd name="T61" fmla="*/ 111 h 2028"/>
                      <a:gd name="T62" fmla="*/ 2176 w 2382"/>
                      <a:gd name="T63" fmla="*/ 100 h 2028"/>
                      <a:gd name="T64" fmla="*/ 206 w 2382"/>
                      <a:gd name="T65" fmla="*/ 0 h 2028"/>
                      <a:gd name="T66" fmla="*/ 2213 w 2382"/>
                      <a:gd name="T67" fmla="*/ 3 h 2028"/>
                      <a:gd name="T68" fmla="*/ 2279 w 2382"/>
                      <a:gd name="T69" fmla="*/ 29 h 2028"/>
                      <a:gd name="T70" fmla="*/ 2334 w 2382"/>
                      <a:gd name="T71" fmla="*/ 73 h 2028"/>
                      <a:gd name="T72" fmla="*/ 2369 w 2382"/>
                      <a:gd name="T73" fmla="*/ 134 h 2028"/>
                      <a:gd name="T74" fmla="*/ 2382 w 2382"/>
                      <a:gd name="T75" fmla="*/ 206 h 2028"/>
                      <a:gd name="T76" fmla="*/ 2380 w 2382"/>
                      <a:gd name="T77" fmla="*/ 1536 h 2028"/>
                      <a:gd name="T78" fmla="*/ 2365 w 2382"/>
                      <a:gd name="T79" fmla="*/ 1590 h 2028"/>
                      <a:gd name="T80" fmla="*/ 2335 w 2382"/>
                      <a:gd name="T81" fmla="*/ 1640 h 2028"/>
                      <a:gd name="T82" fmla="*/ 2291 w 2382"/>
                      <a:gd name="T83" fmla="*/ 1679 h 2028"/>
                      <a:gd name="T84" fmla="*/ 2237 w 2382"/>
                      <a:gd name="T85" fmla="*/ 1706 h 2028"/>
                      <a:gd name="T86" fmla="*/ 2176 w 2382"/>
                      <a:gd name="T87" fmla="*/ 1715 h 2028"/>
                      <a:gd name="T88" fmla="*/ 171 w 2382"/>
                      <a:gd name="T89" fmla="*/ 1712 h 2028"/>
                      <a:gd name="T90" fmla="*/ 105 w 2382"/>
                      <a:gd name="T91" fmla="*/ 1689 h 2028"/>
                      <a:gd name="T92" fmla="*/ 53 w 2382"/>
                      <a:gd name="T93" fmla="*/ 1646 h 2028"/>
                      <a:gd name="T94" fmla="*/ 17 w 2382"/>
                      <a:gd name="T95" fmla="*/ 1590 h 2028"/>
                      <a:gd name="T96" fmla="*/ 2 w 2382"/>
                      <a:gd name="T97" fmla="*/ 1536 h 2028"/>
                      <a:gd name="T98" fmla="*/ 0 w 2382"/>
                      <a:gd name="T99" fmla="*/ 206 h 2028"/>
                      <a:gd name="T100" fmla="*/ 13 w 2382"/>
                      <a:gd name="T101" fmla="*/ 134 h 2028"/>
                      <a:gd name="T102" fmla="*/ 48 w 2382"/>
                      <a:gd name="T103" fmla="*/ 73 h 2028"/>
                      <a:gd name="T104" fmla="*/ 103 w 2382"/>
                      <a:gd name="T105" fmla="*/ 29 h 2028"/>
                      <a:gd name="T106" fmla="*/ 169 w 2382"/>
                      <a:gd name="T107" fmla="*/ 3 h 20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2382" h="2028">
                        <a:moveTo>
                          <a:pt x="703" y="1928"/>
                        </a:moveTo>
                        <a:lnTo>
                          <a:pt x="1679" y="1928"/>
                        </a:lnTo>
                        <a:lnTo>
                          <a:pt x="1695" y="1932"/>
                        </a:lnTo>
                        <a:lnTo>
                          <a:pt x="1708" y="1938"/>
                        </a:lnTo>
                        <a:lnTo>
                          <a:pt x="1719" y="1949"/>
                        </a:lnTo>
                        <a:lnTo>
                          <a:pt x="1727" y="1963"/>
                        </a:lnTo>
                        <a:lnTo>
                          <a:pt x="1729" y="1979"/>
                        </a:lnTo>
                        <a:lnTo>
                          <a:pt x="1727" y="1995"/>
                        </a:lnTo>
                        <a:lnTo>
                          <a:pt x="1719" y="2008"/>
                        </a:lnTo>
                        <a:lnTo>
                          <a:pt x="1708" y="2019"/>
                        </a:lnTo>
                        <a:lnTo>
                          <a:pt x="1695" y="2026"/>
                        </a:lnTo>
                        <a:lnTo>
                          <a:pt x="1679" y="2028"/>
                        </a:lnTo>
                        <a:lnTo>
                          <a:pt x="703" y="2028"/>
                        </a:lnTo>
                        <a:lnTo>
                          <a:pt x="687" y="2026"/>
                        </a:lnTo>
                        <a:lnTo>
                          <a:pt x="674" y="2019"/>
                        </a:lnTo>
                        <a:lnTo>
                          <a:pt x="663" y="2008"/>
                        </a:lnTo>
                        <a:lnTo>
                          <a:pt x="655" y="1995"/>
                        </a:lnTo>
                        <a:lnTo>
                          <a:pt x="653" y="1979"/>
                        </a:lnTo>
                        <a:lnTo>
                          <a:pt x="655" y="1963"/>
                        </a:lnTo>
                        <a:lnTo>
                          <a:pt x="663" y="1949"/>
                        </a:lnTo>
                        <a:lnTo>
                          <a:pt x="674" y="1938"/>
                        </a:lnTo>
                        <a:lnTo>
                          <a:pt x="687" y="1932"/>
                        </a:lnTo>
                        <a:lnTo>
                          <a:pt x="703" y="1928"/>
                        </a:lnTo>
                        <a:close/>
                        <a:moveTo>
                          <a:pt x="99" y="1388"/>
                        </a:moveTo>
                        <a:lnTo>
                          <a:pt x="99" y="1510"/>
                        </a:lnTo>
                        <a:lnTo>
                          <a:pt x="103" y="1534"/>
                        </a:lnTo>
                        <a:lnTo>
                          <a:pt x="110" y="1557"/>
                        </a:lnTo>
                        <a:lnTo>
                          <a:pt x="123" y="1576"/>
                        </a:lnTo>
                        <a:lnTo>
                          <a:pt x="140" y="1593"/>
                        </a:lnTo>
                        <a:lnTo>
                          <a:pt x="160" y="1606"/>
                        </a:lnTo>
                        <a:lnTo>
                          <a:pt x="183" y="1614"/>
                        </a:lnTo>
                        <a:lnTo>
                          <a:pt x="207" y="1617"/>
                        </a:lnTo>
                        <a:lnTo>
                          <a:pt x="2175" y="1617"/>
                        </a:lnTo>
                        <a:lnTo>
                          <a:pt x="2199" y="1614"/>
                        </a:lnTo>
                        <a:lnTo>
                          <a:pt x="2222" y="1606"/>
                        </a:lnTo>
                        <a:lnTo>
                          <a:pt x="2242" y="1593"/>
                        </a:lnTo>
                        <a:lnTo>
                          <a:pt x="2259" y="1576"/>
                        </a:lnTo>
                        <a:lnTo>
                          <a:pt x="2272" y="1557"/>
                        </a:lnTo>
                        <a:lnTo>
                          <a:pt x="2279" y="1534"/>
                        </a:lnTo>
                        <a:lnTo>
                          <a:pt x="2283" y="1510"/>
                        </a:lnTo>
                        <a:lnTo>
                          <a:pt x="2283" y="1388"/>
                        </a:lnTo>
                        <a:lnTo>
                          <a:pt x="99" y="1388"/>
                        </a:lnTo>
                        <a:close/>
                        <a:moveTo>
                          <a:pt x="206" y="100"/>
                        </a:moveTo>
                        <a:lnTo>
                          <a:pt x="181" y="102"/>
                        </a:lnTo>
                        <a:lnTo>
                          <a:pt x="158" y="111"/>
                        </a:lnTo>
                        <a:lnTo>
                          <a:pt x="139" y="123"/>
                        </a:lnTo>
                        <a:lnTo>
                          <a:pt x="122" y="140"/>
                        </a:lnTo>
                        <a:lnTo>
                          <a:pt x="110" y="159"/>
                        </a:lnTo>
                        <a:lnTo>
                          <a:pt x="102" y="182"/>
                        </a:lnTo>
                        <a:lnTo>
                          <a:pt x="99" y="206"/>
                        </a:lnTo>
                        <a:lnTo>
                          <a:pt x="99" y="811"/>
                        </a:lnTo>
                        <a:lnTo>
                          <a:pt x="99" y="813"/>
                        </a:lnTo>
                        <a:lnTo>
                          <a:pt x="99" y="1288"/>
                        </a:lnTo>
                        <a:lnTo>
                          <a:pt x="2283" y="1288"/>
                        </a:lnTo>
                        <a:lnTo>
                          <a:pt x="2283" y="813"/>
                        </a:lnTo>
                        <a:lnTo>
                          <a:pt x="2283" y="811"/>
                        </a:lnTo>
                        <a:lnTo>
                          <a:pt x="2283" y="206"/>
                        </a:lnTo>
                        <a:lnTo>
                          <a:pt x="2280" y="182"/>
                        </a:lnTo>
                        <a:lnTo>
                          <a:pt x="2272" y="159"/>
                        </a:lnTo>
                        <a:lnTo>
                          <a:pt x="2260" y="140"/>
                        </a:lnTo>
                        <a:lnTo>
                          <a:pt x="2243" y="123"/>
                        </a:lnTo>
                        <a:lnTo>
                          <a:pt x="2224" y="111"/>
                        </a:lnTo>
                        <a:lnTo>
                          <a:pt x="2201" y="102"/>
                        </a:lnTo>
                        <a:lnTo>
                          <a:pt x="2176" y="100"/>
                        </a:lnTo>
                        <a:lnTo>
                          <a:pt x="206" y="100"/>
                        </a:lnTo>
                        <a:close/>
                        <a:moveTo>
                          <a:pt x="206" y="0"/>
                        </a:moveTo>
                        <a:lnTo>
                          <a:pt x="2176" y="0"/>
                        </a:lnTo>
                        <a:lnTo>
                          <a:pt x="2213" y="3"/>
                        </a:lnTo>
                        <a:lnTo>
                          <a:pt x="2248" y="13"/>
                        </a:lnTo>
                        <a:lnTo>
                          <a:pt x="2279" y="29"/>
                        </a:lnTo>
                        <a:lnTo>
                          <a:pt x="2308" y="49"/>
                        </a:lnTo>
                        <a:lnTo>
                          <a:pt x="2334" y="73"/>
                        </a:lnTo>
                        <a:lnTo>
                          <a:pt x="2354" y="102"/>
                        </a:lnTo>
                        <a:lnTo>
                          <a:pt x="2369" y="134"/>
                        </a:lnTo>
                        <a:lnTo>
                          <a:pt x="2378" y="169"/>
                        </a:lnTo>
                        <a:lnTo>
                          <a:pt x="2382" y="206"/>
                        </a:lnTo>
                        <a:lnTo>
                          <a:pt x="2382" y="1509"/>
                        </a:lnTo>
                        <a:lnTo>
                          <a:pt x="2380" y="1536"/>
                        </a:lnTo>
                        <a:lnTo>
                          <a:pt x="2375" y="1563"/>
                        </a:lnTo>
                        <a:lnTo>
                          <a:pt x="2365" y="1590"/>
                        </a:lnTo>
                        <a:lnTo>
                          <a:pt x="2352" y="1616"/>
                        </a:lnTo>
                        <a:lnTo>
                          <a:pt x="2335" y="1640"/>
                        </a:lnTo>
                        <a:lnTo>
                          <a:pt x="2314" y="1661"/>
                        </a:lnTo>
                        <a:lnTo>
                          <a:pt x="2291" y="1679"/>
                        </a:lnTo>
                        <a:lnTo>
                          <a:pt x="2265" y="1695"/>
                        </a:lnTo>
                        <a:lnTo>
                          <a:pt x="2237" y="1706"/>
                        </a:lnTo>
                        <a:lnTo>
                          <a:pt x="2207" y="1713"/>
                        </a:lnTo>
                        <a:lnTo>
                          <a:pt x="2176" y="1715"/>
                        </a:lnTo>
                        <a:lnTo>
                          <a:pt x="206" y="1715"/>
                        </a:lnTo>
                        <a:lnTo>
                          <a:pt x="171" y="1712"/>
                        </a:lnTo>
                        <a:lnTo>
                          <a:pt x="137" y="1703"/>
                        </a:lnTo>
                        <a:lnTo>
                          <a:pt x="105" y="1689"/>
                        </a:lnTo>
                        <a:lnTo>
                          <a:pt x="77" y="1669"/>
                        </a:lnTo>
                        <a:lnTo>
                          <a:pt x="53" y="1646"/>
                        </a:lnTo>
                        <a:lnTo>
                          <a:pt x="33" y="1620"/>
                        </a:lnTo>
                        <a:lnTo>
                          <a:pt x="17" y="1590"/>
                        </a:lnTo>
                        <a:lnTo>
                          <a:pt x="7" y="1563"/>
                        </a:lnTo>
                        <a:lnTo>
                          <a:pt x="2" y="1536"/>
                        </a:lnTo>
                        <a:lnTo>
                          <a:pt x="0" y="1509"/>
                        </a:lnTo>
                        <a:lnTo>
                          <a:pt x="0" y="206"/>
                        </a:lnTo>
                        <a:lnTo>
                          <a:pt x="4" y="169"/>
                        </a:lnTo>
                        <a:lnTo>
                          <a:pt x="13" y="134"/>
                        </a:lnTo>
                        <a:lnTo>
                          <a:pt x="28" y="102"/>
                        </a:lnTo>
                        <a:lnTo>
                          <a:pt x="48" y="73"/>
                        </a:lnTo>
                        <a:lnTo>
                          <a:pt x="74" y="49"/>
                        </a:lnTo>
                        <a:lnTo>
                          <a:pt x="103" y="29"/>
                        </a:lnTo>
                        <a:lnTo>
                          <a:pt x="134" y="13"/>
                        </a:lnTo>
                        <a:lnTo>
                          <a:pt x="169" y="3"/>
                        </a:lnTo>
                        <a:lnTo>
                          <a:pt x="206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82911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5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14041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Rectangle 267">
                    <a:extLst>
                      <a:ext uri="{FF2B5EF4-FFF2-40B4-BE49-F238E27FC236}">
                        <a16:creationId xmlns:a16="http://schemas.microsoft.com/office/drawing/2014/main" id="{2F6D1222-7B03-48BF-87DE-416E095FDC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988426" y="3638550"/>
                    <a:ext cx="31750" cy="111125"/>
                  </a:xfrm>
                  <a:prstGeom prst="rect">
                    <a:avLst/>
                  </a:prstGeom>
                  <a:grpFill/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82911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5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14041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Rectangle 268">
                    <a:extLst>
                      <a:ext uri="{FF2B5EF4-FFF2-40B4-BE49-F238E27FC236}">
                        <a16:creationId xmlns:a16="http://schemas.microsoft.com/office/drawing/2014/main" id="{E1F0948D-28A4-4E95-8674-09D9804F88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66226" y="3638550"/>
                    <a:ext cx="31750" cy="111125"/>
                  </a:xfrm>
                  <a:prstGeom prst="rect">
                    <a:avLst/>
                  </a:prstGeom>
                  <a:grpFill/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82911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5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14041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3" name="TextBox 4">
                  <a:extLst>
                    <a:ext uri="{FF2B5EF4-FFF2-40B4-BE49-F238E27FC236}">
                      <a16:creationId xmlns:a16="http://schemas.microsoft.com/office/drawing/2014/main" id="{58D71146-2F7B-4173-BC8D-1E8C56210CE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889750" y="3471863"/>
                  <a:ext cx="712788" cy="2957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9pPr>
                </a:lstStyle>
                <a:p>
                  <a:pPr marL="0" marR="0" lvl="0" indent="0" algn="l" defTabSz="82911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544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altLang="sv-SE" sz="127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414041"/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+mn-ea"/>
                      <a:cs typeface="+mn-cs"/>
                    </a:rPr>
                    <a:t>EBNow</a:t>
                  </a: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C578A7E-50F6-4919-8259-6C556C79FD73}"/>
                </a:ext>
              </a:extLst>
            </p:cNvPr>
            <p:cNvGrpSpPr/>
            <p:nvPr/>
          </p:nvGrpSpPr>
          <p:grpSpPr>
            <a:xfrm>
              <a:off x="3456500" y="3267202"/>
              <a:ext cx="2510470" cy="1284025"/>
              <a:chOff x="4272289" y="3464413"/>
              <a:chExt cx="2510470" cy="1284025"/>
            </a:xfrm>
          </p:grpSpPr>
          <p:sp>
            <p:nvSpPr>
              <p:cNvPr id="61" name="Rectangle: Rounded Corners 45">
                <a:extLst>
                  <a:ext uri="{FF2B5EF4-FFF2-40B4-BE49-F238E27FC236}">
                    <a16:creationId xmlns:a16="http://schemas.microsoft.com/office/drawing/2014/main" id="{1E64B2EC-445B-4B77-9CEF-0F5CE10B404D}"/>
                  </a:ext>
                </a:extLst>
              </p:cNvPr>
              <p:cNvSpPr/>
              <p:nvPr/>
            </p:nvSpPr>
            <p:spPr>
              <a:xfrm>
                <a:off x="4272289" y="3464413"/>
                <a:ext cx="2510470" cy="1284025"/>
              </a:xfrm>
              <a:prstGeom prst="roundRect">
                <a:avLst>
                  <a:gd name="adj" fmla="val 2767"/>
                </a:avLst>
              </a:prstGeom>
              <a:solidFill>
                <a:srgbClr val="F1612A">
                  <a:alpha val="23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829119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544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32" b="0" i="0" u="none" strike="noStrike" kern="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2" name="Text Placeholder 3">
                <a:extLst>
                  <a:ext uri="{FF2B5EF4-FFF2-40B4-BE49-F238E27FC236}">
                    <a16:creationId xmlns:a16="http://schemas.microsoft.com/office/drawing/2014/main" id="{759464A6-128B-49A5-9CBA-1E6F404ACE6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360098" y="3851636"/>
                <a:ext cx="2336292" cy="821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defRPr sz="16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1pPr>
                <a:lvl2pPr marL="228600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SzPct val="85000"/>
                  <a:buFont typeface="Wingdings" panose="05000000000000000000" pitchFamily="2" charset="2"/>
                  <a:buChar char=""/>
                  <a:defRPr sz="16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2pPr>
                <a:lvl3pPr marL="358775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SzPct val="85000"/>
                  <a:buFont typeface="Wingdings" panose="05000000000000000000" pitchFamily="2" charset="2"/>
                  <a:buChar char=""/>
                  <a:defRPr sz="14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3pPr>
                <a:lvl4pPr marL="447675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SzPct val="85000"/>
                  <a:buFont typeface="Wingdings" panose="05000000000000000000" pitchFamily="2" charset="2"/>
                  <a:buChar char=""/>
                  <a:defRPr sz="12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4pPr>
                <a:lvl5pPr marL="538163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tx2"/>
                  </a:buClr>
                  <a:buSzPct val="85000"/>
                  <a:buFont typeface="Wingdings" panose="05000000000000000000" pitchFamily="2" charset="2"/>
                  <a:buChar char=""/>
                  <a:defRPr sz="12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5pPr>
                <a:lvl6pPr marL="995363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SzPct val="85000"/>
                  <a:buFont typeface="Wingdings" panose="05000000000000000000" pitchFamily="2" charset="2"/>
                  <a:buChar char=""/>
                  <a:defRPr sz="12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6pPr>
                <a:lvl7pPr marL="1452563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SzPct val="85000"/>
                  <a:buFont typeface="Wingdings" panose="05000000000000000000" pitchFamily="2" charset="2"/>
                  <a:buChar char=""/>
                  <a:defRPr sz="12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7pPr>
                <a:lvl8pPr marL="1909763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SzPct val="85000"/>
                  <a:buFont typeface="Wingdings" panose="05000000000000000000" pitchFamily="2" charset="2"/>
                  <a:buChar char=""/>
                  <a:defRPr sz="12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8pPr>
                <a:lvl9pPr marL="2366963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SzPct val="85000"/>
                  <a:buFont typeface="Wingdings" panose="05000000000000000000" pitchFamily="2" charset="2"/>
                  <a:buChar char=""/>
                  <a:defRPr sz="1200">
                    <a:solidFill>
                      <a:schemeClr val="tx2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lvl="0" defTabSz="829119">
                  <a:defRPr/>
                </a:pPr>
                <a:r>
                  <a:rPr lang="ru-RU" altLang="sv-SE" sz="1200" kern="0" dirty="0">
                    <a:solidFill>
                      <a:srgbClr val="414041"/>
                    </a:solidFill>
                    <a:latin typeface="Calibri Light"/>
                    <a:cs typeface="Calibri Light" panose="020F0302020204030204" pitchFamily="34" charset="0"/>
                  </a:rPr>
                  <a:t>Universum </a:t>
                </a:r>
                <a:r>
                  <a:rPr lang="ru-RU" altLang="sv-SE" sz="1200" b="1" kern="0" dirty="0">
                    <a:solidFill>
                      <a:srgbClr val="414041"/>
                    </a:solidFill>
                    <a:latin typeface="Calibri Light"/>
                    <a:cs typeface="Calibri Light" panose="020F0302020204030204" pitchFamily="34" charset="0"/>
                  </a:rPr>
                  <a:t>Access</a:t>
                </a:r>
                <a:r>
                  <a:rPr lang="ru-RU" altLang="sv-SE" sz="1200" kern="0" dirty="0">
                    <a:solidFill>
                      <a:srgbClr val="414041"/>
                    </a:solidFill>
                    <a:latin typeface="Calibri Light"/>
                    <a:cs typeface="Calibri Light" panose="020F0302020204030204" pitchFamily="34" charset="0"/>
                  </a:rPr>
                  <a:t> -интерактивная платформа для более подробного изучения Вашего бренда</a:t>
                </a:r>
              </a:p>
            </p:txBody>
          </p:sp>
          <p:pic>
            <p:nvPicPr>
              <p:cNvPr id="63" name="Picture Placeholder 49">
                <a:extLst>
                  <a:ext uri="{FF2B5EF4-FFF2-40B4-BE49-F238E27FC236}">
                    <a16:creationId xmlns:a16="http://schemas.microsoft.com/office/drawing/2014/main" id="{242133B5-3124-452F-A868-91B7869A4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72032" b="-72032"/>
              <a:stretch>
                <a:fillRect/>
              </a:stretch>
            </p:blipFill>
            <p:spPr bwMode="auto">
              <a:xfrm>
                <a:off x="4423436" y="3513356"/>
                <a:ext cx="955821" cy="395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2" name="Rectangle: Rounded Corners 49">
              <a:extLst>
                <a:ext uri="{FF2B5EF4-FFF2-40B4-BE49-F238E27FC236}">
                  <a16:creationId xmlns:a16="http://schemas.microsoft.com/office/drawing/2014/main" id="{4451723F-2261-4B37-A2DC-9C3BCD264ED3}"/>
                </a:ext>
              </a:extLst>
            </p:cNvPr>
            <p:cNvSpPr/>
            <p:nvPr/>
          </p:nvSpPr>
          <p:spPr>
            <a:xfrm>
              <a:off x="9241716" y="3284529"/>
              <a:ext cx="2510470" cy="1284025"/>
            </a:xfrm>
            <a:prstGeom prst="roundRect">
              <a:avLst>
                <a:gd name="adj" fmla="val 2767"/>
              </a:avLst>
            </a:prstGeom>
            <a:solidFill>
              <a:srgbClr val="0E97C1">
                <a:alpha val="23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82911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44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32" b="0" i="0" u="none" strike="noStrike" kern="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3" name="Text Placeholder 5">
              <a:extLst>
                <a:ext uri="{FF2B5EF4-FFF2-40B4-BE49-F238E27FC236}">
                  <a16:creationId xmlns:a16="http://schemas.microsoft.com/office/drawing/2014/main" id="{57E0FF5F-3122-41F0-A08E-48995D56314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339601" y="3867523"/>
              <a:ext cx="2257120" cy="522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defRPr sz="1600">
                  <a:solidFill>
                    <a:schemeClr val="tx2"/>
                  </a:solidFill>
                  <a:latin typeface="Calibri Light" panose="020F0302020204030204" pitchFamily="34" charset="0"/>
                </a:defRPr>
              </a:lvl1pPr>
              <a:lvl2pPr marL="228600" indent="-2286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85000"/>
                <a:buFont typeface="Wingdings" panose="05000000000000000000" pitchFamily="2" charset="2"/>
                <a:buChar char=""/>
                <a:defRPr sz="1600">
                  <a:solidFill>
                    <a:schemeClr val="tx2"/>
                  </a:solidFill>
                  <a:latin typeface="Calibri Light" panose="020F0302020204030204" pitchFamily="34" charset="0"/>
                </a:defRPr>
              </a:lvl2pPr>
              <a:lvl3pPr marL="358775" indent="-2286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85000"/>
                <a:buFont typeface="Wingdings" panose="05000000000000000000" pitchFamily="2" charset="2"/>
                <a:buChar char=""/>
                <a:defRPr sz="1400">
                  <a:solidFill>
                    <a:schemeClr val="tx2"/>
                  </a:solidFill>
                  <a:latin typeface="Calibri Light" panose="020F0302020204030204" pitchFamily="34" charset="0"/>
                </a:defRPr>
              </a:lvl3pPr>
              <a:lvl4pPr marL="447675" indent="-2286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85000"/>
                <a:buFont typeface="Wingdings" panose="05000000000000000000" pitchFamily="2" charset="2"/>
                <a:buChar char=""/>
                <a:defRPr sz="1200">
                  <a:solidFill>
                    <a:schemeClr val="tx2"/>
                  </a:solidFill>
                  <a:latin typeface="Calibri Light" panose="020F0302020204030204" pitchFamily="34" charset="0"/>
                </a:defRPr>
              </a:lvl4pPr>
              <a:lvl5pPr marL="538163" indent="-2286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85000"/>
                <a:buFont typeface="Wingdings" panose="05000000000000000000" pitchFamily="2" charset="2"/>
                <a:buChar char=""/>
                <a:defRPr sz="1200">
                  <a:solidFill>
                    <a:schemeClr val="tx2"/>
                  </a:solidFill>
                  <a:latin typeface="Calibri Light" panose="020F0302020204030204" pitchFamily="34" charset="0"/>
                </a:defRPr>
              </a:lvl5pPr>
              <a:lvl6pPr marL="995363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SzPct val="85000"/>
                <a:buFont typeface="Wingdings" panose="05000000000000000000" pitchFamily="2" charset="2"/>
                <a:buChar char=""/>
                <a:defRPr sz="1200">
                  <a:solidFill>
                    <a:schemeClr val="tx2"/>
                  </a:solidFill>
                  <a:latin typeface="Calibri Light" panose="020F0302020204030204" pitchFamily="34" charset="0"/>
                </a:defRPr>
              </a:lvl6pPr>
              <a:lvl7pPr marL="1452563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SzPct val="85000"/>
                <a:buFont typeface="Wingdings" panose="05000000000000000000" pitchFamily="2" charset="2"/>
                <a:buChar char=""/>
                <a:defRPr sz="1200">
                  <a:solidFill>
                    <a:schemeClr val="tx2"/>
                  </a:solidFill>
                  <a:latin typeface="Calibri Light" panose="020F0302020204030204" pitchFamily="34" charset="0"/>
                </a:defRPr>
              </a:lvl7pPr>
              <a:lvl8pPr marL="1909763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SzPct val="85000"/>
                <a:buFont typeface="Wingdings" panose="05000000000000000000" pitchFamily="2" charset="2"/>
                <a:buChar char=""/>
                <a:defRPr sz="1200">
                  <a:solidFill>
                    <a:schemeClr val="tx2"/>
                  </a:solidFill>
                  <a:latin typeface="Calibri Light" panose="020F0302020204030204" pitchFamily="34" charset="0"/>
                </a:defRPr>
              </a:lvl8pPr>
              <a:lvl9pPr marL="2366963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SzPct val="85000"/>
                <a:buFont typeface="Wingdings" panose="05000000000000000000" pitchFamily="2" charset="2"/>
                <a:buChar char=""/>
                <a:defRPr sz="1200">
                  <a:solidFill>
                    <a:schemeClr val="tx2"/>
                  </a:solidFill>
                  <a:latin typeface="Calibri Light" panose="020F0302020204030204" pitchFamily="34" charset="0"/>
                </a:defRPr>
              </a:lvl9pPr>
            </a:lstStyle>
            <a:p>
              <a:pPr lvl="0" defTabSz="829119">
                <a:defRPr/>
              </a:pPr>
              <a:r>
                <a:rPr lang="ru-RU" altLang="sv-SE" sz="1000" kern="0" dirty="0">
                  <a:solidFill>
                    <a:srgbClr val="414041"/>
                  </a:solidFill>
                  <a:latin typeface="Calibri Light"/>
                  <a:cs typeface="Calibri Light" panose="020F0302020204030204" pitchFamily="34" charset="0"/>
                </a:rPr>
                <a:t>У нас </a:t>
              </a:r>
              <a:r>
                <a:rPr lang="ru-RU" altLang="sv-SE" sz="1000" b="1" kern="0" dirty="0">
                  <a:solidFill>
                    <a:srgbClr val="414041"/>
                  </a:solidFill>
                  <a:latin typeface="Calibri Light"/>
                  <a:cs typeface="Calibri Light" panose="020F0302020204030204" pitchFamily="34" charset="0"/>
                </a:rPr>
                <a:t>крепкие</a:t>
              </a:r>
              <a:r>
                <a:rPr lang="ru-RU" altLang="sv-SE" sz="1000" kern="0" dirty="0">
                  <a:solidFill>
                    <a:srgbClr val="414041"/>
                  </a:solidFill>
                  <a:latin typeface="Calibri Light"/>
                  <a:cs typeface="Calibri Light" panose="020F0302020204030204" pitchFamily="34" charset="0"/>
                </a:rPr>
                <a:t> партнерские отношения с глобальными СМИ, среди которых мы пользуемся широким признанием </a:t>
              </a:r>
            </a:p>
          </p:txBody>
        </p:sp>
        <p:pic>
          <p:nvPicPr>
            <p:cNvPr id="57" name="Picture 6" descr="Image result for cnn money png">
              <a:extLst>
                <a:ext uri="{FF2B5EF4-FFF2-40B4-BE49-F238E27FC236}">
                  <a16:creationId xmlns:a16="http://schemas.microsoft.com/office/drawing/2014/main" id="{3B502C47-A609-438C-A613-714A4B953B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0059" y="3471663"/>
              <a:ext cx="821948" cy="303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Rectangle: Rounded Corners 46">
              <a:extLst>
                <a:ext uri="{FF2B5EF4-FFF2-40B4-BE49-F238E27FC236}">
                  <a16:creationId xmlns:a16="http://schemas.microsoft.com/office/drawing/2014/main" id="{75175188-AA00-4B11-99AD-5FC3549FE7FF}"/>
                </a:ext>
              </a:extLst>
            </p:cNvPr>
            <p:cNvSpPr/>
            <p:nvPr/>
          </p:nvSpPr>
          <p:spPr>
            <a:xfrm>
              <a:off x="6349108" y="3284529"/>
              <a:ext cx="2510470" cy="1284025"/>
            </a:xfrm>
            <a:prstGeom prst="roundRect">
              <a:avLst>
                <a:gd name="adj" fmla="val 2767"/>
              </a:avLst>
            </a:prstGeom>
            <a:solidFill>
              <a:srgbClr val="86BC45">
                <a:alpha val="23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82911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44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32" b="0" i="0" u="none" strike="noStrike" kern="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9" name="Text Placeholder 5">
              <a:extLst>
                <a:ext uri="{FF2B5EF4-FFF2-40B4-BE49-F238E27FC236}">
                  <a16:creationId xmlns:a16="http://schemas.microsoft.com/office/drawing/2014/main" id="{3FF0F6C1-C06B-4BB6-96DA-B6410B73C6C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32598" y="3695921"/>
              <a:ext cx="2426980" cy="522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defRPr sz="1600">
                  <a:solidFill>
                    <a:schemeClr val="tx2"/>
                  </a:solidFill>
                  <a:latin typeface="Calibri Light" panose="020F0302020204030204" pitchFamily="34" charset="0"/>
                </a:defRPr>
              </a:lvl1pPr>
              <a:lvl2pPr marL="228600" indent="-2286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85000"/>
                <a:buFont typeface="Wingdings" panose="05000000000000000000" pitchFamily="2" charset="2"/>
                <a:buChar char=""/>
                <a:defRPr sz="1600">
                  <a:solidFill>
                    <a:schemeClr val="tx2"/>
                  </a:solidFill>
                  <a:latin typeface="Calibri Light" panose="020F0302020204030204" pitchFamily="34" charset="0"/>
                </a:defRPr>
              </a:lvl2pPr>
              <a:lvl3pPr marL="358775" indent="-2286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85000"/>
                <a:buFont typeface="Wingdings" panose="05000000000000000000" pitchFamily="2" charset="2"/>
                <a:buChar char=""/>
                <a:defRPr sz="1400">
                  <a:solidFill>
                    <a:schemeClr val="tx2"/>
                  </a:solidFill>
                  <a:latin typeface="Calibri Light" panose="020F0302020204030204" pitchFamily="34" charset="0"/>
                </a:defRPr>
              </a:lvl3pPr>
              <a:lvl4pPr marL="447675" indent="-2286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85000"/>
                <a:buFont typeface="Wingdings" panose="05000000000000000000" pitchFamily="2" charset="2"/>
                <a:buChar char=""/>
                <a:defRPr sz="1200">
                  <a:solidFill>
                    <a:schemeClr val="tx2"/>
                  </a:solidFill>
                  <a:latin typeface="Calibri Light" panose="020F0302020204030204" pitchFamily="34" charset="0"/>
                </a:defRPr>
              </a:lvl4pPr>
              <a:lvl5pPr marL="538163" indent="-228600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85000"/>
                <a:buFont typeface="Wingdings" panose="05000000000000000000" pitchFamily="2" charset="2"/>
                <a:buChar char=""/>
                <a:defRPr sz="1200">
                  <a:solidFill>
                    <a:schemeClr val="tx2"/>
                  </a:solidFill>
                  <a:latin typeface="Calibri Light" panose="020F0302020204030204" pitchFamily="34" charset="0"/>
                </a:defRPr>
              </a:lvl5pPr>
              <a:lvl6pPr marL="995363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SzPct val="85000"/>
                <a:buFont typeface="Wingdings" panose="05000000000000000000" pitchFamily="2" charset="2"/>
                <a:buChar char=""/>
                <a:defRPr sz="1200">
                  <a:solidFill>
                    <a:schemeClr val="tx2"/>
                  </a:solidFill>
                  <a:latin typeface="Calibri Light" panose="020F0302020204030204" pitchFamily="34" charset="0"/>
                </a:defRPr>
              </a:lvl6pPr>
              <a:lvl7pPr marL="1452563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SzPct val="85000"/>
                <a:buFont typeface="Wingdings" panose="05000000000000000000" pitchFamily="2" charset="2"/>
                <a:buChar char=""/>
                <a:defRPr sz="1200">
                  <a:solidFill>
                    <a:schemeClr val="tx2"/>
                  </a:solidFill>
                  <a:latin typeface="Calibri Light" panose="020F0302020204030204" pitchFamily="34" charset="0"/>
                </a:defRPr>
              </a:lvl7pPr>
              <a:lvl8pPr marL="1909763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SzPct val="85000"/>
                <a:buFont typeface="Wingdings" panose="05000000000000000000" pitchFamily="2" charset="2"/>
                <a:buChar char=""/>
                <a:defRPr sz="1200">
                  <a:solidFill>
                    <a:schemeClr val="tx2"/>
                  </a:solidFill>
                  <a:latin typeface="Calibri Light" panose="020F0302020204030204" pitchFamily="34" charset="0"/>
                </a:defRPr>
              </a:lvl8pPr>
              <a:lvl9pPr marL="2366963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2"/>
                </a:buClr>
                <a:buSzPct val="85000"/>
                <a:buFont typeface="Wingdings" panose="05000000000000000000" pitchFamily="2" charset="2"/>
                <a:buChar char=""/>
                <a:defRPr sz="1200">
                  <a:solidFill>
                    <a:schemeClr val="tx2"/>
                  </a:solidFill>
                  <a:latin typeface="Calibri Light" panose="020F0302020204030204" pitchFamily="34" charset="0"/>
                </a:defRPr>
              </a:lvl9pPr>
            </a:lstStyle>
            <a:p>
              <a:pPr lvl="0" defTabSz="829119">
                <a:defRPr/>
              </a:pPr>
              <a:r>
                <a:rPr lang="ru-RU" altLang="sv-SE" sz="1200" kern="0" dirty="0">
                  <a:solidFill>
                    <a:srgbClr val="414041"/>
                  </a:solidFill>
                  <a:latin typeface="Calibri Light"/>
                  <a:cs typeface="Calibri Light" panose="020F0302020204030204" pitchFamily="34" charset="0"/>
                </a:rPr>
                <a:t>Глобальное сообщество </a:t>
              </a:r>
              <a:r>
                <a:rPr lang="ru-RU" altLang="sv-SE" sz="1200" b="1" kern="0" dirty="0">
                  <a:solidFill>
                    <a:srgbClr val="414041"/>
                  </a:solidFill>
                  <a:latin typeface="Calibri Light"/>
                  <a:cs typeface="Calibri Light" panose="020F0302020204030204" pitchFamily="34" charset="0"/>
                </a:rPr>
                <a:t>более 1500</a:t>
              </a:r>
              <a:r>
                <a:rPr lang="ru-RU" altLang="sv-SE" sz="1200" kern="0" dirty="0">
                  <a:solidFill>
                    <a:srgbClr val="414041"/>
                  </a:solidFill>
                  <a:latin typeface="Calibri Light"/>
                  <a:cs typeface="Calibri Light" panose="020F0302020204030204" pitchFamily="34" charset="0"/>
                </a:rPr>
                <a:t> сертифицированных профессионалов в области брендинга работодателей</a:t>
              </a:r>
            </a:p>
          </p:txBody>
        </p:sp>
        <p:pic>
          <p:nvPicPr>
            <p:cNvPr id="60" name="Picture 4" descr="Image result for employer branding academy logo png">
              <a:extLst>
                <a:ext uri="{FF2B5EF4-FFF2-40B4-BE49-F238E27FC236}">
                  <a16:creationId xmlns:a16="http://schemas.microsoft.com/office/drawing/2014/main" id="{6E8BDF4A-86DB-4EC5-ACCE-A8EC05731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701" y="3293066"/>
              <a:ext cx="1214930" cy="440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" name="Rectangle: Rounded Corners 31">
            <a:extLst>
              <a:ext uri="{FF2B5EF4-FFF2-40B4-BE49-F238E27FC236}">
                <a16:creationId xmlns:a16="http://schemas.microsoft.com/office/drawing/2014/main" id="{2B119A2A-5F37-4FB0-8EB4-8862188F5826}"/>
              </a:ext>
            </a:extLst>
          </p:cNvPr>
          <p:cNvSpPr/>
          <p:nvPr/>
        </p:nvSpPr>
        <p:spPr>
          <a:xfrm>
            <a:off x="563892" y="4856240"/>
            <a:ext cx="11188294" cy="1251645"/>
          </a:xfrm>
          <a:prstGeom prst="roundRect">
            <a:avLst>
              <a:gd name="adj" fmla="val 2767"/>
            </a:avLst>
          </a:prstGeom>
          <a:solidFill>
            <a:srgbClr val="C7E7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AFEA70D-2CED-4A74-9A60-46068EBE6586}"/>
              </a:ext>
            </a:extLst>
          </p:cNvPr>
          <p:cNvGrpSpPr/>
          <p:nvPr/>
        </p:nvGrpSpPr>
        <p:grpSpPr>
          <a:xfrm>
            <a:off x="523523" y="4984264"/>
            <a:ext cx="2498295" cy="1122088"/>
            <a:chOff x="422655" y="4886027"/>
            <a:chExt cx="2961940" cy="1330331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295C57C-BB18-4B25-A6BD-EB11DD01DAEE}"/>
                </a:ext>
              </a:extLst>
            </p:cNvPr>
            <p:cNvGrpSpPr/>
            <p:nvPr/>
          </p:nvGrpSpPr>
          <p:grpSpPr>
            <a:xfrm>
              <a:off x="422655" y="4886027"/>
              <a:ext cx="2961940" cy="1330331"/>
              <a:chOff x="3577977" y="5037361"/>
              <a:chExt cx="2961940" cy="1330331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9DC223D-B1D4-4561-A6C3-FC814D9030B1}"/>
                  </a:ext>
                </a:extLst>
              </p:cNvPr>
              <p:cNvSpPr txBox="1"/>
              <p:nvPr/>
            </p:nvSpPr>
            <p:spPr>
              <a:xfrm>
                <a:off x="3577977" y="5053958"/>
                <a:ext cx="587020" cy="1089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200" b="1" i="0" u="none" strike="noStrike" kern="0" cap="none" spc="0" normalizeH="0" baseline="0" noProof="0">
                    <a:ln>
                      <a:noFill/>
                    </a:ln>
                    <a:solidFill>
                      <a:srgbClr val="355964">
                        <a:alpha val="22000"/>
                      </a:srgbClr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“</a:t>
                </a:r>
              </a:p>
            </p:txBody>
          </p:sp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D057681E-90FA-4D41-8478-811B15CA5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93408" y="5037361"/>
                <a:ext cx="1064559" cy="304161"/>
              </a:xfrm>
              <a:prstGeom prst="rect">
                <a:avLst/>
              </a:prstGeom>
            </p:spPr>
          </p:pic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B4CA584-0D33-45D9-8276-97A03DCFDC53}"/>
                  </a:ext>
                </a:extLst>
              </p:cNvPr>
              <p:cNvSpPr txBox="1"/>
              <p:nvPr/>
            </p:nvSpPr>
            <p:spPr>
              <a:xfrm rot="10800000">
                <a:off x="5952897" y="5075962"/>
                <a:ext cx="587020" cy="1291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200" b="1" i="0" u="none" strike="noStrike" kern="0" cap="none" spc="0" normalizeH="0" baseline="0" noProof="0">
                    <a:ln>
                      <a:noFill/>
                    </a:ln>
                    <a:solidFill>
                      <a:srgbClr val="355964">
                        <a:alpha val="22000"/>
                      </a:srgbClr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“</a:t>
                </a: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087EA85-3B5D-40CC-B456-E2D54BEDE58D}"/>
                </a:ext>
              </a:extLst>
            </p:cNvPr>
            <p:cNvSpPr txBox="1"/>
            <p:nvPr/>
          </p:nvSpPr>
          <p:spPr>
            <a:xfrm>
              <a:off x="926908" y="5341971"/>
              <a:ext cx="1877025" cy="700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 Light"/>
                </a:rPr>
                <a:t>Поколение Y: нельзя всех подогнать под одну мерку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A23EAC8-20E1-4C93-A8D8-1B1569D2C3E2}"/>
              </a:ext>
            </a:extLst>
          </p:cNvPr>
          <p:cNvGrpSpPr/>
          <p:nvPr/>
        </p:nvGrpSpPr>
        <p:grpSpPr>
          <a:xfrm>
            <a:off x="3227560" y="4959578"/>
            <a:ext cx="2960643" cy="1117293"/>
            <a:chOff x="3635179" y="3489669"/>
            <a:chExt cx="2960643" cy="1117293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9CA7419-53A0-4CDF-9422-DA7D3DE32450}"/>
                </a:ext>
              </a:extLst>
            </p:cNvPr>
            <p:cNvSpPr txBox="1"/>
            <p:nvPr/>
          </p:nvSpPr>
          <p:spPr>
            <a:xfrm>
              <a:off x="3635179" y="3517433"/>
              <a:ext cx="587020" cy="1089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0" cap="none" spc="0" normalizeH="0" baseline="0" noProof="0">
                  <a:ln>
                    <a:noFill/>
                  </a:ln>
                  <a:solidFill>
                    <a:srgbClr val="355964">
                      <a:alpha val="22000"/>
                    </a:srgbClr>
                  </a:solidFill>
                  <a:effectLst/>
                  <a:uLnTx/>
                  <a:uFillTx/>
                  <a:cs typeface="Calibri" panose="020F0502020204030204" pitchFamily="34" charset="0"/>
                </a:rPr>
                <a:t>“</a:t>
              </a: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9C11A74-C679-4043-A98A-5432FA7CB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6542" y="3489669"/>
              <a:ext cx="897919" cy="239445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BABC959-7F35-4E6B-A6FB-173561B16709}"/>
                </a:ext>
              </a:extLst>
            </p:cNvPr>
            <p:cNvSpPr txBox="1"/>
            <p:nvPr/>
          </p:nvSpPr>
          <p:spPr>
            <a:xfrm rot="10800000">
              <a:off x="6008802" y="3517433"/>
              <a:ext cx="587020" cy="1089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0" cap="none" spc="0" normalizeH="0" baseline="0" noProof="0">
                  <a:ln>
                    <a:noFill/>
                  </a:ln>
                  <a:solidFill>
                    <a:srgbClr val="355964">
                      <a:alpha val="22000"/>
                    </a:srgbClr>
                  </a:solidFill>
                  <a:effectLst/>
                  <a:uLnTx/>
                  <a:uFillTx/>
                  <a:cs typeface="Calibri" panose="020F0502020204030204" pitchFamily="34" charset="0"/>
                </a:rPr>
                <a:t>“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D6843E2B-028B-48F7-A1BA-913A93A72AED}"/>
              </a:ext>
            </a:extLst>
          </p:cNvPr>
          <p:cNvSpPr txBox="1"/>
          <p:nvPr/>
        </p:nvSpPr>
        <p:spPr>
          <a:xfrm>
            <a:off x="3690382" y="5176710"/>
            <a:ext cx="2034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</a:rPr>
              <a:t>Осведомленность и дифференциация: 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</a:rPr>
              <a:t> организациям пора 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</a:rPr>
              <a:t> распознать свой HR-брендинг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EB92380-0C30-44D6-A444-F59940B60660}"/>
              </a:ext>
            </a:extLst>
          </p:cNvPr>
          <p:cNvGrpSpPr/>
          <p:nvPr/>
        </p:nvGrpSpPr>
        <p:grpSpPr>
          <a:xfrm>
            <a:off x="6307135" y="4959578"/>
            <a:ext cx="2594415" cy="1251221"/>
            <a:chOff x="683084" y="5511968"/>
            <a:chExt cx="2594415" cy="1251221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BDE093E-218A-4474-A329-9ACB04E1F44B}"/>
                </a:ext>
              </a:extLst>
            </p:cNvPr>
            <p:cNvSpPr txBox="1"/>
            <p:nvPr/>
          </p:nvSpPr>
          <p:spPr>
            <a:xfrm>
              <a:off x="683084" y="5673660"/>
              <a:ext cx="587020" cy="1089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0" cap="none" spc="0" normalizeH="0" baseline="0" noProof="0">
                  <a:ln>
                    <a:noFill/>
                  </a:ln>
                  <a:solidFill>
                    <a:srgbClr val="355964">
                      <a:alpha val="22000"/>
                    </a:srgbClr>
                  </a:solidFill>
                  <a:effectLst/>
                  <a:uLnTx/>
                  <a:uFillTx/>
                  <a:cs typeface="Calibri" panose="020F0502020204030204" pitchFamily="34" charset="0"/>
                </a:rPr>
                <a:t>“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FA956916-FEBC-4928-89D7-AFB7735DE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7849" y="5511968"/>
              <a:ext cx="824886" cy="305918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C2774C18-C604-461E-AAB7-D3A71FA77CD6}"/>
                </a:ext>
              </a:extLst>
            </p:cNvPr>
            <p:cNvSpPr txBox="1"/>
            <p:nvPr/>
          </p:nvSpPr>
          <p:spPr>
            <a:xfrm rot="10800000">
              <a:off x="2690479" y="5552491"/>
              <a:ext cx="587020" cy="1089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0" cap="none" spc="0" normalizeH="0" baseline="0" noProof="0">
                  <a:ln>
                    <a:noFill/>
                  </a:ln>
                  <a:solidFill>
                    <a:srgbClr val="355964">
                      <a:alpha val="22000"/>
                    </a:srgbClr>
                  </a:solidFill>
                  <a:effectLst/>
                  <a:uLnTx/>
                  <a:uFillTx/>
                  <a:cs typeface="Calibri" panose="020F0502020204030204" pitchFamily="34" charset="0"/>
                </a:rPr>
                <a:t>“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B341AB75-1915-410F-AC1A-1DD99CF9B993}"/>
              </a:ext>
            </a:extLst>
          </p:cNvPr>
          <p:cNvSpPr txBox="1"/>
          <p:nvPr/>
        </p:nvSpPr>
        <p:spPr>
          <a:xfrm>
            <a:off x="6738605" y="5412613"/>
            <a:ext cx="173147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</a:rPr>
              <a:t>Лучшие работодатели мира для выпускников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662306C-41D3-4A63-8887-3CD4885EBC1C}"/>
              </a:ext>
            </a:extLst>
          </p:cNvPr>
          <p:cNvGrpSpPr/>
          <p:nvPr/>
        </p:nvGrpSpPr>
        <p:grpSpPr>
          <a:xfrm>
            <a:off x="9187123" y="4987342"/>
            <a:ext cx="2565063" cy="1205528"/>
            <a:chOff x="810279" y="4272156"/>
            <a:chExt cx="2565063" cy="1205528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0413429-DA15-423C-AB8D-A98546578467}"/>
                </a:ext>
              </a:extLst>
            </p:cNvPr>
            <p:cNvSpPr txBox="1"/>
            <p:nvPr/>
          </p:nvSpPr>
          <p:spPr>
            <a:xfrm>
              <a:off x="810279" y="4388155"/>
              <a:ext cx="587020" cy="1089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0" cap="none" spc="0" normalizeH="0" baseline="0" noProof="0">
                  <a:ln>
                    <a:noFill/>
                  </a:ln>
                  <a:solidFill>
                    <a:srgbClr val="355964">
                      <a:alpha val="22000"/>
                    </a:srgbClr>
                  </a:solidFill>
                  <a:effectLst/>
                  <a:uLnTx/>
                  <a:uFillTx/>
                  <a:cs typeface="Calibri" panose="020F0502020204030204" pitchFamily="34" charset="0"/>
                </a:rPr>
                <a:t>“</a:t>
              </a:r>
            </a:p>
          </p:txBody>
        </p: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1885F63D-DD36-4842-A32B-600B27C99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7417" y="4272156"/>
              <a:ext cx="865380" cy="2678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40EB863-FEB9-4232-B6FE-E924EE72F7EF}"/>
                </a:ext>
              </a:extLst>
            </p:cNvPr>
            <p:cNvSpPr txBox="1"/>
            <p:nvPr/>
          </p:nvSpPr>
          <p:spPr>
            <a:xfrm rot="10800000">
              <a:off x="2788322" y="4280789"/>
              <a:ext cx="587020" cy="1089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0" cap="none" spc="0" normalizeH="0" baseline="0" noProof="0">
                  <a:ln>
                    <a:noFill/>
                  </a:ln>
                  <a:solidFill>
                    <a:srgbClr val="355964">
                      <a:alpha val="22000"/>
                    </a:srgbClr>
                  </a:solidFill>
                  <a:effectLst/>
                  <a:uLnTx/>
                  <a:uFillTx/>
                  <a:cs typeface="Calibri" panose="020F0502020204030204" pitchFamily="34" charset="0"/>
                </a:rPr>
                <a:t>“</a:t>
              </a: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595CA96B-CC6E-4092-8B39-F823E2BCE197}"/>
              </a:ext>
            </a:extLst>
          </p:cNvPr>
          <p:cNvSpPr txBox="1"/>
          <p:nvPr/>
        </p:nvSpPr>
        <p:spPr>
          <a:xfrm>
            <a:off x="9815082" y="5412613"/>
            <a:ext cx="137284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</a:rPr>
              <a:t>Вы исполнитель или руководитель?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403574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D3DD3-3A07-49A4-BB6A-1283371B72C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az-Cyrl-AZ"/>
              <a:t>Наиболее частые ассоциации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51486-0C3D-4B4E-AF69-3CF1AB04D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Какие из нижеперечисленных характеристик Вы ассоциируете со своим вузом? (Выбор вариантов не ограничен).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1B7902-9008-4DF8-A818-65ADD6A8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Культура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5C23F-7D12-4445-A192-F8F624F9E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F1DFD6-9F4C-489E-858F-2792ABCC6975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5E09505-7CC1-484B-8BB1-857DCCE6137C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grpSp>
        <p:nvGrpSpPr>
          <p:cNvPr id="19" name="Grupp 45"/>
          <p:cNvGrpSpPr/>
          <p:nvPr/>
        </p:nvGrpSpPr>
        <p:grpSpPr>
          <a:xfrm>
            <a:off x="10404000" y="748800"/>
            <a:ext cx="473642" cy="580607"/>
            <a:chOff x="3243003" y="1681719"/>
            <a:chExt cx="1615918" cy="1980844"/>
          </a:xfrm>
        </p:grpSpPr>
        <p:sp>
          <p:nvSpPr>
            <p:cNvPr id="20" name="Freeform 59"/>
            <p:cNvSpPr>
              <a:spLocks/>
            </p:cNvSpPr>
            <p:nvPr/>
          </p:nvSpPr>
          <p:spPr bwMode="auto">
            <a:xfrm rot="5400000">
              <a:off x="3060540" y="1864182"/>
              <a:ext cx="1980844" cy="1615918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14">
                <a:ln>
                  <a:solidFill>
                    <a:prstClr val="white"/>
                  </a:solidFill>
                </a:ln>
                <a:solidFill>
                  <a:srgbClr val="0E97C1"/>
                </a:solidFill>
              </a:endParaRPr>
            </a:p>
          </p:txBody>
        </p:sp>
        <p:grpSp>
          <p:nvGrpSpPr>
            <p:cNvPr id="24" name="Grupp 47"/>
            <p:cNvGrpSpPr/>
            <p:nvPr/>
          </p:nvGrpSpPr>
          <p:grpSpPr>
            <a:xfrm>
              <a:off x="3754289" y="2017235"/>
              <a:ext cx="707694" cy="954502"/>
              <a:chOff x="3270824" y="2406480"/>
              <a:chExt cx="855586" cy="1153970"/>
            </a:xfrm>
          </p:grpSpPr>
          <p:sp>
            <p:nvSpPr>
              <p:cNvPr id="25" name="Oval 64"/>
              <p:cNvSpPr>
                <a:spLocks noChangeArrowheads="1"/>
              </p:cNvSpPr>
              <p:nvPr/>
            </p:nvSpPr>
            <p:spPr bwMode="auto">
              <a:xfrm>
                <a:off x="3797715" y="2461805"/>
                <a:ext cx="169581" cy="1885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>
                  <a:solidFill>
                    <a:srgbClr val="414041"/>
                  </a:solidFill>
                </a:endParaRPr>
              </a:p>
            </p:txBody>
          </p:sp>
          <p:sp>
            <p:nvSpPr>
              <p:cNvPr id="26" name="Oval 65"/>
              <p:cNvSpPr>
                <a:spLocks noChangeArrowheads="1"/>
              </p:cNvSpPr>
              <p:nvPr/>
            </p:nvSpPr>
            <p:spPr bwMode="auto">
              <a:xfrm>
                <a:off x="3459946" y="2406480"/>
                <a:ext cx="178655" cy="1994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>
                  <a:solidFill>
                    <a:srgbClr val="414041"/>
                  </a:solidFill>
                </a:endParaRPr>
              </a:p>
            </p:txBody>
          </p:sp>
          <p:sp>
            <p:nvSpPr>
              <p:cNvPr id="27" name="Freeform 66"/>
              <p:cNvSpPr>
                <a:spLocks/>
              </p:cNvSpPr>
              <p:nvPr/>
            </p:nvSpPr>
            <p:spPr bwMode="auto">
              <a:xfrm>
                <a:off x="3270824" y="2417387"/>
                <a:ext cx="442451" cy="1143063"/>
              </a:xfrm>
              <a:custGeom>
                <a:avLst/>
                <a:gdLst>
                  <a:gd name="T0" fmla="*/ 63 w 89"/>
                  <a:gd name="T1" fmla="*/ 42 h 206"/>
                  <a:gd name="T2" fmla="*/ 60 w 89"/>
                  <a:gd name="T3" fmla="*/ 42 h 206"/>
                  <a:gd name="T4" fmla="*/ 63 w 89"/>
                  <a:gd name="T5" fmla="*/ 66 h 206"/>
                  <a:gd name="T6" fmla="*/ 56 w 89"/>
                  <a:gd name="T7" fmla="*/ 73 h 206"/>
                  <a:gd name="T8" fmla="*/ 49 w 89"/>
                  <a:gd name="T9" fmla="*/ 66 h 206"/>
                  <a:gd name="T10" fmla="*/ 52 w 89"/>
                  <a:gd name="T11" fmla="*/ 42 h 206"/>
                  <a:gd name="T12" fmla="*/ 49 w 89"/>
                  <a:gd name="T13" fmla="*/ 42 h 206"/>
                  <a:gd name="T14" fmla="*/ 18 w 89"/>
                  <a:gd name="T15" fmla="*/ 0 h 206"/>
                  <a:gd name="T16" fmla="*/ 0 w 89"/>
                  <a:gd name="T17" fmla="*/ 24 h 206"/>
                  <a:gd name="T18" fmla="*/ 16 w 89"/>
                  <a:gd name="T19" fmla="*/ 60 h 206"/>
                  <a:gd name="T20" fmla="*/ 26 w 89"/>
                  <a:gd name="T21" fmla="*/ 90 h 206"/>
                  <a:gd name="T22" fmla="*/ 26 w 89"/>
                  <a:gd name="T23" fmla="*/ 96 h 206"/>
                  <a:gd name="T24" fmla="*/ 26 w 89"/>
                  <a:gd name="T25" fmla="*/ 123 h 206"/>
                  <a:gd name="T26" fmla="*/ 26 w 89"/>
                  <a:gd name="T27" fmla="*/ 125 h 206"/>
                  <a:gd name="T28" fmla="*/ 26 w 89"/>
                  <a:gd name="T29" fmla="*/ 206 h 206"/>
                  <a:gd name="T30" fmla="*/ 44 w 89"/>
                  <a:gd name="T31" fmla="*/ 206 h 206"/>
                  <a:gd name="T32" fmla="*/ 56 w 89"/>
                  <a:gd name="T33" fmla="*/ 149 h 206"/>
                  <a:gd name="T34" fmla="*/ 69 w 89"/>
                  <a:gd name="T35" fmla="*/ 206 h 206"/>
                  <a:gd name="T36" fmla="*/ 89 w 89"/>
                  <a:gd name="T37" fmla="*/ 206 h 206"/>
                  <a:gd name="T38" fmla="*/ 89 w 89"/>
                  <a:gd name="T39" fmla="*/ 125 h 206"/>
                  <a:gd name="T40" fmla="*/ 89 w 89"/>
                  <a:gd name="T41" fmla="*/ 116 h 206"/>
                  <a:gd name="T42" fmla="*/ 89 w 89"/>
                  <a:gd name="T43" fmla="*/ 67 h 206"/>
                  <a:gd name="T44" fmla="*/ 83 w 89"/>
                  <a:gd name="T45" fmla="*/ 49 h 206"/>
                  <a:gd name="T46" fmla="*/ 63 w 89"/>
                  <a:gd name="T47" fmla="*/ 42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9" h="206">
                    <a:moveTo>
                      <a:pt x="63" y="42"/>
                    </a:moveTo>
                    <a:cubicBezTo>
                      <a:pt x="60" y="42"/>
                      <a:pt x="60" y="42"/>
                      <a:pt x="60" y="42"/>
                    </a:cubicBezTo>
                    <a:cubicBezTo>
                      <a:pt x="63" y="66"/>
                      <a:pt x="63" y="66"/>
                      <a:pt x="63" y="66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22" y="42"/>
                      <a:pt x="18" y="21"/>
                      <a:pt x="18" y="0"/>
                    </a:cubicBezTo>
                    <a:cubicBezTo>
                      <a:pt x="12" y="0"/>
                      <a:pt x="0" y="0"/>
                      <a:pt x="0" y="24"/>
                    </a:cubicBezTo>
                    <a:cubicBezTo>
                      <a:pt x="0" y="33"/>
                      <a:pt x="4" y="48"/>
                      <a:pt x="16" y="60"/>
                    </a:cubicBezTo>
                    <a:cubicBezTo>
                      <a:pt x="25" y="69"/>
                      <a:pt x="25" y="83"/>
                      <a:pt x="26" y="90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5"/>
                      <a:pt x="26" y="125"/>
                      <a:pt x="26" y="125"/>
                    </a:cubicBezTo>
                    <a:cubicBezTo>
                      <a:pt x="26" y="206"/>
                      <a:pt x="26" y="206"/>
                      <a:pt x="26" y="206"/>
                    </a:cubicBezTo>
                    <a:cubicBezTo>
                      <a:pt x="44" y="206"/>
                      <a:pt x="44" y="206"/>
                      <a:pt x="44" y="206"/>
                    </a:cubicBezTo>
                    <a:cubicBezTo>
                      <a:pt x="56" y="149"/>
                      <a:pt x="56" y="149"/>
                      <a:pt x="56" y="149"/>
                    </a:cubicBezTo>
                    <a:cubicBezTo>
                      <a:pt x="69" y="206"/>
                      <a:pt x="69" y="206"/>
                      <a:pt x="69" y="206"/>
                    </a:cubicBezTo>
                    <a:cubicBezTo>
                      <a:pt x="89" y="206"/>
                      <a:pt x="89" y="206"/>
                      <a:pt x="89" y="206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16"/>
                      <a:pt x="89" y="116"/>
                      <a:pt x="89" y="116"/>
                    </a:cubicBezTo>
                    <a:cubicBezTo>
                      <a:pt x="89" y="67"/>
                      <a:pt x="89" y="67"/>
                      <a:pt x="89" y="67"/>
                    </a:cubicBezTo>
                    <a:cubicBezTo>
                      <a:pt x="89" y="59"/>
                      <a:pt x="88" y="54"/>
                      <a:pt x="83" y="49"/>
                    </a:cubicBezTo>
                    <a:cubicBezTo>
                      <a:pt x="78" y="44"/>
                      <a:pt x="71" y="42"/>
                      <a:pt x="63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>
                  <a:solidFill>
                    <a:srgbClr val="414041"/>
                  </a:solidFill>
                </a:endParaRPr>
              </a:p>
            </p:txBody>
          </p:sp>
          <p:sp>
            <p:nvSpPr>
              <p:cNvPr id="28" name="Freeform 67"/>
              <p:cNvSpPr>
                <a:spLocks/>
              </p:cNvSpPr>
              <p:nvPr/>
            </p:nvSpPr>
            <p:spPr bwMode="auto">
              <a:xfrm>
                <a:off x="3748165" y="2506214"/>
                <a:ext cx="378245" cy="1054235"/>
              </a:xfrm>
              <a:custGeom>
                <a:avLst/>
                <a:gdLst>
                  <a:gd name="T0" fmla="*/ 63 w 76"/>
                  <a:gd name="T1" fmla="*/ 51 h 190"/>
                  <a:gd name="T2" fmla="*/ 76 w 76"/>
                  <a:gd name="T3" fmla="*/ 21 h 190"/>
                  <a:gd name="T4" fmla="*/ 63 w 76"/>
                  <a:gd name="T5" fmla="*/ 2 h 190"/>
                  <a:gd name="T6" fmla="*/ 33 w 76"/>
                  <a:gd name="T7" fmla="*/ 37 h 190"/>
                  <a:gd name="T8" fmla="*/ 22 w 76"/>
                  <a:gd name="T9" fmla="*/ 37 h 190"/>
                  <a:gd name="T10" fmla="*/ 6 w 76"/>
                  <a:gd name="T11" fmla="*/ 46 h 190"/>
                  <a:gd name="T12" fmla="*/ 3 w 76"/>
                  <a:gd name="T13" fmla="*/ 51 h 190"/>
                  <a:gd name="T14" fmla="*/ 2 w 76"/>
                  <a:gd name="T15" fmla="*/ 57 h 190"/>
                  <a:gd name="T16" fmla="*/ 2 w 76"/>
                  <a:gd name="T17" fmla="*/ 94 h 190"/>
                  <a:gd name="T18" fmla="*/ 0 w 76"/>
                  <a:gd name="T19" fmla="*/ 146 h 190"/>
                  <a:gd name="T20" fmla="*/ 17 w 76"/>
                  <a:gd name="T21" fmla="*/ 147 h 190"/>
                  <a:gd name="T22" fmla="*/ 21 w 76"/>
                  <a:gd name="T23" fmla="*/ 190 h 190"/>
                  <a:gd name="T24" fmla="*/ 39 w 76"/>
                  <a:gd name="T25" fmla="*/ 190 h 190"/>
                  <a:gd name="T26" fmla="*/ 46 w 76"/>
                  <a:gd name="T27" fmla="*/ 148 h 190"/>
                  <a:gd name="T28" fmla="*/ 58 w 76"/>
                  <a:gd name="T29" fmla="*/ 148 h 190"/>
                  <a:gd name="T30" fmla="*/ 56 w 76"/>
                  <a:gd name="T31" fmla="*/ 100 h 190"/>
                  <a:gd name="T32" fmla="*/ 63 w 76"/>
                  <a:gd name="T33" fmla="*/ 5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90">
                    <a:moveTo>
                      <a:pt x="63" y="51"/>
                    </a:moveTo>
                    <a:cubicBezTo>
                      <a:pt x="73" y="41"/>
                      <a:pt x="76" y="28"/>
                      <a:pt x="76" y="21"/>
                    </a:cubicBezTo>
                    <a:cubicBezTo>
                      <a:pt x="76" y="0"/>
                      <a:pt x="68" y="2"/>
                      <a:pt x="63" y="2"/>
                    </a:cubicBezTo>
                    <a:cubicBezTo>
                      <a:pt x="63" y="19"/>
                      <a:pt x="56" y="37"/>
                      <a:pt x="33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5" y="37"/>
                      <a:pt x="9" y="41"/>
                      <a:pt x="6" y="46"/>
                    </a:cubicBezTo>
                    <a:cubicBezTo>
                      <a:pt x="4" y="47"/>
                      <a:pt x="3" y="49"/>
                      <a:pt x="3" y="51"/>
                    </a:cubicBezTo>
                    <a:cubicBezTo>
                      <a:pt x="2" y="53"/>
                      <a:pt x="2" y="55"/>
                      <a:pt x="2" y="57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17" y="147"/>
                      <a:pt x="17" y="147"/>
                      <a:pt x="17" y="147"/>
                    </a:cubicBezTo>
                    <a:cubicBezTo>
                      <a:pt x="21" y="190"/>
                      <a:pt x="21" y="190"/>
                      <a:pt x="21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100"/>
                      <a:pt x="55" y="58"/>
                      <a:pt x="63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>
                  <a:solidFill>
                    <a:srgbClr val="414041"/>
                  </a:solidFill>
                </a:endParaRPr>
              </a:p>
            </p:txBody>
          </p:sp>
        </p:grpSp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392" y="1243584"/>
            <a:ext cx="9383712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27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456261"/>
          </a:xfrm>
        </p:spPr>
        <p:txBody>
          <a:bodyPr/>
          <a:lstStyle/>
          <a:p>
            <a:r>
              <a:rPr lang="ru-RU"/>
              <a:t>В каком учебном заведении Вы учитесь? / Какое учебное заведение Вы окончили с наивысшей степенью?</a:t>
            </a:r>
          </a:p>
          <a:p>
            <a:r>
              <a:rPr lang="ru-RU"/>
              <a:t>Какие из нижеперечисленных атрибутов Вы ассоциируете со своим вузом? (Выбор вариантов не ограничен). </a:t>
            </a:r>
          </a:p>
          <a:p>
            <a:r>
              <a:rPr lang="ru-RU"/>
              <a:t>Какие из этих показателей представляются Вам наиболее важными? (Выберите не более 3 вариантов ответа).</a:t>
            </a:r>
            <a:endParaRPr lang="en-US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8702" y="586902"/>
            <a:ext cx="11472746" cy="567765"/>
          </a:xfrm>
        </p:spPr>
        <p:txBody>
          <a:bodyPr>
            <a:normAutofit fontScale="90000"/>
          </a:bodyPr>
          <a:lstStyle/>
          <a:p>
            <a:r>
              <a:rPr lang="ru-RU" dirty="0"/>
              <a:t>Где Вы находитесь в отношении </a:t>
            </a:r>
            <a:r>
              <a:rPr lang="ru-RU" b="1" dirty="0"/>
              <a:t>потенциала трудоустройтва</a:t>
            </a:r>
            <a:r>
              <a:rPr lang="ru-RU" dirty="0"/>
              <a:t> среди студентов?</a:t>
            </a:r>
            <a:br>
              <a:rPr lang="ru-RU" dirty="0"/>
            </a:br>
            <a:endParaRPr lang="en-US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grpSp>
        <p:nvGrpSpPr>
          <p:cNvPr id="25" name="Grupp 35"/>
          <p:cNvGrpSpPr/>
          <p:nvPr/>
        </p:nvGrpSpPr>
        <p:grpSpPr>
          <a:xfrm>
            <a:off x="10404000" y="748800"/>
            <a:ext cx="473350" cy="599473"/>
            <a:chOff x="1873998" y="3546276"/>
            <a:chExt cx="1613044" cy="1980837"/>
          </a:xfrm>
        </p:grpSpPr>
        <p:sp>
          <p:nvSpPr>
            <p:cNvPr id="26" name="Freeform 60"/>
            <p:cNvSpPr>
              <a:spLocks/>
            </p:cNvSpPr>
            <p:nvPr/>
          </p:nvSpPr>
          <p:spPr bwMode="auto">
            <a:xfrm rot="16200000">
              <a:off x="1690101" y="3730173"/>
              <a:ext cx="1980837" cy="1613044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14">
                <a:ln w="76200" cmpd="sng">
                  <a:solidFill>
                    <a:prstClr val="white"/>
                  </a:solidFill>
                </a:ln>
                <a:solidFill>
                  <a:srgbClr val="0E97C1"/>
                </a:solidFill>
              </a:endParaRPr>
            </a:p>
          </p:txBody>
        </p:sp>
        <p:grpSp>
          <p:nvGrpSpPr>
            <p:cNvPr id="27" name="Grupp 37"/>
            <p:cNvGrpSpPr/>
            <p:nvPr/>
          </p:nvGrpSpPr>
          <p:grpSpPr>
            <a:xfrm>
              <a:off x="2142879" y="4280411"/>
              <a:ext cx="909434" cy="810832"/>
              <a:chOff x="1412330" y="4262837"/>
              <a:chExt cx="995860" cy="887888"/>
            </a:xfrm>
          </p:grpSpPr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412330" y="4262837"/>
                <a:ext cx="952647" cy="887888"/>
              </a:xfrm>
              <a:custGeom>
                <a:avLst/>
                <a:gdLst>
                  <a:gd name="T0" fmla="*/ 1353 w 1353"/>
                  <a:gd name="T1" fmla="*/ 1212 h 1212"/>
                  <a:gd name="T2" fmla="*/ 0 w 1353"/>
                  <a:gd name="T3" fmla="*/ 1212 h 1212"/>
                  <a:gd name="T4" fmla="*/ 0 w 1353"/>
                  <a:gd name="T5" fmla="*/ 0 h 1212"/>
                  <a:gd name="T6" fmla="*/ 64 w 1353"/>
                  <a:gd name="T7" fmla="*/ 0 h 1212"/>
                  <a:gd name="T8" fmla="*/ 64 w 1353"/>
                  <a:gd name="T9" fmla="*/ 1155 h 1212"/>
                  <a:gd name="T10" fmla="*/ 1353 w 1353"/>
                  <a:gd name="T11" fmla="*/ 1155 h 1212"/>
                  <a:gd name="T12" fmla="*/ 1353 w 1353"/>
                  <a:gd name="T13" fmla="*/ 1212 h 1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3" h="1212">
                    <a:moveTo>
                      <a:pt x="1353" y="1212"/>
                    </a:moveTo>
                    <a:lnTo>
                      <a:pt x="0" y="1212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155"/>
                    </a:lnTo>
                    <a:lnTo>
                      <a:pt x="1353" y="1155"/>
                    </a:lnTo>
                    <a:lnTo>
                      <a:pt x="1353" y="12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 sz="1814">
                  <a:solidFill>
                    <a:srgbClr val="414041"/>
                  </a:solidFill>
                </a:endParaRPr>
              </a:p>
            </p:txBody>
          </p:sp>
          <p:sp>
            <p:nvSpPr>
              <p:cNvPr id="29" name="Freeform 69"/>
              <p:cNvSpPr>
                <a:spLocks/>
              </p:cNvSpPr>
              <p:nvPr/>
            </p:nvSpPr>
            <p:spPr bwMode="auto">
              <a:xfrm>
                <a:off x="1520320" y="4493875"/>
                <a:ext cx="887870" cy="506946"/>
              </a:xfrm>
              <a:custGeom>
                <a:avLst/>
                <a:gdLst>
                  <a:gd name="T0" fmla="*/ 93 w 1261"/>
                  <a:gd name="T1" fmla="*/ 692 h 692"/>
                  <a:gd name="T2" fmla="*/ 0 w 1261"/>
                  <a:gd name="T3" fmla="*/ 613 h 692"/>
                  <a:gd name="T4" fmla="*/ 321 w 1261"/>
                  <a:gd name="T5" fmla="*/ 243 h 692"/>
                  <a:gd name="T6" fmla="*/ 478 w 1261"/>
                  <a:gd name="T7" fmla="*/ 350 h 692"/>
                  <a:gd name="T8" fmla="*/ 670 w 1261"/>
                  <a:gd name="T9" fmla="*/ 72 h 692"/>
                  <a:gd name="T10" fmla="*/ 912 w 1261"/>
                  <a:gd name="T11" fmla="*/ 335 h 692"/>
                  <a:gd name="T12" fmla="*/ 1168 w 1261"/>
                  <a:gd name="T13" fmla="*/ 0 h 692"/>
                  <a:gd name="T14" fmla="*/ 1261 w 1261"/>
                  <a:gd name="T15" fmla="*/ 72 h 692"/>
                  <a:gd name="T16" fmla="*/ 912 w 1261"/>
                  <a:gd name="T17" fmla="*/ 521 h 692"/>
                  <a:gd name="T18" fmla="*/ 684 w 1261"/>
                  <a:gd name="T19" fmla="*/ 257 h 692"/>
                  <a:gd name="T20" fmla="*/ 506 w 1261"/>
                  <a:gd name="T21" fmla="*/ 514 h 692"/>
                  <a:gd name="T22" fmla="*/ 342 w 1261"/>
                  <a:gd name="T23" fmla="*/ 399 h 692"/>
                  <a:gd name="T24" fmla="*/ 93 w 1261"/>
                  <a:gd name="T25" fmla="*/ 692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1" h="692">
                    <a:moveTo>
                      <a:pt x="93" y="692"/>
                    </a:moveTo>
                    <a:lnTo>
                      <a:pt x="0" y="613"/>
                    </a:lnTo>
                    <a:lnTo>
                      <a:pt x="321" y="243"/>
                    </a:lnTo>
                    <a:lnTo>
                      <a:pt x="478" y="350"/>
                    </a:lnTo>
                    <a:lnTo>
                      <a:pt x="670" y="72"/>
                    </a:lnTo>
                    <a:lnTo>
                      <a:pt x="912" y="335"/>
                    </a:lnTo>
                    <a:lnTo>
                      <a:pt x="1168" y="0"/>
                    </a:lnTo>
                    <a:lnTo>
                      <a:pt x="1261" y="72"/>
                    </a:lnTo>
                    <a:lnTo>
                      <a:pt x="912" y="521"/>
                    </a:lnTo>
                    <a:lnTo>
                      <a:pt x="684" y="257"/>
                    </a:lnTo>
                    <a:lnTo>
                      <a:pt x="506" y="514"/>
                    </a:lnTo>
                    <a:lnTo>
                      <a:pt x="342" y="399"/>
                    </a:lnTo>
                    <a:lnTo>
                      <a:pt x="93" y="6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 sz="1814">
                  <a:solidFill>
                    <a:srgbClr val="414041"/>
                  </a:solidFill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D51C7F-B295-47D2-A6EC-AA256705AAAB}"/>
              </a:ext>
            </a:extLst>
          </p:cNvPr>
          <p:cNvGrpSpPr/>
          <p:nvPr/>
        </p:nvGrpSpPr>
        <p:grpSpPr>
          <a:xfrm rot="5400000">
            <a:off x="5482086" y="2378763"/>
            <a:ext cx="531629" cy="7063889"/>
            <a:chOff x="1660363" y="1846810"/>
            <a:chExt cx="531629" cy="3970008"/>
          </a:xfrm>
        </p:grpSpPr>
        <p:sp>
          <p:nvSpPr>
            <p:cNvPr id="20" name="Rectangle 19"/>
            <p:cNvSpPr/>
            <p:nvPr/>
          </p:nvSpPr>
          <p:spPr>
            <a:xfrm rot="16200000">
              <a:off x="-123291" y="3759426"/>
              <a:ext cx="3827060" cy="259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z-Cyrl-AZ" sz="1088">
                  <a:solidFill>
                    <a:srgbClr val="414041"/>
                  </a:solidFill>
                  <a:cs typeface="Calibri" pitchFamily="34" charset="0"/>
                </a:rPr>
                <a:t>Атрибуты отсортированы по значимости</a:t>
              </a:r>
              <a:endParaRPr lang="en-US" sz="997" dirty="0">
                <a:solidFill>
                  <a:srgbClr val="414041"/>
                </a:solidFill>
                <a:cs typeface="Calibri" pitchFamily="34" charset="0"/>
              </a:endParaRPr>
            </a:p>
          </p:txBody>
        </p:sp>
        <p:sp>
          <p:nvSpPr>
            <p:cNvPr id="21" name="Down Arrow 20"/>
            <p:cNvSpPr/>
            <p:nvPr/>
          </p:nvSpPr>
          <p:spPr>
            <a:xfrm flipV="1">
              <a:off x="1852789" y="1846810"/>
              <a:ext cx="339203" cy="397000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r"/>
              <a:r>
                <a:rPr lang="az-Cyrl-AZ" sz="907">
                  <a:solidFill>
                    <a:srgbClr val="F2F2F2"/>
                  </a:solidFill>
                  <a:cs typeface="Calibri" pitchFamily="34" charset="0"/>
                </a:rPr>
                <a:t>Самые привлекательные</a:t>
              </a:r>
              <a:endParaRPr lang="en-GB" sz="907" dirty="0">
                <a:solidFill>
                  <a:srgbClr val="F2F2F2"/>
                </a:solidFill>
                <a:cs typeface="Calibri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437807" y="1668444"/>
            <a:ext cx="184731" cy="650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>
              <a:solidFill>
                <a:srgbClr val="3A3A3A"/>
              </a:solidFill>
              <a:cs typeface="Calibri" pitchFamily="34" charset="0"/>
            </a:endParaRPr>
          </a:p>
          <a:p>
            <a:endParaRPr lang="sv-SE" dirty="0"/>
          </a:p>
        </p:txBody>
      </p:sp>
      <p:sp>
        <p:nvSpPr>
          <p:cNvPr id="52" name="TextBox 51"/>
          <p:cNvSpPr txBox="1"/>
          <p:nvPr/>
        </p:nvSpPr>
        <p:spPr>
          <a:xfrm>
            <a:off x="10298706" y="1722041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Ваши студенты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301101" y="2038044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Среднее значение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301100" y="2354047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Сильные 10-20%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298706" y="2670050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Сильные 20-30%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301101" y="2986053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Сильные 30-40%</a:t>
            </a:r>
            <a:endParaRPr lang="en-US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301100" y="3302055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Сильные 40-50%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>
            <a:off x="9990520" y="1744286"/>
            <a:ext cx="127322" cy="138896"/>
          </a:xfrm>
          <a:prstGeom prst="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9916462" y="2126455"/>
            <a:ext cx="275439" cy="0"/>
          </a:xfrm>
          <a:prstGeom prst="line">
            <a:avLst/>
          </a:prstGeom>
          <a:ln w="19050" cap="rnd">
            <a:solidFill>
              <a:srgbClr val="8FAADC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9985408" y="2434838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985408" y="2766081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9985408" y="3066844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9985408" y="3398087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0301100" y="3598647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40-50%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298706" y="3914650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30-40%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301101" y="4230653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20-30%</a:t>
            </a:r>
            <a:endParaRPr lang="en-US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301100" y="4546655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10-20%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9985408" y="3679438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9985408" y="4010681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9985408" y="4311444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9985408" y="4642687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0301100" y="4851455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Слабые 10%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9985408" y="4947487"/>
            <a:ext cx="137546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10004834" y="5181072"/>
            <a:ext cx="98695" cy="954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10301100" y="5147988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Минимум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301100" y="5452788"/>
            <a:ext cx="225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az-Cyrl-AZ" sz="1050">
                <a:solidFill>
                  <a:srgbClr val="414041"/>
                </a:solidFill>
                <a:cs typeface="Calibri" pitchFamily="34" charset="0"/>
              </a:rPr>
              <a:t>Максимум</a:t>
            </a:r>
            <a:endParaRPr lang="en-GB" sz="1050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77" name="Flowchart: Decision 76"/>
          <p:cNvSpPr/>
          <p:nvPr/>
        </p:nvSpPr>
        <p:spPr>
          <a:xfrm>
            <a:off x="10003836" y="5488755"/>
            <a:ext cx="100691" cy="97757"/>
          </a:xfrm>
          <a:prstGeom prst="flowChartDecision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093188"/>
            <a:ext cx="9085262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7853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26974-6CB9-431C-BDA7-10B5E42B829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az-Cyrl-AZ"/>
              <a:t>Наиболее частые ассоциации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51486-0C3D-4B4E-AF69-3CF1AB04D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Какие из нижеперечисленных характеристик Вы ассоциируете со своим вузом? (Выбор вариантов не ограничен).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1B7902-9008-4DF8-A818-65ADD6A83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70" y="472598"/>
            <a:ext cx="11472746" cy="567765"/>
          </a:xfrm>
        </p:spPr>
        <p:txBody>
          <a:bodyPr>
            <a:normAutofit fontScale="90000"/>
          </a:bodyPr>
          <a:lstStyle/>
          <a:p>
            <a:r>
              <a:rPr lang="ru-RU" dirty="0"/>
              <a:t>Потенциал трудоустройства и </a:t>
            </a:r>
            <a:br>
              <a:rPr lang="ru-RU" dirty="0"/>
            </a:br>
            <a:r>
              <a:rPr lang="ru-RU" dirty="0"/>
              <a:t>перспективы на будущее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5C23F-7D12-4445-A192-F8F624F9E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F1DFD6-9F4C-489E-858F-2792ABCC6975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5E09505-7CC1-484B-8BB1-857DCCE6137C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grpSp>
        <p:nvGrpSpPr>
          <p:cNvPr id="17" name="Grupp 35"/>
          <p:cNvGrpSpPr/>
          <p:nvPr/>
        </p:nvGrpSpPr>
        <p:grpSpPr>
          <a:xfrm>
            <a:off x="10404000" y="748800"/>
            <a:ext cx="473350" cy="599473"/>
            <a:chOff x="1873998" y="3546276"/>
            <a:chExt cx="1613044" cy="1980837"/>
          </a:xfrm>
        </p:grpSpPr>
        <p:sp>
          <p:nvSpPr>
            <p:cNvPr id="25" name="Freeform 60"/>
            <p:cNvSpPr>
              <a:spLocks/>
            </p:cNvSpPr>
            <p:nvPr/>
          </p:nvSpPr>
          <p:spPr bwMode="auto">
            <a:xfrm rot="16200000">
              <a:off x="1690101" y="3730173"/>
              <a:ext cx="1980837" cy="1613044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14">
                <a:ln w="76200" cmpd="sng">
                  <a:solidFill>
                    <a:prstClr val="white"/>
                  </a:solidFill>
                </a:ln>
                <a:solidFill>
                  <a:srgbClr val="0E97C1"/>
                </a:solidFill>
              </a:endParaRPr>
            </a:p>
          </p:txBody>
        </p:sp>
        <p:grpSp>
          <p:nvGrpSpPr>
            <p:cNvPr id="26" name="Grupp 37"/>
            <p:cNvGrpSpPr/>
            <p:nvPr/>
          </p:nvGrpSpPr>
          <p:grpSpPr>
            <a:xfrm>
              <a:off x="2142879" y="4280411"/>
              <a:ext cx="909434" cy="810832"/>
              <a:chOff x="1412330" y="4262837"/>
              <a:chExt cx="995860" cy="887888"/>
            </a:xfrm>
          </p:grpSpPr>
          <p:sp>
            <p:nvSpPr>
              <p:cNvPr id="27" name="Freeform 68"/>
              <p:cNvSpPr>
                <a:spLocks/>
              </p:cNvSpPr>
              <p:nvPr/>
            </p:nvSpPr>
            <p:spPr bwMode="auto">
              <a:xfrm>
                <a:off x="1412330" y="4262837"/>
                <a:ext cx="952647" cy="887888"/>
              </a:xfrm>
              <a:custGeom>
                <a:avLst/>
                <a:gdLst>
                  <a:gd name="T0" fmla="*/ 1353 w 1353"/>
                  <a:gd name="T1" fmla="*/ 1212 h 1212"/>
                  <a:gd name="T2" fmla="*/ 0 w 1353"/>
                  <a:gd name="T3" fmla="*/ 1212 h 1212"/>
                  <a:gd name="T4" fmla="*/ 0 w 1353"/>
                  <a:gd name="T5" fmla="*/ 0 h 1212"/>
                  <a:gd name="T6" fmla="*/ 64 w 1353"/>
                  <a:gd name="T7" fmla="*/ 0 h 1212"/>
                  <a:gd name="T8" fmla="*/ 64 w 1353"/>
                  <a:gd name="T9" fmla="*/ 1155 h 1212"/>
                  <a:gd name="T10" fmla="*/ 1353 w 1353"/>
                  <a:gd name="T11" fmla="*/ 1155 h 1212"/>
                  <a:gd name="T12" fmla="*/ 1353 w 1353"/>
                  <a:gd name="T13" fmla="*/ 1212 h 1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3" h="1212">
                    <a:moveTo>
                      <a:pt x="1353" y="1212"/>
                    </a:moveTo>
                    <a:lnTo>
                      <a:pt x="0" y="1212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155"/>
                    </a:lnTo>
                    <a:lnTo>
                      <a:pt x="1353" y="1155"/>
                    </a:lnTo>
                    <a:lnTo>
                      <a:pt x="1353" y="12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 sz="1814">
                  <a:solidFill>
                    <a:srgbClr val="414041"/>
                  </a:solidFill>
                </a:endParaRPr>
              </a:p>
            </p:txBody>
          </p:sp>
          <p:sp>
            <p:nvSpPr>
              <p:cNvPr id="28" name="Freeform 69"/>
              <p:cNvSpPr>
                <a:spLocks/>
              </p:cNvSpPr>
              <p:nvPr/>
            </p:nvSpPr>
            <p:spPr bwMode="auto">
              <a:xfrm>
                <a:off x="1520320" y="4493875"/>
                <a:ext cx="887870" cy="506946"/>
              </a:xfrm>
              <a:custGeom>
                <a:avLst/>
                <a:gdLst>
                  <a:gd name="T0" fmla="*/ 93 w 1261"/>
                  <a:gd name="T1" fmla="*/ 692 h 692"/>
                  <a:gd name="T2" fmla="*/ 0 w 1261"/>
                  <a:gd name="T3" fmla="*/ 613 h 692"/>
                  <a:gd name="T4" fmla="*/ 321 w 1261"/>
                  <a:gd name="T5" fmla="*/ 243 h 692"/>
                  <a:gd name="T6" fmla="*/ 478 w 1261"/>
                  <a:gd name="T7" fmla="*/ 350 h 692"/>
                  <a:gd name="T8" fmla="*/ 670 w 1261"/>
                  <a:gd name="T9" fmla="*/ 72 h 692"/>
                  <a:gd name="T10" fmla="*/ 912 w 1261"/>
                  <a:gd name="T11" fmla="*/ 335 h 692"/>
                  <a:gd name="T12" fmla="*/ 1168 w 1261"/>
                  <a:gd name="T13" fmla="*/ 0 h 692"/>
                  <a:gd name="T14" fmla="*/ 1261 w 1261"/>
                  <a:gd name="T15" fmla="*/ 72 h 692"/>
                  <a:gd name="T16" fmla="*/ 912 w 1261"/>
                  <a:gd name="T17" fmla="*/ 521 h 692"/>
                  <a:gd name="T18" fmla="*/ 684 w 1261"/>
                  <a:gd name="T19" fmla="*/ 257 h 692"/>
                  <a:gd name="T20" fmla="*/ 506 w 1261"/>
                  <a:gd name="T21" fmla="*/ 514 h 692"/>
                  <a:gd name="T22" fmla="*/ 342 w 1261"/>
                  <a:gd name="T23" fmla="*/ 399 h 692"/>
                  <a:gd name="T24" fmla="*/ 93 w 1261"/>
                  <a:gd name="T25" fmla="*/ 692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1" h="692">
                    <a:moveTo>
                      <a:pt x="93" y="692"/>
                    </a:moveTo>
                    <a:lnTo>
                      <a:pt x="0" y="613"/>
                    </a:lnTo>
                    <a:lnTo>
                      <a:pt x="321" y="243"/>
                    </a:lnTo>
                    <a:lnTo>
                      <a:pt x="478" y="350"/>
                    </a:lnTo>
                    <a:lnTo>
                      <a:pt x="670" y="72"/>
                    </a:lnTo>
                    <a:lnTo>
                      <a:pt x="912" y="335"/>
                    </a:lnTo>
                    <a:lnTo>
                      <a:pt x="1168" y="0"/>
                    </a:lnTo>
                    <a:lnTo>
                      <a:pt x="1261" y="72"/>
                    </a:lnTo>
                    <a:lnTo>
                      <a:pt x="912" y="521"/>
                    </a:lnTo>
                    <a:lnTo>
                      <a:pt x="684" y="257"/>
                    </a:lnTo>
                    <a:lnTo>
                      <a:pt x="506" y="514"/>
                    </a:lnTo>
                    <a:lnTo>
                      <a:pt x="342" y="399"/>
                    </a:lnTo>
                    <a:lnTo>
                      <a:pt x="93" y="6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 sz="1814">
                  <a:solidFill>
                    <a:srgbClr val="414041"/>
                  </a:solidFill>
                </a:endParaRPr>
              </a:p>
            </p:txBody>
          </p:sp>
        </p:grpSp>
      </p:grp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392" y="1243584"/>
            <a:ext cx="9383712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409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Какие из нижеперечисленных характеристик Вы ассоциируете со своим вузом? (Выбор вариантов не ограничен).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274045" y="6215290"/>
            <a:ext cx="5310000" cy="560905"/>
          </a:xfrm>
        </p:spPr>
        <p:txBody>
          <a:bodyPr/>
          <a:lstStyle/>
          <a:p>
            <a:r>
              <a:rPr lang="ru-RU"/>
              <a:t>Обратите внимание, что список атрибутов, показанный здесь, охватывает все четыре Драйвера привлекательности работодателя (то есть все 40 атрибутов), в отличие от каждого драйвера отдельно.</a:t>
            </a:r>
          </a:p>
          <a:p>
            <a:r>
              <a:rPr lang="ru-RU"/>
              <a:t>Внешний круг - Ваши студенты.</a:t>
            </a:r>
          </a:p>
          <a:p>
            <a:r>
              <a:rPr lang="ru-RU"/>
              <a:t>Внутренний круг - Все студенты.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 какому драйверу склоняется Ваш бренд вуза, по мнению Ваших студентов?</a:t>
            </a:r>
            <a:endParaRPr lang="sv-S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275888" y="6916738"/>
            <a:ext cx="1916112" cy="295275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defPPr>
              <a:defRPr lang="en-US"/>
            </a:defPPr>
            <a:lvl1pPr marL="0" algn="r" defTabSz="497754" rtl="0" eaLnBrk="1" latinLnBrk="0" hangingPunct="1">
              <a:defRPr sz="1100" b="0" i="0" kern="1200" baseline="0">
                <a:solidFill>
                  <a:srgbClr val="919090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97754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8AE75C-CB10-E249-BBA9-B27808B0AF0B}" type="slidenum">
              <a:rPr lang="en-GB" smtClean="0">
                <a:latin typeface="Calibri" pitchFamily="34" charset="0"/>
                <a:cs typeface="Calibri" pitchFamily="34" charset="0"/>
              </a:rPr>
              <a:pPr/>
              <a:t>53</a:t>
            </a:fld>
            <a:endParaRPr lang="en-GB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: Rounded Corners 5">
            <a:extLst>
              <a:ext uri="{FF2B5EF4-FFF2-40B4-BE49-F238E27FC236}">
                <a16:creationId xmlns:a16="http://schemas.microsoft.com/office/drawing/2014/main" id="{DB0FD918-330A-4C5F-9B75-C2BEDA916477}"/>
              </a:ext>
            </a:extLst>
          </p:cNvPr>
          <p:cNvSpPr>
            <a:spLocks/>
          </p:cNvSpPr>
          <p:nvPr/>
        </p:nvSpPr>
        <p:spPr>
          <a:xfrm>
            <a:off x="8756073" y="3758636"/>
            <a:ext cx="2742010" cy="2230645"/>
          </a:xfrm>
          <a:prstGeom prst="roundRect">
            <a:avLst>
              <a:gd name="adj" fmla="val 2767"/>
            </a:avLst>
          </a:prstGeom>
          <a:solidFill>
            <a:srgbClr val="414041">
              <a:alpha val="30000"/>
            </a:srgbClr>
          </a:solidFill>
          <a:ln w="88900">
            <a:noFill/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332EE706-E921-438D-BD21-46F10E423641}"/>
              </a:ext>
            </a:extLst>
          </p:cNvPr>
          <p:cNvSpPr/>
          <p:nvPr/>
        </p:nvSpPr>
        <p:spPr>
          <a:xfrm>
            <a:off x="710188" y="1212932"/>
            <a:ext cx="2891994" cy="2230645"/>
          </a:xfrm>
          <a:prstGeom prst="roundRect">
            <a:avLst>
              <a:gd name="adj" fmla="val 2767"/>
            </a:avLst>
          </a:prstGeom>
          <a:solidFill>
            <a:srgbClr val="F1612A">
              <a:alpha val="30000"/>
            </a:srgbClr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id="{F3895622-AF75-4F68-A5F8-94E270C268C0}"/>
              </a:ext>
            </a:extLst>
          </p:cNvPr>
          <p:cNvSpPr>
            <a:spLocks/>
          </p:cNvSpPr>
          <p:nvPr/>
        </p:nvSpPr>
        <p:spPr>
          <a:xfrm>
            <a:off x="710188" y="3758636"/>
            <a:ext cx="2891994" cy="2230645"/>
          </a:xfrm>
          <a:prstGeom prst="roundRect">
            <a:avLst>
              <a:gd name="adj" fmla="val 2767"/>
            </a:avLst>
          </a:prstGeom>
          <a:solidFill>
            <a:srgbClr val="86BC45">
              <a:alpha val="30000"/>
            </a:srgbClr>
          </a:solidFill>
          <a:ln w="88900">
            <a:noFill/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35A3C13B-6EC3-4AFE-9E29-71EEF86A05DF}"/>
              </a:ext>
            </a:extLst>
          </p:cNvPr>
          <p:cNvSpPr>
            <a:spLocks/>
          </p:cNvSpPr>
          <p:nvPr/>
        </p:nvSpPr>
        <p:spPr>
          <a:xfrm>
            <a:off x="8756073" y="1221945"/>
            <a:ext cx="2742010" cy="2230645"/>
          </a:xfrm>
          <a:prstGeom prst="roundRect">
            <a:avLst>
              <a:gd name="adj" fmla="val 2767"/>
            </a:avLst>
          </a:prstGeom>
          <a:solidFill>
            <a:srgbClr val="0E97C1">
              <a:alpha val="30000"/>
            </a:srgbClr>
          </a:solidFill>
          <a:ln w="88900">
            <a:noFill/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953643-3FEA-400E-8068-366D05F91E9E}"/>
              </a:ext>
            </a:extLst>
          </p:cNvPr>
          <p:cNvSpPr txBox="1"/>
          <p:nvPr/>
        </p:nvSpPr>
        <p:spPr>
          <a:xfrm>
            <a:off x="896525" y="1289618"/>
            <a:ext cx="4062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az-Cyrl-AZ" sz="1600" b="1" kern="0">
                <a:cs typeface="Calibri" pitchFamily="34" charset="0"/>
              </a:rPr>
              <a:t>Репутация</a:t>
            </a:r>
          </a:p>
          <a:p>
            <a:pPr lvl="0" defTabSz="914400">
              <a:defRPr/>
            </a:pPr>
            <a:r>
              <a:rPr lang="az-Cyrl-AZ" sz="1600" b="1" kern="0">
                <a:cs typeface="Calibri" pitchFamily="34" charset="0"/>
              </a:rPr>
              <a:t>и имидж университета</a:t>
            </a:r>
            <a:endParaRPr lang="en-US" sz="1600" b="1" kern="0" dirty="0">
              <a:cs typeface="Calibri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92A072-FAD0-460A-A1BE-6617F9327DCA}"/>
              </a:ext>
            </a:extLst>
          </p:cNvPr>
          <p:cNvSpPr txBox="1"/>
          <p:nvPr/>
        </p:nvSpPr>
        <p:spPr>
          <a:xfrm>
            <a:off x="869983" y="3853398"/>
            <a:ext cx="2720745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335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1600" b="1">
                <a:solidFill>
                  <a:srgbClr val="414041"/>
                </a:solidFill>
                <a:cs typeface="Calibri" panose="020F0502020204030204" pitchFamily="34" charset="0"/>
              </a:rPr>
              <a:t>Потенциал трудоустройства </a:t>
            </a:r>
          </a:p>
          <a:p>
            <a:pPr lvl="0" defTabSz="914335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1600" b="1">
                <a:solidFill>
                  <a:srgbClr val="414041"/>
                </a:solidFill>
                <a:cs typeface="Calibri" panose="020F0502020204030204" pitchFamily="34" charset="0"/>
              </a:rPr>
              <a:t>и перспективы на будущее</a:t>
            </a:r>
            <a:endParaRPr lang="en-GB" sz="1600" b="1" dirty="0">
              <a:solidFill>
                <a:srgbClr val="414041"/>
              </a:solidFill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5F19D4-F76C-41B0-9434-03F9167FA127}"/>
              </a:ext>
            </a:extLst>
          </p:cNvPr>
          <p:cNvSpPr txBox="1"/>
          <p:nvPr/>
        </p:nvSpPr>
        <p:spPr>
          <a:xfrm>
            <a:off x="9049304" y="1298630"/>
            <a:ext cx="214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az-Cyrl-AZ" sz="1600" b="1" kern="0">
                <a:cs typeface="Calibri" pitchFamily="34" charset="0"/>
              </a:rPr>
              <a:t>Культура</a:t>
            </a:r>
            <a:endParaRPr lang="en-US" sz="1600" b="1" kern="0" baseline="30000" dirty="0">
              <a:cs typeface="Calibri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86BAA1-CAFF-41B7-8B31-FFE732DB1268}"/>
              </a:ext>
            </a:extLst>
          </p:cNvPr>
          <p:cNvSpPr txBox="1"/>
          <p:nvPr/>
        </p:nvSpPr>
        <p:spPr>
          <a:xfrm>
            <a:off x="9013850" y="3844385"/>
            <a:ext cx="2419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az-Cyrl-AZ" sz="1600" b="1" kern="0">
                <a:cs typeface="Calibri" pitchFamily="34" charset="0"/>
              </a:rPr>
              <a:t>Образовательные услуги</a:t>
            </a:r>
            <a:endParaRPr lang="en-US" sz="1600" b="1" kern="0" baseline="30000" dirty="0">
              <a:cs typeface="Calibri" pitchFamily="34" charset="0"/>
            </a:endParaRPr>
          </a:p>
        </p:txBody>
      </p:sp>
      <p:grpSp>
        <p:nvGrpSpPr>
          <p:cNvPr id="37" name="Grupp 12">
            <a:extLst>
              <a:ext uri="{FF2B5EF4-FFF2-40B4-BE49-F238E27FC236}">
                <a16:creationId xmlns:a16="http://schemas.microsoft.com/office/drawing/2014/main" id="{86790B3B-540B-4AD2-A0DB-904EDE2845C8}"/>
              </a:ext>
            </a:extLst>
          </p:cNvPr>
          <p:cNvGrpSpPr>
            <a:grpSpLocks noChangeAspect="1"/>
          </p:cNvGrpSpPr>
          <p:nvPr/>
        </p:nvGrpSpPr>
        <p:grpSpPr>
          <a:xfrm>
            <a:off x="9777936" y="4479164"/>
            <a:ext cx="644616" cy="563254"/>
            <a:chOff x="2541724" y="3847884"/>
            <a:chExt cx="1907678" cy="1678286"/>
          </a:xfrm>
        </p:grpSpPr>
        <p:sp>
          <p:nvSpPr>
            <p:cNvPr id="38" name="Freeform 58">
              <a:extLst>
                <a:ext uri="{FF2B5EF4-FFF2-40B4-BE49-F238E27FC236}">
                  <a16:creationId xmlns:a16="http://schemas.microsoft.com/office/drawing/2014/main" id="{579949CE-8416-4DD9-86E0-0514B295A87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541724" y="3847884"/>
              <a:ext cx="1907678" cy="1678286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4" b="0" i="0" u="none" strike="noStrike" kern="1200" cap="none" spc="0" normalizeH="0" baseline="0" noProof="0" dirty="0">
                <a:ln w="38100" cmpd="sng">
                  <a:solidFill>
                    <a:prstClr val="white"/>
                  </a:solidFill>
                </a:ln>
                <a:solidFill>
                  <a:srgbClr val="E2E3E4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grpSp>
          <p:nvGrpSpPr>
            <p:cNvPr id="40" name="Grupp 79">
              <a:extLst>
                <a:ext uri="{FF2B5EF4-FFF2-40B4-BE49-F238E27FC236}">
                  <a16:creationId xmlns:a16="http://schemas.microsoft.com/office/drawing/2014/main" id="{52F69AAF-3066-40B4-8496-D1B7A5F2682D}"/>
                </a:ext>
              </a:extLst>
            </p:cNvPr>
            <p:cNvGrpSpPr/>
            <p:nvPr/>
          </p:nvGrpSpPr>
          <p:grpSpPr>
            <a:xfrm>
              <a:off x="3366442" y="4346158"/>
              <a:ext cx="633700" cy="983678"/>
              <a:chOff x="3272575" y="4273335"/>
              <a:chExt cx="755742" cy="1173120"/>
            </a:xfrm>
          </p:grpSpPr>
          <p:sp>
            <p:nvSpPr>
              <p:cNvPr id="41" name="Freeform 70">
                <a:extLst>
                  <a:ext uri="{FF2B5EF4-FFF2-40B4-BE49-F238E27FC236}">
                    <a16:creationId xmlns:a16="http://schemas.microsoft.com/office/drawing/2014/main" id="{8F7A34A5-B40F-4BDA-B6C1-42B42F345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390" y="4946777"/>
                <a:ext cx="548449" cy="499678"/>
              </a:xfrm>
              <a:custGeom>
                <a:avLst/>
                <a:gdLst>
                  <a:gd name="T0" fmla="*/ 53 w 107"/>
                  <a:gd name="T1" fmla="*/ 18 h 94"/>
                  <a:gd name="T2" fmla="*/ 0 w 107"/>
                  <a:gd name="T3" fmla="*/ 0 h 94"/>
                  <a:gd name="T4" fmla="*/ 0 w 107"/>
                  <a:gd name="T5" fmla="*/ 72 h 94"/>
                  <a:gd name="T6" fmla="*/ 53 w 107"/>
                  <a:gd name="T7" fmla="*/ 94 h 94"/>
                  <a:gd name="T8" fmla="*/ 107 w 107"/>
                  <a:gd name="T9" fmla="*/ 72 h 94"/>
                  <a:gd name="T10" fmla="*/ 107 w 107"/>
                  <a:gd name="T11" fmla="*/ 0 h 94"/>
                  <a:gd name="T12" fmla="*/ 53 w 107"/>
                  <a:gd name="T13" fmla="*/ 1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94">
                    <a:moveTo>
                      <a:pt x="53" y="18"/>
                    </a:moveTo>
                    <a:cubicBezTo>
                      <a:pt x="28" y="18"/>
                      <a:pt x="7" y="10"/>
                      <a:pt x="0" y="0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84"/>
                      <a:pt x="24" y="94"/>
                      <a:pt x="53" y="94"/>
                    </a:cubicBezTo>
                    <a:cubicBezTo>
                      <a:pt x="83" y="94"/>
                      <a:pt x="107" y="84"/>
                      <a:pt x="107" y="72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0" y="10"/>
                      <a:pt x="79" y="18"/>
                      <a:pt x="53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42" name="Freeform 71">
                <a:extLst>
                  <a:ext uri="{FF2B5EF4-FFF2-40B4-BE49-F238E27FC236}">
                    <a16:creationId xmlns:a16="http://schemas.microsoft.com/office/drawing/2014/main" id="{BCD8D29D-8337-4B28-A9F8-2BA8218B4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487" y="4495380"/>
                <a:ext cx="137830" cy="170293"/>
              </a:xfrm>
              <a:custGeom>
                <a:avLst/>
                <a:gdLst>
                  <a:gd name="T0" fmla="*/ 21 w 27"/>
                  <a:gd name="T1" fmla="*/ 19 h 32"/>
                  <a:gd name="T2" fmla="*/ 4 w 27"/>
                  <a:gd name="T3" fmla="*/ 30 h 32"/>
                  <a:gd name="T4" fmla="*/ 9 w 27"/>
                  <a:gd name="T5" fmla="*/ 10 h 32"/>
                  <a:gd name="T6" fmla="*/ 26 w 27"/>
                  <a:gd name="T7" fmla="*/ 0 h 32"/>
                  <a:gd name="T8" fmla="*/ 21 w 27"/>
                  <a:gd name="T9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2">
                    <a:moveTo>
                      <a:pt x="21" y="19"/>
                    </a:moveTo>
                    <a:cubicBezTo>
                      <a:pt x="15" y="28"/>
                      <a:pt x="7" y="32"/>
                      <a:pt x="4" y="30"/>
                    </a:cubicBezTo>
                    <a:cubicBezTo>
                      <a:pt x="0" y="27"/>
                      <a:pt x="2" y="18"/>
                      <a:pt x="9" y="10"/>
                    </a:cubicBezTo>
                    <a:cubicBezTo>
                      <a:pt x="15" y="2"/>
                      <a:pt x="26" y="0"/>
                      <a:pt x="26" y="0"/>
                    </a:cubicBezTo>
                    <a:cubicBezTo>
                      <a:pt x="26" y="0"/>
                      <a:pt x="27" y="11"/>
                      <a:pt x="21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43" name="Freeform 73">
                <a:extLst>
                  <a:ext uri="{FF2B5EF4-FFF2-40B4-BE49-F238E27FC236}">
                    <a16:creationId xmlns:a16="http://schemas.microsoft.com/office/drawing/2014/main" id="{50FD64DC-2D7B-4377-8061-600A83B72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575" y="4488981"/>
                <a:ext cx="266331" cy="505656"/>
              </a:xfrm>
              <a:custGeom>
                <a:avLst/>
                <a:gdLst>
                  <a:gd name="T0" fmla="*/ 34 w 52"/>
                  <a:gd name="T1" fmla="*/ 34 h 95"/>
                  <a:gd name="T2" fmla="*/ 40 w 52"/>
                  <a:gd name="T3" fmla="*/ 14 h 95"/>
                  <a:gd name="T4" fmla="*/ 24 w 52"/>
                  <a:gd name="T5" fmla="*/ 0 h 95"/>
                  <a:gd name="T6" fmla="*/ 28 w 52"/>
                  <a:gd name="T7" fmla="*/ 13 h 95"/>
                  <a:gd name="T8" fmla="*/ 13 w 52"/>
                  <a:gd name="T9" fmla="*/ 18 h 95"/>
                  <a:gd name="T10" fmla="*/ 9 w 52"/>
                  <a:gd name="T11" fmla="*/ 4 h 95"/>
                  <a:gd name="T12" fmla="*/ 3 w 52"/>
                  <a:gd name="T13" fmla="*/ 25 h 95"/>
                  <a:gd name="T14" fmla="*/ 19 w 52"/>
                  <a:gd name="T15" fmla="*/ 39 h 95"/>
                  <a:gd name="T16" fmla="*/ 24 w 52"/>
                  <a:gd name="T17" fmla="*/ 58 h 95"/>
                  <a:gd name="T18" fmla="*/ 13 w 52"/>
                  <a:gd name="T19" fmla="*/ 72 h 95"/>
                  <a:gd name="T20" fmla="*/ 52 w 52"/>
                  <a:gd name="T21" fmla="*/ 95 h 95"/>
                  <a:gd name="T22" fmla="*/ 34 w 52"/>
                  <a:gd name="T23" fmla="*/ 3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95">
                    <a:moveTo>
                      <a:pt x="34" y="34"/>
                    </a:moveTo>
                    <a:cubicBezTo>
                      <a:pt x="40" y="30"/>
                      <a:pt x="42" y="22"/>
                      <a:pt x="40" y="14"/>
                    </a:cubicBezTo>
                    <a:cubicBezTo>
                      <a:pt x="38" y="6"/>
                      <a:pt x="32" y="1"/>
                      <a:pt x="24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3" y="9"/>
                      <a:pt x="0" y="17"/>
                      <a:pt x="3" y="25"/>
                    </a:cubicBezTo>
                    <a:cubicBezTo>
                      <a:pt x="5" y="33"/>
                      <a:pt x="11" y="38"/>
                      <a:pt x="19" y="39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17" y="62"/>
                      <a:pt x="13" y="67"/>
                      <a:pt x="13" y="72"/>
                    </a:cubicBezTo>
                    <a:cubicBezTo>
                      <a:pt x="13" y="83"/>
                      <a:pt x="30" y="92"/>
                      <a:pt x="52" y="95"/>
                    </a:cubicBezTo>
                    <a:lnTo>
                      <a:pt x="34" y="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44" name="Freeform 74">
                <a:extLst>
                  <a:ext uri="{FF2B5EF4-FFF2-40B4-BE49-F238E27FC236}">
                    <a16:creationId xmlns:a16="http://schemas.microsoft.com/office/drawing/2014/main" id="{058B8C00-D40A-432B-8835-8FA2268E0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971" y="4273335"/>
                <a:ext cx="399856" cy="664747"/>
              </a:xfrm>
              <a:custGeom>
                <a:avLst/>
                <a:gdLst>
                  <a:gd name="T0" fmla="*/ 74 w 78"/>
                  <a:gd name="T1" fmla="*/ 7 h 125"/>
                  <a:gd name="T2" fmla="*/ 69 w 78"/>
                  <a:gd name="T3" fmla="*/ 6 h 125"/>
                  <a:gd name="T4" fmla="*/ 65 w 78"/>
                  <a:gd name="T5" fmla="*/ 9 h 125"/>
                  <a:gd name="T6" fmla="*/ 61 w 78"/>
                  <a:gd name="T7" fmla="*/ 9 h 125"/>
                  <a:gd name="T8" fmla="*/ 53 w 78"/>
                  <a:gd name="T9" fmla="*/ 4 h 125"/>
                  <a:gd name="T10" fmla="*/ 48 w 78"/>
                  <a:gd name="T11" fmla="*/ 3 h 125"/>
                  <a:gd name="T12" fmla="*/ 44 w 78"/>
                  <a:gd name="T13" fmla="*/ 2 h 125"/>
                  <a:gd name="T14" fmla="*/ 0 w 78"/>
                  <a:gd name="T15" fmla="*/ 23 h 125"/>
                  <a:gd name="T16" fmla="*/ 3 w 78"/>
                  <a:gd name="T17" fmla="*/ 25 h 125"/>
                  <a:gd name="T18" fmla="*/ 41 w 78"/>
                  <a:gd name="T19" fmla="*/ 21 h 125"/>
                  <a:gd name="T20" fmla="*/ 35 w 78"/>
                  <a:gd name="T21" fmla="*/ 59 h 125"/>
                  <a:gd name="T22" fmla="*/ 31 w 78"/>
                  <a:gd name="T23" fmla="*/ 61 h 125"/>
                  <a:gd name="T24" fmla="*/ 28 w 78"/>
                  <a:gd name="T25" fmla="*/ 78 h 125"/>
                  <a:gd name="T26" fmla="*/ 28 w 78"/>
                  <a:gd name="T27" fmla="*/ 78 h 125"/>
                  <a:gd name="T28" fmla="*/ 20 w 78"/>
                  <a:gd name="T29" fmla="*/ 117 h 125"/>
                  <a:gd name="T30" fmla="*/ 20 w 78"/>
                  <a:gd name="T31" fmla="*/ 116 h 125"/>
                  <a:gd name="T32" fmla="*/ 22 w 78"/>
                  <a:gd name="T33" fmla="*/ 124 h 125"/>
                  <a:gd name="T34" fmla="*/ 30 w 78"/>
                  <a:gd name="T35" fmla="*/ 125 h 125"/>
                  <a:gd name="T36" fmla="*/ 31 w 78"/>
                  <a:gd name="T37" fmla="*/ 125 h 125"/>
                  <a:gd name="T38" fmla="*/ 66 w 78"/>
                  <a:gd name="T39" fmla="*/ 84 h 125"/>
                  <a:gd name="T40" fmla="*/ 50 w 78"/>
                  <a:gd name="T41" fmla="*/ 79 h 125"/>
                  <a:gd name="T42" fmla="*/ 52 w 78"/>
                  <a:gd name="T43" fmla="*/ 74 h 125"/>
                  <a:gd name="T44" fmla="*/ 45 w 78"/>
                  <a:gd name="T45" fmla="*/ 60 h 125"/>
                  <a:gd name="T46" fmla="*/ 50 w 78"/>
                  <a:gd name="T47" fmla="*/ 22 h 125"/>
                  <a:gd name="T48" fmla="*/ 60 w 78"/>
                  <a:gd name="T49" fmla="*/ 20 h 125"/>
                  <a:gd name="T50" fmla="*/ 63 w 78"/>
                  <a:gd name="T51" fmla="*/ 20 h 125"/>
                  <a:gd name="T52" fmla="*/ 66 w 78"/>
                  <a:gd name="T53" fmla="*/ 25 h 125"/>
                  <a:gd name="T54" fmla="*/ 72 w 78"/>
                  <a:gd name="T55" fmla="*/ 25 h 125"/>
                  <a:gd name="T56" fmla="*/ 76 w 78"/>
                  <a:gd name="T57" fmla="*/ 24 h 125"/>
                  <a:gd name="T58" fmla="*/ 78 w 78"/>
                  <a:gd name="T59" fmla="*/ 9 h 125"/>
                  <a:gd name="T60" fmla="*/ 74 w 78"/>
                  <a:gd name="T61" fmla="*/ 7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25">
                    <a:moveTo>
                      <a:pt x="74" y="7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7" y="5"/>
                      <a:pt x="65" y="7"/>
                      <a:pt x="65" y="9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58" y="8"/>
                      <a:pt x="55" y="4"/>
                      <a:pt x="53" y="4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2"/>
                      <a:pt x="45" y="2"/>
                      <a:pt x="44" y="2"/>
                    </a:cubicBezTo>
                    <a:cubicBezTo>
                      <a:pt x="30" y="0"/>
                      <a:pt x="5" y="9"/>
                      <a:pt x="0" y="23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13" y="16"/>
                      <a:pt x="30" y="12"/>
                      <a:pt x="41" y="21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3" y="59"/>
                      <a:pt x="31" y="58"/>
                      <a:pt x="31" y="61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0" y="117"/>
                      <a:pt x="20" y="117"/>
                      <a:pt x="20" y="117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25" y="125"/>
                      <a:pt x="28" y="125"/>
                      <a:pt x="30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66" y="84"/>
                      <a:pt x="66" y="84"/>
                      <a:pt x="66" y="84"/>
                    </a:cubicBezTo>
                    <a:cubicBezTo>
                      <a:pt x="61" y="82"/>
                      <a:pt x="56" y="80"/>
                      <a:pt x="50" y="79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53" y="64"/>
                      <a:pt x="48" y="61"/>
                      <a:pt x="45" y="60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53" y="23"/>
                      <a:pt x="57" y="19"/>
                      <a:pt x="60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22"/>
                      <a:pt x="64" y="24"/>
                      <a:pt x="66" y="25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4" y="26"/>
                      <a:pt x="76" y="26"/>
                      <a:pt x="76" y="24"/>
                    </a:cubicBezTo>
                    <a:cubicBezTo>
                      <a:pt x="78" y="9"/>
                      <a:pt x="78" y="9"/>
                      <a:pt x="78" y="9"/>
                    </a:cubicBezTo>
                    <a:cubicBezTo>
                      <a:pt x="78" y="7"/>
                      <a:pt x="77" y="7"/>
                      <a:pt x="74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45" name="Freeform 75">
                <a:extLst>
                  <a:ext uri="{FF2B5EF4-FFF2-40B4-BE49-F238E27FC236}">
                    <a16:creationId xmlns:a16="http://schemas.microsoft.com/office/drawing/2014/main" id="{C2F9F28C-7518-4C7F-9785-A0B6A0901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568" y="4659275"/>
                <a:ext cx="301507" cy="335362"/>
              </a:xfrm>
              <a:custGeom>
                <a:avLst/>
                <a:gdLst>
                  <a:gd name="T0" fmla="*/ 40 w 59"/>
                  <a:gd name="T1" fmla="*/ 31 h 63"/>
                  <a:gd name="T2" fmla="*/ 59 w 59"/>
                  <a:gd name="T3" fmla="*/ 5 h 63"/>
                  <a:gd name="T4" fmla="*/ 52 w 59"/>
                  <a:gd name="T5" fmla="*/ 0 h 63"/>
                  <a:gd name="T6" fmla="*/ 0 w 59"/>
                  <a:gd name="T7" fmla="*/ 63 h 63"/>
                  <a:gd name="T8" fmla="*/ 45 w 59"/>
                  <a:gd name="T9" fmla="*/ 40 h 63"/>
                  <a:gd name="T10" fmla="*/ 40 w 59"/>
                  <a:gd name="T11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63">
                    <a:moveTo>
                      <a:pt x="40" y="31"/>
                    </a:moveTo>
                    <a:cubicBezTo>
                      <a:pt x="59" y="5"/>
                      <a:pt x="59" y="5"/>
                      <a:pt x="59" y="5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25" y="62"/>
                      <a:pt x="45" y="52"/>
                      <a:pt x="45" y="40"/>
                    </a:cubicBezTo>
                    <a:cubicBezTo>
                      <a:pt x="45" y="37"/>
                      <a:pt x="43" y="34"/>
                      <a:pt x="40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9B37FA0-E136-4645-B00A-28CC30DFFC75}"/>
              </a:ext>
            </a:extLst>
          </p:cNvPr>
          <p:cNvGrpSpPr/>
          <p:nvPr/>
        </p:nvGrpSpPr>
        <p:grpSpPr>
          <a:xfrm>
            <a:off x="1940853" y="4462258"/>
            <a:ext cx="556379" cy="625681"/>
            <a:chOff x="1873997" y="4293305"/>
            <a:chExt cx="1073211" cy="1317916"/>
          </a:xfrm>
        </p:grpSpPr>
        <p:grpSp>
          <p:nvGrpSpPr>
            <p:cNvPr id="47" name="Group 209">
              <a:extLst>
                <a:ext uri="{FF2B5EF4-FFF2-40B4-BE49-F238E27FC236}">
                  <a16:creationId xmlns:a16="http://schemas.microsoft.com/office/drawing/2014/main" id="{CFF9031B-BA1A-4A6A-AA14-2AC8F201B237}"/>
                </a:ext>
              </a:extLst>
            </p:cNvPr>
            <p:cNvGrpSpPr/>
            <p:nvPr/>
          </p:nvGrpSpPr>
          <p:grpSpPr>
            <a:xfrm>
              <a:off x="2099797" y="4686222"/>
              <a:ext cx="569946" cy="738831"/>
              <a:chOff x="6873880" y="4046538"/>
              <a:chExt cx="1946269" cy="2351089"/>
            </a:xfrm>
            <a:solidFill>
              <a:schemeClr val="bg1"/>
            </a:solidFill>
          </p:grpSpPr>
          <p:sp>
            <p:nvSpPr>
              <p:cNvPr id="54" name="Oval 60">
                <a:extLst>
                  <a:ext uri="{FF2B5EF4-FFF2-40B4-BE49-F238E27FC236}">
                    <a16:creationId xmlns:a16="http://schemas.microsoft.com/office/drawing/2014/main" id="{CE29A9E1-DB41-4862-BD42-9EF88BA7E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2438" y="4159250"/>
                <a:ext cx="385763" cy="38417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55" name="Oval 61">
                <a:extLst>
                  <a:ext uri="{FF2B5EF4-FFF2-40B4-BE49-F238E27FC236}">
                    <a16:creationId xmlns:a16="http://schemas.microsoft.com/office/drawing/2014/main" id="{2CAD30AA-0809-4077-BCB2-EAE13598E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4088" y="4046538"/>
                <a:ext cx="406400" cy="406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56" name="Freeform 62">
                <a:extLst>
                  <a:ext uri="{FF2B5EF4-FFF2-40B4-BE49-F238E27FC236}">
                    <a16:creationId xmlns:a16="http://schemas.microsoft.com/office/drawing/2014/main" id="{33A77F0F-9F64-468B-B579-235AB9C6B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880" y="4068761"/>
                <a:ext cx="1006476" cy="2328866"/>
              </a:xfrm>
              <a:custGeom>
                <a:avLst/>
                <a:gdLst>
                  <a:gd name="T0" fmla="*/ 63 w 89"/>
                  <a:gd name="T1" fmla="*/ 42 h 206"/>
                  <a:gd name="T2" fmla="*/ 60 w 89"/>
                  <a:gd name="T3" fmla="*/ 42 h 206"/>
                  <a:gd name="T4" fmla="*/ 63 w 89"/>
                  <a:gd name="T5" fmla="*/ 66 h 206"/>
                  <a:gd name="T6" fmla="*/ 56 w 89"/>
                  <a:gd name="T7" fmla="*/ 73 h 206"/>
                  <a:gd name="T8" fmla="*/ 49 w 89"/>
                  <a:gd name="T9" fmla="*/ 66 h 206"/>
                  <a:gd name="T10" fmla="*/ 52 w 89"/>
                  <a:gd name="T11" fmla="*/ 42 h 206"/>
                  <a:gd name="T12" fmla="*/ 49 w 89"/>
                  <a:gd name="T13" fmla="*/ 42 h 206"/>
                  <a:gd name="T14" fmla="*/ 18 w 89"/>
                  <a:gd name="T15" fmla="*/ 0 h 206"/>
                  <a:gd name="T16" fmla="*/ 0 w 89"/>
                  <a:gd name="T17" fmla="*/ 24 h 206"/>
                  <a:gd name="T18" fmla="*/ 16 w 89"/>
                  <a:gd name="T19" fmla="*/ 60 h 206"/>
                  <a:gd name="T20" fmla="*/ 26 w 89"/>
                  <a:gd name="T21" fmla="*/ 90 h 206"/>
                  <a:gd name="T22" fmla="*/ 26 w 89"/>
                  <a:gd name="T23" fmla="*/ 96 h 206"/>
                  <a:gd name="T24" fmla="*/ 26 w 89"/>
                  <a:gd name="T25" fmla="*/ 123 h 206"/>
                  <a:gd name="T26" fmla="*/ 26 w 89"/>
                  <a:gd name="T27" fmla="*/ 125 h 206"/>
                  <a:gd name="T28" fmla="*/ 26 w 89"/>
                  <a:gd name="T29" fmla="*/ 206 h 206"/>
                  <a:gd name="T30" fmla="*/ 44 w 89"/>
                  <a:gd name="T31" fmla="*/ 206 h 206"/>
                  <a:gd name="T32" fmla="*/ 56 w 89"/>
                  <a:gd name="T33" fmla="*/ 149 h 206"/>
                  <a:gd name="T34" fmla="*/ 69 w 89"/>
                  <a:gd name="T35" fmla="*/ 206 h 206"/>
                  <a:gd name="T36" fmla="*/ 89 w 89"/>
                  <a:gd name="T37" fmla="*/ 206 h 206"/>
                  <a:gd name="T38" fmla="*/ 89 w 89"/>
                  <a:gd name="T39" fmla="*/ 125 h 206"/>
                  <a:gd name="T40" fmla="*/ 89 w 89"/>
                  <a:gd name="T41" fmla="*/ 116 h 206"/>
                  <a:gd name="T42" fmla="*/ 89 w 89"/>
                  <a:gd name="T43" fmla="*/ 67 h 206"/>
                  <a:gd name="T44" fmla="*/ 83 w 89"/>
                  <a:gd name="T45" fmla="*/ 49 h 206"/>
                  <a:gd name="T46" fmla="*/ 63 w 89"/>
                  <a:gd name="T47" fmla="*/ 42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9" h="206">
                    <a:moveTo>
                      <a:pt x="63" y="42"/>
                    </a:moveTo>
                    <a:cubicBezTo>
                      <a:pt x="60" y="42"/>
                      <a:pt x="60" y="42"/>
                      <a:pt x="60" y="42"/>
                    </a:cubicBezTo>
                    <a:cubicBezTo>
                      <a:pt x="63" y="66"/>
                      <a:pt x="63" y="66"/>
                      <a:pt x="63" y="66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22" y="42"/>
                      <a:pt x="18" y="21"/>
                      <a:pt x="18" y="0"/>
                    </a:cubicBezTo>
                    <a:cubicBezTo>
                      <a:pt x="12" y="0"/>
                      <a:pt x="0" y="0"/>
                      <a:pt x="0" y="24"/>
                    </a:cubicBezTo>
                    <a:cubicBezTo>
                      <a:pt x="0" y="33"/>
                      <a:pt x="4" y="48"/>
                      <a:pt x="16" y="60"/>
                    </a:cubicBezTo>
                    <a:cubicBezTo>
                      <a:pt x="25" y="69"/>
                      <a:pt x="25" y="83"/>
                      <a:pt x="26" y="90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5"/>
                      <a:pt x="26" y="125"/>
                      <a:pt x="26" y="125"/>
                    </a:cubicBezTo>
                    <a:cubicBezTo>
                      <a:pt x="26" y="206"/>
                      <a:pt x="26" y="206"/>
                      <a:pt x="26" y="206"/>
                    </a:cubicBezTo>
                    <a:cubicBezTo>
                      <a:pt x="44" y="206"/>
                      <a:pt x="44" y="206"/>
                      <a:pt x="44" y="206"/>
                    </a:cubicBezTo>
                    <a:cubicBezTo>
                      <a:pt x="56" y="149"/>
                      <a:pt x="56" y="149"/>
                      <a:pt x="56" y="149"/>
                    </a:cubicBezTo>
                    <a:cubicBezTo>
                      <a:pt x="69" y="206"/>
                      <a:pt x="69" y="206"/>
                      <a:pt x="69" y="206"/>
                    </a:cubicBezTo>
                    <a:cubicBezTo>
                      <a:pt x="89" y="206"/>
                      <a:pt x="89" y="206"/>
                      <a:pt x="89" y="206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16"/>
                      <a:pt x="89" y="116"/>
                      <a:pt x="89" y="116"/>
                    </a:cubicBezTo>
                    <a:cubicBezTo>
                      <a:pt x="89" y="67"/>
                      <a:pt x="89" y="67"/>
                      <a:pt x="89" y="67"/>
                    </a:cubicBezTo>
                    <a:cubicBezTo>
                      <a:pt x="89" y="59"/>
                      <a:pt x="88" y="54"/>
                      <a:pt x="83" y="49"/>
                    </a:cubicBezTo>
                    <a:cubicBezTo>
                      <a:pt x="78" y="44"/>
                      <a:pt x="71" y="42"/>
                      <a:pt x="63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57" name="Freeform 63">
                <a:extLst>
                  <a:ext uri="{FF2B5EF4-FFF2-40B4-BE49-F238E27FC236}">
                    <a16:creationId xmlns:a16="http://schemas.microsoft.com/office/drawing/2014/main" id="{E39AF594-1ED8-45EE-8855-5709D7627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9724" y="4249739"/>
                <a:ext cx="860425" cy="2147888"/>
              </a:xfrm>
              <a:custGeom>
                <a:avLst/>
                <a:gdLst>
                  <a:gd name="T0" fmla="*/ 63 w 76"/>
                  <a:gd name="T1" fmla="*/ 51 h 190"/>
                  <a:gd name="T2" fmla="*/ 76 w 76"/>
                  <a:gd name="T3" fmla="*/ 21 h 190"/>
                  <a:gd name="T4" fmla="*/ 63 w 76"/>
                  <a:gd name="T5" fmla="*/ 2 h 190"/>
                  <a:gd name="T6" fmla="*/ 33 w 76"/>
                  <a:gd name="T7" fmla="*/ 37 h 190"/>
                  <a:gd name="T8" fmla="*/ 22 w 76"/>
                  <a:gd name="T9" fmla="*/ 37 h 190"/>
                  <a:gd name="T10" fmla="*/ 6 w 76"/>
                  <a:gd name="T11" fmla="*/ 46 h 190"/>
                  <a:gd name="T12" fmla="*/ 3 w 76"/>
                  <a:gd name="T13" fmla="*/ 51 h 190"/>
                  <a:gd name="T14" fmla="*/ 2 w 76"/>
                  <a:gd name="T15" fmla="*/ 57 h 190"/>
                  <a:gd name="T16" fmla="*/ 2 w 76"/>
                  <a:gd name="T17" fmla="*/ 94 h 190"/>
                  <a:gd name="T18" fmla="*/ 0 w 76"/>
                  <a:gd name="T19" fmla="*/ 146 h 190"/>
                  <a:gd name="T20" fmla="*/ 17 w 76"/>
                  <a:gd name="T21" fmla="*/ 147 h 190"/>
                  <a:gd name="T22" fmla="*/ 21 w 76"/>
                  <a:gd name="T23" fmla="*/ 190 h 190"/>
                  <a:gd name="T24" fmla="*/ 39 w 76"/>
                  <a:gd name="T25" fmla="*/ 190 h 190"/>
                  <a:gd name="T26" fmla="*/ 46 w 76"/>
                  <a:gd name="T27" fmla="*/ 148 h 190"/>
                  <a:gd name="T28" fmla="*/ 58 w 76"/>
                  <a:gd name="T29" fmla="*/ 148 h 190"/>
                  <a:gd name="T30" fmla="*/ 56 w 76"/>
                  <a:gd name="T31" fmla="*/ 100 h 190"/>
                  <a:gd name="T32" fmla="*/ 63 w 76"/>
                  <a:gd name="T33" fmla="*/ 5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90">
                    <a:moveTo>
                      <a:pt x="63" y="51"/>
                    </a:moveTo>
                    <a:cubicBezTo>
                      <a:pt x="73" y="41"/>
                      <a:pt x="76" y="28"/>
                      <a:pt x="76" y="21"/>
                    </a:cubicBezTo>
                    <a:cubicBezTo>
                      <a:pt x="76" y="0"/>
                      <a:pt x="68" y="2"/>
                      <a:pt x="63" y="2"/>
                    </a:cubicBezTo>
                    <a:cubicBezTo>
                      <a:pt x="63" y="19"/>
                      <a:pt x="56" y="37"/>
                      <a:pt x="33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5" y="37"/>
                      <a:pt x="9" y="41"/>
                      <a:pt x="6" y="46"/>
                    </a:cubicBezTo>
                    <a:cubicBezTo>
                      <a:pt x="4" y="47"/>
                      <a:pt x="3" y="49"/>
                      <a:pt x="3" y="51"/>
                    </a:cubicBezTo>
                    <a:cubicBezTo>
                      <a:pt x="2" y="53"/>
                      <a:pt x="2" y="55"/>
                      <a:pt x="2" y="57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17" y="147"/>
                      <a:pt x="17" y="147"/>
                      <a:pt x="17" y="147"/>
                    </a:cubicBezTo>
                    <a:cubicBezTo>
                      <a:pt x="21" y="190"/>
                      <a:pt x="21" y="190"/>
                      <a:pt x="21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100"/>
                      <a:pt x="55" y="58"/>
                      <a:pt x="63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  <p:grpSp>
          <p:nvGrpSpPr>
            <p:cNvPr id="48" name="Grupp 10">
              <a:extLst>
                <a:ext uri="{FF2B5EF4-FFF2-40B4-BE49-F238E27FC236}">
                  <a16:creationId xmlns:a16="http://schemas.microsoft.com/office/drawing/2014/main" id="{2CDC840A-33D9-46C4-BF43-DC063D530EB8}"/>
                </a:ext>
              </a:extLst>
            </p:cNvPr>
            <p:cNvGrpSpPr/>
            <p:nvPr/>
          </p:nvGrpSpPr>
          <p:grpSpPr>
            <a:xfrm>
              <a:off x="1873997" y="4293305"/>
              <a:ext cx="1073211" cy="1317916"/>
              <a:chOff x="1873997" y="3546277"/>
              <a:chExt cx="1613044" cy="1980837"/>
            </a:xfrm>
          </p:grpSpPr>
          <p:sp>
            <p:nvSpPr>
              <p:cNvPr id="49" name="Freeform 60">
                <a:extLst>
                  <a:ext uri="{FF2B5EF4-FFF2-40B4-BE49-F238E27FC236}">
                    <a16:creationId xmlns:a16="http://schemas.microsoft.com/office/drawing/2014/main" id="{75C95675-6B36-43E2-86BB-95D2482E3716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690100" y="3730174"/>
                <a:ext cx="1980837" cy="1613044"/>
              </a:xfrm>
              <a:custGeom>
                <a:avLst/>
                <a:gdLst>
                  <a:gd name="T0" fmla="*/ 0 w 157"/>
                  <a:gd name="T1" fmla="*/ 133 h 133"/>
                  <a:gd name="T2" fmla="*/ 21 w 157"/>
                  <a:gd name="T3" fmla="*/ 133 h 133"/>
                  <a:gd name="T4" fmla="*/ 57 w 157"/>
                  <a:gd name="T5" fmla="*/ 133 h 133"/>
                  <a:gd name="T6" fmla="*/ 57 w 157"/>
                  <a:gd name="T7" fmla="*/ 128 h 133"/>
                  <a:gd name="T8" fmla="*/ 48 w 157"/>
                  <a:gd name="T9" fmla="*/ 120 h 133"/>
                  <a:gd name="T10" fmla="*/ 57 w 157"/>
                  <a:gd name="T11" fmla="*/ 109 h 133"/>
                  <a:gd name="T12" fmla="*/ 76 w 157"/>
                  <a:gd name="T13" fmla="*/ 109 h 133"/>
                  <a:gd name="T14" fmla="*/ 85 w 157"/>
                  <a:gd name="T15" fmla="*/ 120 h 133"/>
                  <a:gd name="T16" fmla="*/ 76 w 157"/>
                  <a:gd name="T17" fmla="*/ 128 h 133"/>
                  <a:gd name="T18" fmla="*/ 76 w 157"/>
                  <a:gd name="T19" fmla="*/ 133 h 133"/>
                  <a:gd name="T20" fmla="*/ 88 w 157"/>
                  <a:gd name="T21" fmla="*/ 133 h 133"/>
                  <a:gd name="T22" fmla="*/ 133 w 157"/>
                  <a:gd name="T23" fmla="*/ 133 h 133"/>
                  <a:gd name="T24" fmla="*/ 133 w 157"/>
                  <a:gd name="T25" fmla="*/ 76 h 133"/>
                  <a:gd name="T26" fmla="*/ 138 w 157"/>
                  <a:gd name="T27" fmla="*/ 76 h 133"/>
                  <a:gd name="T28" fmla="*/ 146 w 157"/>
                  <a:gd name="T29" fmla="*/ 85 h 133"/>
                  <a:gd name="T30" fmla="*/ 157 w 157"/>
                  <a:gd name="T31" fmla="*/ 76 h 133"/>
                  <a:gd name="T32" fmla="*/ 157 w 157"/>
                  <a:gd name="T33" fmla="*/ 57 h 133"/>
                  <a:gd name="T34" fmla="*/ 146 w 157"/>
                  <a:gd name="T35" fmla="*/ 48 h 133"/>
                  <a:gd name="T36" fmla="*/ 138 w 157"/>
                  <a:gd name="T37" fmla="*/ 57 h 133"/>
                  <a:gd name="T38" fmla="*/ 133 w 157"/>
                  <a:gd name="T39" fmla="*/ 57 h 133"/>
                  <a:gd name="T40" fmla="*/ 133 w 157"/>
                  <a:gd name="T41" fmla="*/ 0 h 133"/>
                  <a:gd name="T42" fmla="*/ 133 w 157"/>
                  <a:gd name="T43" fmla="*/ 0 h 133"/>
                  <a:gd name="T44" fmla="*/ 133 w 157"/>
                  <a:gd name="T45" fmla="*/ 0 h 133"/>
                  <a:gd name="T46" fmla="*/ 0 w 157"/>
                  <a:gd name="T47" fmla="*/ 0 h 133"/>
                  <a:gd name="T48" fmla="*/ 0 w 157"/>
                  <a:gd name="T4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33">
                    <a:moveTo>
                      <a:pt x="0" y="133"/>
                    </a:moveTo>
                    <a:cubicBezTo>
                      <a:pt x="21" y="133"/>
                      <a:pt x="21" y="133"/>
                      <a:pt x="21" y="133"/>
                    </a:cubicBezTo>
                    <a:cubicBezTo>
                      <a:pt x="57" y="133"/>
                      <a:pt x="57" y="133"/>
                      <a:pt x="57" y="133"/>
                    </a:cubicBezTo>
                    <a:cubicBezTo>
                      <a:pt x="57" y="128"/>
                      <a:pt x="57" y="128"/>
                      <a:pt x="57" y="128"/>
                    </a:cubicBezTo>
                    <a:cubicBezTo>
                      <a:pt x="52" y="127"/>
                      <a:pt x="48" y="125"/>
                      <a:pt x="48" y="120"/>
                    </a:cubicBezTo>
                    <a:cubicBezTo>
                      <a:pt x="48" y="115"/>
                      <a:pt x="52" y="109"/>
                      <a:pt x="57" y="109"/>
                    </a:cubicBezTo>
                    <a:cubicBezTo>
                      <a:pt x="76" y="109"/>
                      <a:pt x="76" y="109"/>
                      <a:pt x="76" y="109"/>
                    </a:cubicBezTo>
                    <a:cubicBezTo>
                      <a:pt x="81" y="109"/>
                      <a:pt x="85" y="115"/>
                      <a:pt x="85" y="120"/>
                    </a:cubicBezTo>
                    <a:cubicBezTo>
                      <a:pt x="85" y="125"/>
                      <a:pt x="80" y="127"/>
                      <a:pt x="76" y="128"/>
                    </a:cubicBezTo>
                    <a:cubicBezTo>
                      <a:pt x="76" y="133"/>
                      <a:pt x="76" y="133"/>
                      <a:pt x="76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133" y="133"/>
                      <a:pt x="133" y="133"/>
                      <a:pt x="133" y="133"/>
                    </a:cubicBezTo>
                    <a:cubicBezTo>
                      <a:pt x="133" y="76"/>
                      <a:pt x="133" y="76"/>
                      <a:pt x="133" y="76"/>
                    </a:cubicBezTo>
                    <a:cubicBezTo>
                      <a:pt x="138" y="76"/>
                      <a:pt x="138" y="76"/>
                      <a:pt x="138" y="76"/>
                    </a:cubicBezTo>
                    <a:cubicBezTo>
                      <a:pt x="138" y="80"/>
                      <a:pt x="141" y="85"/>
                      <a:pt x="146" y="85"/>
                    </a:cubicBezTo>
                    <a:cubicBezTo>
                      <a:pt x="151" y="85"/>
                      <a:pt x="157" y="81"/>
                      <a:pt x="157" y="76"/>
                    </a:cubicBezTo>
                    <a:cubicBezTo>
                      <a:pt x="157" y="57"/>
                      <a:pt x="157" y="57"/>
                      <a:pt x="157" y="57"/>
                    </a:cubicBezTo>
                    <a:cubicBezTo>
                      <a:pt x="157" y="52"/>
                      <a:pt x="151" y="48"/>
                      <a:pt x="146" y="48"/>
                    </a:cubicBezTo>
                    <a:cubicBezTo>
                      <a:pt x="141" y="48"/>
                      <a:pt x="138" y="52"/>
                      <a:pt x="138" y="57"/>
                    </a:cubicBezTo>
                    <a:cubicBezTo>
                      <a:pt x="133" y="57"/>
                      <a:pt x="133" y="57"/>
                      <a:pt x="133" y="57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3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4" b="0" i="0" u="none" strike="noStrike" kern="120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srgbClr val="0E97C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grpSp>
            <p:nvGrpSpPr>
              <p:cNvPr id="50" name="Grupp 75">
                <a:extLst>
                  <a:ext uri="{FF2B5EF4-FFF2-40B4-BE49-F238E27FC236}">
                    <a16:creationId xmlns:a16="http://schemas.microsoft.com/office/drawing/2014/main" id="{C1B54417-B8C0-404D-AD1E-9BD9BD18DFE8}"/>
                  </a:ext>
                </a:extLst>
              </p:cNvPr>
              <p:cNvGrpSpPr/>
              <p:nvPr/>
            </p:nvGrpSpPr>
            <p:grpSpPr>
              <a:xfrm>
                <a:off x="2142879" y="4280411"/>
                <a:ext cx="909434" cy="810832"/>
                <a:chOff x="1412330" y="4262837"/>
                <a:chExt cx="995860" cy="887888"/>
              </a:xfrm>
            </p:grpSpPr>
            <p:sp>
              <p:nvSpPr>
                <p:cNvPr id="51" name="Freeform 68">
                  <a:extLst>
                    <a:ext uri="{FF2B5EF4-FFF2-40B4-BE49-F238E27FC236}">
                      <a16:creationId xmlns:a16="http://schemas.microsoft.com/office/drawing/2014/main" id="{64DB2DB2-003B-4536-A31B-DD21F21C80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2330" y="4262837"/>
                  <a:ext cx="952647" cy="887888"/>
                </a:xfrm>
                <a:custGeom>
                  <a:avLst/>
                  <a:gdLst>
                    <a:gd name="T0" fmla="*/ 1353 w 1353"/>
                    <a:gd name="T1" fmla="*/ 1212 h 1212"/>
                    <a:gd name="T2" fmla="*/ 0 w 1353"/>
                    <a:gd name="T3" fmla="*/ 1212 h 1212"/>
                    <a:gd name="T4" fmla="*/ 0 w 1353"/>
                    <a:gd name="T5" fmla="*/ 0 h 1212"/>
                    <a:gd name="T6" fmla="*/ 64 w 1353"/>
                    <a:gd name="T7" fmla="*/ 0 h 1212"/>
                    <a:gd name="T8" fmla="*/ 64 w 1353"/>
                    <a:gd name="T9" fmla="*/ 1155 h 1212"/>
                    <a:gd name="T10" fmla="*/ 1353 w 1353"/>
                    <a:gd name="T11" fmla="*/ 1155 h 1212"/>
                    <a:gd name="T12" fmla="*/ 1353 w 1353"/>
                    <a:gd name="T13" fmla="*/ 1212 h 1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53" h="1212">
                      <a:moveTo>
                        <a:pt x="1353" y="1212"/>
                      </a:moveTo>
                      <a:lnTo>
                        <a:pt x="0" y="1212"/>
                      </a:lnTo>
                      <a:lnTo>
                        <a:pt x="0" y="0"/>
                      </a:lnTo>
                      <a:lnTo>
                        <a:pt x="64" y="0"/>
                      </a:lnTo>
                      <a:lnTo>
                        <a:pt x="64" y="1155"/>
                      </a:lnTo>
                      <a:lnTo>
                        <a:pt x="1353" y="1155"/>
                      </a:lnTo>
                      <a:lnTo>
                        <a:pt x="1353" y="12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82918" tIns="41459" rIns="82918" bIns="41459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97754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95507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93261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991015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488768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86522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84275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982029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1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1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404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endParaRPr>
                </a:p>
              </p:txBody>
            </p:sp>
            <p:sp>
              <p:nvSpPr>
                <p:cNvPr id="53" name="Freeform 69">
                  <a:extLst>
                    <a:ext uri="{FF2B5EF4-FFF2-40B4-BE49-F238E27FC236}">
                      <a16:creationId xmlns:a16="http://schemas.microsoft.com/office/drawing/2014/main" id="{D07CBAE9-BCA0-4A08-BA78-F64771C85C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0320" y="4493875"/>
                  <a:ext cx="887870" cy="506946"/>
                </a:xfrm>
                <a:custGeom>
                  <a:avLst/>
                  <a:gdLst>
                    <a:gd name="T0" fmla="*/ 93 w 1261"/>
                    <a:gd name="T1" fmla="*/ 692 h 692"/>
                    <a:gd name="T2" fmla="*/ 0 w 1261"/>
                    <a:gd name="T3" fmla="*/ 613 h 692"/>
                    <a:gd name="T4" fmla="*/ 321 w 1261"/>
                    <a:gd name="T5" fmla="*/ 243 h 692"/>
                    <a:gd name="T6" fmla="*/ 478 w 1261"/>
                    <a:gd name="T7" fmla="*/ 350 h 692"/>
                    <a:gd name="T8" fmla="*/ 670 w 1261"/>
                    <a:gd name="T9" fmla="*/ 72 h 692"/>
                    <a:gd name="T10" fmla="*/ 912 w 1261"/>
                    <a:gd name="T11" fmla="*/ 335 h 692"/>
                    <a:gd name="T12" fmla="*/ 1168 w 1261"/>
                    <a:gd name="T13" fmla="*/ 0 h 692"/>
                    <a:gd name="T14" fmla="*/ 1261 w 1261"/>
                    <a:gd name="T15" fmla="*/ 72 h 692"/>
                    <a:gd name="T16" fmla="*/ 912 w 1261"/>
                    <a:gd name="T17" fmla="*/ 521 h 692"/>
                    <a:gd name="T18" fmla="*/ 684 w 1261"/>
                    <a:gd name="T19" fmla="*/ 257 h 692"/>
                    <a:gd name="T20" fmla="*/ 506 w 1261"/>
                    <a:gd name="T21" fmla="*/ 514 h 692"/>
                    <a:gd name="T22" fmla="*/ 342 w 1261"/>
                    <a:gd name="T23" fmla="*/ 399 h 692"/>
                    <a:gd name="T24" fmla="*/ 93 w 1261"/>
                    <a:gd name="T25" fmla="*/ 692 h 6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61" h="692">
                      <a:moveTo>
                        <a:pt x="93" y="692"/>
                      </a:moveTo>
                      <a:lnTo>
                        <a:pt x="0" y="613"/>
                      </a:lnTo>
                      <a:lnTo>
                        <a:pt x="321" y="243"/>
                      </a:lnTo>
                      <a:lnTo>
                        <a:pt x="478" y="350"/>
                      </a:lnTo>
                      <a:lnTo>
                        <a:pt x="670" y="72"/>
                      </a:lnTo>
                      <a:lnTo>
                        <a:pt x="912" y="335"/>
                      </a:lnTo>
                      <a:lnTo>
                        <a:pt x="1168" y="0"/>
                      </a:lnTo>
                      <a:lnTo>
                        <a:pt x="1261" y="72"/>
                      </a:lnTo>
                      <a:lnTo>
                        <a:pt x="912" y="521"/>
                      </a:lnTo>
                      <a:lnTo>
                        <a:pt x="684" y="257"/>
                      </a:lnTo>
                      <a:lnTo>
                        <a:pt x="506" y="514"/>
                      </a:lnTo>
                      <a:lnTo>
                        <a:pt x="342" y="399"/>
                      </a:lnTo>
                      <a:lnTo>
                        <a:pt x="93" y="69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82918" tIns="41459" rIns="82918" bIns="41459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97754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95507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93261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991015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488768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86522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84275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982029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1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1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404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endParaRPr>
                </a:p>
              </p:txBody>
            </p:sp>
          </p:grpSp>
        </p:grpSp>
      </p:grpSp>
      <p:grpSp>
        <p:nvGrpSpPr>
          <p:cNvPr id="58" name="Grupp 1">
            <a:extLst>
              <a:ext uri="{FF2B5EF4-FFF2-40B4-BE49-F238E27FC236}">
                <a16:creationId xmlns:a16="http://schemas.microsoft.com/office/drawing/2014/main" id="{EF91272D-55D8-4226-A194-ABED3BC1EBC9}"/>
              </a:ext>
            </a:extLst>
          </p:cNvPr>
          <p:cNvGrpSpPr/>
          <p:nvPr/>
        </p:nvGrpSpPr>
        <p:grpSpPr>
          <a:xfrm>
            <a:off x="9822055" y="1906155"/>
            <a:ext cx="556378" cy="625682"/>
            <a:chOff x="3243006" y="1681720"/>
            <a:chExt cx="1615919" cy="1980844"/>
          </a:xfrm>
        </p:grpSpPr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9095BADC-457C-4E0B-B784-63453257704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060544" y="1864182"/>
              <a:ext cx="1980844" cy="1615919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4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E97C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grpSp>
          <p:nvGrpSpPr>
            <p:cNvPr id="60" name="Grupp 62">
              <a:extLst>
                <a:ext uri="{FF2B5EF4-FFF2-40B4-BE49-F238E27FC236}">
                  <a16:creationId xmlns:a16="http://schemas.microsoft.com/office/drawing/2014/main" id="{2445164F-A9EB-4D6C-AFF0-9F5E0A90ED97}"/>
                </a:ext>
              </a:extLst>
            </p:cNvPr>
            <p:cNvGrpSpPr/>
            <p:nvPr/>
          </p:nvGrpSpPr>
          <p:grpSpPr>
            <a:xfrm>
              <a:off x="3754285" y="2017233"/>
              <a:ext cx="707693" cy="954501"/>
              <a:chOff x="3270824" y="2406480"/>
              <a:chExt cx="855586" cy="1153970"/>
            </a:xfrm>
          </p:grpSpPr>
          <p:sp>
            <p:nvSpPr>
              <p:cNvPr id="61" name="Oval 64">
                <a:extLst>
                  <a:ext uri="{FF2B5EF4-FFF2-40B4-BE49-F238E27FC236}">
                    <a16:creationId xmlns:a16="http://schemas.microsoft.com/office/drawing/2014/main" id="{443EBF92-7082-4828-B013-3EE730A65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7715" y="2461805"/>
                <a:ext cx="169581" cy="1885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62" name="Oval 65">
                <a:extLst>
                  <a:ext uri="{FF2B5EF4-FFF2-40B4-BE49-F238E27FC236}">
                    <a16:creationId xmlns:a16="http://schemas.microsoft.com/office/drawing/2014/main" id="{3D799412-EC72-407A-98DC-1629918B7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9946" y="2406480"/>
                <a:ext cx="178655" cy="1994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63" name="Freeform 66">
                <a:extLst>
                  <a:ext uri="{FF2B5EF4-FFF2-40B4-BE49-F238E27FC236}">
                    <a16:creationId xmlns:a16="http://schemas.microsoft.com/office/drawing/2014/main" id="{C5E24623-2B5B-4B7C-8322-FD8DD95D5E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0824" y="2417387"/>
                <a:ext cx="442451" cy="1143063"/>
              </a:xfrm>
              <a:custGeom>
                <a:avLst/>
                <a:gdLst>
                  <a:gd name="T0" fmla="*/ 63 w 89"/>
                  <a:gd name="T1" fmla="*/ 42 h 206"/>
                  <a:gd name="T2" fmla="*/ 60 w 89"/>
                  <a:gd name="T3" fmla="*/ 42 h 206"/>
                  <a:gd name="T4" fmla="*/ 63 w 89"/>
                  <a:gd name="T5" fmla="*/ 66 h 206"/>
                  <a:gd name="T6" fmla="*/ 56 w 89"/>
                  <a:gd name="T7" fmla="*/ 73 h 206"/>
                  <a:gd name="T8" fmla="*/ 49 w 89"/>
                  <a:gd name="T9" fmla="*/ 66 h 206"/>
                  <a:gd name="T10" fmla="*/ 52 w 89"/>
                  <a:gd name="T11" fmla="*/ 42 h 206"/>
                  <a:gd name="T12" fmla="*/ 49 w 89"/>
                  <a:gd name="T13" fmla="*/ 42 h 206"/>
                  <a:gd name="T14" fmla="*/ 18 w 89"/>
                  <a:gd name="T15" fmla="*/ 0 h 206"/>
                  <a:gd name="T16" fmla="*/ 0 w 89"/>
                  <a:gd name="T17" fmla="*/ 24 h 206"/>
                  <a:gd name="T18" fmla="*/ 16 w 89"/>
                  <a:gd name="T19" fmla="*/ 60 h 206"/>
                  <a:gd name="T20" fmla="*/ 26 w 89"/>
                  <a:gd name="T21" fmla="*/ 90 h 206"/>
                  <a:gd name="T22" fmla="*/ 26 w 89"/>
                  <a:gd name="T23" fmla="*/ 96 h 206"/>
                  <a:gd name="T24" fmla="*/ 26 w 89"/>
                  <a:gd name="T25" fmla="*/ 123 h 206"/>
                  <a:gd name="T26" fmla="*/ 26 w 89"/>
                  <a:gd name="T27" fmla="*/ 125 h 206"/>
                  <a:gd name="T28" fmla="*/ 26 w 89"/>
                  <a:gd name="T29" fmla="*/ 206 h 206"/>
                  <a:gd name="T30" fmla="*/ 44 w 89"/>
                  <a:gd name="T31" fmla="*/ 206 h 206"/>
                  <a:gd name="T32" fmla="*/ 56 w 89"/>
                  <a:gd name="T33" fmla="*/ 149 h 206"/>
                  <a:gd name="T34" fmla="*/ 69 w 89"/>
                  <a:gd name="T35" fmla="*/ 206 h 206"/>
                  <a:gd name="T36" fmla="*/ 89 w 89"/>
                  <a:gd name="T37" fmla="*/ 206 h 206"/>
                  <a:gd name="T38" fmla="*/ 89 w 89"/>
                  <a:gd name="T39" fmla="*/ 125 h 206"/>
                  <a:gd name="T40" fmla="*/ 89 w 89"/>
                  <a:gd name="T41" fmla="*/ 116 h 206"/>
                  <a:gd name="T42" fmla="*/ 89 w 89"/>
                  <a:gd name="T43" fmla="*/ 67 h 206"/>
                  <a:gd name="T44" fmla="*/ 83 w 89"/>
                  <a:gd name="T45" fmla="*/ 49 h 206"/>
                  <a:gd name="T46" fmla="*/ 63 w 89"/>
                  <a:gd name="T47" fmla="*/ 42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9" h="206">
                    <a:moveTo>
                      <a:pt x="63" y="42"/>
                    </a:moveTo>
                    <a:cubicBezTo>
                      <a:pt x="60" y="42"/>
                      <a:pt x="60" y="42"/>
                      <a:pt x="60" y="42"/>
                    </a:cubicBezTo>
                    <a:cubicBezTo>
                      <a:pt x="63" y="66"/>
                      <a:pt x="63" y="66"/>
                      <a:pt x="63" y="66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22" y="42"/>
                      <a:pt x="18" y="21"/>
                      <a:pt x="18" y="0"/>
                    </a:cubicBezTo>
                    <a:cubicBezTo>
                      <a:pt x="12" y="0"/>
                      <a:pt x="0" y="0"/>
                      <a:pt x="0" y="24"/>
                    </a:cubicBezTo>
                    <a:cubicBezTo>
                      <a:pt x="0" y="33"/>
                      <a:pt x="4" y="48"/>
                      <a:pt x="16" y="60"/>
                    </a:cubicBezTo>
                    <a:cubicBezTo>
                      <a:pt x="25" y="69"/>
                      <a:pt x="25" y="83"/>
                      <a:pt x="26" y="90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5"/>
                      <a:pt x="26" y="125"/>
                      <a:pt x="26" y="125"/>
                    </a:cubicBezTo>
                    <a:cubicBezTo>
                      <a:pt x="26" y="206"/>
                      <a:pt x="26" y="206"/>
                      <a:pt x="26" y="206"/>
                    </a:cubicBezTo>
                    <a:cubicBezTo>
                      <a:pt x="44" y="206"/>
                      <a:pt x="44" y="206"/>
                      <a:pt x="44" y="206"/>
                    </a:cubicBezTo>
                    <a:cubicBezTo>
                      <a:pt x="56" y="149"/>
                      <a:pt x="56" y="149"/>
                      <a:pt x="56" y="149"/>
                    </a:cubicBezTo>
                    <a:cubicBezTo>
                      <a:pt x="69" y="206"/>
                      <a:pt x="69" y="206"/>
                      <a:pt x="69" y="206"/>
                    </a:cubicBezTo>
                    <a:cubicBezTo>
                      <a:pt x="89" y="206"/>
                      <a:pt x="89" y="206"/>
                      <a:pt x="89" y="206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16"/>
                      <a:pt x="89" y="116"/>
                      <a:pt x="89" y="116"/>
                    </a:cubicBezTo>
                    <a:cubicBezTo>
                      <a:pt x="89" y="67"/>
                      <a:pt x="89" y="67"/>
                      <a:pt x="89" y="67"/>
                    </a:cubicBezTo>
                    <a:cubicBezTo>
                      <a:pt x="89" y="59"/>
                      <a:pt x="88" y="54"/>
                      <a:pt x="83" y="49"/>
                    </a:cubicBezTo>
                    <a:cubicBezTo>
                      <a:pt x="78" y="44"/>
                      <a:pt x="71" y="42"/>
                      <a:pt x="63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64" name="Freeform 67">
                <a:extLst>
                  <a:ext uri="{FF2B5EF4-FFF2-40B4-BE49-F238E27FC236}">
                    <a16:creationId xmlns:a16="http://schemas.microsoft.com/office/drawing/2014/main" id="{D417F714-4D03-4EA3-B5F6-EF33980E5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165" y="2506214"/>
                <a:ext cx="378245" cy="1054235"/>
              </a:xfrm>
              <a:custGeom>
                <a:avLst/>
                <a:gdLst>
                  <a:gd name="T0" fmla="*/ 63 w 76"/>
                  <a:gd name="T1" fmla="*/ 51 h 190"/>
                  <a:gd name="T2" fmla="*/ 76 w 76"/>
                  <a:gd name="T3" fmla="*/ 21 h 190"/>
                  <a:gd name="T4" fmla="*/ 63 w 76"/>
                  <a:gd name="T5" fmla="*/ 2 h 190"/>
                  <a:gd name="T6" fmla="*/ 33 w 76"/>
                  <a:gd name="T7" fmla="*/ 37 h 190"/>
                  <a:gd name="T8" fmla="*/ 22 w 76"/>
                  <a:gd name="T9" fmla="*/ 37 h 190"/>
                  <a:gd name="T10" fmla="*/ 6 w 76"/>
                  <a:gd name="T11" fmla="*/ 46 h 190"/>
                  <a:gd name="T12" fmla="*/ 3 w 76"/>
                  <a:gd name="T13" fmla="*/ 51 h 190"/>
                  <a:gd name="T14" fmla="*/ 2 w 76"/>
                  <a:gd name="T15" fmla="*/ 57 h 190"/>
                  <a:gd name="T16" fmla="*/ 2 w 76"/>
                  <a:gd name="T17" fmla="*/ 94 h 190"/>
                  <a:gd name="T18" fmla="*/ 0 w 76"/>
                  <a:gd name="T19" fmla="*/ 146 h 190"/>
                  <a:gd name="T20" fmla="*/ 17 w 76"/>
                  <a:gd name="T21" fmla="*/ 147 h 190"/>
                  <a:gd name="T22" fmla="*/ 21 w 76"/>
                  <a:gd name="T23" fmla="*/ 190 h 190"/>
                  <a:gd name="T24" fmla="*/ 39 w 76"/>
                  <a:gd name="T25" fmla="*/ 190 h 190"/>
                  <a:gd name="T26" fmla="*/ 46 w 76"/>
                  <a:gd name="T27" fmla="*/ 148 h 190"/>
                  <a:gd name="T28" fmla="*/ 58 w 76"/>
                  <a:gd name="T29" fmla="*/ 148 h 190"/>
                  <a:gd name="T30" fmla="*/ 56 w 76"/>
                  <a:gd name="T31" fmla="*/ 100 h 190"/>
                  <a:gd name="T32" fmla="*/ 63 w 76"/>
                  <a:gd name="T33" fmla="*/ 5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90">
                    <a:moveTo>
                      <a:pt x="63" y="51"/>
                    </a:moveTo>
                    <a:cubicBezTo>
                      <a:pt x="73" y="41"/>
                      <a:pt x="76" y="28"/>
                      <a:pt x="76" y="21"/>
                    </a:cubicBezTo>
                    <a:cubicBezTo>
                      <a:pt x="76" y="0"/>
                      <a:pt x="68" y="2"/>
                      <a:pt x="63" y="2"/>
                    </a:cubicBezTo>
                    <a:cubicBezTo>
                      <a:pt x="63" y="19"/>
                      <a:pt x="56" y="37"/>
                      <a:pt x="33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5" y="37"/>
                      <a:pt x="9" y="41"/>
                      <a:pt x="6" y="46"/>
                    </a:cubicBezTo>
                    <a:cubicBezTo>
                      <a:pt x="4" y="47"/>
                      <a:pt x="3" y="49"/>
                      <a:pt x="3" y="51"/>
                    </a:cubicBezTo>
                    <a:cubicBezTo>
                      <a:pt x="2" y="53"/>
                      <a:pt x="2" y="55"/>
                      <a:pt x="2" y="57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17" y="147"/>
                      <a:pt x="17" y="147"/>
                      <a:pt x="17" y="147"/>
                    </a:cubicBezTo>
                    <a:cubicBezTo>
                      <a:pt x="21" y="190"/>
                      <a:pt x="21" y="190"/>
                      <a:pt x="21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100"/>
                      <a:pt x="55" y="58"/>
                      <a:pt x="63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9779F33-3ADA-49A7-9E6B-28B2C0858F98}"/>
              </a:ext>
            </a:extLst>
          </p:cNvPr>
          <p:cNvGrpSpPr/>
          <p:nvPr/>
        </p:nvGrpSpPr>
        <p:grpSpPr>
          <a:xfrm>
            <a:off x="1875885" y="1885424"/>
            <a:ext cx="556379" cy="490846"/>
            <a:chOff x="1873997" y="1681719"/>
            <a:chExt cx="1268234" cy="1074525"/>
          </a:xfrm>
        </p:grpSpPr>
        <p:sp>
          <p:nvSpPr>
            <p:cNvPr id="66" name="Freeform 67">
              <a:extLst>
                <a:ext uri="{FF2B5EF4-FFF2-40B4-BE49-F238E27FC236}">
                  <a16:creationId xmlns:a16="http://schemas.microsoft.com/office/drawing/2014/main" id="{69B0E4C6-4180-4A35-97D1-1B1753A02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3997" y="1681719"/>
              <a:ext cx="1268234" cy="1074525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1"/>
            </a:solidFill>
            <a:ln w="38100" cmpd="sng"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4" b="0" i="0" u="none" strike="noStrike" kern="1200" cap="none" spc="0" normalizeH="0" baseline="0" noProof="0" dirty="0">
                <a:ln>
                  <a:noFill/>
                </a:ln>
                <a:solidFill>
                  <a:srgbClr val="0E97C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grpSp>
          <p:nvGrpSpPr>
            <p:cNvPr id="67" name="Group 206">
              <a:extLst>
                <a:ext uri="{FF2B5EF4-FFF2-40B4-BE49-F238E27FC236}">
                  <a16:creationId xmlns:a16="http://schemas.microsoft.com/office/drawing/2014/main" id="{005FE228-463E-4228-9B20-D1EDCC7FE4E2}"/>
                </a:ext>
              </a:extLst>
            </p:cNvPr>
            <p:cNvGrpSpPr/>
            <p:nvPr/>
          </p:nvGrpSpPr>
          <p:grpSpPr>
            <a:xfrm>
              <a:off x="2109507" y="1897288"/>
              <a:ext cx="593250" cy="482733"/>
              <a:chOff x="4291699" y="2425110"/>
              <a:chExt cx="1925058" cy="1566436"/>
            </a:xfrm>
            <a:solidFill>
              <a:schemeClr val="bg1"/>
            </a:solidFill>
          </p:grpSpPr>
          <p:sp>
            <p:nvSpPr>
              <p:cNvPr id="68" name="Freeform 32">
                <a:extLst>
                  <a:ext uri="{FF2B5EF4-FFF2-40B4-BE49-F238E27FC236}">
                    <a16:creationId xmlns:a16="http://schemas.microsoft.com/office/drawing/2014/main" id="{618ED1AB-FCE7-470D-9BC7-D8BCB8D1E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7736" y="2978832"/>
                <a:ext cx="1139021" cy="1012714"/>
              </a:xfrm>
              <a:custGeom>
                <a:avLst/>
                <a:gdLst>
                  <a:gd name="T0" fmla="*/ 69 w 142"/>
                  <a:gd name="T1" fmla="*/ 105 h 126"/>
                  <a:gd name="T2" fmla="*/ 70 w 142"/>
                  <a:gd name="T3" fmla="*/ 106 h 126"/>
                  <a:gd name="T4" fmla="*/ 88 w 142"/>
                  <a:gd name="T5" fmla="*/ 117 h 126"/>
                  <a:gd name="T6" fmla="*/ 109 w 142"/>
                  <a:gd name="T7" fmla="*/ 124 h 126"/>
                  <a:gd name="T8" fmla="*/ 114 w 142"/>
                  <a:gd name="T9" fmla="*/ 125 h 126"/>
                  <a:gd name="T10" fmla="*/ 118 w 142"/>
                  <a:gd name="T11" fmla="*/ 125 h 126"/>
                  <a:gd name="T12" fmla="*/ 120 w 142"/>
                  <a:gd name="T13" fmla="*/ 126 h 126"/>
                  <a:gd name="T14" fmla="*/ 120 w 142"/>
                  <a:gd name="T15" fmla="*/ 126 h 126"/>
                  <a:gd name="T16" fmla="*/ 120 w 142"/>
                  <a:gd name="T17" fmla="*/ 125 h 126"/>
                  <a:gd name="T18" fmla="*/ 121 w 142"/>
                  <a:gd name="T19" fmla="*/ 125 h 126"/>
                  <a:gd name="T20" fmla="*/ 121 w 142"/>
                  <a:gd name="T21" fmla="*/ 125 h 126"/>
                  <a:gd name="T22" fmla="*/ 121 w 142"/>
                  <a:gd name="T23" fmla="*/ 124 h 126"/>
                  <a:gd name="T24" fmla="*/ 119 w 142"/>
                  <a:gd name="T25" fmla="*/ 122 h 126"/>
                  <a:gd name="T26" fmla="*/ 115 w 142"/>
                  <a:gd name="T27" fmla="*/ 118 h 126"/>
                  <a:gd name="T28" fmla="*/ 111 w 142"/>
                  <a:gd name="T29" fmla="*/ 112 h 126"/>
                  <a:gd name="T30" fmla="*/ 108 w 142"/>
                  <a:gd name="T31" fmla="*/ 105 h 126"/>
                  <a:gd name="T32" fmla="*/ 105 w 142"/>
                  <a:gd name="T33" fmla="*/ 95 h 126"/>
                  <a:gd name="T34" fmla="*/ 105 w 142"/>
                  <a:gd name="T35" fmla="*/ 93 h 126"/>
                  <a:gd name="T36" fmla="*/ 106 w 142"/>
                  <a:gd name="T37" fmla="*/ 92 h 126"/>
                  <a:gd name="T38" fmla="*/ 133 w 142"/>
                  <a:gd name="T39" fmla="*/ 70 h 126"/>
                  <a:gd name="T40" fmla="*/ 142 w 142"/>
                  <a:gd name="T41" fmla="*/ 40 h 126"/>
                  <a:gd name="T42" fmla="*/ 136 w 142"/>
                  <a:gd name="T43" fmla="*/ 17 h 126"/>
                  <a:gd name="T44" fmla="*/ 123 w 142"/>
                  <a:gd name="T45" fmla="*/ 0 h 126"/>
                  <a:gd name="T46" fmla="*/ 123 w 142"/>
                  <a:gd name="T47" fmla="*/ 4 h 126"/>
                  <a:gd name="T48" fmla="*/ 114 w 142"/>
                  <a:gd name="T49" fmla="*/ 40 h 126"/>
                  <a:gd name="T50" fmla="*/ 89 w 142"/>
                  <a:gd name="T51" fmla="*/ 69 h 126"/>
                  <a:gd name="T52" fmla="*/ 53 w 142"/>
                  <a:gd name="T53" fmla="*/ 88 h 126"/>
                  <a:gd name="T54" fmla="*/ 8 w 142"/>
                  <a:gd name="T55" fmla="*/ 95 h 126"/>
                  <a:gd name="T56" fmla="*/ 0 w 142"/>
                  <a:gd name="T57" fmla="*/ 94 h 126"/>
                  <a:gd name="T58" fmla="*/ 20 w 142"/>
                  <a:gd name="T59" fmla="*/ 102 h 126"/>
                  <a:gd name="T60" fmla="*/ 51 w 142"/>
                  <a:gd name="T61" fmla="*/ 106 h 126"/>
                  <a:gd name="T62" fmla="*/ 60 w 142"/>
                  <a:gd name="T63" fmla="*/ 106 h 126"/>
                  <a:gd name="T64" fmla="*/ 68 w 142"/>
                  <a:gd name="T65" fmla="*/ 105 h 126"/>
                  <a:gd name="T66" fmla="*/ 69 w 142"/>
                  <a:gd name="T67" fmla="*/ 10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2" h="126">
                    <a:moveTo>
                      <a:pt x="69" y="105"/>
                    </a:moveTo>
                    <a:cubicBezTo>
                      <a:pt x="70" y="106"/>
                      <a:pt x="70" y="106"/>
                      <a:pt x="70" y="106"/>
                    </a:cubicBezTo>
                    <a:cubicBezTo>
                      <a:pt x="76" y="110"/>
                      <a:pt x="82" y="114"/>
                      <a:pt x="88" y="117"/>
                    </a:cubicBezTo>
                    <a:cubicBezTo>
                      <a:pt x="95" y="120"/>
                      <a:pt x="102" y="122"/>
                      <a:pt x="109" y="124"/>
                    </a:cubicBezTo>
                    <a:cubicBezTo>
                      <a:pt x="111" y="124"/>
                      <a:pt x="113" y="124"/>
                      <a:pt x="114" y="125"/>
                    </a:cubicBezTo>
                    <a:cubicBezTo>
                      <a:pt x="115" y="125"/>
                      <a:pt x="116" y="125"/>
                      <a:pt x="118" y="125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20" y="126"/>
                      <a:pt x="120" y="126"/>
                      <a:pt x="120" y="125"/>
                    </a:cubicBezTo>
                    <a:cubicBezTo>
                      <a:pt x="121" y="125"/>
                      <a:pt x="121" y="125"/>
                      <a:pt x="121" y="125"/>
                    </a:cubicBezTo>
                    <a:cubicBezTo>
                      <a:pt x="121" y="125"/>
                      <a:pt x="121" y="125"/>
                      <a:pt x="121" y="125"/>
                    </a:cubicBezTo>
                    <a:cubicBezTo>
                      <a:pt x="121" y="124"/>
                      <a:pt x="121" y="124"/>
                      <a:pt x="121" y="124"/>
                    </a:cubicBezTo>
                    <a:cubicBezTo>
                      <a:pt x="120" y="124"/>
                      <a:pt x="120" y="123"/>
                      <a:pt x="119" y="122"/>
                    </a:cubicBezTo>
                    <a:cubicBezTo>
                      <a:pt x="117" y="121"/>
                      <a:pt x="116" y="119"/>
                      <a:pt x="115" y="118"/>
                    </a:cubicBezTo>
                    <a:cubicBezTo>
                      <a:pt x="113" y="116"/>
                      <a:pt x="112" y="114"/>
                      <a:pt x="111" y="112"/>
                    </a:cubicBezTo>
                    <a:cubicBezTo>
                      <a:pt x="110" y="110"/>
                      <a:pt x="109" y="108"/>
                      <a:pt x="108" y="105"/>
                    </a:cubicBezTo>
                    <a:cubicBezTo>
                      <a:pt x="107" y="102"/>
                      <a:pt x="106" y="99"/>
                      <a:pt x="105" y="95"/>
                    </a:cubicBezTo>
                    <a:cubicBezTo>
                      <a:pt x="105" y="93"/>
                      <a:pt x="105" y="93"/>
                      <a:pt x="105" y="93"/>
                    </a:cubicBezTo>
                    <a:cubicBezTo>
                      <a:pt x="106" y="92"/>
                      <a:pt x="106" y="92"/>
                      <a:pt x="106" y="92"/>
                    </a:cubicBezTo>
                    <a:cubicBezTo>
                      <a:pt x="117" y="86"/>
                      <a:pt x="126" y="79"/>
                      <a:pt x="133" y="70"/>
                    </a:cubicBezTo>
                    <a:cubicBezTo>
                      <a:pt x="139" y="61"/>
                      <a:pt x="142" y="51"/>
                      <a:pt x="142" y="40"/>
                    </a:cubicBezTo>
                    <a:cubicBezTo>
                      <a:pt x="142" y="32"/>
                      <a:pt x="140" y="24"/>
                      <a:pt x="136" y="17"/>
                    </a:cubicBezTo>
                    <a:cubicBezTo>
                      <a:pt x="132" y="11"/>
                      <a:pt x="128" y="5"/>
                      <a:pt x="123" y="0"/>
                    </a:cubicBezTo>
                    <a:cubicBezTo>
                      <a:pt x="123" y="2"/>
                      <a:pt x="123" y="3"/>
                      <a:pt x="123" y="4"/>
                    </a:cubicBezTo>
                    <a:cubicBezTo>
                      <a:pt x="123" y="17"/>
                      <a:pt x="120" y="29"/>
                      <a:pt x="114" y="40"/>
                    </a:cubicBezTo>
                    <a:cubicBezTo>
                      <a:pt x="108" y="51"/>
                      <a:pt x="100" y="61"/>
                      <a:pt x="89" y="69"/>
                    </a:cubicBezTo>
                    <a:cubicBezTo>
                      <a:pt x="79" y="77"/>
                      <a:pt x="67" y="83"/>
                      <a:pt x="53" y="88"/>
                    </a:cubicBezTo>
                    <a:cubicBezTo>
                      <a:pt x="39" y="92"/>
                      <a:pt x="24" y="95"/>
                      <a:pt x="8" y="95"/>
                    </a:cubicBezTo>
                    <a:cubicBezTo>
                      <a:pt x="5" y="95"/>
                      <a:pt x="2" y="95"/>
                      <a:pt x="0" y="94"/>
                    </a:cubicBezTo>
                    <a:cubicBezTo>
                      <a:pt x="6" y="97"/>
                      <a:pt x="13" y="100"/>
                      <a:pt x="20" y="102"/>
                    </a:cubicBezTo>
                    <a:cubicBezTo>
                      <a:pt x="30" y="105"/>
                      <a:pt x="40" y="106"/>
                      <a:pt x="51" y="106"/>
                    </a:cubicBezTo>
                    <a:cubicBezTo>
                      <a:pt x="54" y="106"/>
                      <a:pt x="56" y="106"/>
                      <a:pt x="60" y="106"/>
                    </a:cubicBezTo>
                    <a:cubicBezTo>
                      <a:pt x="63" y="106"/>
                      <a:pt x="65" y="105"/>
                      <a:pt x="68" y="105"/>
                    </a:cubicBezTo>
                    <a:lnTo>
                      <a:pt x="69" y="10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69" name="Freeform 33">
                <a:extLst>
                  <a:ext uri="{FF2B5EF4-FFF2-40B4-BE49-F238E27FC236}">
                    <a16:creationId xmlns:a16="http://schemas.microsoft.com/office/drawing/2014/main" id="{DD0CA102-46DB-4801-8E6D-B13A497723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91699" y="2425110"/>
                <a:ext cx="1684850" cy="1414192"/>
              </a:xfrm>
              <a:custGeom>
                <a:avLst/>
                <a:gdLst>
                  <a:gd name="T0" fmla="*/ 202 w 210"/>
                  <a:gd name="T1" fmla="*/ 47 h 176"/>
                  <a:gd name="T2" fmla="*/ 180 w 210"/>
                  <a:gd name="T3" fmla="*/ 23 h 176"/>
                  <a:gd name="T4" fmla="*/ 146 w 210"/>
                  <a:gd name="T5" fmla="*/ 6 h 176"/>
                  <a:gd name="T6" fmla="*/ 105 w 210"/>
                  <a:gd name="T7" fmla="*/ 0 h 176"/>
                  <a:gd name="T8" fmla="*/ 64 w 210"/>
                  <a:gd name="T9" fmla="*/ 6 h 176"/>
                  <a:gd name="T10" fmla="*/ 31 w 210"/>
                  <a:gd name="T11" fmla="*/ 23 h 176"/>
                  <a:gd name="T12" fmla="*/ 8 w 210"/>
                  <a:gd name="T13" fmla="*/ 47 h 176"/>
                  <a:gd name="T14" fmla="*/ 0 w 210"/>
                  <a:gd name="T15" fmla="*/ 77 h 176"/>
                  <a:gd name="T16" fmla="*/ 11 w 210"/>
                  <a:gd name="T17" fmla="*/ 112 h 176"/>
                  <a:gd name="T18" fmla="*/ 42 w 210"/>
                  <a:gd name="T19" fmla="*/ 139 h 176"/>
                  <a:gd name="T20" fmla="*/ 39 w 210"/>
                  <a:gd name="T21" fmla="*/ 149 h 176"/>
                  <a:gd name="T22" fmla="*/ 36 w 210"/>
                  <a:gd name="T23" fmla="*/ 157 h 176"/>
                  <a:gd name="T24" fmla="*/ 32 w 210"/>
                  <a:gd name="T25" fmla="*/ 162 h 176"/>
                  <a:gd name="T26" fmla="*/ 27 w 210"/>
                  <a:gd name="T27" fmla="*/ 167 h 176"/>
                  <a:gd name="T28" fmla="*/ 24 w 210"/>
                  <a:gd name="T29" fmla="*/ 170 h 176"/>
                  <a:gd name="T30" fmla="*/ 24 w 210"/>
                  <a:gd name="T31" fmla="*/ 172 h 176"/>
                  <a:gd name="T32" fmla="*/ 24 w 210"/>
                  <a:gd name="T33" fmla="*/ 173 h 176"/>
                  <a:gd name="T34" fmla="*/ 26 w 210"/>
                  <a:gd name="T35" fmla="*/ 175 h 176"/>
                  <a:gd name="T36" fmla="*/ 29 w 210"/>
                  <a:gd name="T37" fmla="*/ 176 h 176"/>
                  <a:gd name="T38" fmla="*/ 35 w 210"/>
                  <a:gd name="T39" fmla="*/ 175 h 176"/>
                  <a:gd name="T40" fmla="*/ 40 w 210"/>
                  <a:gd name="T41" fmla="*/ 174 h 176"/>
                  <a:gd name="T42" fmla="*/ 86 w 210"/>
                  <a:gd name="T43" fmla="*/ 153 h 176"/>
                  <a:gd name="T44" fmla="*/ 95 w 210"/>
                  <a:gd name="T45" fmla="*/ 154 h 176"/>
                  <a:gd name="T46" fmla="*/ 105 w 210"/>
                  <a:gd name="T47" fmla="*/ 154 h 176"/>
                  <a:gd name="T48" fmla="*/ 146 w 210"/>
                  <a:gd name="T49" fmla="*/ 148 h 176"/>
                  <a:gd name="T50" fmla="*/ 180 w 210"/>
                  <a:gd name="T51" fmla="*/ 132 h 176"/>
                  <a:gd name="T52" fmla="*/ 202 w 210"/>
                  <a:gd name="T53" fmla="*/ 107 h 176"/>
                  <a:gd name="T54" fmla="*/ 210 w 210"/>
                  <a:gd name="T55" fmla="*/ 77 h 176"/>
                  <a:gd name="T56" fmla="*/ 202 w 210"/>
                  <a:gd name="T57" fmla="*/ 47 h 176"/>
                  <a:gd name="T58" fmla="*/ 114 w 210"/>
                  <a:gd name="T59" fmla="*/ 127 h 176"/>
                  <a:gd name="T60" fmla="*/ 112 w 210"/>
                  <a:gd name="T61" fmla="*/ 130 h 176"/>
                  <a:gd name="T62" fmla="*/ 93 w 210"/>
                  <a:gd name="T63" fmla="*/ 130 h 176"/>
                  <a:gd name="T64" fmla="*/ 90 w 210"/>
                  <a:gd name="T65" fmla="*/ 127 h 176"/>
                  <a:gd name="T66" fmla="*/ 91 w 210"/>
                  <a:gd name="T67" fmla="*/ 108 h 176"/>
                  <a:gd name="T68" fmla="*/ 93 w 210"/>
                  <a:gd name="T69" fmla="*/ 106 h 176"/>
                  <a:gd name="T70" fmla="*/ 112 w 210"/>
                  <a:gd name="T71" fmla="*/ 106 h 176"/>
                  <a:gd name="T72" fmla="*/ 115 w 210"/>
                  <a:gd name="T73" fmla="*/ 109 h 176"/>
                  <a:gd name="T74" fmla="*/ 114 w 210"/>
                  <a:gd name="T75" fmla="*/ 127 h 176"/>
                  <a:gd name="T76" fmla="*/ 117 w 210"/>
                  <a:gd name="T77" fmla="*/ 31 h 176"/>
                  <a:gd name="T78" fmla="*/ 110 w 210"/>
                  <a:gd name="T79" fmla="*/ 92 h 176"/>
                  <a:gd name="T80" fmla="*/ 106 w 210"/>
                  <a:gd name="T81" fmla="*/ 94 h 176"/>
                  <a:gd name="T82" fmla="*/ 99 w 210"/>
                  <a:gd name="T83" fmla="*/ 94 h 176"/>
                  <a:gd name="T84" fmla="*/ 96 w 210"/>
                  <a:gd name="T85" fmla="*/ 91 h 176"/>
                  <a:gd name="T86" fmla="*/ 91 w 210"/>
                  <a:gd name="T87" fmla="*/ 31 h 176"/>
                  <a:gd name="T88" fmla="*/ 91 w 210"/>
                  <a:gd name="T89" fmla="*/ 26 h 176"/>
                  <a:gd name="T90" fmla="*/ 94 w 210"/>
                  <a:gd name="T91" fmla="*/ 25 h 176"/>
                  <a:gd name="T92" fmla="*/ 115 w 210"/>
                  <a:gd name="T93" fmla="*/ 25 h 176"/>
                  <a:gd name="T94" fmla="*/ 118 w 210"/>
                  <a:gd name="T95" fmla="*/ 27 h 176"/>
                  <a:gd name="T96" fmla="*/ 117 w 210"/>
                  <a:gd name="T97" fmla="*/ 3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10" h="176">
                    <a:moveTo>
                      <a:pt x="202" y="47"/>
                    </a:moveTo>
                    <a:cubicBezTo>
                      <a:pt x="197" y="38"/>
                      <a:pt x="189" y="30"/>
                      <a:pt x="180" y="23"/>
                    </a:cubicBezTo>
                    <a:cubicBezTo>
                      <a:pt x="170" y="16"/>
                      <a:pt x="159" y="10"/>
                      <a:pt x="146" y="6"/>
                    </a:cubicBezTo>
                    <a:cubicBezTo>
                      <a:pt x="133" y="2"/>
                      <a:pt x="120" y="0"/>
                      <a:pt x="105" y="0"/>
                    </a:cubicBezTo>
                    <a:cubicBezTo>
                      <a:pt x="91" y="0"/>
                      <a:pt x="77" y="2"/>
                      <a:pt x="64" y="6"/>
                    </a:cubicBezTo>
                    <a:cubicBezTo>
                      <a:pt x="52" y="10"/>
                      <a:pt x="40" y="16"/>
                      <a:pt x="31" y="23"/>
                    </a:cubicBezTo>
                    <a:cubicBezTo>
                      <a:pt x="21" y="30"/>
                      <a:pt x="14" y="38"/>
                      <a:pt x="8" y="47"/>
                    </a:cubicBezTo>
                    <a:cubicBezTo>
                      <a:pt x="3" y="57"/>
                      <a:pt x="0" y="67"/>
                      <a:pt x="0" y="77"/>
                    </a:cubicBezTo>
                    <a:cubicBezTo>
                      <a:pt x="0" y="90"/>
                      <a:pt x="4" y="102"/>
                      <a:pt x="11" y="112"/>
                    </a:cubicBezTo>
                    <a:cubicBezTo>
                      <a:pt x="19" y="123"/>
                      <a:pt x="29" y="132"/>
                      <a:pt x="42" y="139"/>
                    </a:cubicBezTo>
                    <a:cubicBezTo>
                      <a:pt x="41" y="143"/>
                      <a:pt x="40" y="146"/>
                      <a:pt x="39" y="149"/>
                    </a:cubicBezTo>
                    <a:cubicBezTo>
                      <a:pt x="38" y="152"/>
                      <a:pt x="37" y="155"/>
                      <a:pt x="36" y="157"/>
                    </a:cubicBezTo>
                    <a:cubicBezTo>
                      <a:pt x="34" y="159"/>
                      <a:pt x="33" y="161"/>
                      <a:pt x="32" y="162"/>
                    </a:cubicBezTo>
                    <a:cubicBezTo>
                      <a:pt x="30" y="164"/>
                      <a:pt x="29" y="166"/>
                      <a:pt x="27" y="167"/>
                    </a:cubicBezTo>
                    <a:cubicBezTo>
                      <a:pt x="26" y="168"/>
                      <a:pt x="25" y="169"/>
                      <a:pt x="24" y="170"/>
                    </a:cubicBezTo>
                    <a:cubicBezTo>
                      <a:pt x="24" y="170"/>
                      <a:pt x="24" y="171"/>
                      <a:pt x="24" y="172"/>
                    </a:cubicBezTo>
                    <a:cubicBezTo>
                      <a:pt x="24" y="173"/>
                      <a:pt x="24" y="173"/>
                      <a:pt x="24" y="173"/>
                    </a:cubicBezTo>
                    <a:cubicBezTo>
                      <a:pt x="24" y="174"/>
                      <a:pt x="25" y="174"/>
                      <a:pt x="26" y="175"/>
                    </a:cubicBezTo>
                    <a:cubicBezTo>
                      <a:pt x="27" y="176"/>
                      <a:pt x="28" y="176"/>
                      <a:pt x="29" y="176"/>
                    </a:cubicBezTo>
                    <a:cubicBezTo>
                      <a:pt x="31" y="176"/>
                      <a:pt x="33" y="175"/>
                      <a:pt x="35" y="175"/>
                    </a:cubicBezTo>
                    <a:cubicBezTo>
                      <a:pt x="37" y="175"/>
                      <a:pt x="38" y="174"/>
                      <a:pt x="40" y="174"/>
                    </a:cubicBezTo>
                    <a:cubicBezTo>
                      <a:pt x="57" y="170"/>
                      <a:pt x="72" y="163"/>
                      <a:pt x="86" y="153"/>
                    </a:cubicBezTo>
                    <a:cubicBezTo>
                      <a:pt x="89" y="153"/>
                      <a:pt x="92" y="154"/>
                      <a:pt x="95" y="154"/>
                    </a:cubicBezTo>
                    <a:cubicBezTo>
                      <a:pt x="99" y="154"/>
                      <a:pt x="102" y="154"/>
                      <a:pt x="105" y="154"/>
                    </a:cubicBezTo>
                    <a:cubicBezTo>
                      <a:pt x="120" y="154"/>
                      <a:pt x="133" y="152"/>
                      <a:pt x="146" y="148"/>
                    </a:cubicBezTo>
                    <a:cubicBezTo>
                      <a:pt x="159" y="144"/>
                      <a:pt x="170" y="139"/>
                      <a:pt x="180" y="132"/>
                    </a:cubicBezTo>
                    <a:cubicBezTo>
                      <a:pt x="189" y="125"/>
                      <a:pt x="197" y="117"/>
                      <a:pt x="202" y="107"/>
                    </a:cubicBezTo>
                    <a:cubicBezTo>
                      <a:pt x="208" y="98"/>
                      <a:pt x="210" y="88"/>
                      <a:pt x="210" y="77"/>
                    </a:cubicBezTo>
                    <a:cubicBezTo>
                      <a:pt x="210" y="67"/>
                      <a:pt x="208" y="57"/>
                      <a:pt x="202" y="47"/>
                    </a:cubicBezTo>
                    <a:close/>
                    <a:moveTo>
                      <a:pt x="114" y="127"/>
                    </a:moveTo>
                    <a:cubicBezTo>
                      <a:pt x="114" y="129"/>
                      <a:pt x="113" y="130"/>
                      <a:pt x="112" y="130"/>
                    </a:cubicBezTo>
                    <a:cubicBezTo>
                      <a:pt x="93" y="130"/>
                      <a:pt x="93" y="130"/>
                      <a:pt x="93" y="130"/>
                    </a:cubicBezTo>
                    <a:cubicBezTo>
                      <a:pt x="91" y="130"/>
                      <a:pt x="90" y="128"/>
                      <a:pt x="90" y="127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2" y="106"/>
                      <a:pt x="93" y="106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4" y="106"/>
                      <a:pt x="115" y="107"/>
                      <a:pt x="115" y="109"/>
                    </a:cubicBezTo>
                    <a:lnTo>
                      <a:pt x="114" y="127"/>
                    </a:lnTo>
                    <a:close/>
                    <a:moveTo>
                      <a:pt x="117" y="31"/>
                    </a:moveTo>
                    <a:cubicBezTo>
                      <a:pt x="110" y="92"/>
                      <a:pt x="110" y="92"/>
                      <a:pt x="110" y="92"/>
                    </a:cubicBezTo>
                    <a:cubicBezTo>
                      <a:pt x="109" y="93"/>
                      <a:pt x="108" y="94"/>
                      <a:pt x="106" y="94"/>
                    </a:cubicBezTo>
                    <a:cubicBezTo>
                      <a:pt x="99" y="94"/>
                      <a:pt x="99" y="94"/>
                      <a:pt x="99" y="94"/>
                    </a:cubicBezTo>
                    <a:cubicBezTo>
                      <a:pt x="98" y="94"/>
                      <a:pt x="97" y="93"/>
                      <a:pt x="96" y="91"/>
                    </a:cubicBezTo>
                    <a:cubicBezTo>
                      <a:pt x="91" y="31"/>
                      <a:pt x="91" y="31"/>
                      <a:pt x="91" y="31"/>
                    </a:cubicBezTo>
                    <a:cubicBezTo>
                      <a:pt x="91" y="29"/>
                      <a:pt x="91" y="27"/>
                      <a:pt x="91" y="26"/>
                    </a:cubicBezTo>
                    <a:cubicBezTo>
                      <a:pt x="91" y="26"/>
                      <a:pt x="92" y="25"/>
                      <a:pt x="94" y="25"/>
                    </a:cubicBezTo>
                    <a:cubicBezTo>
                      <a:pt x="115" y="25"/>
                      <a:pt x="115" y="25"/>
                      <a:pt x="115" y="25"/>
                    </a:cubicBezTo>
                    <a:cubicBezTo>
                      <a:pt x="117" y="25"/>
                      <a:pt x="118" y="26"/>
                      <a:pt x="118" y="27"/>
                    </a:cubicBezTo>
                    <a:cubicBezTo>
                      <a:pt x="118" y="28"/>
                      <a:pt x="118" y="30"/>
                      <a:pt x="117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71CA87-A278-4359-8A41-39049A2102FF}"/>
              </a:ext>
            </a:extLst>
          </p:cNvPr>
          <p:cNvSpPr txBox="1"/>
          <p:nvPr/>
        </p:nvSpPr>
        <p:spPr>
          <a:xfrm>
            <a:off x="896525" y="2633783"/>
            <a:ext cx="2526613" cy="72487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0000" lnSpcReduction="20000"/>
          </a:bodyPr>
          <a:lstStyle/>
          <a:p>
            <a:r>
              <a:rPr lang="de-DE" sz="2800"/>
              <a:t>5 </a:t>
            </a:r>
            <a:r>
              <a:rPr lang="az-Cyrl-AZ" sz="2800"/>
              <a:t>атрибута</a:t>
            </a:r>
            <a:endParaRPr lang="en-US" sz="28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3208925-B016-4806-94EC-9D1DFCAA82A4}"/>
              </a:ext>
            </a:extLst>
          </p:cNvPr>
          <p:cNvSpPr txBox="1"/>
          <p:nvPr/>
        </p:nvSpPr>
        <p:spPr>
          <a:xfrm>
            <a:off x="8814088" y="2637814"/>
            <a:ext cx="2526613" cy="72487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0000" lnSpcReduction="20000"/>
          </a:bodyPr>
          <a:lstStyle/>
          <a:p>
            <a:r>
              <a:rPr lang="de-DE" sz="2800"/>
              <a:t>5 </a:t>
            </a:r>
            <a:r>
              <a:rPr lang="az-Cyrl-AZ" sz="2800"/>
              <a:t>атрибута</a:t>
            </a:r>
            <a:endParaRPr lang="en-US" sz="28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79ACA06-41E5-4370-9CED-CB58C5BBBB32}"/>
              </a:ext>
            </a:extLst>
          </p:cNvPr>
          <p:cNvSpPr txBox="1"/>
          <p:nvPr/>
        </p:nvSpPr>
        <p:spPr>
          <a:xfrm>
            <a:off x="869983" y="5199293"/>
            <a:ext cx="2526613" cy="72487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0000" lnSpcReduction="20000"/>
          </a:bodyPr>
          <a:lstStyle/>
          <a:p>
            <a:r>
              <a:rPr lang="de-DE" sz="2800"/>
              <a:t>5 </a:t>
            </a:r>
            <a:r>
              <a:rPr lang="az-Cyrl-AZ" sz="2800"/>
              <a:t>атрибута</a:t>
            </a:r>
            <a:endParaRPr lang="en-US" sz="28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1ED8F2A-F95A-42DF-9B03-6086DD126C74}"/>
              </a:ext>
            </a:extLst>
          </p:cNvPr>
          <p:cNvSpPr txBox="1"/>
          <p:nvPr/>
        </p:nvSpPr>
        <p:spPr>
          <a:xfrm>
            <a:off x="8814088" y="5202830"/>
            <a:ext cx="2526613" cy="72487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0000" lnSpcReduction="20000"/>
          </a:bodyPr>
          <a:lstStyle/>
          <a:p>
            <a:r>
              <a:rPr lang="de-DE" sz="2800"/>
              <a:t>5 </a:t>
            </a:r>
            <a:r>
              <a:rPr lang="az-Cyrl-AZ" sz="2800"/>
              <a:t>атрибута</a:t>
            </a:r>
            <a:endParaRPr lang="en-US" sz="28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E13F868-64A8-4219-AFC9-14CE8ECB2608}"/>
              </a:ext>
            </a:extLst>
          </p:cNvPr>
          <p:cNvSpPr txBox="1"/>
          <p:nvPr/>
        </p:nvSpPr>
        <p:spPr>
          <a:xfrm>
            <a:off x="4778363" y="2379989"/>
            <a:ext cx="2801529" cy="2457192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7500"/>
          </a:bodyPr>
          <a:lstStyle/>
          <a:p>
            <a:pPr algn="ctr"/>
            <a:r>
              <a:rPr lang="ru-RU" sz="1900"/>
              <a:t>Ваши студенты</a:t>
            </a:r>
          </a:p>
          <a:p>
            <a:pPr algn="ctr"/>
            <a:r>
              <a:rPr lang="ru-RU" sz="1900"/>
              <a:t>ассоциируют</a:t>
            </a:r>
          </a:p>
          <a:p>
            <a:pPr algn="ctr"/>
            <a:r>
              <a:rPr lang="ru-RU" sz="1900"/>
              <a:t>20</a:t>
            </a:r>
          </a:p>
          <a:p>
            <a:pPr algn="ctr"/>
            <a:r>
              <a:rPr lang="ru-RU" sz="1900"/>
              <a:t>из 40 атрибутов с Вашим вузом. Другие студенты связывают 13 атрибутов со своими вузами.</a:t>
            </a:r>
            <a:endParaRPr lang="en-US" sz="1900" dirty="0"/>
          </a:p>
        </p:txBody>
      </p:sp>
      <p:sp>
        <p:nvSpPr>
          <p:cNvPr id="82" name="Text Placeholder 2"/>
          <p:cNvSpPr txBox="1">
            <a:spLocks/>
          </p:cNvSpPr>
          <p:nvPr/>
        </p:nvSpPr>
        <p:spPr>
          <a:xfrm>
            <a:off x="3011724" y="179696"/>
            <a:ext cx="5176604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0" name="Text Placeholder 2"/>
          <p:cNvSpPr txBox="1">
            <a:spLocks/>
          </p:cNvSpPr>
          <p:nvPr/>
        </p:nvSpPr>
        <p:spPr>
          <a:xfrm>
            <a:off x="647207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600" y="1198800"/>
            <a:ext cx="7242175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4917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BC24A-FEA6-43B3-94AF-E196D918B1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Насколько Вы удовлетворены своим вузом?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DFDCEC-F806-4377-8CA6-D5401018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Удовлетворенность университетом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5C7568-0132-46AC-88D1-DB7226EF3B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4" name="textruta 23">
            <a:extLst>
              <a:ext uri="{FF2B5EF4-FFF2-40B4-BE49-F238E27FC236}">
                <a16:creationId xmlns:a16="http://schemas.microsoft.com/office/drawing/2014/main" id="{BB70864B-8787-462F-BB25-0020D11A0255}"/>
              </a:ext>
            </a:extLst>
          </p:cNvPr>
          <p:cNvSpPr txBox="1"/>
          <p:nvPr/>
        </p:nvSpPr>
        <p:spPr>
          <a:xfrm>
            <a:off x="1563953" y="3952120"/>
            <a:ext cx="967634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1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Совсем не устраивает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ruta 24">
            <a:extLst>
              <a:ext uri="{FF2B5EF4-FFF2-40B4-BE49-F238E27FC236}">
                <a16:creationId xmlns:a16="http://schemas.microsoft.com/office/drawing/2014/main" id="{EA1E305E-A6CC-4F95-9466-EC6D1C5487F6}"/>
              </a:ext>
            </a:extLst>
          </p:cNvPr>
          <p:cNvSpPr txBox="1"/>
          <p:nvPr/>
        </p:nvSpPr>
        <p:spPr>
          <a:xfrm>
            <a:off x="9636048" y="3953662"/>
            <a:ext cx="967634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1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Очень доволен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615EA4ED-60B0-4AE3-8D36-40333760C071}"/>
              </a:ext>
            </a:extLst>
          </p:cNvPr>
          <p:cNvSpPr/>
          <p:nvPr/>
        </p:nvSpPr>
        <p:spPr>
          <a:xfrm>
            <a:off x="6261179" y="4238785"/>
            <a:ext cx="1848806" cy="1848806"/>
          </a:xfrm>
          <a:prstGeom prst="flowChartConnector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D316B638-8E6E-4CC7-BF29-8B551C5BD97A}"/>
              </a:ext>
            </a:extLst>
          </p:cNvPr>
          <p:cNvSpPr/>
          <p:nvPr/>
        </p:nvSpPr>
        <p:spPr>
          <a:xfrm>
            <a:off x="3979351" y="4238785"/>
            <a:ext cx="1848806" cy="1848806"/>
          </a:xfrm>
          <a:prstGeom prst="flowChartConnector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ktangel 15">
            <a:extLst>
              <a:ext uri="{FF2B5EF4-FFF2-40B4-BE49-F238E27FC236}">
                <a16:creationId xmlns:a16="http://schemas.microsoft.com/office/drawing/2014/main" id="{65169259-6545-4B27-8092-B0F377A36EB3}"/>
              </a:ext>
            </a:extLst>
          </p:cNvPr>
          <p:cNvSpPr/>
          <p:nvPr/>
        </p:nvSpPr>
        <p:spPr>
          <a:xfrm>
            <a:off x="4062776" y="4836983"/>
            <a:ext cx="1727998" cy="702607"/>
          </a:xfrm>
          <a:prstGeom prst="rect">
            <a:avLst/>
          </a:prstGeom>
        </p:spPr>
        <p:txBody>
          <a:bodyPr wrap="square" lIns="86212" tIns="43106" rIns="86212" bIns="43106">
            <a:spAutoFit/>
          </a:bodyPr>
          <a:lstStyle/>
          <a:p>
            <a:pPr algn="ctr"/>
            <a:r>
              <a:rPr lang="sv-SE" sz="4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7,8</a:t>
            </a:r>
            <a:endParaRPr lang="sv-SE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4EE214-E5EE-404A-AF6A-CEFB0625E4AD}"/>
              </a:ext>
            </a:extLst>
          </p:cNvPr>
          <p:cNvSpPr txBox="1"/>
          <p:nvPr/>
        </p:nvSpPr>
        <p:spPr>
          <a:xfrm>
            <a:off x="4062775" y="4568037"/>
            <a:ext cx="1727999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132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Средний уровень 2021 года:</a:t>
            </a:r>
            <a:endParaRPr lang="en-GB" sz="1132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2B2FA2-C27A-41DE-8A92-865E59B0C4FB}"/>
              </a:ext>
            </a:extLst>
          </p:cNvPr>
          <p:cNvSpPr txBox="1"/>
          <p:nvPr/>
        </p:nvSpPr>
        <p:spPr>
          <a:xfrm>
            <a:off x="4062776" y="5498969"/>
            <a:ext cx="1727998" cy="275695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226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GB" sz="1226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ktangel 15">
            <a:extLst>
              <a:ext uri="{FF2B5EF4-FFF2-40B4-BE49-F238E27FC236}">
                <a16:creationId xmlns:a16="http://schemas.microsoft.com/office/drawing/2014/main" id="{119579C7-AAB3-428F-B062-8181223E167B}"/>
              </a:ext>
            </a:extLst>
          </p:cNvPr>
          <p:cNvSpPr/>
          <p:nvPr/>
        </p:nvSpPr>
        <p:spPr>
          <a:xfrm>
            <a:off x="6327793" y="4846503"/>
            <a:ext cx="1715578" cy="702607"/>
          </a:xfrm>
          <a:prstGeom prst="rect">
            <a:avLst/>
          </a:prstGeom>
          <a:noFill/>
        </p:spPr>
        <p:txBody>
          <a:bodyPr wrap="square" lIns="86212" tIns="43106" rIns="86212" bIns="43106">
            <a:spAutoFit/>
          </a:bodyPr>
          <a:lstStyle/>
          <a:p>
            <a:pPr algn="ctr"/>
            <a:r>
              <a:rPr lang="sv-SE" sz="4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6,9</a:t>
            </a:r>
            <a:endParaRPr lang="sv-SE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CF138F-E6AB-4A30-9AD2-E0C4554CD79D}"/>
              </a:ext>
            </a:extLst>
          </p:cNvPr>
          <p:cNvSpPr txBox="1"/>
          <p:nvPr/>
        </p:nvSpPr>
        <p:spPr>
          <a:xfrm>
            <a:off x="6327793" y="4577557"/>
            <a:ext cx="1715578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132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Средний уровень 2021 года:</a:t>
            </a:r>
            <a:endParaRPr lang="en-GB" sz="1132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62E99B-D379-4C64-A041-457499A820DE}"/>
              </a:ext>
            </a:extLst>
          </p:cNvPr>
          <p:cNvSpPr txBox="1"/>
          <p:nvPr/>
        </p:nvSpPr>
        <p:spPr>
          <a:xfrm>
            <a:off x="6327793" y="5529025"/>
            <a:ext cx="1715578" cy="275695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226">
                <a:solidFill>
                  <a:schemeClr val="bg1"/>
                </a:solidFill>
                <a:cs typeface="Calibri" pitchFamily="34" charset="0"/>
              </a:rPr>
              <a:t>Все студенты</a:t>
            </a:r>
            <a:endParaRPr lang="en-GB" sz="1226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43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800" y="903600"/>
            <a:ext cx="9329738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0754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53BED-EA37-4A93-8D20-0873F5711D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Насколько Вы удовлетворены своим вузом?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F7A46E-5268-42DA-9A3C-E3A5BCE83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Удовлетворенность университетом со временем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FAA9BE-4CC1-4029-8FAB-99E6508E17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ZA" dirty="0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2BE6448B-FB7C-477B-9C5C-C2B369470F2F}"/>
              </a:ext>
            </a:extLst>
          </p:cNvPr>
          <p:cNvSpPr/>
          <p:nvPr/>
        </p:nvSpPr>
        <p:spPr>
          <a:xfrm>
            <a:off x="9405544" y="1422745"/>
            <a:ext cx="1848806" cy="1848806"/>
          </a:xfrm>
          <a:prstGeom prst="flowChartConnector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3FAF8862-D43E-4BA7-B5AD-90B175768EBA}"/>
              </a:ext>
            </a:extLst>
          </p:cNvPr>
          <p:cNvSpPr/>
          <p:nvPr/>
        </p:nvSpPr>
        <p:spPr>
          <a:xfrm>
            <a:off x="9470019" y="1979127"/>
            <a:ext cx="1727998" cy="702607"/>
          </a:xfrm>
          <a:prstGeom prst="rect">
            <a:avLst/>
          </a:prstGeom>
        </p:spPr>
        <p:txBody>
          <a:bodyPr wrap="square" lIns="86212" tIns="43106" rIns="86212" bIns="43106">
            <a:spAutoFit/>
          </a:bodyPr>
          <a:lstStyle/>
          <a:p>
            <a:pPr lvl="0" algn="ctr" defTabSz="497754">
              <a:defRPr/>
            </a:pPr>
            <a:r>
              <a:rPr lang="sv-SE" sz="40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7,8</a:t>
            </a:r>
            <a:endParaRPr kumimoji="0" lang="sv-S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18C162-FF8F-4E09-818D-9694963F1364}"/>
              </a:ext>
            </a:extLst>
          </p:cNvPr>
          <p:cNvSpPr txBox="1"/>
          <p:nvPr/>
        </p:nvSpPr>
        <p:spPr>
          <a:xfrm>
            <a:off x="9470018" y="1710181"/>
            <a:ext cx="1727999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13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Средний уровень 2021 года</a:t>
            </a:r>
            <a:endParaRPr kumimoji="0" lang="en-GB" sz="113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4B09AE-9D94-42D3-9E3E-1D53030CC942}"/>
              </a:ext>
            </a:extLst>
          </p:cNvPr>
          <p:cNvSpPr txBox="1"/>
          <p:nvPr/>
        </p:nvSpPr>
        <p:spPr>
          <a:xfrm>
            <a:off x="9470019" y="2641113"/>
            <a:ext cx="1727998" cy="275695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lvl="0" algn="ctr" defTabSz="497754">
              <a:defRPr/>
            </a:pPr>
            <a:r>
              <a:rPr lang="az-Cyrl-AZ" sz="1226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kumimoji="0" lang="en-GB" sz="12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B2A53455-6E77-4E8F-8041-C57B25F4FAB1}"/>
              </a:ext>
            </a:extLst>
          </p:cNvPr>
          <p:cNvSpPr/>
          <p:nvPr/>
        </p:nvSpPr>
        <p:spPr>
          <a:xfrm>
            <a:off x="9445400" y="4036992"/>
            <a:ext cx="1848806" cy="1848806"/>
          </a:xfrm>
          <a:prstGeom prst="flowChartConnector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ktangel 15">
            <a:extLst>
              <a:ext uri="{FF2B5EF4-FFF2-40B4-BE49-F238E27FC236}">
                <a16:creationId xmlns:a16="http://schemas.microsoft.com/office/drawing/2014/main" id="{DBC662DA-16C9-49B4-9DCC-C75328F7C73E}"/>
              </a:ext>
            </a:extLst>
          </p:cNvPr>
          <p:cNvSpPr/>
          <p:nvPr/>
        </p:nvSpPr>
        <p:spPr>
          <a:xfrm>
            <a:off x="9522295" y="4578444"/>
            <a:ext cx="1715578" cy="702607"/>
          </a:xfrm>
          <a:prstGeom prst="rect">
            <a:avLst/>
          </a:prstGeom>
          <a:noFill/>
        </p:spPr>
        <p:txBody>
          <a:bodyPr wrap="square" lIns="86212" tIns="43106" rIns="86212" bIns="43106">
            <a:spAutoFit/>
          </a:bodyPr>
          <a:lstStyle/>
          <a:p>
            <a:pPr lvl="0" algn="ctr" defTabSz="497754">
              <a:defRPr/>
            </a:pPr>
            <a:r>
              <a:rPr lang="sv-SE" sz="40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6,9</a:t>
            </a:r>
            <a:endParaRPr kumimoji="0" lang="sv-S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8333C2-D507-44D6-A60C-8609906DFEEF}"/>
              </a:ext>
            </a:extLst>
          </p:cNvPr>
          <p:cNvSpPr txBox="1"/>
          <p:nvPr/>
        </p:nvSpPr>
        <p:spPr>
          <a:xfrm>
            <a:off x="9522295" y="4309498"/>
            <a:ext cx="1715578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lvl="0" algn="ctr" defTabSz="497754">
              <a:defRPr/>
            </a:pPr>
            <a:r>
              <a:rPr lang="az-Cyrl-AZ" sz="1132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Средний уровень 2021 года</a:t>
            </a:r>
            <a:endParaRPr kumimoji="0" lang="en-GB" sz="113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C8BD08-E9F8-4751-B8C2-2BE3310C3E7D}"/>
              </a:ext>
            </a:extLst>
          </p:cNvPr>
          <p:cNvSpPr txBox="1"/>
          <p:nvPr/>
        </p:nvSpPr>
        <p:spPr>
          <a:xfrm>
            <a:off x="9522295" y="5260966"/>
            <a:ext cx="1715578" cy="275695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lvl="0" algn="ctr" defTabSz="497754">
              <a:defRPr/>
            </a:pPr>
            <a:r>
              <a:rPr lang="az-Cyrl-AZ" sz="1226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endParaRPr kumimoji="0" lang="en-GB" sz="12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5270726" y="19141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812093" y="5962650"/>
            <a:ext cx="472314" cy="0"/>
          </a:xfrm>
          <a:prstGeom prst="line">
            <a:avLst/>
          </a:prstGeom>
          <a:ln w="63500" cmpd="sng">
            <a:solidFill>
              <a:srgbClr val="074B60"/>
            </a:solidFill>
            <a:prstDash val="sysDash"/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61031" y="5814864"/>
            <a:ext cx="1117488" cy="294269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r>
              <a:rPr lang="az-Cyrl-AZ" sz="1000">
                <a:solidFill>
                  <a:srgbClr val="848284"/>
                </a:solidFill>
              </a:rPr>
              <a:t>Все студенты</a:t>
            </a:r>
            <a:endParaRPr lang="sv-SE" sz="1000" dirty="0">
              <a:solidFill>
                <a:srgbClr val="848284"/>
              </a:solidFill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70868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413833" y="5962650"/>
            <a:ext cx="472314" cy="0"/>
          </a:xfrm>
          <a:prstGeom prst="line">
            <a:avLst/>
          </a:prstGeom>
          <a:ln w="63500" cmpd="sng">
            <a:solidFill>
              <a:srgbClr val="0E97C1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862771" y="5814864"/>
            <a:ext cx="1117488" cy="294269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r>
              <a:rPr lang="az-Cyrl-AZ" sz="1000">
                <a:solidFill>
                  <a:srgbClr val="848284"/>
                </a:solidFill>
              </a:rPr>
              <a:t>Ваши студенты</a:t>
            </a:r>
            <a:endParaRPr lang="sv-SE" sz="1000" dirty="0">
              <a:solidFill>
                <a:srgbClr val="848284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0" y="1260000"/>
            <a:ext cx="8404225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9423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53BED-EA37-4A93-8D20-0873F5711D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Насколько Вы удовлетворены своим вузом?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F7A46E-5268-42DA-9A3C-E3A5BCE83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Удовлетворенность по направлениям обучения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FAA9BE-4CC1-4029-8FAB-99E6508E17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5270726" y="19141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11920" y="5932360"/>
            <a:ext cx="75600" cy="75069"/>
          </a:xfrm>
          <a:prstGeom prst="rect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15373" y="5932360"/>
            <a:ext cx="75600" cy="75069"/>
          </a:xfrm>
          <a:prstGeom prst="rect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03848" y="5889835"/>
            <a:ext cx="1101590" cy="160118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100">
                <a:solidFill>
                  <a:srgbClr val="0E97C1"/>
                </a:solidFill>
              </a:rPr>
              <a:t>Ваши студенты</a:t>
            </a:r>
            <a:endParaRPr lang="en-US" sz="1100" dirty="0">
              <a:solidFill>
                <a:srgbClr val="848284"/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86131" y="5910854"/>
            <a:ext cx="977845" cy="118080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100">
                <a:solidFill>
                  <a:srgbClr val="074B60"/>
                </a:solidFill>
              </a:rPr>
              <a:t>Все студенты</a:t>
            </a:r>
            <a:endParaRPr lang="en-US" sz="1100" dirty="0">
              <a:solidFill>
                <a:srgbClr val="848284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70" y="1162800"/>
            <a:ext cx="10169525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0505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8BC24A-FEA6-43B3-94AF-E196D918B1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Насколько Вы удовлетворены своим вузом?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D2752C-D043-45BD-9C39-9EAA27D7B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Удовлетворенность по гендеру и по направлениям обучения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7FAA9BE-4CC1-4029-8FAB-99E6508E17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ZA" dirty="0"/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5270726" y="19141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15373" y="5932360"/>
            <a:ext cx="75600" cy="75069"/>
          </a:xfrm>
          <a:prstGeom prst="rect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6131" y="5910853"/>
            <a:ext cx="1502275" cy="139099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100">
                <a:solidFill>
                  <a:srgbClr val="074B60"/>
                </a:solidFill>
              </a:rPr>
              <a:t>Все студенты</a:t>
            </a:r>
            <a:endParaRPr lang="en-US" sz="1100" dirty="0">
              <a:solidFill>
                <a:srgbClr val="848284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2800" y="992517"/>
            <a:ext cx="2608891" cy="567771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pPr algn="ctr"/>
            <a:r>
              <a:rPr lang="az-Cyrl-AZ" sz="1800">
                <a:solidFill>
                  <a:srgbClr val="848284"/>
                </a:solidFill>
              </a:rPr>
              <a:t>Женский</a:t>
            </a:r>
            <a:endParaRPr lang="sv-SE" sz="1800" dirty="0">
              <a:solidFill>
                <a:srgbClr val="84828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38000" y="992517"/>
            <a:ext cx="2608891" cy="567771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pPr algn="ctr"/>
            <a:r>
              <a:rPr lang="az-Cyrl-AZ" sz="1800">
                <a:solidFill>
                  <a:srgbClr val="848284"/>
                </a:solidFill>
              </a:rPr>
              <a:t>Мужской</a:t>
            </a:r>
            <a:endParaRPr lang="sv-SE" sz="1800" dirty="0">
              <a:solidFill>
                <a:srgbClr val="848284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11920" y="5932360"/>
            <a:ext cx="75600" cy="75069"/>
          </a:xfrm>
          <a:prstGeom prst="rect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03848" y="5889835"/>
            <a:ext cx="1101590" cy="160118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100">
                <a:solidFill>
                  <a:srgbClr val="0E97C1"/>
                </a:solidFill>
              </a:rPr>
              <a:t>Ваши студенты</a:t>
            </a:r>
            <a:endParaRPr lang="en-US" sz="1100" dirty="0">
              <a:solidFill>
                <a:srgbClr val="848284"/>
              </a:solidFill>
              <a:latin typeface="Calibri Light" panose="020F0302020204030204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00" y="1533600"/>
            <a:ext cx="5802312" cy="422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00" y="1533600"/>
            <a:ext cx="5802312" cy="422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3487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BC24A-FEA6-43B3-94AF-E196D918B1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09810"/>
          </a:xfrm>
        </p:spPr>
        <p:txBody>
          <a:bodyPr/>
          <a:lstStyle/>
          <a:p>
            <a:r>
              <a:rPr lang="ru-RU"/>
              <a:t>Как Ваше учебное заведение справилось с организацией дистанционного обучения во время пандемии COVID-19? (0 - плохо, 10 - отлично)</a:t>
            </a:r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DFDCEC-F806-4377-8CA6-D5401018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Удовлетворение дистанционным обучением во время COVID-19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5C7568-0132-46AC-88D1-DB7226EF3B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4" name="textruta 23">
            <a:extLst>
              <a:ext uri="{FF2B5EF4-FFF2-40B4-BE49-F238E27FC236}">
                <a16:creationId xmlns:a16="http://schemas.microsoft.com/office/drawing/2014/main" id="{BB70864B-8787-462F-BB25-0020D11A0255}"/>
              </a:ext>
            </a:extLst>
          </p:cNvPr>
          <p:cNvSpPr txBox="1"/>
          <p:nvPr/>
        </p:nvSpPr>
        <p:spPr>
          <a:xfrm>
            <a:off x="1563953" y="4036758"/>
            <a:ext cx="967634" cy="2616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1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Плохо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ruta 24">
            <a:extLst>
              <a:ext uri="{FF2B5EF4-FFF2-40B4-BE49-F238E27FC236}">
                <a16:creationId xmlns:a16="http://schemas.microsoft.com/office/drawing/2014/main" id="{EA1E305E-A6CC-4F95-9466-EC6D1C5487F6}"/>
              </a:ext>
            </a:extLst>
          </p:cNvPr>
          <p:cNvSpPr txBox="1"/>
          <p:nvPr/>
        </p:nvSpPr>
        <p:spPr>
          <a:xfrm>
            <a:off x="9636048" y="3953662"/>
            <a:ext cx="967634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z-Cyrl-AZ" sz="1100">
                <a:solidFill>
                  <a:srgbClr val="414041"/>
                </a:solidFill>
                <a:latin typeface="Calibri" pitchFamily="34" charset="0"/>
                <a:cs typeface="Calibri" pitchFamily="34" charset="0"/>
              </a:rPr>
              <a:t>Очень хорошо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C8C0057F-F41C-41E4-A103-297FB6EF8E73}"/>
              </a:ext>
            </a:extLst>
          </p:cNvPr>
          <p:cNvSpPr/>
          <p:nvPr/>
        </p:nvSpPr>
        <p:spPr>
          <a:xfrm>
            <a:off x="6386828" y="4238785"/>
            <a:ext cx="1848806" cy="1848806"/>
          </a:xfrm>
          <a:prstGeom prst="flowChartConnector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D316B638-8E6E-4CC7-BF29-8B551C5BD97A}"/>
              </a:ext>
            </a:extLst>
          </p:cNvPr>
          <p:cNvSpPr/>
          <p:nvPr/>
        </p:nvSpPr>
        <p:spPr>
          <a:xfrm>
            <a:off x="3979351" y="4238785"/>
            <a:ext cx="1848806" cy="1848806"/>
          </a:xfrm>
          <a:prstGeom prst="flowChartConnector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43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</a:t>
            </a:r>
          </a:p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ktangel 15">
            <a:extLst>
              <a:ext uri="{FF2B5EF4-FFF2-40B4-BE49-F238E27FC236}">
                <a16:creationId xmlns:a16="http://schemas.microsoft.com/office/drawing/2014/main" id="{65169259-6545-4B27-8092-B0F377A36EB3}"/>
              </a:ext>
            </a:extLst>
          </p:cNvPr>
          <p:cNvSpPr/>
          <p:nvPr/>
        </p:nvSpPr>
        <p:spPr>
          <a:xfrm>
            <a:off x="4062776" y="4836983"/>
            <a:ext cx="1727998" cy="702607"/>
          </a:xfrm>
          <a:prstGeom prst="rect">
            <a:avLst/>
          </a:prstGeom>
        </p:spPr>
        <p:txBody>
          <a:bodyPr wrap="square" lIns="86212" tIns="43106" rIns="86212" bIns="43106">
            <a:spAutoFit/>
          </a:bodyPr>
          <a:lstStyle/>
          <a:p>
            <a:pPr algn="ctr"/>
            <a:r>
              <a:rPr lang="sv-SE" sz="4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8,2</a:t>
            </a:r>
            <a:endParaRPr lang="sv-SE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4EE214-E5EE-404A-AF6A-CEFB0625E4AD}"/>
              </a:ext>
            </a:extLst>
          </p:cNvPr>
          <p:cNvSpPr txBox="1"/>
          <p:nvPr/>
        </p:nvSpPr>
        <p:spPr>
          <a:xfrm>
            <a:off x="4062775" y="4568037"/>
            <a:ext cx="1727999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132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Средний уровень 2021 года:</a:t>
            </a:r>
            <a:endParaRPr lang="en-GB" sz="1132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2B2FA2-C27A-41DE-8A92-865E59B0C4FB}"/>
              </a:ext>
            </a:extLst>
          </p:cNvPr>
          <p:cNvSpPr txBox="1"/>
          <p:nvPr/>
        </p:nvSpPr>
        <p:spPr>
          <a:xfrm>
            <a:off x="4062776" y="5498969"/>
            <a:ext cx="1727998" cy="275695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226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GB" sz="1226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ktangel 15">
            <a:extLst>
              <a:ext uri="{FF2B5EF4-FFF2-40B4-BE49-F238E27FC236}">
                <a16:creationId xmlns:a16="http://schemas.microsoft.com/office/drawing/2014/main" id="{119579C7-AAB3-428F-B062-8181223E167B}"/>
              </a:ext>
            </a:extLst>
          </p:cNvPr>
          <p:cNvSpPr/>
          <p:nvPr/>
        </p:nvSpPr>
        <p:spPr>
          <a:xfrm>
            <a:off x="6466343" y="4846503"/>
            <a:ext cx="1715578" cy="702607"/>
          </a:xfrm>
          <a:prstGeom prst="rect">
            <a:avLst/>
          </a:prstGeom>
          <a:noFill/>
        </p:spPr>
        <p:txBody>
          <a:bodyPr wrap="square" lIns="86212" tIns="43106" rIns="86212" bIns="43106">
            <a:spAutoFit/>
          </a:bodyPr>
          <a:lstStyle/>
          <a:p>
            <a:pPr algn="ctr"/>
            <a:r>
              <a:rPr lang="sv-SE" sz="4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6,9</a:t>
            </a:r>
            <a:endParaRPr lang="sv-SE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CF138F-E6AB-4A30-9AD2-E0C4554CD79D}"/>
              </a:ext>
            </a:extLst>
          </p:cNvPr>
          <p:cNvSpPr txBox="1"/>
          <p:nvPr/>
        </p:nvSpPr>
        <p:spPr>
          <a:xfrm>
            <a:off x="6494053" y="4577557"/>
            <a:ext cx="1715578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132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Средний уровень 2021 года:</a:t>
            </a:r>
            <a:endParaRPr lang="en-GB" sz="1132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62E99B-D379-4C64-A041-457499A820DE}"/>
              </a:ext>
            </a:extLst>
          </p:cNvPr>
          <p:cNvSpPr txBox="1"/>
          <p:nvPr/>
        </p:nvSpPr>
        <p:spPr>
          <a:xfrm>
            <a:off x="6466343" y="5529025"/>
            <a:ext cx="1715578" cy="275695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226">
                <a:solidFill>
                  <a:schemeClr val="bg1"/>
                </a:solidFill>
                <a:cs typeface="Calibri" pitchFamily="34" charset="0"/>
              </a:rPr>
              <a:t>Все студенты</a:t>
            </a:r>
            <a:endParaRPr lang="en-GB" sz="1226" dirty="0">
              <a:solidFill>
                <a:schemeClr val="bg1"/>
              </a:solidFill>
              <a:cs typeface="Calibri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800" y="903600"/>
            <a:ext cx="9329738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3927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0" y="1822523"/>
            <a:ext cx="5223293" cy="2509309"/>
            <a:chOff x="10427" y="1822523"/>
            <a:chExt cx="5223293" cy="2509309"/>
          </a:xfrm>
        </p:grpSpPr>
        <p:grpSp>
          <p:nvGrpSpPr>
            <p:cNvPr id="66" name="Group 65"/>
            <p:cNvGrpSpPr/>
            <p:nvPr/>
          </p:nvGrpSpPr>
          <p:grpSpPr>
            <a:xfrm>
              <a:off x="10546" y="3084083"/>
              <a:ext cx="5223174" cy="616969"/>
              <a:chOff x="10546" y="3065211"/>
              <a:chExt cx="5223174" cy="616969"/>
            </a:xfrm>
          </p:grpSpPr>
          <p:sp>
            <p:nvSpPr>
              <p:cNvPr id="50" name="Freeform 49"/>
              <p:cNvSpPr/>
              <p:nvPr/>
            </p:nvSpPr>
            <p:spPr>
              <a:xfrm>
                <a:off x="10546" y="3065211"/>
                <a:ext cx="5223174" cy="587607"/>
              </a:xfrm>
              <a:custGeom>
                <a:avLst/>
                <a:gdLst>
                  <a:gd name="connsiteX0" fmla="*/ 0 w 5223174"/>
                  <a:gd name="connsiteY0" fmla="*/ 0 h 587607"/>
                  <a:gd name="connsiteX1" fmla="*/ 4926997 w 5223174"/>
                  <a:gd name="connsiteY1" fmla="*/ 0 h 587607"/>
                  <a:gd name="connsiteX2" fmla="*/ 4927992 w 5223174"/>
                  <a:gd name="connsiteY2" fmla="*/ 987 h 587607"/>
                  <a:gd name="connsiteX3" fmla="*/ 4929774 w 5223174"/>
                  <a:gd name="connsiteY3" fmla="*/ 807 h 587607"/>
                  <a:gd name="connsiteX4" fmla="*/ 5200117 w 5223174"/>
                  <a:gd name="connsiteY4" fmla="*/ 180003 h 587607"/>
                  <a:gd name="connsiteX5" fmla="*/ 5223072 w 5223174"/>
                  <a:gd name="connsiteY5" fmla="*/ 293703 h 587607"/>
                  <a:gd name="connsiteX6" fmla="*/ 5223174 w 5223174"/>
                  <a:gd name="connsiteY6" fmla="*/ 293804 h 587607"/>
                  <a:gd name="connsiteX7" fmla="*/ 5223106 w 5223174"/>
                  <a:gd name="connsiteY7" fmla="*/ 293871 h 587607"/>
                  <a:gd name="connsiteX8" fmla="*/ 5223174 w 5223174"/>
                  <a:gd name="connsiteY8" fmla="*/ 294207 h 587607"/>
                  <a:gd name="connsiteX9" fmla="*/ 4929774 w 5223174"/>
                  <a:gd name="connsiteY9" fmla="*/ 587607 h 587607"/>
                  <a:gd name="connsiteX10" fmla="*/ 4927253 w 5223174"/>
                  <a:gd name="connsiteY10" fmla="*/ 587353 h 587607"/>
                  <a:gd name="connsiteX11" fmla="*/ 4926997 w 5223174"/>
                  <a:gd name="connsiteY11" fmla="*/ 587607 h 587607"/>
                  <a:gd name="connsiteX12" fmla="*/ 0 w 5223174"/>
                  <a:gd name="connsiteY12" fmla="*/ 587607 h 58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23174" h="587607">
                    <a:moveTo>
                      <a:pt x="0" y="0"/>
                    </a:moveTo>
                    <a:lnTo>
                      <a:pt x="4926997" y="0"/>
                    </a:lnTo>
                    <a:lnTo>
                      <a:pt x="4927992" y="987"/>
                    </a:lnTo>
                    <a:lnTo>
                      <a:pt x="4929774" y="807"/>
                    </a:lnTo>
                    <a:cubicBezTo>
                      <a:pt x="5051304" y="807"/>
                      <a:pt x="5155576" y="74697"/>
                      <a:pt x="5200117" y="180003"/>
                    </a:cubicBezTo>
                    <a:lnTo>
                      <a:pt x="5223072" y="293703"/>
                    </a:lnTo>
                    <a:lnTo>
                      <a:pt x="5223174" y="293804"/>
                    </a:lnTo>
                    <a:lnTo>
                      <a:pt x="5223106" y="293871"/>
                    </a:lnTo>
                    <a:lnTo>
                      <a:pt x="5223174" y="294207"/>
                    </a:lnTo>
                    <a:cubicBezTo>
                      <a:pt x="5223174" y="456247"/>
                      <a:pt x="5091814" y="587607"/>
                      <a:pt x="4929774" y="587607"/>
                    </a:cubicBezTo>
                    <a:lnTo>
                      <a:pt x="4927253" y="587353"/>
                    </a:lnTo>
                    <a:lnTo>
                      <a:pt x="4926997" y="587607"/>
                    </a:lnTo>
                    <a:lnTo>
                      <a:pt x="0" y="587607"/>
                    </a:ln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68206" y="3066627"/>
                <a:ext cx="38390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1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46821" y="3215129"/>
                <a:ext cx="3202065" cy="28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>
                  <a:defRPr/>
                </a:pPr>
                <a:r>
                  <a:rPr lang="az-Cyrl-AZ" sz="1270">
                    <a:solidFill>
                      <a:srgbClr val="A6A6A6"/>
                    </a:solidFill>
                    <a:latin typeface="Calibri" pitchFamily="34" charset="0"/>
                  </a:rPr>
                  <a:t>ВОСПРИЯТИЕ БРЕНДА УНИВЕРСИТЕТА</a:t>
                </a:r>
                <a:endParaRPr lang="en-GB" sz="1270" dirty="0">
                  <a:solidFill>
                    <a:srgbClr val="A6A6A6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0546" y="2453303"/>
              <a:ext cx="5223174" cy="616969"/>
              <a:chOff x="10546" y="2428139"/>
              <a:chExt cx="5223174" cy="616969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10546" y="2428139"/>
                <a:ext cx="5223174" cy="587607"/>
              </a:xfrm>
              <a:custGeom>
                <a:avLst/>
                <a:gdLst>
                  <a:gd name="connsiteX0" fmla="*/ 0 w 5223174"/>
                  <a:gd name="connsiteY0" fmla="*/ 0 h 587607"/>
                  <a:gd name="connsiteX1" fmla="*/ 4926997 w 5223174"/>
                  <a:gd name="connsiteY1" fmla="*/ 0 h 587607"/>
                  <a:gd name="connsiteX2" fmla="*/ 4927992 w 5223174"/>
                  <a:gd name="connsiteY2" fmla="*/ 987 h 587607"/>
                  <a:gd name="connsiteX3" fmla="*/ 4929774 w 5223174"/>
                  <a:gd name="connsiteY3" fmla="*/ 807 h 587607"/>
                  <a:gd name="connsiteX4" fmla="*/ 5200117 w 5223174"/>
                  <a:gd name="connsiteY4" fmla="*/ 180003 h 587607"/>
                  <a:gd name="connsiteX5" fmla="*/ 5223072 w 5223174"/>
                  <a:gd name="connsiteY5" fmla="*/ 293703 h 587607"/>
                  <a:gd name="connsiteX6" fmla="*/ 5223174 w 5223174"/>
                  <a:gd name="connsiteY6" fmla="*/ 293804 h 587607"/>
                  <a:gd name="connsiteX7" fmla="*/ 5223106 w 5223174"/>
                  <a:gd name="connsiteY7" fmla="*/ 293871 h 587607"/>
                  <a:gd name="connsiteX8" fmla="*/ 5223174 w 5223174"/>
                  <a:gd name="connsiteY8" fmla="*/ 294207 h 587607"/>
                  <a:gd name="connsiteX9" fmla="*/ 4929774 w 5223174"/>
                  <a:gd name="connsiteY9" fmla="*/ 587607 h 587607"/>
                  <a:gd name="connsiteX10" fmla="*/ 4927253 w 5223174"/>
                  <a:gd name="connsiteY10" fmla="*/ 587353 h 587607"/>
                  <a:gd name="connsiteX11" fmla="*/ 4926997 w 5223174"/>
                  <a:gd name="connsiteY11" fmla="*/ 587607 h 587607"/>
                  <a:gd name="connsiteX12" fmla="*/ 0 w 5223174"/>
                  <a:gd name="connsiteY12" fmla="*/ 587607 h 58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23174" h="587607">
                    <a:moveTo>
                      <a:pt x="0" y="0"/>
                    </a:moveTo>
                    <a:lnTo>
                      <a:pt x="4926997" y="0"/>
                    </a:lnTo>
                    <a:lnTo>
                      <a:pt x="4927992" y="987"/>
                    </a:lnTo>
                    <a:lnTo>
                      <a:pt x="4929774" y="807"/>
                    </a:lnTo>
                    <a:cubicBezTo>
                      <a:pt x="5051304" y="807"/>
                      <a:pt x="5155576" y="74697"/>
                      <a:pt x="5200117" y="180003"/>
                    </a:cubicBezTo>
                    <a:lnTo>
                      <a:pt x="5223072" y="293703"/>
                    </a:lnTo>
                    <a:lnTo>
                      <a:pt x="5223174" y="293804"/>
                    </a:lnTo>
                    <a:lnTo>
                      <a:pt x="5223106" y="293871"/>
                    </a:lnTo>
                    <a:lnTo>
                      <a:pt x="5223174" y="294207"/>
                    </a:lnTo>
                    <a:cubicBezTo>
                      <a:pt x="5223174" y="456247"/>
                      <a:pt x="5091814" y="587607"/>
                      <a:pt x="4929774" y="587607"/>
                    </a:cubicBezTo>
                    <a:lnTo>
                      <a:pt x="4927253" y="587353"/>
                    </a:lnTo>
                    <a:lnTo>
                      <a:pt x="4926997" y="587607"/>
                    </a:lnTo>
                    <a:lnTo>
                      <a:pt x="0" y="587607"/>
                    </a:ln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68206" y="2429555"/>
                <a:ext cx="38390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1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46821" y="2578057"/>
                <a:ext cx="3202065" cy="28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az-Cyrl-AZ" sz="1270">
                    <a:solidFill>
                      <a:srgbClr val="A6A6A6"/>
                    </a:solidFill>
                    <a:latin typeface="Calibri" pitchFamily="34" charset="0"/>
                  </a:rPr>
                  <a:t>ПРОФИЛЬ ТАЛАНТА</a:t>
                </a:r>
                <a:endParaRPr lang="en-US" sz="1270" dirty="0">
                  <a:solidFill>
                    <a:srgbClr val="A6A6A6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10546" y="1822523"/>
              <a:ext cx="5223174" cy="616969"/>
              <a:chOff x="10546" y="1822523"/>
              <a:chExt cx="5223174" cy="616969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10546" y="1822523"/>
                <a:ext cx="5223174" cy="587607"/>
              </a:xfrm>
              <a:custGeom>
                <a:avLst/>
                <a:gdLst>
                  <a:gd name="connsiteX0" fmla="*/ 0 w 5223174"/>
                  <a:gd name="connsiteY0" fmla="*/ 0 h 587607"/>
                  <a:gd name="connsiteX1" fmla="*/ 4926997 w 5223174"/>
                  <a:gd name="connsiteY1" fmla="*/ 0 h 587607"/>
                  <a:gd name="connsiteX2" fmla="*/ 4927992 w 5223174"/>
                  <a:gd name="connsiteY2" fmla="*/ 987 h 587607"/>
                  <a:gd name="connsiteX3" fmla="*/ 4929774 w 5223174"/>
                  <a:gd name="connsiteY3" fmla="*/ 807 h 587607"/>
                  <a:gd name="connsiteX4" fmla="*/ 5200117 w 5223174"/>
                  <a:gd name="connsiteY4" fmla="*/ 180003 h 587607"/>
                  <a:gd name="connsiteX5" fmla="*/ 5223072 w 5223174"/>
                  <a:gd name="connsiteY5" fmla="*/ 293703 h 587607"/>
                  <a:gd name="connsiteX6" fmla="*/ 5223174 w 5223174"/>
                  <a:gd name="connsiteY6" fmla="*/ 293804 h 587607"/>
                  <a:gd name="connsiteX7" fmla="*/ 5223106 w 5223174"/>
                  <a:gd name="connsiteY7" fmla="*/ 293871 h 587607"/>
                  <a:gd name="connsiteX8" fmla="*/ 5223174 w 5223174"/>
                  <a:gd name="connsiteY8" fmla="*/ 294207 h 587607"/>
                  <a:gd name="connsiteX9" fmla="*/ 4929774 w 5223174"/>
                  <a:gd name="connsiteY9" fmla="*/ 587607 h 587607"/>
                  <a:gd name="connsiteX10" fmla="*/ 4927253 w 5223174"/>
                  <a:gd name="connsiteY10" fmla="*/ 587353 h 587607"/>
                  <a:gd name="connsiteX11" fmla="*/ 4926997 w 5223174"/>
                  <a:gd name="connsiteY11" fmla="*/ 587607 h 587607"/>
                  <a:gd name="connsiteX12" fmla="*/ 0 w 5223174"/>
                  <a:gd name="connsiteY12" fmla="*/ 587607 h 58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23174" h="587607">
                    <a:moveTo>
                      <a:pt x="0" y="0"/>
                    </a:moveTo>
                    <a:lnTo>
                      <a:pt x="4926997" y="0"/>
                    </a:lnTo>
                    <a:lnTo>
                      <a:pt x="4927992" y="987"/>
                    </a:lnTo>
                    <a:lnTo>
                      <a:pt x="4929774" y="807"/>
                    </a:lnTo>
                    <a:cubicBezTo>
                      <a:pt x="5051304" y="807"/>
                      <a:pt x="5155576" y="74697"/>
                      <a:pt x="5200117" y="180003"/>
                    </a:cubicBezTo>
                    <a:lnTo>
                      <a:pt x="5223072" y="293703"/>
                    </a:lnTo>
                    <a:lnTo>
                      <a:pt x="5223174" y="293804"/>
                    </a:lnTo>
                    <a:lnTo>
                      <a:pt x="5223106" y="293871"/>
                    </a:lnTo>
                    <a:lnTo>
                      <a:pt x="5223174" y="294207"/>
                    </a:lnTo>
                    <a:cubicBezTo>
                      <a:pt x="5223174" y="456247"/>
                      <a:pt x="5091814" y="587607"/>
                      <a:pt x="4929774" y="587607"/>
                    </a:cubicBezTo>
                    <a:lnTo>
                      <a:pt x="4927253" y="587353"/>
                    </a:lnTo>
                    <a:lnTo>
                      <a:pt x="4926997" y="587607"/>
                    </a:lnTo>
                    <a:lnTo>
                      <a:pt x="0" y="587607"/>
                    </a:ln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68206" y="1823939"/>
                <a:ext cx="38390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1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A6A6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46821" y="1972441"/>
                <a:ext cx="3202065" cy="28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1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z-Cyrl-AZ" sz="1270">
                    <a:solidFill>
                      <a:srgbClr val="A6A6A6"/>
                    </a:solidFill>
                    <a:latin typeface="Calibri" pitchFamily="34" charset="0"/>
                  </a:rPr>
                  <a:t>ВВЕДЕНИЕ</a:t>
                </a:r>
                <a:endParaRPr kumimoji="0" lang="en-US" sz="1270" b="0" i="0" u="none" strike="noStrike" kern="1200" cap="none" spc="0" normalizeH="0" baseline="0" noProof="0" dirty="0">
                  <a:ln>
                    <a:noFill/>
                  </a:ln>
                  <a:solidFill>
                    <a:srgbClr val="A6A6A6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10427" y="3714863"/>
              <a:ext cx="5223174" cy="616969"/>
              <a:chOff x="10427" y="3702283"/>
              <a:chExt cx="5223174" cy="616969"/>
            </a:xfrm>
          </p:grpSpPr>
          <p:sp>
            <p:nvSpPr>
              <p:cNvPr id="52" name="Freeform 51"/>
              <p:cNvSpPr/>
              <p:nvPr/>
            </p:nvSpPr>
            <p:spPr>
              <a:xfrm>
                <a:off x="10427" y="3702283"/>
                <a:ext cx="5223174" cy="587607"/>
              </a:xfrm>
              <a:custGeom>
                <a:avLst/>
                <a:gdLst>
                  <a:gd name="connsiteX0" fmla="*/ 0 w 5223174"/>
                  <a:gd name="connsiteY0" fmla="*/ 0 h 587607"/>
                  <a:gd name="connsiteX1" fmla="*/ 4926997 w 5223174"/>
                  <a:gd name="connsiteY1" fmla="*/ 0 h 587607"/>
                  <a:gd name="connsiteX2" fmla="*/ 4927992 w 5223174"/>
                  <a:gd name="connsiteY2" fmla="*/ 987 h 587607"/>
                  <a:gd name="connsiteX3" fmla="*/ 4929774 w 5223174"/>
                  <a:gd name="connsiteY3" fmla="*/ 807 h 587607"/>
                  <a:gd name="connsiteX4" fmla="*/ 5200117 w 5223174"/>
                  <a:gd name="connsiteY4" fmla="*/ 180003 h 587607"/>
                  <a:gd name="connsiteX5" fmla="*/ 5223072 w 5223174"/>
                  <a:gd name="connsiteY5" fmla="*/ 293703 h 587607"/>
                  <a:gd name="connsiteX6" fmla="*/ 5223174 w 5223174"/>
                  <a:gd name="connsiteY6" fmla="*/ 293804 h 587607"/>
                  <a:gd name="connsiteX7" fmla="*/ 5223106 w 5223174"/>
                  <a:gd name="connsiteY7" fmla="*/ 293871 h 587607"/>
                  <a:gd name="connsiteX8" fmla="*/ 5223174 w 5223174"/>
                  <a:gd name="connsiteY8" fmla="*/ 294207 h 587607"/>
                  <a:gd name="connsiteX9" fmla="*/ 4929774 w 5223174"/>
                  <a:gd name="connsiteY9" fmla="*/ 587607 h 587607"/>
                  <a:gd name="connsiteX10" fmla="*/ 4927253 w 5223174"/>
                  <a:gd name="connsiteY10" fmla="*/ 587353 h 587607"/>
                  <a:gd name="connsiteX11" fmla="*/ 4926997 w 5223174"/>
                  <a:gd name="connsiteY11" fmla="*/ 587607 h 587607"/>
                  <a:gd name="connsiteX12" fmla="*/ 0 w 5223174"/>
                  <a:gd name="connsiteY12" fmla="*/ 587607 h 58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23174" h="587607">
                    <a:moveTo>
                      <a:pt x="0" y="0"/>
                    </a:moveTo>
                    <a:lnTo>
                      <a:pt x="4926997" y="0"/>
                    </a:lnTo>
                    <a:lnTo>
                      <a:pt x="4927992" y="987"/>
                    </a:lnTo>
                    <a:lnTo>
                      <a:pt x="4929774" y="807"/>
                    </a:lnTo>
                    <a:cubicBezTo>
                      <a:pt x="5051304" y="807"/>
                      <a:pt x="5155576" y="74697"/>
                      <a:pt x="5200117" y="180003"/>
                    </a:cubicBezTo>
                    <a:lnTo>
                      <a:pt x="5223072" y="293703"/>
                    </a:lnTo>
                    <a:lnTo>
                      <a:pt x="5223174" y="293804"/>
                    </a:lnTo>
                    <a:lnTo>
                      <a:pt x="5223106" y="293871"/>
                    </a:lnTo>
                    <a:lnTo>
                      <a:pt x="5223174" y="294207"/>
                    </a:lnTo>
                    <a:cubicBezTo>
                      <a:pt x="5223174" y="456247"/>
                      <a:pt x="5091814" y="587607"/>
                      <a:pt x="4929774" y="587607"/>
                    </a:cubicBezTo>
                    <a:lnTo>
                      <a:pt x="4927253" y="587353"/>
                    </a:lnTo>
                    <a:lnTo>
                      <a:pt x="4926997" y="587607"/>
                    </a:lnTo>
                    <a:lnTo>
                      <a:pt x="0" y="587607"/>
                    </a:ln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8087" y="3703699"/>
                <a:ext cx="38390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1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AFCD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46702" y="3852201"/>
                <a:ext cx="3202065" cy="28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>
                  <a:defRPr/>
                </a:pPr>
                <a:r>
                  <a:rPr lang="az-Cyrl-AZ" sz="1270" dirty="0">
                    <a:solidFill>
                      <a:srgbClr val="4CAFCD"/>
                    </a:solidFill>
                    <a:latin typeface="Calibri" pitchFamily="34" charset="0"/>
                  </a:rPr>
                  <a:t>КАРЬЕРНЫЙ ЦЕНТР</a:t>
                </a:r>
                <a:endParaRPr lang="en-US" sz="1270" dirty="0">
                  <a:solidFill>
                    <a:srgbClr val="4CAFCD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</p:spPr>
        <p:txBody>
          <a:bodyPr vert="horz" lIns="90273" tIns="45136" rIns="90273" bIns="45136" rtlCol="0" anchor="t">
            <a:normAutofit fontScale="90000"/>
          </a:bodyPr>
          <a:lstStyle/>
          <a:p>
            <a:r>
              <a:rPr lang="az-Cyrl-AZ"/>
              <a:t>Содержание</a:t>
            </a:r>
            <a:endParaRPr lang="en-GB" dirty="0"/>
          </a:p>
        </p:txBody>
      </p:sp>
      <p:sp>
        <p:nvSpPr>
          <p:cNvPr id="8" name="Rubrik 1"/>
          <p:cNvSpPr txBox="1">
            <a:spLocks/>
          </p:cNvSpPr>
          <p:nvPr/>
        </p:nvSpPr>
        <p:spPr>
          <a:xfrm>
            <a:off x="1901139" y="561143"/>
            <a:ext cx="8389723" cy="567765"/>
          </a:xfrm>
          <a:prstGeom prst="rect">
            <a:avLst/>
          </a:prstGeom>
        </p:spPr>
        <p:txBody>
          <a:bodyPr vert="horz" lIns="90273" tIns="45136" rIns="90273" bIns="45136" rtlCol="0" anchor="ctr">
            <a:norm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2800" b="0" i="0" kern="1200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539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5968821" y="39110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C016D8-7381-4E63-BA1A-2FC346A9D04E}"/>
              </a:ext>
            </a:extLst>
          </p:cNvPr>
          <p:cNvSpPr/>
          <p:nvPr/>
        </p:nvSpPr>
        <p:spPr>
          <a:xfrm>
            <a:off x="7520930" y="1776387"/>
            <a:ext cx="2601542" cy="508161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884E7A-03BB-4C9D-814D-1310C9402401}"/>
              </a:ext>
            </a:extLst>
          </p:cNvPr>
          <p:cNvSpPr txBox="1"/>
          <p:nvPr/>
        </p:nvSpPr>
        <p:spPr>
          <a:xfrm>
            <a:off x="7645716" y="1953173"/>
            <a:ext cx="235196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>
                <a:solidFill>
                  <a:srgbClr val="414041"/>
                </a:solidFill>
                <a:latin typeface="Calibri"/>
                <a:cs typeface="Calibri" pitchFamily="34" charset="0"/>
              </a:rPr>
              <a:t>В этой главе показано, какие </a:t>
            </a:r>
            <a:r>
              <a:rPr lang="ru-RU" sz="1400" b="1">
                <a:solidFill>
                  <a:srgbClr val="414041"/>
                </a:solidFill>
                <a:latin typeface="Calibri"/>
                <a:cs typeface="Calibri" pitchFamily="34" charset="0"/>
              </a:rPr>
              <a:t>карьерные услуги</a:t>
            </a:r>
            <a:r>
              <a:rPr lang="ru-RU" sz="1400">
                <a:solidFill>
                  <a:srgbClr val="414041"/>
                </a:solidFill>
                <a:latin typeface="Calibri"/>
                <a:cs typeface="Calibri" pitchFamily="34" charset="0"/>
              </a:rPr>
              <a:t> используют Ваши студенты или профессионалы, какие услуги они считают важными, и насколько они удовлетворены предлагаемыми в настоящее время карьерными услугами.</a:t>
            </a:r>
          </a:p>
          <a:p>
            <a:pPr lvl="0" algn="ctr">
              <a:defRPr/>
            </a:pPr>
            <a:endParaRPr lang="ru-RU" sz="1400">
              <a:solidFill>
                <a:srgbClr val="414041"/>
              </a:solidFill>
              <a:latin typeface="Calibri"/>
              <a:cs typeface="Calibri" pitchFamily="34" charset="0"/>
            </a:endParaRPr>
          </a:p>
          <a:p>
            <a:pPr lvl="0" algn="ctr">
              <a:defRPr/>
            </a:pPr>
            <a:r>
              <a:rPr lang="ru-RU" sz="1400">
                <a:solidFill>
                  <a:srgbClr val="414041"/>
                </a:solidFill>
                <a:latin typeface="Calibri"/>
                <a:cs typeface="Calibri" pitchFamily="34" charset="0"/>
              </a:rPr>
              <a:t>Это поможет Вам тактически сосредоточиться на карьерных услугах, которые </a:t>
            </a:r>
            <a:r>
              <a:rPr lang="ru-RU" sz="1400" b="1">
                <a:solidFill>
                  <a:srgbClr val="414041"/>
                </a:solidFill>
                <a:latin typeface="Calibri"/>
                <a:cs typeface="Calibri" pitchFamily="34" charset="0"/>
              </a:rPr>
              <a:t>наиболее востребованы </a:t>
            </a:r>
            <a:r>
              <a:rPr lang="ru-RU" sz="1400">
                <a:solidFill>
                  <a:srgbClr val="414041"/>
                </a:solidFill>
                <a:latin typeface="Calibri"/>
                <a:cs typeface="Calibri" pitchFamily="34" charset="0"/>
              </a:rPr>
              <a:t>и являются </a:t>
            </a:r>
            <a:r>
              <a:rPr lang="ru-RU" sz="1400" b="1">
                <a:solidFill>
                  <a:srgbClr val="414041"/>
                </a:solidFill>
                <a:latin typeface="Calibri"/>
                <a:cs typeface="Calibri" pitchFamily="34" charset="0"/>
              </a:rPr>
              <a:t>наиболее эффективными </a:t>
            </a:r>
            <a:r>
              <a:rPr lang="ru-RU" sz="1400">
                <a:solidFill>
                  <a:srgbClr val="414041"/>
                </a:solidFill>
                <a:latin typeface="Calibri"/>
                <a:cs typeface="Calibri" pitchFamily="34" charset="0"/>
              </a:rPr>
              <a:t> для Ваших студентов или профессионалов.</a:t>
            </a:r>
            <a:endParaRPr lang="en-US" sz="1400" dirty="0">
              <a:solidFill>
                <a:srgbClr val="414041"/>
              </a:solidFill>
              <a:latin typeface="Calibri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24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1F4986E5-6502-4827-BDF9-8BBA10D37F3B}"/>
              </a:ext>
            </a:extLst>
          </p:cNvPr>
          <p:cNvGrpSpPr/>
          <p:nvPr/>
        </p:nvGrpSpPr>
        <p:grpSpPr>
          <a:xfrm>
            <a:off x="8403565" y="3108939"/>
            <a:ext cx="3558356" cy="1856649"/>
            <a:chOff x="6735850" y="3262187"/>
            <a:chExt cx="5254842" cy="3089847"/>
          </a:xfrm>
        </p:grpSpPr>
        <p:pic>
          <p:nvPicPr>
            <p:cNvPr id="48" name="Picture 2" descr="Image result for macbook mock up png">
              <a:extLst>
                <a:ext uri="{FF2B5EF4-FFF2-40B4-BE49-F238E27FC236}">
                  <a16:creationId xmlns:a16="http://schemas.microsoft.com/office/drawing/2014/main" id="{10A668B1-DAC9-4E4A-8703-1DC95D9B86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850" y="3262187"/>
              <a:ext cx="5254842" cy="3089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E20115D-8B10-484C-BE0B-16EC61B72D38}"/>
                </a:ext>
              </a:extLst>
            </p:cNvPr>
            <p:cNvSpPr/>
            <p:nvPr/>
          </p:nvSpPr>
          <p:spPr>
            <a:xfrm>
              <a:off x="7348037" y="3403894"/>
              <a:ext cx="4030466" cy="2582613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55CB82-6FF6-4BB5-B5AA-281699545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Как мы проводим сбор данных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9734D-28A2-40BE-9607-3A2D51A797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sv-SE" dirty="0"/>
          </a:p>
        </p:txBody>
      </p:sp>
      <p:pic>
        <p:nvPicPr>
          <p:cNvPr id="8" name="Picture Placeholder 18">
            <a:extLst>
              <a:ext uri="{FF2B5EF4-FFF2-40B4-BE49-F238E27FC236}">
                <a16:creationId xmlns:a16="http://schemas.microsoft.com/office/drawing/2014/main" id="{E3B95E36-85F9-432E-A425-6D4B01452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r="938"/>
          <a:stretch>
            <a:fillRect/>
          </a:stretch>
        </p:blipFill>
        <p:spPr>
          <a:xfrm>
            <a:off x="6247002" y="719025"/>
            <a:ext cx="4985857" cy="1161287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0DE5186-F6A9-483C-BE52-EDA386A34908}"/>
              </a:ext>
            </a:extLst>
          </p:cNvPr>
          <p:cNvSpPr txBox="1">
            <a:spLocks/>
          </p:cNvSpPr>
          <p:nvPr/>
        </p:nvSpPr>
        <p:spPr>
          <a:xfrm>
            <a:off x="483550" y="1054586"/>
            <a:ext cx="5389513" cy="4361689"/>
          </a:xfrm>
          <a:prstGeom prst="rect">
            <a:avLst/>
          </a:prstGeom>
          <a:noFill/>
          <a:effectLst/>
        </p:spPr>
        <p:txBody>
          <a:bodyPr lIns="91440" tIns="45720" rIns="91440" bIns="45720" anchor="t"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ru-RU" sz="1200" dirty="0">
                <a:solidFill>
                  <a:srgbClr val="494544"/>
                </a:solidFill>
                <a:latin typeface="Calibri" pitchFamily="34" charset="0"/>
                <a:cs typeface="Calibri" pitchFamily="34" charset="0"/>
              </a:rPr>
              <a:t>Наше взаимодействие с партнерами по всему миру способствует формированию атмосферы информационной прозрачности в сфере образования и подготовки к трудоустройству.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1200" dirty="0">
                <a:solidFill>
                  <a:srgbClr val="494544"/>
                </a:solidFill>
                <a:latin typeface="Calibri" pitchFamily="34" charset="0"/>
                <a:cs typeface="Calibri" pitchFamily="34" charset="0"/>
              </a:rPr>
              <a:t>В рамках нашей миссии по соединению талантов с будущим, мы обращаемся прямо к источнику, используя наш флагманский инструмент </a:t>
            </a:r>
            <a:r>
              <a:rPr lang="ru-RU" sz="1200" b="1" dirty="0">
                <a:solidFill>
                  <a:srgbClr val="494544"/>
                </a:solidFill>
                <a:latin typeface="Calibri" pitchFamily="34" charset="0"/>
                <a:cs typeface="Calibri" pitchFamily="34" charset="0"/>
              </a:rPr>
              <a:t>CareerTest</a:t>
            </a:r>
            <a:r>
              <a:rPr lang="ru-RU" sz="1200" dirty="0">
                <a:solidFill>
                  <a:srgbClr val="494544"/>
                </a:solidFill>
                <a:latin typeface="Calibri" pitchFamily="34" charset="0"/>
                <a:cs typeface="Calibri" pitchFamily="34" charset="0"/>
              </a:rPr>
              <a:t> от Universum.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1200" dirty="0">
                <a:solidFill>
                  <a:srgbClr val="494544"/>
                </a:solidFill>
                <a:latin typeface="Calibri" pitchFamily="34" charset="0"/>
                <a:cs typeface="Calibri" pitchFamily="34" charset="0"/>
              </a:rPr>
              <a:t>Среди наших партнеров по всему миру — высшие учебные заведения, студенческие и смежные организации. 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1200" dirty="0">
                <a:solidFill>
                  <a:srgbClr val="494544"/>
                </a:solidFill>
                <a:latin typeface="Calibri" pitchFamily="34" charset="0"/>
                <a:cs typeface="Calibri" pitchFamily="34" charset="0"/>
              </a:rPr>
              <a:t>Мы не только помогаем партнерам лучше понимать своих учащихся, выпускников и специалистов, но и оказываем им консалтинговые услуги в сфере трудоустройства и даже способствуем укреплению их связей с ведущими работодателями. </a:t>
            </a:r>
            <a:endParaRPr lang="en-GB" sz="1200" dirty="0">
              <a:solidFill>
                <a:srgbClr val="494544"/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FE75963-0446-4CF5-A2C3-1EACA67F06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097"/>
          <a:stretch/>
        </p:blipFill>
        <p:spPr>
          <a:xfrm>
            <a:off x="8796660" y="3194089"/>
            <a:ext cx="2750713" cy="155185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939B78F-861B-4143-8DED-1E9C511DA593}"/>
              </a:ext>
            </a:extLst>
          </p:cNvPr>
          <p:cNvSpPr/>
          <p:nvPr/>
        </p:nvSpPr>
        <p:spPr>
          <a:xfrm>
            <a:off x="9048198" y="4218039"/>
            <a:ext cx="505577" cy="237828"/>
          </a:xfrm>
          <a:prstGeom prst="rect">
            <a:avLst/>
          </a:prstGeom>
          <a:solidFill>
            <a:srgbClr val="EEEE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CB56F7-2C2E-462E-A3AF-F7DDAA12DABD}"/>
              </a:ext>
            </a:extLst>
          </p:cNvPr>
          <p:cNvSpPr/>
          <p:nvPr/>
        </p:nvSpPr>
        <p:spPr>
          <a:xfrm>
            <a:off x="10027559" y="4767654"/>
            <a:ext cx="362537" cy="84592"/>
          </a:xfrm>
          <a:prstGeom prst="rect">
            <a:avLst/>
          </a:prstGeom>
          <a:solidFill>
            <a:srgbClr val="2321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phone&#10;&#10;Description automatically generated">
            <a:extLst>
              <a:ext uri="{FF2B5EF4-FFF2-40B4-BE49-F238E27FC236}">
                <a16:creationId xmlns:a16="http://schemas.microsoft.com/office/drawing/2014/main" id="{FA80523C-8DF3-4787-9E23-2B01056D27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994" b="23228"/>
          <a:stretch/>
        </p:blipFill>
        <p:spPr>
          <a:xfrm>
            <a:off x="6239345" y="2112526"/>
            <a:ext cx="1887490" cy="3714987"/>
          </a:xfrm>
          <a:prstGeom prst="rect">
            <a:avLst/>
          </a:prstGeom>
        </p:spPr>
      </p:pic>
      <p:pic>
        <p:nvPicPr>
          <p:cNvPr id="56" name="Immagine 10">
            <a:extLst>
              <a:ext uri="{FF2B5EF4-FFF2-40B4-BE49-F238E27FC236}">
                <a16:creationId xmlns:a16="http://schemas.microsoft.com/office/drawing/2014/main" id="{753E6943-F411-423B-A83E-78BFE2521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79" y="4081541"/>
            <a:ext cx="1168853" cy="383753"/>
          </a:xfrm>
          <a:prstGeom prst="rect">
            <a:avLst/>
          </a:prstGeom>
        </p:spPr>
      </p:pic>
      <p:pic>
        <p:nvPicPr>
          <p:cNvPr id="57" name="Immagine 15" descr="Immagine che contiene disegnando&#10;&#10;Descrizione generata con affidabilità molto elevata">
            <a:extLst>
              <a:ext uri="{FF2B5EF4-FFF2-40B4-BE49-F238E27FC236}">
                <a16:creationId xmlns:a16="http://schemas.microsoft.com/office/drawing/2014/main" id="{74FEA8CA-0E6D-49AF-996E-3D8BB3CD7D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6892" y="4137734"/>
            <a:ext cx="860537" cy="288143"/>
          </a:xfrm>
          <a:prstGeom prst="rect">
            <a:avLst/>
          </a:prstGeom>
        </p:spPr>
      </p:pic>
      <p:pic>
        <p:nvPicPr>
          <p:cNvPr id="58" name="Immagine 9" descr="Immagine che contiene disegnando&#10;&#10;Descrizione generata con affidabilità molto elevata">
            <a:extLst>
              <a:ext uri="{FF2B5EF4-FFF2-40B4-BE49-F238E27FC236}">
                <a16:creationId xmlns:a16="http://schemas.microsoft.com/office/drawing/2014/main" id="{BEDFC396-9D88-483A-ABE2-AC0451E0F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9417" y="4143233"/>
            <a:ext cx="639811" cy="177078"/>
          </a:xfrm>
          <a:prstGeom prst="rect">
            <a:avLst/>
          </a:prstGeom>
        </p:spPr>
      </p:pic>
      <p:pic>
        <p:nvPicPr>
          <p:cNvPr id="59" name="Immagine 29">
            <a:extLst>
              <a:ext uri="{FF2B5EF4-FFF2-40B4-BE49-F238E27FC236}">
                <a16:creationId xmlns:a16="http://schemas.microsoft.com/office/drawing/2014/main" id="{4C5C362B-5FDF-4009-BFCD-D2569D0CC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5141" y="5493664"/>
            <a:ext cx="1057139" cy="284683"/>
          </a:xfrm>
          <a:prstGeom prst="rect">
            <a:avLst/>
          </a:prstGeom>
        </p:spPr>
      </p:pic>
      <p:pic>
        <p:nvPicPr>
          <p:cNvPr id="60" name="Immagine 6">
            <a:extLst>
              <a:ext uri="{FF2B5EF4-FFF2-40B4-BE49-F238E27FC236}">
                <a16:creationId xmlns:a16="http://schemas.microsoft.com/office/drawing/2014/main" id="{5C1C7CA3-7268-48FF-9453-126BDE497A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863" y="5379204"/>
            <a:ext cx="827976" cy="256892"/>
          </a:xfrm>
          <a:prstGeom prst="rect">
            <a:avLst/>
          </a:prstGeom>
        </p:spPr>
      </p:pic>
      <p:pic>
        <p:nvPicPr>
          <p:cNvPr id="61" name="Immagine 18">
            <a:extLst>
              <a:ext uri="{FF2B5EF4-FFF2-40B4-BE49-F238E27FC236}">
                <a16:creationId xmlns:a16="http://schemas.microsoft.com/office/drawing/2014/main" id="{08689569-E514-4A00-8101-339C3F321B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3983" y="4516323"/>
            <a:ext cx="928863" cy="671337"/>
          </a:xfrm>
          <a:prstGeom prst="rect">
            <a:avLst/>
          </a:prstGeom>
        </p:spPr>
      </p:pic>
      <p:pic>
        <p:nvPicPr>
          <p:cNvPr id="62" name="Immagine 10" descr="Immagine che contiene disegnando&#10;&#10;Descrizione generata con affidabilità molto elevata">
            <a:extLst>
              <a:ext uri="{FF2B5EF4-FFF2-40B4-BE49-F238E27FC236}">
                <a16:creationId xmlns:a16="http://schemas.microsoft.com/office/drawing/2014/main" id="{B083B536-8D70-4B93-89AC-00AC72ABE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7857" y="6062810"/>
            <a:ext cx="827976" cy="397722"/>
          </a:xfrm>
          <a:prstGeom prst="rect">
            <a:avLst/>
          </a:prstGeom>
        </p:spPr>
      </p:pic>
      <p:pic>
        <p:nvPicPr>
          <p:cNvPr id="63" name="Immagine 8" descr="Immagine che contiene sedendo, computer, portatile, rosso&#10;&#10;Descrizione generata con affidabilità molto elevata">
            <a:extLst>
              <a:ext uri="{FF2B5EF4-FFF2-40B4-BE49-F238E27FC236}">
                <a16:creationId xmlns:a16="http://schemas.microsoft.com/office/drawing/2014/main" id="{2B21E26D-A8FF-446B-B6C2-1993FC412B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5715" y="4014091"/>
            <a:ext cx="803141" cy="535428"/>
          </a:xfrm>
          <a:prstGeom prst="rect">
            <a:avLst/>
          </a:prstGeom>
        </p:spPr>
      </p:pic>
      <p:pic>
        <p:nvPicPr>
          <p:cNvPr id="64" name="Immagine 37">
            <a:extLst>
              <a:ext uri="{FF2B5EF4-FFF2-40B4-BE49-F238E27FC236}">
                <a16:creationId xmlns:a16="http://schemas.microsoft.com/office/drawing/2014/main" id="{4044D401-F6B3-4AB8-898D-8A5C85F213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54805" y="4046690"/>
            <a:ext cx="872808" cy="415537"/>
          </a:xfrm>
          <a:prstGeom prst="rect">
            <a:avLst/>
          </a:prstGeom>
        </p:spPr>
      </p:pic>
      <p:pic>
        <p:nvPicPr>
          <p:cNvPr id="65" name="Immagine 26" descr="Immagine che contiene coltello&#10;&#10;Descrizione generata con affidabilità molto elevata">
            <a:extLst>
              <a:ext uri="{FF2B5EF4-FFF2-40B4-BE49-F238E27FC236}">
                <a16:creationId xmlns:a16="http://schemas.microsoft.com/office/drawing/2014/main" id="{96792EBF-F9BF-49C1-B654-30BBF56E58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4989" y="4489854"/>
            <a:ext cx="913432" cy="618923"/>
          </a:xfrm>
          <a:prstGeom prst="rect">
            <a:avLst/>
          </a:prstGeom>
        </p:spPr>
      </p:pic>
      <p:pic>
        <p:nvPicPr>
          <p:cNvPr id="66" name="Immagine 29" descr="Immagine che contiene disegnando&#10;&#10;Descrizione generata con affidabilità molto elevata">
            <a:extLst>
              <a:ext uri="{FF2B5EF4-FFF2-40B4-BE49-F238E27FC236}">
                <a16:creationId xmlns:a16="http://schemas.microsoft.com/office/drawing/2014/main" id="{4C2BDB7E-D239-497F-9FB7-26E3E854E7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36958" y="4546790"/>
            <a:ext cx="628225" cy="567765"/>
          </a:xfrm>
          <a:prstGeom prst="rect">
            <a:avLst/>
          </a:prstGeom>
        </p:spPr>
      </p:pic>
      <p:pic>
        <p:nvPicPr>
          <p:cNvPr id="67" name="Immagine 12">
            <a:extLst>
              <a:ext uri="{FF2B5EF4-FFF2-40B4-BE49-F238E27FC236}">
                <a16:creationId xmlns:a16="http://schemas.microsoft.com/office/drawing/2014/main" id="{3FC28744-6AEA-470F-A9DD-CF3C26EBE6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84854" y="4724289"/>
            <a:ext cx="1118757" cy="279454"/>
          </a:xfrm>
          <a:prstGeom prst="rect">
            <a:avLst/>
          </a:prstGeom>
        </p:spPr>
      </p:pic>
      <p:pic>
        <p:nvPicPr>
          <p:cNvPr id="68" name="Immagine 15" descr="Immagine che contiene orologio&#10;&#10;Descrizione generata con affidabilità molto elevata">
            <a:extLst>
              <a:ext uri="{FF2B5EF4-FFF2-40B4-BE49-F238E27FC236}">
                <a16:creationId xmlns:a16="http://schemas.microsoft.com/office/drawing/2014/main" id="{C35E008A-B5CD-4DF3-ABE2-E1AAF87331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9117" y="5243359"/>
            <a:ext cx="1286363" cy="414762"/>
          </a:xfrm>
          <a:prstGeom prst="rect">
            <a:avLst/>
          </a:prstGeom>
        </p:spPr>
      </p:pic>
      <p:pic>
        <p:nvPicPr>
          <p:cNvPr id="69" name="Immagine 20">
            <a:extLst>
              <a:ext uri="{FF2B5EF4-FFF2-40B4-BE49-F238E27FC236}">
                <a16:creationId xmlns:a16="http://schemas.microsoft.com/office/drawing/2014/main" id="{B2DFF145-3BA8-4917-B204-CA701255EC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87677" y="5270277"/>
            <a:ext cx="977044" cy="567764"/>
          </a:xfrm>
          <a:prstGeom prst="rect">
            <a:avLst/>
          </a:prstGeom>
        </p:spPr>
      </p:pic>
      <p:pic>
        <p:nvPicPr>
          <p:cNvPr id="70" name="Immagine 33" descr="Immagine che contiene disegnando&#10;&#10;Descrizione generata con affidabilità molto elevata">
            <a:extLst>
              <a:ext uri="{FF2B5EF4-FFF2-40B4-BE49-F238E27FC236}">
                <a16:creationId xmlns:a16="http://schemas.microsoft.com/office/drawing/2014/main" id="{8381AD91-76D7-4777-B0A8-CD6A2938A0A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13750" y="6090203"/>
            <a:ext cx="1086867" cy="364972"/>
          </a:xfrm>
          <a:prstGeom prst="rect">
            <a:avLst/>
          </a:prstGeom>
        </p:spPr>
      </p:pic>
      <p:pic>
        <p:nvPicPr>
          <p:cNvPr id="71" name="Immagine 4" descr="Immagine che contiene segnale&#10;&#10;Descrizione generata con affidabilità molto elevata">
            <a:extLst>
              <a:ext uri="{FF2B5EF4-FFF2-40B4-BE49-F238E27FC236}">
                <a16:creationId xmlns:a16="http://schemas.microsoft.com/office/drawing/2014/main" id="{62FF52F8-3181-4FB9-8A25-5BDA0C27A25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0800000" flipH="1" flipV="1">
            <a:off x="3260830" y="6038280"/>
            <a:ext cx="886026" cy="446781"/>
          </a:xfrm>
          <a:prstGeom prst="rect">
            <a:avLst/>
          </a:prstGeom>
        </p:spPr>
      </p:pic>
      <p:pic>
        <p:nvPicPr>
          <p:cNvPr id="72" name="Immagine 11" descr="Immagine che contiene disegnando, segnale&#10;&#10;Descrizione generata con affidabilità molto elevata">
            <a:extLst>
              <a:ext uri="{FF2B5EF4-FFF2-40B4-BE49-F238E27FC236}">
                <a16:creationId xmlns:a16="http://schemas.microsoft.com/office/drawing/2014/main" id="{B374A551-9CFA-4A73-A8C4-8EFA41B1BC9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4989" y="6140941"/>
            <a:ext cx="1086867" cy="3204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541954-751B-472D-A7E1-153266F07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71" y="4679765"/>
            <a:ext cx="1001741" cy="36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magine 15">
            <a:extLst>
              <a:ext uri="{FF2B5EF4-FFF2-40B4-BE49-F238E27FC236}">
                <a16:creationId xmlns:a16="http://schemas.microsoft.com/office/drawing/2014/main" id="{FD5225DF-E33B-4F44-9EF9-8143EAE3693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686504" y="5301776"/>
            <a:ext cx="628225" cy="52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721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C8DBBBA-A3F3-4007-96FE-78037E86D5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09810"/>
          </a:xfrm>
        </p:spPr>
        <p:txBody>
          <a:bodyPr/>
          <a:lstStyle/>
          <a:p>
            <a:r>
              <a:rPr lang="ru-RU"/>
              <a:t>Какие из перечисленных услуг по трудоустройству Вы считаете наиболее полезными? (Выберите не более 3 вариантов ответа).</a:t>
            </a:r>
            <a:endParaRPr lang="en-ZA" dirty="0"/>
          </a:p>
        </p:txBody>
      </p:sp>
      <p:sp>
        <p:nvSpPr>
          <p:cNvPr id="41" name="Title 4">
            <a:extLst>
              <a:ext uri="{FF2B5EF4-FFF2-40B4-BE49-F238E27FC236}">
                <a16:creationId xmlns:a16="http://schemas.microsoft.com/office/drawing/2014/main" id="{72B6EBA7-44F0-4B65-81FC-2CC2F806A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Самые востребованные</a:t>
            </a:r>
            <a:r>
              <a:rPr lang="en-US" dirty="0"/>
              <a:t> </a:t>
            </a:r>
            <a:r>
              <a:rPr lang="ru-RU" dirty="0"/>
              <a:t>услуги по трудоустройству (1/2)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FAFC35-F38A-42F0-9B5D-3605BCEDF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48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12D49F7-32C5-4E90-B883-3907CD9404E9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829AD10-C63A-490F-9A4E-3E4169C4EE66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00" y="1213200"/>
            <a:ext cx="9644062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0362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C8DBBBA-A3F3-4007-96FE-78037E86D5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09810"/>
          </a:xfrm>
        </p:spPr>
        <p:txBody>
          <a:bodyPr/>
          <a:lstStyle/>
          <a:p>
            <a:r>
              <a:rPr lang="ru-RU"/>
              <a:t>Какие из перечисленных услуг по трудоустройству Вы считаете наиболее полезными? (Выберите не более 3 вариантов ответа).</a:t>
            </a:r>
            <a:endParaRPr lang="en-ZA" dirty="0"/>
          </a:p>
        </p:txBody>
      </p:sp>
      <p:sp>
        <p:nvSpPr>
          <p:cNvPr id="41" name="Title 4">
            <a:extLst>
              <a:ext uri="{FF2B5EF4-FFF2-40B4-BE49-F238E27FC236}">
                <a16:creationId xmlns:a16="http://schemas.microsoft.com/office/drawing/2014/main" id="{72B6EBA7-44F0-4B65-81FC-2CC2F806A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Самые востребованные услуги по трудоустройству (2/2)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FAFC35-F38A-42F0-9B5D-3605BCEDF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48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2D49F7-32C5-4E90-B883-3907CD9404E9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829AD10-C63A-490F-9A4E-3E4169C4EE66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00" y="1213200"/>
            <a:ext cx="9644062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5259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E34226E-227E-4863-81D6-A308535DA7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Какие из перечисленных карьерных услуг Вы использовали в своем вузе? (Выбор вариантов не ограничен).</a:t>
            </a:r>
            <a:endParaRPr lang="en-ZA" dirty="0"/>
          </a:p>
        </p:txBody>
      </p:sp>
      <p:sp>
        <p:nvSpPr>
          <p:cNvPr id="37" name="Title 4">
            <a:extLst>
              <a:ext uri="{FF2B5EF4-FFF2-40B4-BE49-F238E27FC236}">
                <a16:creationId xmlns:a16="http://schemas.microsoft.com/office/drawing/2014/main" id="{CEAD03A8-ACE0-478A-A3F4-C2DE5C4AC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Услуги по трудоустройству, которыми пользуются чаще всего (1/2)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0C38F3-BD44-45B8-9035-45CF4E499B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45" name="Rectangle 44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>
              <a:solidFill>
                <a:srgbClr val="41404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23EB15-3719-4D74-B364-BA721DC27036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22471C7-714B-473E-9EC2-E7B0C2238A20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dirty="0">
              <a:solidFill>
                <a:srgbClr val="41404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00" y="993600"/>
            <a:ext cx="9761538" cy="521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0032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E34226E-227E-4863-81D6-A308535DA7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Какие из перечисленных карьерных услуг Вы использовали в своем вузе? (Выбор вариантов не ограничен).</a:t>
            </a:r>
            <a:endParaRPr lang="en-ZA" dirty="0"/>
          </a:p>
        </p:txBody>
      </p:sp>
      <p:sp>
        <p:nvSpPr>
          <p:cNvPr id="37" name="Title 4">
            <a:extLst>
              <a:ext uri="{FF2B5EF4-FFF2-40B4-BE49-F238E27FC236}">
                <a16:creationId xmlns:a16="http://schemas.microsoft.com/office/drawing/2014/main" id="{CEAD03A8-ACE0-478A-A3F4-C2DE5C4AC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Услуги по трудоустройству, которыми пользуются чаще всего (2/2)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0C38F3-BD44-45B8-9035-45CF4E499B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45" name="Rectangle 44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>
              <a:solidFill>
                <a:srgbClr val="41404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23EB15-3719-4D74-B364-BA721DC27036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22471C7-714B-473E-9EC2-E7B0C2238A20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dirty="0">
              <a:solidFill>
                <a:srgbClr val="41404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00" y="993600"/>
            <a:ext cx="9761538" cy="521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6010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156BA-9BF3-44DE-A0CA-5F4D8CB070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09810"/>
          </a:xfrm>
        </p:spPr>
        <p:txBody>
          <a:bodyPr/>
          <a:lstStyle/>
          <a:p>
            <a:r>
              <a:rPr lang="ru-RU"/>
              <a:t>Какими из перечисленных услуг по трудоустройству Вы не пользовались из-за ограниченного доступа к ним в связи с пандемией COVID-19? (Выбор вариантов не ограничен).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4045" y="6215290"/>
            <a:ext cx="5310000" cy="309810"/>
          </a:xfrm>
        </p:spPr>
        <p:txBody>
          <a:bodyPr/>
          <a:lstStyle/>
          <a:p>
            <a:r>
              <a:rPr lang="ru-RU"/>
              <a:t>Вопрос о том, пользовались ли Ваши студенты теми или иными услугами по трудоустройству во время пандемии COVID-19, задается им, исходя из их ответа на вопрос о том, пользовались ли они этими услугами вообще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7D3381-FF9F-424B-AB76-600A7818A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Карьерные услуги, которыми Ваши студенты не смогли воспользоваться из-за COVID-19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0FE3B0-F09C-4F23-BEAB-BBA3B24A18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0" name="Rectangle 9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>
              <a:solidFill>
                <a:srgbClr val="41404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>
              <a:solidFill>
                <a:srgbClr val="41404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23EB15-3719-4D74-B364-BA721DC27036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22471C7-714B-473E-9EC2-E7B0C2238A20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dirty="0">
              <a:solidFill>
                <a:srgbClr val="414041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00" y="1154667"/>
            <a:ext cx="9761538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6140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ktangel 52">
            <a:extLst>
              <a:ext uri="{FF2B5EF4-FFF2-40B4-BE49-F238E27FC236}">
                <a16:creationId xmlns:a16="http://schemas.microsoft.com/office/drawing/2014/main" id="{7B72E926-835E-4790-89C7-326CA36F1C94}"/>
              </a:ext>
            </a:extLst>
          </p:cNvPr>
          <p:cNvSpPr/>
          <p:nvPr/>
        </p:nvSpPr>
        <p:spPr>
          <a:xfrm>
            <a:off x="6282532" y="2105007"/>
            <a:ext cx="4658400" cy="161650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38" name="Rektangel 28">
            <a:extLst>
              <a:ext uri="{FF2B5EF4-FFF2-40B4-BE49-F238E27FC236}">
                <a16:creationId xmlns:a16="http://schemas.microsoft.com/office/drawing/2014/main" id="{A57E9F30-7D30-4013-89B3-FBEA6A5181B2}"/>
              </a:ext>
            </a:extLst>
          </p:cNvPr>
          <p:cNvSpPr/>
          <p:nvPr/>
        </p:nvSpPr>
        <p:spPr>
          <a:xfrm>
            <a:off x="1236819" y="2105099"/>
            <a:ext cx="4658400" cy="16165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Какие из перечисленных карьерных услуг Вы использовали в своем вузе? (Выбор вариантов не ограничен).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274045" y="6215290"/>
            <a:ext cx="5310000" cy="309810"/>
          </a:xfrm>
        </p:spPr>
        <p:txBody>
          <a:bodyPr/>
          <a:lstStyle/>
          <a:p>
            <a:r>
              <a:rPr lang="ru-RU"/>
              <a:t>Число рядом с той или иной услугой по трудоустройству обозначает процент в 2021 году, а процент в 2020 году приводится в (скобках).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Основные изменения с 2020 по 2021 год в отношении использования услуг по трудоустройству</a:t>
            </a:r>
            <a:endParaRPr lang="sv-S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F57064FB-81F1-4226-AEB3-B4D88E75F01D}"/>
              </a:ext>
            </a:extLst>
          </p:cNvPr>
          <p:cNvSpPr/>
          <p:nvPr/>
        </p:nvSpPr>
        <p:spPr>
          <a:xfrm rot="5400000">
            <a:off x="10921868" y="1902282"/>
            <a:ext cx="160564" cy="129855"/>
          </a:xfrm>
          <a:prstGeom prst="rtTriangle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26" name="textruta 39">
            <a:extLst>
              <a:ext uri="{FF2B5EF4-FFF2-40B4-BE49-F238E27FC236}">
                <a16:creationId xmlns:a16="http://schemas.microsoft.com/office/drawing/2014/main" id="{44AA670B-5786-4307-9635-C77F9CA5A216}"/>
              </a:ext>
            </a:extLst>
          </p:cNvPr>
          <p:cNvSpPr txBox="1"/>
          <p:nvPr/>
        </p:nvSpPr>
        <p:spPr>
          <a:xfrm>
            <a:off x="1108650" y="1468301"/>
            <a:ext cx="489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GB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212AB-C649-4396-8833-DA96419EAF57}"/>
              </a:ext>
            </a:extLst>
          </p:cNvPr>
          <p:cNvSpPr txBox="1"/>
          <p:nvPr/>
        </p:nvSpPr>
        <p:spPr>
          <a:xfrm>
            <a:off x="1667863" y="2340170"/>
            <a:ext cx="3643532" cy="3182030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7500"/>
          </a:bodyPr>
          <a:lstStyle/>
          <a:p>
            <a:endParaRPr lang="sv-SE" sz="2800">
              <a:solidFill>
                <a:srgbClr val="414041"/>
              </a:solidFill>
            </a:endParaRPr>
          </a:p>
        </p:txBody>
      </p:sp>
      <p:sp>
        <p:nvSpPr>
          <p:cNvPr id="32" name="Rounded Rectangle 37">
            <a:extLst>
              <a:ext uri="{FF2B5EF4-FFF2-40B4-BE49-F238E27FC236}">
                <a16:creationId xmlns:a16="http://schemas.microsoft.com/office/drawing/2014/main" id="{540EBEE8-DEB8-4DD3-9591-B170E9692B15}"/>
              </a:ext>
            </a:extLst>
          </p:cNvPr>
          <p:cNvSpPr/>
          <p:nvPr/>
        </p:nvSpPr>
        <p:spPr>
          <a:xfrm>
            <a:off x="6187351" y="1321911"/>
            <a:ext cx="4895999" cy="585170"/>
          </a:xfrm>
          <a:prstGeom prst="roundRect">
            <a:avLst>
              <a:gd name="adj" fmla="val 4278"/>
            </a:avLst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EE0A8FAC-2FCD-4412-9FC9-1AB67E7F498E}"/>
              </a:ext>
            </a:extLst>
          </p:cNvPr>
          <p:cNvSpPr/>
          <p:nvPr/>
        </p:nvSpPr>
        <p:spPr>
          <a:xfrm>
            <a:off x="1138952" y="1329272"/>
            <a:ext cx="4895999" cy="585170"/>
          </a:xfrm>
          <a:prstGeom prst="roundRect">
            <a:avLst>
              <a:gd name="adj" fmla="val 427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34" name="textruta 39">
            <a:extLst>
              <a:ext uri="{FF2B5EF4-FFF2-40B4-BE49-F238E27FC236}">
                <a16:creationId xmlns:a16="http://schemas.microsoft.com/office/drawing/2014/main" id="{D6032201-5682-47A9-A7E2-D01A299DFAE2}"/>
              </a:ext>
            </a:extLst>
          </p:cNvPr>
          <p:cNvSpPr txBox="1"/>
          <p:nvPr/>
        </p:nvSpPr>
        <p:spPr>
          <a:xfrm>
            <a:off x="1108650" y="1468301"/>
            <a:ext cx="489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GB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ruta 39">
            <a:extLst>
              <a:ext uri="{FF2B5EF4-FFF2-40B4-BE49-F238E27FC236}">
                <a16:creationId xmlns:a16="http://schemas.microsoft.com/office/drawing/2014/main" id="{9C2578EC-CFB0-4FCE-B5E6-7693D220FF10}"/>
              </a:ext>
            </a:extLst>
          </p:cNvPr>
          <p:cNvSpPr txBox="1"/>
          <p:nvPr/>
        </p:nvSpPr>
        <p:spPr>
          <a:xfrm>
            <a:off x="6183887" y="1442505"/>
            <a:ext cx="489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endParaRPr lang="sv-SE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F2ED3F26-B44E-4188-910C-46B454C3E835}"/>
              </a:ext>
            </a:extLst>
          </p:cNvPr>
          <p:cNvSpPr/>
          <p:nvPr/>
        </p:nvSpPr>
        <p:spPr>
          <a:xfrm rot="5400000">
            <a:off x="5892506" y="1906698"/>
            <a:ext cx="160564" cy="129855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31" name="Rektangel 52">
            <a:extLst>
              <a:ext uri="{FF2B5EF4-FFF2-40B4-BE49-F238E27FC236}">
                <a16:creationId xmlns:a16="http://schemas.microsoft.com/office/drawing/2014/main" id="{49882E61-EA94-C74E-93D4-FC34FB3DE600}"/>
              </a:ext>
            </a:extLst>
          </p:cNvPr>
          <p:cNvSpPr/>
          <p:nvPr/>
        </p:nvSpPr>
        <p:spPr>
          <a:xfrm>
            <a:off x="6295173" y="4038929"/>
            <a:ext cx="4658400" cy="161650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39" name="Rektangel 28">
            <a:extLst>
              <a:ext uri="{FF2B5EF4-FFF2-40B4-BE49-F238E27FC236}">
                <a16:creationId xmlns:a16="http://schemas.microsoft.com/office/drawing/2014/main" id="{716C35E9-1630-3E45-A054-0C7097D1EFA9}"/>
              </a:ext>
            </a:extLst>
          </p:cNvPr>
          <p:cNvSpPr/>
          <p:nvPr/>
        </p:nvSpPr>
        <p:spPr>
          <a:xfrm>
            <a:off x="1249460" y="4039021"/>
            <a:ext cx="4658400" cy="16165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6AC8AC-02DB-4321-86FE-7983B0189FE7}"/>
              </a:ext>
            </a:extLst>
          </p:cNvPr>
          <p:cNvSpPr/>
          <p:nvPr/>
        </p:nvSpPr>
        <p:spPr>
          <a:xfrm>
            <a:off x="1265726" y="2111907"/>
            <a:ext cx="462642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500"/>
              <a:t>Презентации работодателей 55% (50%)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500"/>
              <a:t>Профориентация 21% (18%)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500"/>
              <a:t>Взаимодействие с выпускниками 36% (34%)</a:t>
            </a:r>
            <a:endParaRPr lang="en-US" sz="15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A6AC8AC-02DB-4321-86FE-7983B0189FE7}"/>
              </a:ext>
            </a:extLst>
          </p:cNvPr>
          <p:cNvSpPr/>
          <p:nvPr/>
        </p:nvSpPr>
        <p:spPr>
          <a:xfrm>
            <a:off x="1265721" y="4176297"/>
            <a:ext cx="462642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500"/>
              <a:t>Тренинги по написании резюме/CV и подготовка к собеседованиям 9% (26%)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500"/>
              <a:t>Посещение компаний/организаций 21% (44%)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500"/>
              <a:t>Информация о направлениях карьерного развития 24% (54%)</a:t>
            </a:r>
            <a:endParaRPr lang="en-US" sz="15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A6AC8AC-02DB-4321-86FE-7983B0189FE7}"/>
              </a:ext>
            </a:extLst>
          </p:cNvPr>
          <p:cNvSpPr/>
          <p:nvPr/>
        </p:nvSpPr>
        <p:spPr>
          <a:xfrm>
            <a:off x="6405926" y="2125757"/>
            <a:ext cx="462642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500"/>
              <a:t>Тестирование личностных качеств или навыков 20% (17%)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500"/>
              <a:t>Информация о направлениях карьерного развития 19% (17%)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500"/>
              <a:t>Тренинг по поиску работы 7% (6%)</a:t>
            </a:r>
            <a:endParaRPr lang="en-US" sz="15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A6AC8AC-02DB-4321-86FE-7983B0189FE7}"/>
              </a:ext>
            </a:extLst>
          </p:cNvPr>
          <p:cNvSpPr/>
          <p:nvPr/>
        </p:nvSpPr>
        <p:spPr>
          <a:xfrm>
            <a:off x="6405921" y="4190147"/>
            <a:ext cx="462642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500"/>
              <a:t>Презентации работодателей 23% (26%)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500"/>
              <a:t>Посещение компаний/организаций 17% (21%)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500"/>
              <a:t>Ярмарки вакансий 22% (28%)</a:t>
            </a:r>
            <a:endParaRPr lang="en-US" sz="1500" dirty="0"/>
          </a:p>
        </p:txBody>
      </p:sp>
      <p:sp>
        <p:nvSpPr>
          <p:cNvPr id="52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dirty="0">
              <a:solidFill>
                <a:srgbClr val="41404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28823" y="285316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dirty="0">
              <a:solidFill>
                <a:srgbClr val="41404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52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dirty="0">
              <a:solidFill>
                <a:srgbClr val="41404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A21201B-A1DD-4F01-89FB-08BCEE5B90D8}"/>
              </a:ext>
            </a:extLst>
          </p:cNvPr>
          <p:cNvGrpSpPr/>
          <p:nvPr/>
        </p:nvGrpSpPr>
        <p:grpSpPr>
          <a:xfrm>
            <a:off x="129954" y="1708306"/>
            <a:ext cx="691931" cy="2024955"/>
            <a:chOff x="68559" y="1597698"/>
            <a:chExt cx="821714" cy="1971667"/>
          </a:xfrm>
        </p:grpSpPr>
        <p:sp>
          <p:nvSpPr>
            <p:cNvPr id="43" name="Down Arrow 2">
              <a:extLst>
                <a:ext uri="{FF2B5EF4-FFF2-40B4-BE49-F238E27FC236}">
                  <a16:creationId xmlns:a16="http://schemas.microsoft.com/office/drawing/2014/main" id="{584408CD-F998-49E0-8DB9-2200C4F7B779}"/>
                </a:ext>
              </a:extLst>
            </p:cNvPr>
            <p:cNvSpPr/>
            <p:nvPr/>
          </p:nvSpPr>
          <p:spPr>
            <a:xfrm rot="10800000">
              <a:off x="68559" y="1691000"/>
              <a:ext cx="821714" cy="1842215"/>
            </a:xfrm>
            <a:prstGeom prst="down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06FC8F2-2BC2-4AAE-AAED-708F7D996C7F}"/>
                </a:ext>
              </a:extLst>
            </p:cNvPr>
            <p:cNvSpPr txBox="1"/>
            <p:nvPr/>
          </p:nvSpPr>
          <p:spPr>
            <a:xfrm rot="16200000">
              <a:off x="-519716" y="2506836"/>
              <a:ext cx="1971667" cy="153391"/>
            </a:xfrm>
            <a:prstGeom prst="rect">
              <a:avLst/>
            </a:prstGeom>
            <a:ln>
              <a:noFill/>
            </a:ln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en-GB" sz="1100" dirty="0">
                  <a:solidFill>
                    <a:srgbClr val="1D1C1D"/>
                  </a:solidFill>
                  <a:latin typeface="Slack-Lato"/>
                </a:rPr>
                <a:t>I</a:t>
              </a:r>
              <a:r>
                <a:rPr lang="en-GB" sz="1100" i="0" dirty="0">
                  <a:solidFill>
                    <a:srgbClr val="1D1C1D"/>
                  </a:solidFill>
                  <a:effectLst/>
                  <a:latin typeface="Slack-Lato"/>
                </a:rPr>
                <a:t>ncreased in usage</a:t>
              </a:r>
              <a:endParaRPr lang="en-GB" sz="11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4E88EB-912C-4E33-9A84-1301A53F96A7}"/>
              </a:ext>
            </a:extLst>
          </p:cNvPr>
          <p:cNvGrpSpPr/>
          <p:nvPr/>
        </p:nvGrpSpPr>
        <p:grpSpPr>
          <a:xfrm>
            <a:off x="127777" y="3847322"/>
            <a:ext cx="686930" cy="2122989"/>
            <a:chOff x="-767605" y="1502244"/>
            <a:chExt cx="827928" cy="2067120"/>
          </a:xfrm>
        </p:grpSpPr>
        <p:sp>
          <p:nvSpPr>
            <p:cNvPr id="48" name="Down Arrow 41">
              <a:extLst>
                <a:ext uri="{FF2B5EF4-FFF2-40B4-BE49-F238E27FC236}">
                  <a16:creationId xmlns:a16="http://schemas.microsoft.com/office/drawing/2014/main" id="{BDA61334-4DDA-4BE9-847B-879282897C81}"/>
                </a:ext>
              </a:extLst>
            </p:cNvPr>
            <p:cNvSpPr/>
            <p:nvPr/>
          </p:nvSpPr>
          <p:spPr>
            <a:xfrm>
              <a:off x="-767605" y="1691000"/>
              <a:ext cx="827928" cy="1878364"/>
            </a:xfrm>
            <a:prstGeom prst="down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>
                <a:solidFill>
                  <a:schemeClr val="tx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B36A2D-9796-4E8A-ADCE-C83119C98BA6}"/>
                </a:ext>
              </a:extLst>
            </p:cNvPr>
            <p:cNvSpPr txBox="1"/>
            <p:nvPr/>
          </p:nvSpPr>
          <p:spPr>
            <a:xfrm rot="16200000">
              <a:off x="-1339474" y="2411382"/>
              <a:ext cx="1971667" cy="153391"/>
            </a:xfrm>
            <a:prstGeom prst="rect">
              <a:avLst/>
            </a:prstGeom>
            <a:ln>
              <a:noFill/>
            </a:ln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en-GB" sz="1100" dirty="0">
                  <a:solidFill>
                    <a:srgbClr val="1D1C1D"/>
                  </a:solidFill>
                  <a:latin typeface="Slack-Lato"/>
                </a:rPr>
                <a:t>Decreased</a:t>
              </a:r>
              <a:r>
                <a:rPr lang="en-GB" sz="1100" i="0" dirty="0">
                  <a:solidFill>
                    <a:srgbClr val="1D1C1D"/>
                  </a:solidFill>
                  <a:effectLst/>
                  <a:latin typeface="Slack-Lato"/>
                </a:rPr>
                <a:t> in usage</a:t>
              </a: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966673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Используют ли Ваши студенты карьерные услуги, которые они считают важными?</a:t>
            </a:r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  <a:p>
            <a:endParaRPr lang="sv-SE" dirty="0"/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391611C8-D1C2-44E3-B942-1C4DF8F7EDC5}"/>
              </a:ext>
            </a:extLst>
          </p:cNvPr>
          <p:cNvSpPr/>
          <p:nvPr/>
        </p:nvSpPr>
        <p:spPr>
          <a:xfrm>
            <a:off x="5979008" y="3756852"/>
            <a:ext cx="2955726" cy="1544513"/>
          </a:xfrm>
          <a:prstGeom prst="roundRect">
            <a:avLst>
              <a:gd name="adj" fmla="val 2222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2E71259D-A637-46D2-B840-085F4A05B427}"/>
              </a:ext>
            </a:extLst>
          </p:cNvPr>
          <p:cNvSpPr/>
          <p:nvPr/>
        </p:nvSpPr>
        <p:spPr>
          <a:xfrm>
            <a:off x="2849583" y="3756851"/>
            <a:ext cx="2968960" cy="1544513"/>
          </a:xfrm>
          <a:prstGeom prst="roundRect">
            <a:avLst>
              <a:gd name="adj" fmla="val 2222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28B93621-1355-46AC-96A9-189F30C54FA7}"/>
              </a:ext>
            </a:extLst>
          </p:cNvPr>
          <p:cNvSpPr/>
          <p:nvPr/>
        </p:nvSpPr>
        <p:spPr>
          <a:xfrm>
            <a:off x="5984215" y="2087973"/>
            <a:ext cx="2952586" cy="1544513"/>
          </a:xfrm>
          <a:prstGeom prst="roundRect">
            <a:avLst>
              <a:gd name="adj" fmla="val 2222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71E977CC-6734-47DD-BA01-917495B0A3D1}"/>
              </a:ext>
            </a:extLst>
          </p:cNvPr>
          <p:cNvSpPr/>
          <p:nvPr/>
        </p:nvSpPr>
        <p:spPr>
          <a:xfrm>
            <a:off x="2849583" y="2087973"/>
            <a:ext cx="2968960" cy="1544513"/>
          </a:xfrm>
          <a:prstGeom prst="roundRect">
            <a:avLst>
              <a:gd name="adj" fmla="val 2222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upp 22"/>
          <p:cNvGrpSpPr/>
          <p:nvPr/>
        </p:nvGrpSpPr>
        <p:grpSpPr>
          <a:xfrm>
            <a:off x="1695616" y="1534004"/>
            <a:ext cx="8222033" cy="4623728"/>
            <a:chOff x="1551237" y="1176723"/>
            <a:chExt cx="8784010" cy="5138817"/>
          </a:xfrm>
        </p:grpSpPr>
        <p:grpSp>
          <p:nvGrpSpPr>
            <p:cNvPr id="13" name="Grupp 6"/>
            <p:cNvGrpSpPr/>
            <p:nvPr/>
          </p:nvGrpSpPr>
          <p:grpSpPr>
            <a:xfrm>
              <a:off x="2778095" y="5635326"/>
              <a:ext cx="7557152" cy="680214"/>
              <a:chOff x="1175335" y="3369431"/>
              <a:chExt cx="7557152" cy="661290"/>
            </a:xfrm>
            <a:solidFill>
              <a:schemeClr val="accent4"/>
            </a:solidFill>
          </p:grpSpPr>
          <p:sp>
            <p:nvSpPr>
              <p:cNvPr id="19" name="Femhörning 7"/>
              <p:cNvSpPr/>
              <p:nvPr/>
            </p:nvSpPr>
            <p:spPr>
              <a:xfrm>
                <a:off x="4597151" y="3369431"/>
                <a:ext cx="4135336" cy="661290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60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emhörning 8"/>
              <p:cNvSpPr/>
              <p:nvPr/>
            </p:nvSpPr>
            <p:spPr>
              <a:xfrm rot="10800000">
                <a:off x="1175335" y="3369431"/>
                <a:ext cx="4135336" cy="661290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60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Femhörning 11"/>
            <p:cNvSpPr/>
            <p:nvPr/>
          </p:nvSpPr>
          <p:spPr>
            <a:xfrm rot="16200000">
              <a:off x="978390" y="1749570"/>
              <a:ext cx="2032101" cy="886408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36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" name="Grupp 21"/>
            <p:cNvGrpSpPr/>
            <p:nvPr/>
          </p:nvGrpSpPr>
          <p:grpSpPr>
            <a:xfrm>
              <a:off x="1551237" y="3208825"/>
              <a:ext cx="3011775" cy="3106715"/>
              <a:chOff x="2104782" y="4663038"/>
              <a:chExt cx="1777876" cy="1833920"/>
            </a:xfrm>
          </p:grpSpPr>
          <p:sp>
            <p:nvSpPr>
              <p:cNvPr id="16" name="Rectangle 76"/>
              <p:cNvSpPr/>
              <p:nvPr/>
            </p:nvSpPr>
            <p:spPr>
              <a:xfrm flipV="1">
                <a:off x="2104782" y="4663038"/>
                <a:ext cx="523254" cy="137803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60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79"/>
              <p:cNvSpPr/>
              <p:nvPr/>
            </p:nvSpPr>
            <p:spPr>
              <a:xfrm>
                <a:off x="2104782" y="6041079"/>
                <a:ext cx="523255" cy="54344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60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Parallellogram 20"/>
              <p:cNvSpPr/>
              <p:nvPr/>
            </p:nvSpPr>
            <p:spPr>
              <a:xfrm flipV="1">
                <a:off x="2104782" y="6095422"/>
                <a:ext cx="1777876" cy="401536"/>
              </a:xfrm>
              <a:prstGeom prst="parallelogram">
                <a:avLst>
                  <a:gd name="adj" fmla="val 127783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60" b="0" i="0" u="none" strike="noStrike" kern="1200" cap="none" spc="0" normalizeH="0" baseline="0" noProof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" name="Rektangel 23"/>
          <p:cNvSpPr/>
          <p:nvPr/>
        </p:nvSpPr>
        <p:spPr>
          <a:xfrm rot="16200000">
            <a:off x="686503" y="3315590"/>
            <a:ext cx="2836702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kumimoji="0" lang="az-Cyrl-AZ" sz="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Важность услуг по трудоустройству</a:t>
            </a:r>
            <a:endParaRPr lang="en-US" sz="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ktangel 24"/>
          <p:cNvSpPr/>
          <p:nvPr/>
        </p:nvSpPr>
        <p:spPr>
          <a:xfrm>
            <a:off x="2617872" y="5672342"/>
            <a:ext cx="709551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Использование карьерных услуг среди Ваших студентов</a:t>
            </a:r>
            <a:endParaRPr lang="en-US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ktangel 25"/>
          <p:cNvSpPr/>
          <p:nvPr/>
        </p:nvSpPr>
        <p:spPr>
          <a:xfrm>
            <a:off x="3280280" y="2113558"/>
            <a:ext cx="2099104" cy="15465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kumimoji="0" lang="ru-RU" sz="1350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Важные карьерные услуги, которыми Ваши студенты пользуются меньше</a:t>
            </a:r>
          </a:p>
          <a:p>
            <a:pPr algn="ctr">
              <a:defRPr/>
            </a:pPr>
            <a:r>
              <a:rPr kumimoji="0" lang="ru-RU" sz="1350" strike="noStrike" kern="1200" cap="none" spc="0" normalizeH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– </a:t>
            </a:r>
          </a:p>
          <a:p>
            <a:pPr algn="ctr">
              <a:defRPr/>
            </a:pPr>
            <a:r>
              <a:rPr lang="az-Cyrl-AZ" sz="1350" b="1" strike="noStrike" kern="1200" cap="none" spc="0" normalizeH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Неудовлетворенный спрос</a:t>
            </a:r>
            <a:endParaRPr lang="en-US" sz="1350" b="1" strike="noStrike" kern="120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cs typeface="Calibri" pitchFamily="34" charset="0"/>
            </a:endParaRPr>
          </a:p>
        </p:txBody>
      </p:sp>
      <p:sp>
        <p:nvSpPr>
          <p:cNvPr id="24" name="Rektangel 26"/>
          <p:cNvSpPr/>
          <p:nvPr/>
        </p:nvSpPr>
        <p:spPr>
          <a:xfrm>
            <a:off x="6311549" y="2242150"/>
            <a:ext cx="2294966" cy="113107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kumimoji="0" lang="ru-RU" sz="1350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Важные карьерные услуги, которыми Ваши студенты часто пользуются</a:t>
            </a:r>
          </a:p>
          <a:p>
            <a:pPr algn="ctr">
              <a:defRPr/>
            </a:pPr>
            <a:r>
              <a:rPr kumimoji="0" lang="ru-RU" sz="1350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–</a:t>
            </a:r>
          </a:p>
          <a:p>
            <a:pPr algn="ctr">
              <a:defRPr/>
            </a:pPr>
            <a:r>
              <a:rPr lang="az-Cyrl-AZ" sz="1350" b="1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История успеха</a:t>
            </a:r>
            <a:endParaRPr lang="en-US" sz="1350" b="1" strike="noStrike" kern="120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cs typeface="Calibri" pitchFamily="34" charset="0"/>
            </a:endParaRPr>
          </a:p>
        </p:txBody>
      </p:sp>
      <p:sp>
        <p:nvSpPr>
          <p:cNvPr id="25" name="Rektangel 27"/>
          <p:cNvSpPr/>
          <p:nvPr/>
        </p:nvSpPr>
        <p:spPr>
          <a:xfrm>
            <a:off x="3284511" y="3932827"/>
            <a:ext cx="2099104" cy="13388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kumimoji="0" lang="ru-RU" sz="1350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Менее важные карьерные услуги Ваши студенты используют меньше </a:t>
            </a:r>
          </a:p>
          <a:p>
            <a:pPr algn="ctr">
              <a:defRPr/>
            </a:pPr>
            <a:r>
              <a:rPr kumimoji="0" lang="ru-RU" sz="1350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– </a:t>
            </a:r>
          </a:p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z-Cyrl-AZ" sz="1350" b="1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cs typeface="Calibri" pitchFamily="34" charset="0"/>
              </a:rPr>
              <a:t>Никаких действий</a:t>
            </a:r>
            <a:endParaRPr lang="en-US" sz="1350" b="1" strike="noStrike" kern="120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cs typeface="Calibri" pitchFamily="34" charset="0"/>
            </a:endParaRPr>
          </a:p>
        </p:txBody>
      </p:sp>
      <p:sp>
        <p:nvSpPr>
          <p:cNvPr id="26" name="Rektangel 28"/>
          <p:cNvSpPr/>
          <p:nvPr/>
        </p:nvSpPr>
        <p:spPr>
          <a:xfrm>
            <a:off x="6311548" y="4061420"/>
            <a:ext cx="2294967" cy="113107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kumimoji="0" lang="ru-RU" sz="1350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Менее важные карьерные услуги ваши студенты используют больше </a:t>
            </a:r>
          </a:p>
          <a:p>
            <a:pPr algn="ctr">
              <a:defRPr/>
            </a:pPr>
            <a:r>
              <a:rPr kumimoji="0" lang="ru-RU" sz="1350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– </a:t>
            </a:r>
          </a:p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z-Cyrl-AZ" sz="1350" b="1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Базовое ожидание</a:t>
            </a:r>
            <a:endParaRPr lang="en-US" sz="1350" b="1" strike="noStrike" kern="120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9" name="Rak 36"/>
          <p:cNvCxnSpPr/>
          <p:nvPr/>
        </p:nvCxnSpPr>
        <p:spPr>
          <a:xfrm flipH="1">
            <a:off x="5870260" y="2073428"/>
            <a:ext cx="5615" cy="3199194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37"/>
          <p:cNvCxnSpPr/>
          <p:nvPr/>
        </p:nvCxnSpPr>
        <p:spPr>
          <a:xfrm flipH="1">
            <a:off x="3195066" y="3715913"/>
            <a:ext cx="5451688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105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C8DBBBA-A3F3-4007-96FE-78037E86D5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665549"/>
          </a:xfrm>
        </p:spPr>
        <p:txBody>
          <a:bodyPr/>
          <a:lstStyle/>
          <a:p>
            <a:r>
              <a:rPr lang="ru-RU"/>
              <a:t>Какие из перечисленных услуг по трудоустройству Вы считаете наиболее полезными? (Выберите не более 3 вариантов ответа).</a:t>
            </a:r>
          </a:p>
          <a:p>
            <a:r>
              <a:rPr lang="ru-RU"/>
              <a:t>Какими из перечисленных услуг своего учебного заведения по трудоустройству Вы воспользовались? (Выбор вариантов не ограничен).</a:t>
            </a:r>
          </a:p>
          <a:p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01C77B-967F-4497-A97D-B3BD5152B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Потребность в услугах по трудоустройству и их использование</a:t>
            </a:r>
            <a:endParaRPr lang="en-US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7FAA9BE-4CC1-4029-8FAB-99E6508E17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7857D1-955A-4D32-A080-E7D827B487C8}"/>
              </a:ext>
            </a:extLst>
          </p:cNvPr>
          <p:cNvSpPr txBox="1"/>
          <p:nvPr/>
        </p:nvSpPr>
        <p:spPr>
          <a:xfrm>
            <a:off x="6930887" y="2009877"/>
            <a:ext cx="1563756" cy="159471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7500"/>
          </a:bodyPr>
          <a:lstStyle/>
          <a:p>
            <a:endParaRPr lang="en-US" sz="280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94" y="993600"/>
            <a:ext cx="8869013" cy="50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487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1999C56-EBC0-4B23-9E05-4A5AA6B882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341563"/>
            <a:ext cx="5035066" cy="205166"/>
          </a:xfrm>
        </p:spPr>
        <p:txBody>
          <a:bodyPr/>
          <a:lstStyle/>
          <a:p>
            <a:r>
              <a:rPr lang="ru-RU" dirty="0"/>
              <a:t>Какие из перечисленных карьерных услуг Вы использовали в своем вузе? Выбор вариантов не ограничен.</a:t>
            </a:r>
            <a:endParaRPr lang="en-US" dirty="0"/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5A5AEE2B-CAA5-4A90-9968-DAB51ED5D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Использование услуг по трудоустройству в целом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922E1F-F7D5-420A-B5FC-834B1D8AA9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27" name="Rectangle 26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>
              <a:solidFill>
                <a:srgbClr val="414041"/>
              </a:solidFill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1AE2136C-24B8-43B9-BCE4-A061325DA2A8}"/>
              </a:ext>
            </a:extLst>
          </p:cNvPr>
          <p:cNvSpPr txBox="1"/>
          <p:nvPr/>
        </p:nvSpPr>
        <p:spPr>
          <a:xfrm>
            <a:off x="2439810" y="5355314"/>
            <a:ext cx="3444564" cy="34842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132" dirty="0">
                <a:solidFill>
                  <a:srgbClr val="202020"/>
                </a:solidFill>
                <a:latin typeface="Calibri" pitchFamily="34" charset="0"/>
                <a:cs typeface="Calibri" pitchFamily="34" charset="0"/>
              </a:rPr>
              <a:t>Доля студентов университета, воспользовавшихся одной или несколькими услугами по трудоустройству</a:t>
            </a:r>
            <a:endParaRPr lang="en-US" sz="1132" dirty="0">
              <a:solidFill>
                <a:srgbClr val="20202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ktangel 49">
            <a:extLst>
              <a:ext uri="{FF2B5EF4-FFF2-40B4-BE49-F238E27FC236}">
                <a16:creationId xmlns:a16="http://schemas.microsoft.com/office/drawing/2014/main" id="{3308E86F-424A-4A6F-85B9-5C9FC822EE73}"/>
              </a:ext>
            </a:extLst>
          </p:cNvPr>
          <p:cNvSpPr/>
          <p:nvPr/>
        </p:nvSpPr>
        <p:spPr>
          <a:xfrm>
            <a:off x="2165910" y="5451043"/>
            <a:ext cx="169814" cy="169814"/>
          </a:xfrm>
          <a:prstGeom prst="rect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918" tIns="46958" rIns="93918" bIns="46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887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24" name="Rektangel 51">
            <a:extLst>
              <a:ext uri="{FF2B5EF4-FFF2-40B4-BE49-F238E27FC236}">
                <a16:creationId xmlns:a16="http://schemas.microsoft.com/office/drawing/2014/main" id="{7C820D74-37A0-4C1E-A573-6160CCC1654C}"/>
              </a:ext>
            </a:extLst>
          </p:cNvPr>
          <p:cNvSpPr/>
          <p:nvPr/>
        </p:nvSpPr>
        <p:spPr>
          <a:xfrm>
            <a:off x="2165910" y="5888219"/>
            <a:ext cx="169814" cy="1698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918" tIns="46958" rIns="93918" bIns="46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887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DDB1DBE5-FA13-4572-A46F-AA917576987E}"/>
              </a:ext>
            </a:extLst>
          </p:cNvPr>
          <p:cNvSpPr txBox="1"/>
          <p:nvPr/>
        </p:nvSpPr>
        <p:spPr>
          <a:xfrm>
            <a:off x="2439810" y="5764111"/>
            <a:ext cx="2724000" cy="5226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132" dirty="0">
                <a:solidFill>
                  <a:srgbClr val="202020"/>
                </a:solidFill>
                <a:latin typeface="Calibri" pitchFamily="34" charset="0"/>
                <a:cs typeface="Calibri" pitchFamily="34" charset="0"/>
              </a:rPr>
              <a:t>Доля студентов университета, не воспользовавшихся ни одной из услуг по трудоустройству</a:t>
            </a:r>
            <a:endParaRPr lang="en-US" sz="1132" dirty="0">
              <a:solidFill>
                <a:srgbClr val="20202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74A3B0B4-0AFA-4FC9-AEF8-F59D2A88EC6E}"/>
              </a:ext>
            </a:extLst>
          </p:cNvPr>
          <p:cNvSpPr txBox="1"/>
          <p:nvPr/>
        </p:nvSpPr>
        <p:spPr>
          <a:xfrm>
            <a:off x="7593340" y="5331378"/>
            <a:ext cx="3349859" cy="34842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132">
                <a:solidFill>
                  <a:srgbClr val="202020"/>
                </a:solidFill>
                <a:latin typeface="Calibri" pitchFamily="34" charset="0"/>
                <a:cs typeface="Calibri" pitchFamily="34" charset="0"/>
              </a:rPr>
              <a:t>Доля студентов университета, воспользовавшихся одной или несколькими услугами по трудоустройству</a:t>
            </a:r>
            <a:endParaRPr lang="en-US" sz="1132" dirty="0">
              <a:solidFill>
                <a:srgbClr val="20202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ktangel 49">
            <a:extLst>
              <a:ext uri="{FF2B5EF4-FFF2-40B4-BE49-F238E27FC236}">
                <a16:creationId xmlns:a16="http://schemas.microsoft.com/office/drawing/2014/main" id="{8DA07A9E-00B6-4054-A4CE-5872ECCCB24E}"/>
              </a:ext>
            </a:extLst>
          </p:cNvPr>
          <p:cNvSpPr/>
          <p:nvPr/>
        </p:nvSpPr>
        <p:spPr>
          <a:xfrm>
            <a:off x="7319440" y="5439973"/>
            <a:ext cx="169814" cy="169814"/>
          </a:xfrm>
          <a:prstGeom prst="rect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918" tIns="46958" rIns="93918" bIns="46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887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29" name="Rektangel 51">
            <a:extLst>
              <a:ext uri="{FF2B5EF4-FFF2-40B4-BE49-F238E27FC236}">
                <a16:creationId xmlns:a16="http://schemas.microsoft.com/office/drawing/2014/main" id="{A9BD01EE-7E0C-4557-90CA-F41EAEE20FD9}"/>
              </a:ext>
            </a:extLst>
          </p:cNvPr>
          <p:cNvSpPr/>
          <p:nvPr/>
        </p:nvSpPr>
        <p:spPr>
          <a:xfrm>
            <a:off x="7319440" y="5950625"/>
            <a:ext cx="169814" cy="1698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918" tIns="46958" rIns="93918" bIns="46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887" dirty="0">
              <a:solidFill>
                <a:srgbClr val="073C47"/>
              </a:solidFill>
              <a:cs typeface="Calibri" pitchFamily="34" charset="0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60F7FC07-ADB7-46B5-9650-DED7C69836D3}"/>
              </a:ext>
            </a:extLst>
          </p:cNvPr>
          <p:cNvSpPr txBox="1"/>
          <p:nvPr/>
        </p:nvSpPr>
        <p:spPr>
          <a:xfrm>
            <a:off x="7593341" y="5774211"/>
            <a:ext cx="2724000" cy="5226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ru-RU" sz="1132" dirty="0">
                <a:solidFill>
                  <a:srgbClr val="202020"/>
                </a:solidFill>
                <a:latin typeface="Calibri" pitchFamily="34" charset="0"/>
                <a:cs typeface="Calibri" pitchFamily="34" charset="0"/>
              </a:rPr>
              <a:t>Доля студентов университета, не воспользовавшихся ни одной из услуг по трудоустройству</a:t>
            </a:r>
            <a:endParaRPr lang="en-US" sz="1132" dirty="0">
              <a:solidFill>
                <a:srgbClr val="20202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7A449C-F484-4285-9602-503756ADDF53}"/>
              </a:ext>
            </a:extLst>
          </p:cNvPr>
          <p:cNvSpPr txBox="1"/>
          <p:nvPr/>
        </p:nvSpPr>
        <p:spPr>
          <a:xfrm>
            <a:off x="2371032" y="1080403"/>
            <a:ext cx="2341620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az-Cyrl-AZ" sz="1600">
                <a:solidFill>
                  <a:srgbClr val="0E97C1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US" sz="1600" dirty="0">
              <a:solidFill>
                <a:srgbClr val="0E97C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E4EF16-588A-4D20-82E6-375436AB559B}"/>
              </a:ext>
            </a:extLst>
          </p:cNvPr>
          <p:cNvSpPr txBox="1"/>
          <p:nvPr/>
        </p:nvSpPr>
        <p:spPr>
          <a:xfrm>
            <a:off x="7585323" y="1082350"/>
            <a:ext cx="2341620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az-Cyrl-AZ" sz="1600">
                <a:solidFill>
                  <a:srgbClr val="074B60"/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endParaRPr lang="en-US" sz="1600" dirty="0">
              <a:solidFill>
                <a:srgbClr val="074B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2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dirty="0">
              <a:solidFill>
                <a:srgbClr val="41404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21ECA0-68E7-46A2-9186-06BD8B077212}"/>
              </a:ext>
            </a:extLst>
          </p:cNvPr>
          <p:cNvSpPr txBox="1"/>
          <p:nvPr/>
        </p:nvSpPr>
        <p:spPr>
          <a:xfrm>
            <a:off x="4156375" y="6225969"/>
            <a:ext cx="1727999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132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Средний уровень 2019 года:</a:t>
            </a:r>
            <a:endParaRPr lang="en-GB" sz="1132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D689C8-2654-46A2-8AE8-93B526F3B755}"/>
              </a:ext>
            </a:extLst>
          </p:cNvPr>
          <p:cNvSpPr txBox="1"/>
          <p:nvPr/>
        </p:nvSpPr>
        <p:spPr>
          <a:xfrm>
            <a:off x="6574343" y="6235489"/>
            <a:ext cx="1715578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132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Средний уровень 2019 года:</a:t>
            </a:r>
            <a:endParaRPr lang="en-GB" sz="1132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00" y="1598400"/>
            <a:ext cx="4075112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00" y="1584000"/>
            <a:ext cx="4075112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8099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99C56-EBC0-4B23-9E05-4A5AA6B882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Какие из перечисленных карьерных услуг Вы использовали в своем вузе? Выбор вариантов не ограничен.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5AEE2B-CAA5-4A90-9968-DAB51ED5D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Доля (%) учащихся, которые не пользовались никакими услугами по трудоустройству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0C38F3-BD44-45B8-9035-45CF4E499B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24" name="Rectangle 23"/>
          <p:cNvSpPr/>
          <p:nvPr/>
        </p:nvSpPr>
        <p:spPr>
          <a:xfrm>
            <a:off x="492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>
              <a:solidFill>
                <a:srgbClr val="41404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21ECA0-68E7-46A2-9186-06BD8B077212}"/>
              </a:ext>
            </a:extLst>
          </p:cNvPr>
          <p:cNvSpPr txBox="1"/>
          <p:nvPr/>
        </p:nvSpPr>
        <p:spPr>
          <a:xfrm>
            <a:off x="4156375" y="6225969"/>
            <a:ext cx="1727999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132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Средний уровень 2019 года:</a:t>
            </a:r>
            <a:endParaRPr lang="en-GB" sz="1132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FD689C8-2654-46A2-8AE8-93B526F3B755}"/>
              </a:ext>
            </a:extLst>
          </p:cNvPr>
          <p:cNvSpPr txBox="1"/>
          <p:nvPr/>
        </p:nvSpPr>
        <p:spPr>
          <a:xfrm>
            <a:off x="6574343" y="6235489"/>
            <a:ext cx="1715578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132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Средний уровень 2019 года:</a:t>
            </a:r>
            <a:endParaRPr lang="en-GB" sz="1132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713D5-EA8C-5C42-B99A-87294CD9FE5A}"/>
              </a:ext>
            </a:extLst>
          </p:cNvPr>
          <p:cNvSpPr txBox="1"/>
          <p:nvPr/>
        </p:nvSpPr>
        <p:spPr>
          <a:xfrm>
            <a:off x="3703320" y="-1225296"/>
            <a:ext cx="0" cy="0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25000" lnSpcReduction="20000"/>
          </a:bodyPr>
          <a:lstStyle/>
          <a:p>
            <a:endParaRPr lang="x-none" sz="280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549760" y="6054445"/>
            <a:ext cx="472314" cy="0"/>
          </a:xfrm>
          <a:prstGeom prst="line">
            <a:avLst/>
          </a:prstGeom>
          <a:ln w="63500" cmpd="sng">
            <a:solidFill>
              <a:srgbClr val="0E97C1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98698" y="5906659"/>
            <a:ext cx="1696870" cy="294269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r>
              <a:rPr lang="az-Cyrl-AZ" sz="1000">
                <a:solidFill>
                  <a:srgbClr val="848284"/>
                </a:solidFill>
              </a:rPr>
              <a:t>Ваши студенты</a:t>
            </a:r>
            <a:endParaRPr lang="sv-SE" sz="1000" dirty="0">
              <a:solidFill>
                <a:srgbClr val="848284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812093" y="6054445"/>
            <a:ext cx="472314" cy="0"/>
          </a:xfrm>
          <a:prstGeom prst="line">
            <a:avLst/>
          </a:prstGeom>
          <a:ln w="63500" cmpd="sng">
            <a:solidFill>
              <a:srgbClr val="074B60"/>
            </a:solidFill>
            <a:prstDash val="sysDot"/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61031" y="5906659"/>
            <a:ext cx="1696870" cy="294269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r>
              <a:rPr lang="az-Cyrl-AZ" sz="1000">
                <a:solidFill>
                  <a:srgbClr val="848284"/>
                </a:solidFill>
              </a:rPr>
              <a:t>Все студенты</a:t>
            </a:r>
            <a:endParaRPr lang="sv-SE" sz="1000" dirty="0">
              <a:solidFill>
                <a:srgbClr val="848284"/>
              </a:solidFill>
            </a:endParaRPr>
          </a:p>
        </p:txBody>
      </p:sp>
      <p:sp>
        <p:nvSpPr>
          <p:cNvPr id="19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dirty="0">
              <a:solidFill>
                <a:srgbClr val="414041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2703070" y="5978062"/>
            <a:ext cx="147362" cy="141942"/>
          </a:xfrm>
          <a:prstGeom prst="triangl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>
            <a:off x="4962250" y="5978062"/>
            <a:ext cx="147362" cy="141942"/>
          </a:xfrm>
          <a:prstGeom prst="triangl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2564519" y="5710649"/>
            <a:ext cx="5596441" cy="294269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7" name="Up Arrow 26"/>
          <p:cNvSpPr/>
          <p:nvPr/>
        </p:nvSpPr>
        <p:spPr>
          <a:xfrm>
            <a:off x="231407" y="1471246"/>
            <a:ext cx="269417" cy="3894130"/>
          </a:xfrm>
          <a:prstGeom prst="up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0824" y="1237131"/>
            <a:ext cx="279903" cy="3738282"/>
          </a:xfrm>
          <a:prstGeom prst="rect">
            <a:avLst/>
          </a:prstGeom>
        </p:spPr>
        <p:txBody>
          <a:bodyPr vert="vert270" wrap="square" lIns="99551" tIns="49775" rIns="99551" bIns="49775" rtlCol="0" anchor="ctr">
            <a:noAutofit/>
          </a:bodyPr>
          <a:lstStyle/>
          <a:p>
            <a:r>
              <a:rPr lang="ru-RU" sz="1200"/>
              <a:t>Доля (%) учащихся, которые не пользовались никакими услугами по трудоустройству</a:t>
            </a:r>
          </a:p>
          <a:p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673543" y="5771423"/>
            <a:ext cx="1509149" cy="167282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200"/>
              <a:t>Год</a:t>
            </a:r>
            <a:endParaRPr lang="en-US" sz="12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0" y="1178112"/>
            <a:ext cx="8404225" cy="453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78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DA1C9EC-9D7A-4C0B-AA66-3503315720F0}"/>
              </a:ext>
            </a:extLst>
          </p:cNvPr>
          <p:cNvSpPr/>
          <p:nvPr/>
        </p:nvSpPr>
        <p:spPr>
          <a:xfrm>
            <a:off x="0" y="-54372"/>
            <a:ext cx="12193094" cy="691237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4000">
                <a:schemeClr val="bg1"/>
              </a:gs>
              <a:gs pos="53000">
                <a:schemeClr val="bg1"/>
              </a:gs>
              <a:gs pos="100000">
                <a:srgbClr val="BFE3EE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Title 173">
            <a:extLst>
              <a:ext uri="{FF2B5EF4-FFF2-40B4-BE49-F238E27FC236}">
                <a16:creationId xmlns:a16="http://schemas.microsoft.com/office/drawing/2014/main" id="{970B105F-37D6-4FF2-8E34-2B2151F0E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Глобальные клиенты</a:t>
            </a:r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E68976B-4027-4A48-8B68-51EF93102422}"/>
              </a:ext>
            </a:extLst>
          </p:cNvPr>
          <p:cNvSpPr txBox="1">
            <a:spLocks/>
          </p:cNvSpPr>
          <p:nvPr/>
        </p:nvSpPr>
        <p:spPr>
          <a:xfrm>
            <a:off x="565592" y="1390973"/>
            <a:ext cx="4646110" cy="54191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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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476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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381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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sz="1400" dirty="0">
                <a:solidFill>
                  <a:schemeClr val="tx1"/>
                </a:solidFill>
                <a:latin typeface="Century Gothic"/>
                <a:cs typeface="Arial"/>
              </a:rPr>
              <a:t>Уже более 30 лет мы являемся надежным партнером по развитию бренда многих </a:t>
            </a:r>
            <a:r>
              <a:rPr lang="ru-RU" sz="1400" b="1" dirty="0">
                <a:solidFill>
                  <a:schemeClr val="tx1"/>
                </a:solidFill>
                <a:latin typeface="Century Gothic"/>
                <a:cs typeface="Arial"/>
              </a:rPr>
              <a:t>из известнейших работодателей мирового класса</a:t>
            </a:r>
            <a:r>
              <a:rPr lang="ru-RU" sz="1400" dirty="0">
                <a:solidFill>
                  <a:schemeClr val="tx1"/>
                </a:solidFill>
                <a:latin typeface="Century Gothic"/>
                <a:cs typeface="Arial"/>
              </a:rPr>
              <a:t>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sz="1400" dirty="0">
                <a:solidFill>
                  <a:schemeClr val="tx1"/>
                </a:solidFill>
                <a:latin typeface="Century Gothic"/>
                <a:cs typeface="Arial"/>
              </a:rPr>
              <a:t>Наши данные, аналитика и рекомендации формируют имидж работодателей со всего мира, помогая привлекать, набирать и удерживать ценные кадры. 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sz="1400" dirty="0">
                <a:solidFill>
                  <a:schemeClr val="tx1"/>
                </a:solidFill>
                <a:latin typeface="Century Gothic"/>
                <a:cs typeface="Arial"/>
              </a:rPr>
              <a:t>Составляя рейтинг самых привлекательных работодателей в мире, мы анализируем устремления перспективных кандидатов на трудоустройство, чтобы понять, как эти устремления согласуются с восприятием работодателями самих себя. Понимание мотивации кандидатов помогает любым организациям лучше подготовиться к привлечению и удержанию ценных кадров.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ru-RU" sz="1400" dirty="0">
              <a:solidFill>
                <a:schemeClr val="tx1"/>
              </a:solidFill>
              <a:latin typeface="Century Gothic"/>
              <a:cs typeface="Arial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sz="1400" dirty="0">
                <a:solidFill>
                  <a:schemeClr val="tx1"/>
                </a:solidFill>
                <a:latin typeface="Century Gothic"/>
                <a:cs typeface="Arial"/>
              </a:rPr>
              <a:t>Подробнее см. здесь: </a:t>
            </a:r>
            <a:r>
              <a:rPr lang="ru-RU" sz="1400" dirty="0">
                <a:solidFill>
                  <a:schemeClr val="tx1"/>
                </a:solidFill>
                <a:latin typeface="Century Gothic"/>
                <a:cs typeface="Arial"/>
                <a:hlinkClick r:id="rId2"/>
              </a:rPr>
              <a:t>https://universumglobal.com/about-universum/</a:t>
            </a:r>
            <a:endParaRPr lang="en-US" sz="1400" dirty="0">
              <a:solidFill>
                <a:schemeClr val="tx1"/>
              </a:solidFill>
              <a:latin typeface="Century Gothic"/>
              <a:cs typeface="Arial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ru-RU" sz="1400" dirty="0">
              <a:solidFill>
                <a:schemeClr val="tx1"/>
              </a:solidFill>
              <a:latin typeface="Century Gothic"/>
              <a:cs typeface="Arial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1400" b="1" dirty="0">
              <a:solidFill>
                <a:schemeClr val="tx1"/>
              </a:solidFill>
              <a:latin typeface="Century Gothic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1D8413-4551-4825-909E-3B46D81B5171}"/>
              </a:ext>
            </a:extLst>
          </p:cNvPr>
          <p:cNvSpPr/>
          <p:nvPr/>
        </p:nvSpPr>
        <p:spPr>
          <a:xfrm>
            <a:off x="9500880" y="2224661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0A13B2-317D-4E60-8043-395E07A85899}"/>
              </a:ext>
            </a:extLst>
          </p:cNvPr>
          <p:cNvSpPr/>
          <p:nvPr/>
        </p:nvSpPr>
        <p:spPr>
          <a:xfrm>
            <a:off x="8212322" y="2224661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4F0B0F-D2B8-4D37-9809-79CA6B4FFC60}"/>
              </a:ext>
            </a:extLst>
          </p:cNvPr>
          <p:cNvSpPr/>
          <p:nvPr/>
        </p:nvSpPr>
        <p:spPr>
          <a:xfrm>
            <a:off x="8352936" y="4888584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ACD35D-91FD-46F5-B1B7-CFEE6158F097}"/>
              </a:ext>
            </a:extLst>
          </p:cNvPr>
          <p:cNvSpPr/>
          <p:nvPr/>
        </p:nvSpPr>
        <p:spPr>
          <a:xfrm>
            <a:off x="6980299" y="5660976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24C443-EBFC-470F-BD6A-A708A2ED05A0}"/>
              </a:ext>
            </a:extLst>
          </p:cNvPr>
          <p:cNvSpPr/>
          <p:nvPr/>
        </p:nvSpPr>
        <p:spPr>
          <a:xfrm>
            <a:off x="5684248" y="2224661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2ACF88-4A0B-4849-8AB1-9269E6923E94}"/>
              </a:ext>
            </a:extLst>
          </p:cNvPr>
          <p:cNvSpPr/>
          <p:nvPr/>
        </p:nvSpPr>
        <p:spPr>
          <a:xfrm>
            <a:off x="6973828" y="2224661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8864A2-8A40-470B-BC09-64202AD26ED7}"/>
              </a:ext>
            </a:extLst>
          </p:cNvPr>
          <p:cNvSpPr/>
          <p:nvPr/>
        </p:nvSpPr>
        <p:spPr>
          <a:xfrm>
            <a:off x="5816345" y="5587816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8316B-9790-4401-ADB1-DABC8FE09E17}"/>
              </a:ext>
            </a:extLst>
          </p:cNvPr>
          <p:cNvSpPr/>
          <p:nvPr/>
        </p:nvSpPr>
        <p:spPr>
          <a:xfrm>
            <a:off x="8072705" y="5587816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5D9A4C-94A3-4BA6-B72D-113B3FBFB12C}"/>
              </a:ext>
            </a:extLst>
          </p:cNvPr>
          <p:cNvSpPr/>
          <p:nvPr/>
        </p:nvSpPr>
        <p:spPr>
          <a:xfrm>
            <a:off x="5684248" y="1438560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1F2A8D-A726-444D-AC33-6569A4C53842}"/>
              </a:ext>
            </a:extLst>
          </p:cNvPr>
          <p:cNvSpPr/>
          <p:nvPr/>
        </p:nvSpPr>
        <p:spPr>
          <a:xfrm>
            <a:off x="6973828" y="1438560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115364-3DF6-46AE-B2C7-2A71DE645E5C}"/>
              </a:ext>
            </a:extLst>
          </p:cNvPr>
          <p:cNvSpPr/>
          <p:nvPr/>
        </p:nvSpPr>
        <p:spPr>
          <a:xfrm>
            <a:off x="8212322" y="1438560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267945-649B-40D7-965E-71A7CCDD762C}"/>
              </a:ext>
            </a:extLst>
          </p:cNvPr>
          <p:cNvSpPr/>
          <p:nvPr/>
        </p:nvSpPr>
        <p:spPr>
          <a:xfrm>
            <a:off x="9500880" y="1438560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99A5B4-A691-4289-96B4-80EEF624CC14}"/>
              </a:ext>
            </a:extLst>
          </p:cNvPr>
          <p:cNvSpPr/>
          <p:nvPr/>
        </p:nvSpPr>
        <p:spPr>
          <a:xfrm>
            <a:off x="10756039" y="1438560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4A2AAE-D6DD-4875-85F7-3298A38F26E9}"/>
              </a:ext>
            </a:extLst>
          </p:cNvPr>
          <p:cNvSpPr/>
          <p:nvPr/>
        </p:nvSpPr>
        <p:spPr>
          <a:xfrm>
            <a:off x="7006545" y="4884729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37A7B2-BC03-4F9E-8E92-746D9AA8F61A}"/>
              </a:ext>
            </a:extLst>
          </p:cNvPr>
          <p:cNvSpPr/>
          <p:nvPr/>
        </p:nvSpPr>
        <p:spPr>
          <a:xfrm>
            <a:off x="10795242" y="5650334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B8BECA-627D-4CE4-8E5C-DF46C39B5CF2}"/>
              </a:ext>
            </a:extLst>
          </p:cNvPr>
          <p:cNvSpPr/>
          <p:nvPr/>
        </p:nvSpPr>
        <p:spPr>
          <a:xfrm>
            <a:off x="5684248" y="707608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35CB7A-DB3A-4E62-BE5E-B3237D405718}"/>
              </a:ext>
            </a:extLst>
          </p:cNvPr>
          <p:cNvSpPr/>
          <p:nvPr/>
        </p:nvSpPr>
        <p:spPr>
          <a:xfrm>
            <a:off x="6973828" y="707608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8F58B-59E9-428B-9462-1E43E7EDF9F8}"/>
              </a:ext>
            </a:extLst>
          </p:cNvPr>
          <p:cNvSpPr/>
          <p:nvPr/>
        </p:nvSpPr>
        <p:spPr>
          <a:xfrm>
            <a:off x="8212322" y="707608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94F0A0-22B4-47F5-9736-36C0871A18C3}"/>
              </a:ext>
            </a:extLst>
          </p:cNvPr>
          <p:cNvSpPr/>
          <p:nvPr/>
        </p:nvSpPr>
        <p:spPr>
          <a:xfrm>
            <a:off x="9500880" y="707608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7014D16-8E5C-4136-9687-822A6AC4D9CD}"/>
              </a:ext>
            </a:extLst>
          </p:cNvPr>
          <p:cNvSpPr/>
          <p:nvPr/>
        </p:nvSpPr>
        <p:spPr>
          <a:xfrm>
            <a:off x="10756039" y="707608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pic>
        <p:nvPicPr>
          <p:cNvPr id="36" name="Picture 10" descr="C:\Users\Richard Mosley.PIB\Desktop\A-Z client logos\l'oreal logo High Res.jpg">
            <a:extLst>
              <a:ext uri="{FF2B5EF4-FFF2-40B4-BE49-F238E27FC236}">
                <a16:creationId xmlns:a16="http://schemas.microsoft.com/office/drawing/2014/main" id="{E1BA8FEA-D275-427B-84F2-6C80377D3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8933" y="2481028"/>
            <a:ext cx="1012646" cy="221889"/>
          </a:xfrm>
          <a:prstGeom prst="rect">
            <a:avLst/>
          </a:prstGeom>
          <a:noFill/>
          <a:effectLst/>
        </p:spPr>
      </p:pic>
      <p:pic>
        <p:nvPicPr>
          <p:cNvPr id="38" name="Picture 2" descr="http://www.glimpsemedia.co.uk/blog/wp-content/uploads/2011/06/bplogo.jpg">
            <a:hlinkClick r:id="rId4"/>
            <a:extLst>
              <a:ext uri="{FF2B5EF4-FFF2-40B4-BE49-F238E27FC236}">
                <a16:creationId xmlns:a16="http://schemas.microsoft.com/office/drawing/2014/main" id="{4B3C4691-51E8-493A-891F-8E6C294D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7256" y="839069"/>
            <a:ext cx="895129" cy="523650"/>
          </a:xfrm>
          <a:prstGeom prst="rect">
            <a:avLst/>
          </a:prstGeom>
          <a:noFill/>
          <a:effectLst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500982C-1E18-4664-BC45-E13230C252FC}"/>
              </a:ext>
            </a:extLst>
          </p:cNvPr>
          <p:cNvSpPr/>
          <p:nvPr/>
        </p:nvSpPr>
        <p:spPr>
          <a:xfrm>
            <a:off x="10756039" y="2224661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3AA728D-04A2-44DA-BA61-50C057F40600}"/>
              </a:ext>
            </a:extLst>
          </p:cNvPr>
          <p:cNvSpPr/>
          <p:nvPr/>
        </p:nvSpPr>
        <p:spPr>
          <a:xfrm>
            <a:off x="9500880" y="3056372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56FC4AE-ED2B-4E8D-B48E-3C2F2CBFFB20}"/>
              </a:ext>
            </a:extLst>
          </p:cNvPr>
          <p:cNvSpPr/>
          <p:nvPr/>
        </p:nvSpPr>
        <p:spPr>
          <a:xfrm>
            <a:off x="8212322" y="3056372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97335E2-C021-4385-8EC2-3AA8D148694B}"/>
              </a:ext>
            </a:extLst>
          </p:cNvPr>
          <p:cNvSpPr/>
          <p:nvPr/>
        </p:nvSpPr>
        <p:spPr>
          <a:xfrm>
            <a:off x="9589500" y="4884729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4C7E5CB-E870-4588-8683-BBDE0D0286DA}"/>
              </a:ext>
            </a:extLst>
          </p:cNvPr>
          <p:cNvSpPr/>
          <p:nvPr/>
        </p:nvSpPr>
        <p:spPr>
          <a:xfrm>
            <a:off x="9491088" y="5718013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205CCFA-05C8-43C1-8C0B-D843A2E8DB06}"/>
              </a:ext>
            </a:extLst>
          </p:cNvPr>
          <p:cNvSpPr/>
          <p:nvPr/>
        </p:nvSpPr>
        <p:spPr>
          <a:xfrm>
            <a:off x="5684248" y="3056372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A8426E5-044F-4B2C-83F2-0BAC8F8322A3}"/>
              </a:ext>
            </a:extLst>
          </p:cNvPr>
          <p:cNvSpPr/>
          <p:nvPr/>
        </p:nvSpPr>
        <p:spPr>
          <a:xfrm>
            <a:off x="6973828" y="3056372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28F38E-F1B3-4CBA-8D27-C2F3FA0D1D57}"/>
              </a:ext>
            </a:extLst>
          </p:cNvPr>
          <p:cNvSpPr/>
          <p:nvPr/>
        </p:nvSpPr>
        <p:spPr>
          <a:xfrm>
            <a:off x="10756039" y="3056372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pic>
        <p:nvPicPr>
          <p:cNvPr id="56" name="Picture 21" descr="ericsson">
            <a:extLst>
              <a:ext uri="{FF2B5EF4-FFF2-40B4-BE49-F238E27FC236}">
                <a16:creationId xmlns:a16="http://schemas.microsoft.com/office/drawing/2014/main" id="{8D0097A1-890C-41ED-ABAD-90C5D9DEA50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4251" y="1709198"/>
            <a:ext cx="1045708" cy="1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7">
            <a:extLst>
              <a:ext uri="{FF2B5EF4-FFF2-40B4-BE49-F238E27FC236}">
                <a16:creationId xmlns:a16="http://schemas.microsoft.com/office/drawing/2014/main" id="{F3FC4DCA-C9A3-4655-8668-C1AB59F3D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4381" y="5831922"/>
            <a:ext cx="645975" cy="24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9D25596A-3BF7-4864-8C99-480101DD35F4}"/>
              </a:ext>
            </a:extLst>
          </p:cNvPr>
          <p:cNvSpPr/>
          <p:nvPr/>
        </p:nvSpPr>
        <p:spPr>
          <a:xfrm>
            <a:off x="9500880" y="4136800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07BEA37-95D1-42FE-916A-092FB5EEC846}"/>
              </a:ext>
            </a:extLst>
          </p:cNvPr>
          <p:cNvSpPr/>
          <p:nvPr/>
        </p:nvSpPr>
        <p:spPr>
          <a:xfrm>
            <a:off x="8212322" y="4136800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6C92C5D-6962-4A3D-B4F2-86C56E379583}"/>
              </a:ext>
            </a:extLst>
          </p:cNvPr>
          <p:cNvSpPr/>
          <p:nvPr/>
        </p:nvSpPr>
        <p:spPr>
          <a:xfrm>
            <a:off x="10758491" y="4884729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40B0621-869A-476E-AB60-124484D5EF66}"/>
              </a:ext>
            </a:extLst>
          </p:cNvPr>
          <p:cNvSpPr/>
          <p:nvPr/>
        </p:nvSpPr>
        <p:spPr>
          <a:xfrm>
            <a:off x="5789557" y="4884729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D6301B5-8042-4870-B042-FE00568232D3}"/>
              </a:ext>
            </a:extLst>
          </p:cNvPr>
          <p:cNvSpPr/>
          <p:nvPr/>
        </p:nvSpPr>
        <p:spPr>
          <a:xfrm>
            <a:off x="5684248" y="4136800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72C31F3-7DA8-4D88-A1CC-D5451CA00525}"/>
              </a:ext>
            </a:extLst>
          </p:cNvPr>
          <p:cNvSpPr/>
          <p:nvPr/>
        </p:nvSpPr>
        <p:spPr>
          <a:xfrm>
            <a:off x="6973828" y="4136800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pic>
        <p:nvPicPr>
          <p:cNvPr id="110" name="Picture 23" descr="p&amp;g.bmp">
            <a:extLst>
              <a:ext uri="{FF2B5EF4-FFF2-40B4-BE49-F238E27FC236}">
                <a16:creationId xmlns:a16="http://schemas.microsoft.com/office/drawing/2014/main" id="{57EED890-4321-4162-8CF5-4717610DA69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3536" y="3297532"/>
            <a:ext cx="641885" cy="258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8061E27E-9A33-45D4-BC0A-C899A362BEC7}"/>
              </a:ext>
            </a:extLst>
          </p:cNvPr>
          <p:cNvSpPr/>
          <p:nvPr/>
        </p:nvSpPr>
        <p:spPr>
          <a:xfrm>
            <a:off x="10756039" y="4136800"/>
            <a:ext cx="1176813" cy="73462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8597" tIns="104299" rIns="208597" bIns="104299" rtlCol="0" anchor="ctr"/>
          <a:lstStyle/>
          <a:p>
            <a:pPr algn="ctr" defTabSz="457209"/>
            <a:endParaRPr lang="en-GB" sz="1540">
              <a:solidFill>
                <a:prstClr val="white"/>
              </a:solidFill>
            </a:endParaRPr>
          </a:p>
        </p:txBody>
      </p:sp>
      <p:pic>
        <p:nvPicPr>
          <p:cNvPr id="114" name="Picture 5" descr="C:\Users\richard.mosley\Desktop\UL Logo.jpg">
            <a:extLst>
              <a:ext uri="{FF2B5EF4-FFF2-40B4-BE49-F238E27FC236}">
                <a16:creationId xmlns:a16="http://schemas.microsoft.com/office/drawing/2014/main" id="{D2404592-EA5B-48C0-8F4E-12F75E63C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59" y="4028202"/>
            <a:ext cx="921586" cy="6435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8" descr="Siemens">
            <a:extLst>
              <a:ext uri="{FF2B5EF4-FFF2-40B4-BE49-F238E27FC236}">
                <a16:creationId xmlns:a16="http://schemas.microsoft.com/office/drawing/2014/main" id="{137DFC28-93F3-4DD1-A8FA-8F982521752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7582" y="5122766"/>
            <a:ext cx="1100761" cy="25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17" descr="search-5.png">
            <a:extLst>
              <a:ext uri="{FF2B5EF4-FFF2-40B4-BE49-F238E27FC236}">
                <a16:creationId xmlns:a16="http://schemas.microsoft.com/office/drawing/2014/main" id="{541677FE-C07C-4F81-9048-9B04AED1733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413" y="4990309"/>
            <a:ext cx="567058" cy="524099"/>
          </a:xfrm>
          <a:prstGeom prst="rect">
            <a:avLst/>
          </a:prstGeom>
          <a:effectLst/>
        </p:spPr>
      </p:pic>
      <p:pic>
        <p:nvPicPr>
          <p:cNvPr id="120" name="Picture 119" descr="images-1.jpg">
            <a:extLst>
              <a:ext uri="{FF2B5EF4-FFF2-40B4-BE49-F238E27FC236}">
                <a16:creationId xmlns:a16="http://schemas.microsoft.com/office/drawing/2014/main" id="{B11AFA87-DAE9-49BB-9256-A0E9DB7CD3A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277" y="3247752"/>
            <a:ext cx="1051766" cy="358108"/>
          </a:xfrm>
          <a:prstGeom prst="rect">
            <a:avLst/>
          </a:prstGeom>
          <a:effectLst/>
        </p:spPr>
      </p:pic>
      <p:pic>
        <p:nvPicPr>
          <p:cNvPr id="122" name="Picture 121" descr="search-6.png">
            <a:extLst>
              <a:ext uri="{FF2B5EF4-FFF2-40B4-BE49-F238E27FC236}">
                <a16:creationId xmlns:a16="http://schemas.microsoft.com/office/drawing/2014/main" id="{9F239EA6-01E5-48F4-BF92-458171EE713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39" b="9899"/>
          <a:stretch/>
        </p:blipFill>
        <p:spPr>
          <a:xfrm>
            <a:off x="5725989" y="3115605"/>
            <a:ext cx="1093331" cy="616157"/>
          </a:xfrm>
          <a:prstGeom prst="rect">
            <a:avLst/>
          </a:prstGeom>
          <a:effectLst/>
        </p:spPr>
      </p:pic>
      <p:pic>
        <p:nvPicPr>
          <p:cNvPr id="124" name="Picture 123" descr="search-2.png">
            <a:extLst>
              <a:ext uri="{FF2B5EF4-FFF2-40B4-BE49-F238E27FC236}">
                <a16:creationId xmlns:a16="http://schemas.microsoft.com/office/drawing/2014/main" id="{9A1BDD22-D44B-4E09-9A33-229472C4EDB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823" y="5094347"/>
            <a:ext cx="946165" cy="315388"/>
          </a:xfrm>
          <a:prstGeom prst="rect">
            <a:avLst/>
          </a:prstGeom>
          <a:effectLst/>
        </p:spPr>
      </p:pic>
      <p:pic>
        <p:nvPicPr>
          <p:cNvPr id="126" name="Picture 125" descr="search.jpg">
            <a:extLst>
              <a:ext uri="{FF2B5EF4-FFF2-40B4-BE49-F238E27FC236}">
                <a16:creationId xmlns:a16="http://schemas.microsoft.com/office/drawing/2014/main" id="{0342B892-78CE-4FCA-B10B-3F65CE5A8C5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9866" y="1586291"/>
            <a:ext cx="514712" cy="442724"/>
          </a:xfrm>
          <a:prstGeom prst="rect">
            <a:avLst/>
          </a:prstGeom>
          <a:effectLst/>
        </p:spPr>
      </p:pic>
      <p:pic>
        <p:nvPicPr>
          <p:cNvPr id="128" name="Picture 127" descr="search-3.jpg">
            <a:extLst>
              <a:ext uri="{FF2B5EF4-FFF2-40B4-BE49-F238E27FC236}">
                <a16:creationId xmlns:a16="http://schemas.microsoft.com/office/drawing/2014/main" id="{443584E9-380D-4A86-BA4B-83A4FAF47D6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9969" y="3112965"/>
            <a:ext cx="804491" cy="627680"/>
          </a:xfrm>
          <a:prstGeom prst="rect">
            <a:avLst/>
          </a:prstGeom>
          <a:effectLst/>
        </p:spPr>
      </p:pic>
      <p:pic>
        <p:nvPicPr>
          <p:cNvPr id="130" name="Picture 129" descr="luxottica-group-spa-logo.jpg">
            <a:extLst>
              <a:ext uri="{FF2B5EF4-FFF2-40B4-BE49-F238E27FC236}">
                <a16:creationId xmlns:a16="http://schemas.microsoft.com/office/drawing/2014/main" id="{124E9057-03AE-4FFC-A66B-9E9B742C298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9675" y="2428608"/>
            <a:ext cx="725925" cy="326728"/>
          </a:xfrm>
          <a:prstGeom prst="rect">
            <a:avLst/>
          </a:prstGeom>
          <a:effectLst/>
        </p:spPr>
      </p:pic>
      <p:pic>
        <p:nvPicPr>
          <p:cNvPr id="132" name="Picture 131" descr="search-1.jpg">
            <a:extLst>
              <a:ext uri="{FF2B5EF4-FFF2-40B4-BE49-F238E27FC236}">
                <a16:creationId xmlns:a16="http://schemas.microsoft.com/office/drawing/2014/main" id="{C01892BA-DA33-4A51-84F8-2E3755A1AC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1783" y="2407594"/>
            <a:ext cx="1036687" cy="398274"/>
          </a:xfrm>
          <a:prstGeom prst="rect">
            <a:avLst/>
          </a:prstGeom>
          <a:effectLst/>
        </p:spPr>
      </p:pic>
      <p:pic>
        <p:nvPicPr>
          <p:cNvPr id="134" name="Picture 133" descr="search.png">
            <a:extLst>
              <a:ext uri="{FF2B5EF4-FFF2-40B4-BE49-F238E27FC236}">
                <a16:creationId xmlns:a16="http://schemas.microsoft.com/office/drawing/2014/main" id="{03048E1A-CC9E-423F-B0D7-A5014F3F8188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7095" y="4955277"/>
            <a:ext cx="630757" cy="630757"/>
          </a:xfrm>
          <a:prstGeom prst="rect">
            <a:avLst/>
          </a:prstGeom>
          <a:effectLst/>
        </p:spPr>
      </p:pic>
      <p:pic>
        <p:nvPicPr>
          <p:cNvPr id="136" name="Picture 135" descr="search-4.jpg">
            <a:extLst>
              <a:ext uri="{FF2B5EF4-FFF2-40B4-BE49-F238E27FC236}">
                <a16:creationId xmlns:a16="http://schemas.microsoft.com/office/drawing/2014/main" id="{85053B29-5CAF-446A-B7D4-97138233D37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062" y="1584595"/>
            <a:ext cx="961384" cy="475638"/>
          </a:xfrm>
          <a:prstGeom prst="rect">
            <a:avLst/>
          </a:prstGeom>
          <a:effectLst/>
        </p:spPr>
      </p:pic>
      <p:pic>
        <p:nvPicPr>
          <p:cNvPr id="138" name="Picture 137" descr="search-5.jpg">
            <a:extLst>
              <a:ext uri="{FF2B5EF4-FFF2-40B4-BE49-F238E27FC236}">
                <a16:creationId xmlns:a16="http://schemas.microsoft.com/office/drawing/2014/main" id="{BBEEB260-BD05-4052-B6CF-ED977C9073E3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622" y="839069"/>
            <a:ext cx="918607" cy="523650"/>
          </a:xfrm>
          <a:prstGeom prst="rect">
            <a:avLst/>
          </a:prstGeom>
          <a:effectLst/>
        </p:spPr>
      </p:pic>
      <p:pic>
        <p:nvPicPr>
          <p:cNvPr id="140" name="Picture 139" descr="search-7.png">
            <a:extLst>
              <a:ext uri="{FF2B5EF4-FFF2-40B4-BE49-F238E27FC236}">
                <a16:creationId xmlns:a16="http://schemas.microsoft.com/office/drawing/2014/main" id="{DD72FF60-BEB3-4669-B3B2-BBC611256733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616" y="2444455"/>
            <a:ext cx="809599" cy="290687"/>
          </a:xfrm>
          <a:prstGeom prst="rect">
            <a:avLst/>
          </a:prstGeom>
          <a:effectLst/>
        </p:spPr>
      </p:pic>
      <p:pic>
        <p:nvPicPr>
          <p:cNvPr id="142" name="Picture 141" descr="Bosch-logo.jpg">
            <a:extLst>
              <a:ext uri="{FF2B5EF4-FFF2-40B4-BE49-F238E27FC236}">
                <a16:creationId xmlns:a16="http://schemas.microsoft.com/office/drawing/2014/main" id="{45B15E4F-B6A2-4964-AE9E-D17B21C7610F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129" y="962900"/>
            <a:ext cx="959968" cy="275991"/>
          </a:xfrm>
          <a:prstGeom prst="rect">
            <a:avLst/>
          </a:prstGeom>
          <a:effectLst/>
        </p:spPr>
      </p:pic>
      <p:pic>
        <p:nvPicPr>
          <p:cNvPr id="144" name="Picture 143" descr="356273.jpg">
            <a:extLst>
              <a:ext uri="{FF2B5EF4-FFF2-40B4-BE49-F238E27FC236}">
                <a16:creationId xmlns:a16="http://schemas.microsoft.com/office/drawing/2014/main" id="{AB83F96E-D00F-4691-8343-C6140D6538BD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8919" y="797226"/>
            <a:ext cx="1019087" cy="636930"/>
          </a:xfrm>
          <a:prstGeom prst="rect">
            <a:avLst/>
          </a:prstGeom>
          <a:effectLst/>
        </p:spPr>
      </p:pic>
      <p:pic>
        <p:nvPicPr>
          <p:cNvPr id="146" name="Picture 2" descr="http://vector-magz.com/wp-content/uploads/2013/08/ford-logo-vector.png">
            <a:extLst>
              <a:ext uri="{FF2B5EF4-FFF2-40B4-BE49-F238E27FC236}">
                <a16:creationId xmlns:a16="http://schemas.microsoft.com/office/drawing/2014/main" id="{F512E1B5-82E3-4139-AF85-EDC70C7F8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6571" y="1670377"/>
            <a:ext cx="847138" cy="3176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8" descr="http://pngimg.com/upload/car_logo_PNG1668.png">
            <a:extLst>
              <a:ext uri="{FF2B5EF4-FFF2-40B4-BE49-F238E27FC236}">
                <a16:creationId xmlns:a16="http://schemas.microsoft.com/office/drawing/2014/main" id="{090FAF1B-115D-473D-BCD5-9202A23FE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28" y="4029335"/>
            <a:ext cx="799234" cy="66977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4" descr="http://img3.wikia.nocookie.net/__cb20081003193618/hotwheels/images/c/ce/Ferrari_Logo.png">
            <a:extLst>
              <a:ext uri="{FF2B5EF4-FFF2-40B4-BE49-F238E27FC236}">
                <a16:creationId xmlns:a16="http://schemas.microsoft.com/office/drawing/2014/main" id="{1656F58A-79FE-4CE9-97AA-F61F42A29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7397" y="1498001"/>
            <a:ext cx="373143" cy="59625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16" descr="http://www.firm-guide.com/wp-content/uploads/2012/07/Lamborghini_logo.png">
            <a:extLst>
              <a:ext uri="{FF2B5EF4-FFF2-40B4-BE49-F238E27FC236}">
                <a16:creationId xmlns:a16="http://schemas.microsoft.com/office/drawing/2014/main" id="{3350F588-59E4-4F68-BB80-0D4BB8302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8062" y="5729226"/>
            <a:ext cx="505716" cy="5786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Vestas.svg">
            <a:extLst>
              <a:ext uri="{FF2B5EF4-FFF2-40B4-BE49-F238E27FC236}">
                <a16:creationId xmlns:a16="http://schemas.microsoft.com/office/drawing/2014/main" id="{2FEA3E90-4383-4A99-9F3F-B797E9F0A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1095" y="4262891"/>
            <a:ext cx="961323" cy="1922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4" descr="http://logonoid.com/images/vattenfall-logo.png">
            <a:extLst>
              <a:ext uri="{FF2B5EF4-FFF2-40B4-BE49-F238E27FC236}">
                <a16:creationId xmlns:a16="http://schemas.microsoft.com/office/drawing/2014/main" id="{95AAE793-7F72-449E-8010-571310A8B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4206" y="4239390"/>
            <a:ext cx="1025037" cy="2212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12" descr="http://famouslogos.net/images/barclays-logo.jpg">
            <a:extLst>
              <a:ext uri="{FF2B5EF4-FFF2-40B4-BE49-F238E27FC236}">
                <a16:creationId xmlns:a16="http://schemas.microsoft.com/office/drawing/2014/main" id="{0FCDEEE1-D868-44F4-906A-760888200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557" y="869551"/>
            <a:ext cx="975346" cy="46816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www.jeronimomartins.pt/media/330216/15_0.5.galeria_imagens_logojm.jpg">
            <a:extLst>
              <a:ext uri="{FF2B5EF4-FFF2-40B4-BE49-F238E27FC236}">
                <a16:creationId xmlns:a16="http://schemas.microsoft.com/office/drawing/2014/main" id="{A3AF18F7-7696-4E58-9D74-00FA2B97E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6545" y="2457713"/>
            <a:ext cx="1118889" cy="3004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4" descr="https://upload.wikimedia.org/wikipedia/commons/thumb/9/96/Microsoft_logo_(2012).svg/2000px-Microsoft_logo_(2012).svg.png">
            <a:extLst>
              <a:ext uri="{FF2B5EF4-FFF2-40B4-BE49-F238E27FC236}">
                <a16:creationId xmlns:a16="http://schemas.microsoft.com/office/drawing/2014/main" id="{CD56C15D-E322-431F-AF25-737D1E7B0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8708" y="5949297"/>
            <a:ext cx="1027355" cy="2193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6" descr="https://upload.wikimedia.org/wikipedia/en/3/3b/Dubai_International_Airport_logo.png">
            <a:extLst>
              <a:ext uri="{FF2B5EF4-FFF2-40B4-BE49-F238E27FC236}">
                <a16:creationId xmlns:a16="http://schemas.microsoft.com/office/drawing/2014/main" id="{046EE649-418D-4F47-BAB6-83F060B5C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1908" y="5773462"/>
            <a:ext cx="1048366" cy="3794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4" descr="https://upload.wikimedia.org/wikipedia/commons/thumb/4/4b/Allianz.svg/250px-Allianz.svg.png">
            <a:extLst>
              <a:ext uri="{FF2B5EF4-FFF2-40B4-BE49-F238E27FC236}">
                <a16:creationId xmlns:a16="http://schemas.microsoft.com/office/drawing/2014/main" id="{ABB1A54B-09D5-42EC-BA97-12CC85CFC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1035" y="5899854"/>
            <a:ext cx="1033780" cy="2687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12" descr="https://upload.wikimedia.org/wikipedia/en/thumb/c/cf/Automatic_Data_Processing_(logo).svg/175px-Automatic_Data_Processing_(logo).svg.png">
            <a:extLst>
              <a:ext uri="{FF2B5EF4-FFF2-40B4-BE49-F238E27FC236}">
                <a16:creationId xmlns:a16="http://schemas.microsoft.com/office/drawing/2014/main" id="{AD7E1DB5-0FEE-43C0-8887-E2C8B2DF3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6587" y="5092388"/>
            <a:ext cx="703547" cy="3216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16" descr="https://upload.wikimedia.org/wikipedia/en/thumb/b/bf/Pepsico_logo.svg/220px-Pepsico_logo.svg.png">
            <a:extLst>
              <a:ext uri="{FF2B5EF4-FFF2-40B4-BE49-F238E27FC236}">
                <a16:creationId xmlns:a16="http://schemas.microsoft.com/office/drawing/2014/main" id="{BF481ED9-3485-4EC7-B207-52430B7A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1529" y="3275923"/>
            <a:ext cx="1020962" cy="2830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10" descr="https://upload.wikimedia.org/wikipedia/en/f/f7/SUEZ_environnement_logo_2015.png">
            <a:extLst>
              <a:ext uri="{FF2B5EF4-FFF2-40B4-BE49-F238E27FC236}">
                <a16:creationId xmlns:a16="http://schemas.microsoft.com/office/drawing/2014/main" id="{6D1E3C20-3CE8-477C-8F0D-F6E1E8D2C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4861" y="4219460"/>
            <a:ext cx="961663" cy="283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8806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99C56-EBC0-4B23-9E05-4A5AA6B882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Какие из перечисленных карьерных услуг Вы использовали в своем вузе? Выбор вариантов не ограничен.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5AEE2B-CAA5-4A90-9968-DAB51ED5D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Доля (%) учащихся, которые не пользовались никакими услугами по трудоустройству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0C38F3-BD44-45B8-9035-45CF4E499B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24" name="Rectangle 23"/>
          <p:cNvSpPr/>
          <p:nvPr/>
        </p:nvSpPr>
        <p:spPr>
          <a:xfrm>
            <a:off x="492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>
              <a:solidFill>
                <a:srgbClr val="41404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21ECA0-68E7-46A2-9186-06BD8B077212}"/>
              </a:ext>
            </a:extLst>
          </p:cNvPr>
          <p:cNvSpPr txBox="1"/>
          <p:nvPr/>
        </p:nvSpPr>
        <p:spPr>
          <a:xfrm>
            <a:off x="4156375" y="6225969"/>
            <a:ext cx="1727999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132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Средний уровень 2019 года:</a:t>
            </a:r>
            <a:endParaRPr lang="en-GB" sz="1132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FD689C8-2654-46A2-8AE8-93B526F3B755}"/>
              </a:ext>
            </a:extLst>
          </p:cNvPr>
          <p:cNvSpPr txBox="1"/>
          <p:nvPr/>
        </p:nvSpPr>
        <p:spPr>
          <a:xfrm>
            <a:off x="6574343" y="6235489"/>
            <a:ext cx="1715578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132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Средний уровень 2019 года:</a:t>
            </a:r>
            <a:endParaRPr lang="en-GB" sz="1132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713D5-EA8C-5C42-B99A-87294CD9FE5A}"/>
              </a:ext>
            </a:extLst>
          </p:cNvPr>
          <p:cNvSpPr txBox="1"/>
          <p:nvPr/>
        </p:nvSpPr>
        <p:spPr>
          <a:xfrm>
            <a:off x="3703320" y="-1225296"/>
            <a:ext cx="0" cy="0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25000" lnSpcReduction="20000"/>
          </a:bodyPr>
          <a:lstStyle/>
          <a:p>
            <a:endParaRPr lang="x-none" sz="2800"/>
          </a:p>
        </p:txBody>
      </p:sp>
      <p:sp>
        <p:nvSpPr>
          <p:cNvPr id="19" name="Rectangle 18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dirty="0">
              <a:solidFill>
                <a:srgbClr val="414041"/>
              </a:solidFill>
            </a:endParaRPr>
          </a:p>
        </p:txBody>
      </p:sp>
      <p:sp>
        <p:nvSpPr>
          <p:cNvPr id="20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26838" y="5774265"/>
            <a:ext cx="102119" cy="102824"/>
          </a:xfrm>
          <a:prstGeom prst="rect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07493" y="5779706"/>
            <a:ext cx="102119" cy="102824"/>
          </a:xfrm>
          <a:prstGeom prst="rect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98698" y="5643414"/>
            <a:ext cx="1696870" cy="294269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r>
              <a:rPr lang="az-Cyrl-AZ" sz="1000">
                <a:solidFill>
                  <a:srgbClr val="848284"/>
                </a:solidFill>
              </a:rPr>
              <a:t>Ваши студенты</a:t>
            </a:r>
            <a:endParaRPr lang="sv-SE" sz="1000" dirty="0">
              <a:solidFill>
                <a:srgbClr val="84828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61031" y="5643414"/>
            <a:ext cx="1696870" cy="294269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r>
              <a:rPr lang="az-Cyrl-AZ" sz="1000">
                <a:solidFill>
                  <a:srgbClr val="848284"/>
                </a:solidFill>
              </a:rPr>
              <a:t>Все студенты</a:t>
            </a:r>
            <a:endParaRPr lang="sv-SE" sz="1000" dirty="0">
              <a:solidFill>
                <a:srgbClr val="848284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0" y="1178112"/>
            <a:ext cx="8404225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3600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BC24A-FEA6-43B3-94AF-E196D918B1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 бы Вы оценили карьерные сервисы, предлагаемые Вашим вузом? (0 - плохо, 10 - отлично)</a:t>
            </a:r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DFDCEC-F806-4377-8CA6-D5401018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Удовлетворенность карьерным центром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5C7568-0132-46AC-88D1-DB7226EF3B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4" name="textruta 23">
            <a:extLst>
              <a:ext uri="{FF2B5EF4-FFF2-40B4-BE49-F238E27FC236}">
                <a16:creationId xmlns:a16="http://schemas.microsoft.com/office/drawing/2014/main" id="{BB70864B-8787-462F-BB25-0020D11A0255}"/>
              </a:ext>
            </a:extLst>
          </p:cNvPr>
          <p:cNvSpPr txBox="1"/>
          <p:nvPr/>
        </p:nvSpPr>
        <p:spPr>
          <a:xfrm>
            <a:off x="1563953" y="4036758"/>
            <a:ext cx="967634" cy="2616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1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Плохо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ruta 24">
            <a:extLst>
              <a:ext uri="{FF2B5EF4-FFF2-40B4-BE49-F238E27FC236}">
                <a16:creationId xmlns:a16="http://schemas.microsoft.com/office/drawing/2014/main" id="{EA1E305E-A6CC-4F95-9466-EC6D1C5487F6}"/>
              </a:ext>
            </a:extLst>
          </p:cNvPr>
          <p:cNvSpPr txBox="1"/>
          <p:nvPr/>
        </p:nvSpPr>
        <p:spPr>
          <a:xfrm>
            <a:off x="9636048" y="3953662"/>
            <a:ext cx="967634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algn="ctr" defTabSz="497754">
              <a:defRPr/>
            </a:pPr>
            <a:r>
              <a:rPr lang="az-Cyrl-AZ" sz="1100">
                <a:solidFill>
                  <a:srgbClr val="414041"/>
                </a:solidFill>
              </a:rPr>
              <a:t>Очень хорошо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C8C0057F-F41C-41E4-A103-297FB6EF8E73}"/>
              </a:ext>
            </a:extLst>
          </p:cNvPr>
          <p:cNvSpPr/>
          <p:nvPr/>
        </p:nvSpPr>
        <p:spPr>
          <a:xfrm>
            <a:off x="6386828" y="4238785"/>
            <a:ext cx="1848806" cy="1848806"/>
          </a:xfrm>
          <a:prstGeom prst="flowChartConnector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D316B638-8E6E-4CC7-BF29-8B551C5BD97A}"/>
              </a:ext>
            </a:extLst>
          </p:cNvPr>
          <p:cNvSpPr/>
          <p:nvPr/>
        </p:nvSpPr>
        <p:spPr>
          <a:xfrm>
            <a:off x="3979351" y="4238785"/>
            <a:ext cx="1848806" cy="1848806"/>
          </a:xfrm>
          <a:prstGeom prst="flowChartConnector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ktangel 15">
            <a:extLst>
              <a:ext uri="{FF2B5EF4-FFF2-40B4-BE49-F238E27FC236}">
                <a16:creationId xmlns:a16="http://schemas.microsoft.com/office/drawing/2014/main" id="{65169259-6545-4B27-8092-B0F377A36EB3}"/>
              </a:ext>
            </a:extLst>
          </p:cNvPr>
          <p:cNvSpPr/>
          <p:nvPr/>
        </p:nvSpPr>
        <p:spPr>
          <a:xfrm>
            <a:off x="4062776" y="4836983"/>
            <a:ext cx="1727998" cy="702607"/>
          </a:xfrm>
          <a:prstGeom prst="rect">
            <a:avLst/>
          </a:prstGeom>
        </p:spPr>
        <p:txBody>
          <a:bodyPr wrap="square" lIns="86212" tIns="43106" rIns="86212" bIns="43106">
            <a:spAutoFit/>
          </a:bodyPr>
          <a:lstStyle/>
          <a:p>
            <a:pPr algn="ctr"/>
            <a:r>
              <a:rPr lang="sv-SE" sz="4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7,2</a:t>
            </a:r>
            <a:endParaRPr lang="sv-SE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4EE214-E5EE-404A-AF6A-CEFB0625E4AD}"/>
              </a:ext>
            </a:extLst>
          </p:cNvPr>
          <p:cNvSpPr txBox="1"/>
          <p:nvPr/>
        </p:nvSpPr>
        <p:spPr>
          <a:xfrm>
            <a:off x="4062775" y="4568037"/>
            <a:ext cx="1727999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132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Средний уровень 2021 года:</a:t>
            </a:r>
            <a:endParaRPr lang="en-GB" sz="1132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2B2FA2-C27A-41DE-8A92-865E59B0C4FB}"/>
              </a:ext>
            </a:extLst>
          </p:cNvPr>
          <p:cNvSpPr txBox="1"/>
          <p:nvPr/>
        </p:nvSpPr>
        <p:spPr>
          <a:xfrm>
            <a:off x="4062776" y="5498969"/>
            <a:ext cx="1727998" cy="275695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226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GB" sz="1226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ktangel 15">
            <a:extLst>
              <a:ext uri="{FF2B5EF4-FFF2-40B4-BE49-F238E27FC236}">
                <a16:creationId xmlns:a16="http://schemas.microsoft.com/office/drawing/2014/main" id="{29582FFC-13B5-44B7-B11D-710D5F889173}"/>
              </a:ext>
            </a:extLst>
          </p:cNvPr>
          <p:cNvSpPr/>
          <p:nvPr/>
        </p:nvSpPr>
        <p:spPr>
          <a:xfrm>
            <a:off x="6489653" y="4836983"/>
            <a:ext cx="1715578" cy="702607"/>
          </a:xfrm>
          <a:prstGeom prst="rect">
            <a:avLst/>
          </a:prstGeom>
          <a:noFill/>
        </p:spPr>
        <p:txBody>
          <a:bodyPr wrap="square" lIns="86212" tIns="43106" rIns="86212" bIns="43106">
            <a:spAutoFit/>
          </a:bodyPr>
          <a:lstStyle/>
          <a:p>
            <a:pPr algn="ctr"/>
            <a:r>
              <a:rPr lang="sv-SE" sz="4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6,1</a:t>
            </a:r>
            <a:endParaRPr lang="sv-SE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C51D27-22D2-450C-9F1B-62221479BB62}"/>
              </a:ext>
            </a:extLst>
          </p:cNvPr>
          <p:cNvSpPr txBox="1"/>
          <p:nvPr/>
        </p:nvSpPr>
        <p:spPr>
          <a:xfrm>
            <a:off x="6489653" y="4568037"/>
            <a:ext cx="1715578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132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Средний уровень 2021 года:</a:t>
            </a:r>
            <a:endParaRPr lang="en-GB" sz="1132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E16AC7-4EA4-4347-959B-F7C408ABB0E6}"/>
              </a:ext>
            </a:extLst>
          </p:cNvPr>
          <p:cNvSpPr txBox="1"/>
          <p:nvPr/>
        </p:nvSpPr>
        <p:spPr>
          <a:xfrm>
            <a:off x="6489653" y="5519505"/>
            <a:ext cx="1715578" cy="275695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226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endParaRPr lang="en-GB" sz="1226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43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760" y="937680"/>
            <a:ext cx="9329738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4089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53BED-EA37-4A93-8D20-0873F5711D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Как бы Вы оценили карьерные сервисы, предлагаемые Вашим вузом? (0 - плохо, 10 - отлично)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/>
              <a:t>Для лучшего понимания ось X графика ограничена значениями от 4 до 10 баллов.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F7A46E-5268-42DA-9A3C-E3A5BCE83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Удовлетворенность центром карьеры со временем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FAA9BE-4CC1-4029-8FAB-99E6508E17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2BE6448B-FB7C-477B-9C5C-C2B369470F2F}"/>
              </a:ext>
            </a:extLst>
          </p:cNvPr>
          <p:cNvSpPr/>
          <p:nvPr/>
        </p:nvSpPr>
        <p:spPr>
          <a:xfrm>
            <a:off x="9405544" y="1422745"/>
            <a:ext cx="1848806" cy="1848806"/>
          </a:xfrm>
          <a:prstGeom prst="flowChartConnector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3FAF8862-D43E-4BA7-B5AD-90B175768EBA}"/>
              </a:ext>
            </a:extLst>
          </p:cNvPr>
          <p:cNvSpPr/>
          <p:nvPr/>
        </p:nvSpPr>
        <p:spPr>
          <a:xfrm>
            <a:off x="9470019" y="1979127"/>
            <a:ext cx="1727998" cy="702607"/>
          </a:xfrm>
          <a:prstGeom prst="rect">
            <a:avLst/>
          </a:prstGeom>
        </p:spPr>
        <p:txBody>
          <a:bodyPr wrap="square" lIns="86212" tIns="43106" rIns="86212" bIns="43106">
            <a:spAutoFit/>
          </a:bodyPr>
          <a:lstStyle/>
          <a:p>
            <a:pPr lvl="0" algn="ctr" defTabSz="497754">
              <a:defRPr/>
            </a:pPr>
            <a:r>
              <a:rPr lang="sv-SE" sz="40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7,2</a:t>
            </a:r>
            <a:endParaRPr kumimoji="0" lang="sv-S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18C162-FF8F-4E09-818D-9694963F1364}"/>
              </a:ext>
            </a:extLst>
          </p:cNvPr>
          <p:cNvSpPr txBox="1"/>
          <p:nvPr/>
        </p:nvSpPr>
        <p:spPr>
          <a:xfrm>
            <a:off x="9470018" y="1710181"/>
            <a:ext cx="1727999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13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Средний уровень 2021 года</a:t>
            </a:r>
            <a:endParaRPr kumimoji="0" lang="en-GB" sz="113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4B09AE-9D94-42D3-9E3E-1D53030CC942}"/>
              </a:ext>
            </a:extLst>
          </p:cNvPr>
          <p:cNvSpPr txBox="1"/>
          <p:nvPr/>
        </p:nvSpPr>
        <p:spPr>
          <a:xfrm>
            <a:off x="9470019" y="2641113"/>
            <a:ext cx="1727998" cy="275695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lvl="0" algn="ctr" defTabSz="497754">
              <a:defRPr/>
            </a:pPr>
            <a:r>
              <a:rPr lang="az-Cyrl-AZ" sz="1226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kumimoji="0" lang="en-GB" sz="12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B2A53455-6E77-4E8F-8041-C57B25F4FAB1}"/>
              </a:ext>
            </a:extLst>
          </p:cNvPr>
          <p:cNvSpPr/>
          <p:nvPr/>
        </p:nvSpPr>
        <p:spPr>
          <a:xfrm>
            <a:off x="9445400" y="4036992"/>
            <a:ext cx="1848806" cy="1848806"/>
          </a:xfrm>
          <a:prstGeom prst="flowChartConnector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ktangel 15">
            <a:extLst>
              <a:ext uri="{FF2B5EF4-FFF2-40B4-BE49-F238E27FC236}">
                <a16:creationId xmlns:a16="http://schemas.microsoft.com/office/drawing/2014/main" id="{DBC662DA-16C9-49B4-9DCC-C75328F7C73E}"/>
              </a:ext>
            </a:extLst>
          </p:cNvPr>
          <p:cNvSpPr/>
          <p:nvPr/>
        </p:nvSpPr>
        <p:spPr>
          <a:xfrm>
            <a:off x="9522295" y="4578444"/>
            <a:ext cx="1715578" cy="702607"/>
          </a:xfrm>
          <a:prstGeom prst="rect">
            <a:avLst/>
          </a:prstGeom>
          <a:noFill/>
        </p:spPr>
        <p:txBody>
          <a:bodyPr wrap="square" lIns="86212" tIns="43106" rIns="86212" bIns="43106">
            <a:spAutoFit/>
          </a:bodyPr>
          <a:lstStyle/>
          <a:p>
            <a:pPr lvl="0" algn="ctr" defTabSz="497754">
              <a:defRPr/>
            </a:pPr>
            <a:r>
              <a:rPr lang="sv-SE" sz="40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6,1</a:t>
            </a:r>
            <a:endParaRPr kumimoji="0" lang="sv-S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8333C2-D507-44D6-A60C-8609906DFEEF}"/>
              </a:ext>
            </a:extLst>
          </p:cNvPr>
          <p:cNvSpPr txBox="1"/>
          <p:nvPr/>
        </p:nvSpPr>
        <p:spPr>
          <a:xfrm>
            <a:off x="9522295" y="4309498"/>
            <a:ext cx="1715578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lvl="0" algn="ctr" defTabSz="497754">
              <a:defRPr/>
            </a:pPr>
            <a:r>
              <a:rPr lang="az-Cyrl-AZ" sz="1132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Средний уровень 2021 года</a:t>
            </a:r>
            <a:endParaRPr kumimoji="0" lang="en-GB" sz="113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C8BD08-E9F8-4751-B8C2-2BE3310C3E7D}"/>
              </a:ext>
            </a:extLst>
          </p:cNvPr>
          <p:cNvSpPr txBox="1"/>
          <p:nvPr/>
        </p:nvSpPr>
        <p:spPr>
          <a:xfrm>
            <a:off x="9522295" y="5260966"/>
            <a:ext cx="1715578" cy="275695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lvl="0" algn="ctr" defTabSz="497754">
              <a:defRPr/>
            </a:pPr>
            <a:r>
              <a:rPr lang="az-Cyrl-AZ" sz="1226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endParaRPr kumimoji="0" lang="en-GB" sz="12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426190" y="5791200"/>
            <a:ext cx="472314" cy="0"/>
          </a:xfrm>
          <a:prstGeom prst="line">
            <a:avLst/>
          </a:prstGeom>
          <a:ln w="63500" cmpd="sng">
            <a:solidFill>
              <a:srgbClr val="0E97C1"/>
            </a:soli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875127" y="5643414"/>
            <a:ext cx="1746299" cy="294269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r>
              <a:rPr lang="az-Cyrl-AZ" sz="1000">
                <a:solidFill>
                  <a:srgbClr val="848284"/>
                </a:solidFill>
              </a:rPr>
              <a:t>Ваши студенты</a:t>
            </a:r>
            <a:endParaRPr lang="sv-SE" sz="1000" dirty="0">
              <a:solidFill>
                <a:srgbClr val="848284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4812093" y="5791200"/>
            <a:ext cx="472314" cy="0"/>
          </a:xfrm>
          <a:prstGeom prst="line">
            <a:avLst/>
          </a:prstGeom>
          <a:ln w="63500" cmpd="sng">
            <a:solidFill>
              <a:srgbClr val="074B60"/>
            </a:solidFill>
            <a:prstDash val="sysDash"/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61030" y="5643414"/>
            <a:ext cx="1746299" cy="294269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r>
              <a:rPr lang="az-Cyrl-AZ" sz="1000">
                <a:solidFill>
                  <a:srgbClr val="848284"/>
                </a:solidFill>
              </a:rPr>
              <a:t>Все студенты</a:t>
            </a:r>
            <a:endParaRPr lang="sv-SE" sz="1000" dirty="0">
              <a:solidFill>
                <a:srgbClr val="848284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0" y="1178112"/>
            <a:ext cx="8404225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1180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BC24A-FEA6-43B3-94AF-E196D918B1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09810"/>
          </a:xfrm>
        </p:spPr>
        <p:txBody>
          <a:bodyPr/>
          <a:lstStyle/>
          <a:p>
            <a:r>
              <a:rPr lang="ru-RU"/>
              <a:t>Насколько Вы удовлетворены тем, как Ваш вуз справился с предложением карьерных услуг во время пандемии COVID-19? (0 - Ни в коей мере, 10 - Целиком и полностью)</a:t>
            </a:r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DFDCEC-F806-4377-8CA6-D5401018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Удовлетворенность услугами по трудоустройству во время COVID-19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5C7568-0132-46AC-88D1-DB7226EF3B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4" name="textruta 23">
            <a:extLst>
              <a:ext uri="{FF2B5EF4-FFF2-40B4-BE49-F238E27FC236}">
                <a16:creationId xmlns:a16="http://schemas.microsoft.com/office/drawing/2014/main" id="{BB70864B-8787-462F-BB25-0020D11A0255}"/>
              </a:ext>
            </a:extLst>
          </p:cNvPr>
          <p:cNvSpPr txBox="1"/>
          <p:nvPr/>
        </p:nvSpPr>
        <p:spPr>
          <a:xfrm>
            <a:off x="1563953" y="4036758"/>
            <a:ext cx="967634" cy="2616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1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Плохо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ruta 24">
            <a:extLst>
              <a:ext uri="{FF2B5EF4-FFF2-40B4-BE49-F238E27FC236}">
                <a16:creationId xmlns:a16="http://schemas.microsoft.com/office/drawing/2014/main" id="{EA1E305E-A6CC-4F95-9466-EC6D1C5487F6}"/>
              </a:ext>
            </a:extLst>
          </p:cNvPr>
          <p:cNvSpPr txBox="1"/>
          <p:nvPr/>
        </p:nvSpPr>
        <p:spPr>
          <a:xfrm>
            <a:off x="9636048" y="3953662"/>
            <a:ext cx="967634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algn="ctr" defTabSz="497754">
              <a:defRPr/>
            </a:pPr>
            <a:r>
              <a:rPr lang="az-Cyrl-AZ" sz="1100">
                <a:solidFill>
                  <a:srgbClr val="414041"/>
                </a:solidFill>
              </a:rPr>
              <a:t>Очень хорошо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43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</a:t>
            </a:r>
          </a:p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C8C0057F-F41C-41E4-A103-297FB6EF8E73}"/>
              </a:ext>
            </a:extLst>
          </p:cNvPr>
          <p:cNvSpPr/>
          <p:nvPr/>
        </p:nvSpPr>
        <p:spPr>
          <a:xfrm>
            <a:off x="6386828" y="4238785"/>
            <a:ext cx="1848806" cy="1848806"/>
          </a:xfrm>
          <a:prstGeom prst="flowChartConnector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D316B638-8E6E-4CC7-BF29-8B551C5BD97A}"/>
              </a:ext>
            </a:extLst>
          </p:cNvPr>
          <p:cNvSpPr/>
          <p:nvPr/>
        </p:nvSpPr>
        <p:spPr>
          <a:xfrm>
            <a:off x="3979351" y="4238785"/>
            <a:ext cx="1848806" cy="1848806"/>
          </a:xfrm>
          <a:prstGeom prst="flowChartConnector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ktangel 15">
            <a:extLst>
              <a:ext uri="{FF2B5EF4-FFF2-40B4-BE49-F238E27FC236}">
                <a16:creationId xmlns:a16="http://schemas.microsoft.com/office/drawing/2014/main" id="{65169259-6545-4B27-8092-B0F377A36EB3}"/>
              </a:ext>
            </a:extLst>
          </p:cNvPr>
          <p:cNvSpPr/>
          <p:nvPr/>
        </p:nvSpPr>
        <p:spPr>
          <a:xfrm>
            <a:off x="4062776" y="4836983"/>
            <a:ext cx="1727998" cy="702607"/>
          </a:xfrm>
          <a:prstGeom prst="rect">
            <a:avLst/>
          </a:prstGeom>
        </p:spPr>
        <p:txBody>
          <a:bodyPr wrap="square" lIns="86212" tIns="43106" rIns="86212" bIns="43106">
            <a:spAutoFit/>
          </a:bodyPr>
          <a:lstStyle/>
          <a:p>
            <a:pPr algn="ctr"/>
            <a:r>
              <a:rPr lang="sv-SE" sz="4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7,8</a:t>
            </a:r>
            <a:endParaRPr lang="sv-SE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4EE214-E5EE-404A-AF6A-CEFB0625E4AD}"/>
              </a:ext>
            </a:extLst>
          </p:cNvPr>
          <p:cNvSpPr txBox="1"/>
          <p:nvPr/>
        </p:nvSpPr>
        <p:spPr>
          <a:xfrm>
            <a:off x="4062775" y="4568037"/>
            <a:ext cx="1727999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132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Средний уровень 2021 года:</a:t>
            </a:r>
            <a:endParaRPr lang="en-GB" sz="1132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2B2FA2-C27A-41DE-8A92-865E59B0C4FB}"/>
              </a:ext>
            </a:extLst>
          </p:cNvPr>
          <p:cNvSpPr txBox="1"/>
          <p:nvPr/>
        </p:nvSpPr>
        <p:spPr>
          <a:xfrm>
            <a:off x="4062776" y="5498969"/>
            <a:ext cx="1727998" cy="275695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226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GB" sz="1226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ktangel 15">
            <a:extLst>
              <a:ext uri="{FF2B5EF4-FFF2-40B4-BE49-F238E27FC236}">
                <a16:creationId xmlns:a16="http://schemas.microsoft.com/office/drawing/2014/main" id="{119579C7-AAB3-428F-B062-8181223E167B}"/>
              </a:ext>
            </a:extLst>
          </p:cNvPr>
          <p:cNvSpPr/>
          <p:nvPr/>
        </p:nvSpPr>
        <p:spPr>
          <a:xfrm>
            <a:off x="6451363" y="4846503"/>
            <a:ext cx="1715578" cy="702607"/>
          </a:xfrm>
          <a:prstGeom prst="rect">
            <a:avLst/>
          </a:prstGeom>
          <a:noFill/>
        </p:spPr>
        <p:txBody>
          <a:bodyPr wrap="square" lIns="86212" tIns="43106" rIns="86212" bIns="43106">
            <a:spAutoFit/>
          </a:bodyPr>
          <a:lstStyle/>
          <a:p>
            <a:pPr algn="ctr"/>
            <a:r>
              <a:rPr lang="sv-SE" sz="4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6,5</a:t>
            </a:r>
            <a:endParaRPr lang="sv-SE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CF138F-E6AB-4A30-9AD2-E0C4554CD79D}"/>
              </a:ext>
            </a:extLst>
          </p:cNvPr>
          <p:cNvSpPr txBox="1"/>
          <p:nvPr/>
        </p:nvSpPr>
        <p:spPr>
          <a:xfrm>
            <a:off x="6451363" y="4577557"/>
            <a:ext cx="1715578" cy="435483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132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Средний уровень 2021 года:</a:t>
            </a:r>
            <a:endParaRPr lang="en-GB" sz="1132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62E99B-D379-4C64-A041-457499A820DE}"/>
              </a:ext>
            </a:extLst>
          </p:cNvPr>
          <p:cNvSpPr txBox="1"/>
          <p:nvPr/>
        </p:nvSpPr>
        <p:spPr>
          <a:xfrm>
            <a:off x="6451363" y="5529025"/>
            <a:ext cx="1715578" cy="275695"/>
          </a:xfrm>
          <a:prstGeom prst="rect">
            <a:avLst/>
          </a:prstGeom>
          <a:noFill/>
        </p:spPr>
        <p:txBody>
          <a:bodyPr wrap="square" lIns="86212" tIns="43106" rIns="86212" bIns="43106" rtlCol="0">
            <a:spAutoFit/>
          </a:bodyPr>
          <a:lstStyle/>
          <a:p>
            <a:pPr algn="ctr"/>
            <a:r>
              <a:rPr lang="az-Cyrl-AZ" sz="1226">
                <a:solidFill>
                  <a:schemeClr val="bg1"/>
                </a:solidFill>
                <a:cs typeface="Calibri" pitchFamily="34" charset="0"/>
              </a:rPr>
              <a:t>Все студенты</a:t>
            </a:r>
            <a:endParaRPr lang="en-GB" sz="1226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5270726" y="3320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800" y="903600"/>
            <a:ext cx="9329738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5478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156BA-9BF3-44DE-A0CA-5F4D8CB070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09810"/>
          </a:xfrm>
        </p:spPr>
        <p:txBody>
          <a:bodyPr/>
          <a:lstStyle/>
          <a:p>
            <a:r>
              <a:rPr lang="ru-RU"/>
              <a:t>Какие коммуникационные каналы следует использовать карьерному центру для связи с Вами?</a:t>
            </a:r>
            <a:br>
              <a:rPr lang="ru-RU"/>
            </a:br>
            <a:r>
              <a:rPr lang="ru-RU"/>
              <a:t>Выбор вариантов не ограничен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7D3381-FF9F-424B-AB76-600A7818A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Рекомендуемые каналы для информирования студентов о карьерном центре</a:t>
            </a:r>
            <a:br>
              <a:rPr lang="ru-RU" dirty="0"/>
            </a:b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0FE3B0-F09C-4F23-BEAB-BBA3B24A18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0" name="Rectangle 9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>
              <a:solidFill>
                <a:srgbClr val="41404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216E825-401C-4672-AB72-2A0ACC5547ED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40A126F-9576-4F70-A7FF-2A31D9569A22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dirty="0">
              <a:solidFill>
                <a:srgbClr val="41404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08" y="1090800"/>
            <a:ext cx="9761538" cy="521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5776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822523"/>
            <a:ext cx="5223293" cy="3140089"/>
            <a:chOff x="10427" y="1822523"/>
            <a:chExt cx="5223293" cy="3140089"/>
          </a:xfrm>
        </p:grpSpPr>
        <p:sp>
          <p:nvSpPr>
            <p:cNvPr id="50" name="Freeform 49"/>
            <p:cNvSpPr/>
            <p:nvPr/>
          </p:nvSpPr>
          <p:spPr>
            <a:xfrm>
              <a:off x="10546" y="308408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8206" y="308549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46821" y="323400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az-Cyrl-AZ" sz="127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ВОСПРИЯТИЕ БРЕНДА УНИВЕРСИТЕТА</a:t>
              </a:r>
              <a:endParaRPr lang="en-GB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10546" y="245330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8206" y="245471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46821" y="260322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az-Cyrl-AZ" sz="127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ПРОФИЛЬ ТАЛАНТА</a:t>
              </a:r>
              <a:endParaRPr lang="en-US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10546" y="434564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8206" y="434705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4CAFCD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46821" y="449556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az-Cyrl-AZ" sz="1270">
                  <a:solidFill>
                    <a:srgbClr val="4CAFCD"/>
                  </a:solidFill>
                  <a:latin typeface="Calibri" pitchFamily="34" charset="0"/>
                </a:rPr>
                <a:t>КОММУНИКАЦИЯ</a:t>
              </a:r>
              <a:endParaRPr lang="en-US" sz="1270" dirty="0">
                <a:solidFill>
                  <a:srgbClr val="4CAFCD"/>
                </a:solidFill>
                <a:latin typeface="Calibri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10546" y="182252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8206" y="182393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46821" y="197244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z-Cyrl-AZ" sz="127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ВВЕДЕНИЕ</a:t>
              </a:r>
              <a:endParaRPr kumimoji="0" lang="en-US" sz="127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10427" y="371486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68087" y="371627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46702" y="386478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az-Cyrl-AZ" sz="1270" dirty="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КАРЬЕРНЫЙ ЦЕНТР</a:t>
              </a:r>
              <a:endParaRPr lang="sv-SE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endParaRPr>
            </a:p>
          </p:txBody>
        </p: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</p:spPr>
        <p:txBody>
          <a:bodyPr vert="horz" lIns="90273" tIns="45136" rIns="90273" bIns="45136" rtlCol="0" anchor="t">
            <a:normAutofit fontScale="90000"/>
          </a:bodyPr>
          <a:lstStyle/>
          <a:p>
            <a:r>
              <a:rPr lang="az-Cyrl-AZ"/>
              <a:t>Содержание</a:t>
            </a:r>
            <a:endParaRPr lang="en-GB"/>
          </a:p>
        </p:txBody>
      </p:sp>
      <p:sp>
        <p:nvSpPr>
          <p:cNvPr id="8" name="Rubrik 1"/>
          <p:cNvSpPr txBox="1">
            <a:spLocks/>
          </p:cNvSpPr>
          <p:nvPr/>
        </p:nvSpPr>
        <p:spPr>
          <a:xfrm>
            <a:off x="1901139" y="561143"/>
            <a:ext cx="8389723" cy="567765"/>
          </a:xfrm>
          <a:prstGeom prst="rect">
            <a:avLst/>
          </a:prstGeom>
        </p:spPr>
        <p:txBody>
          <a:bodyPr vert="horz" lIns="90273" tIns="45136" rIns="90273" bIns="45136" rtlCol="0" anchor="ctr">
            <a:norm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2800" b="0" i="0" kern="1200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539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5968821" y="39110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20930" y="1776387"/>
            <a:ext cx="2601542" cy="508161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45716" y="1953173"/>
            <a:ext cx="235196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>
                <a:solidFill>
                  <a:srgbClr val="414041"/>
                </a:solidFill>
                <a:latin typeface="Calibri"/>
                <a:cs typeface="Calibri" pitchFamily="34" charset="0"/>
              </a:rPr>
              <a:t>В этой главе рассказывается, как Ваши студенты или профессионалы предпочитают </a:t>
            </a:r>
            <a:r>
              <a:rPr lang="ru-RU" sz="1400" b="1">
                <a:solidFill>
                  <a:srgbClr val="414041"/>
                </a:solidFill>
                <a:latin typeface="Calibri"/>
                <a:cs typeface="Calibri" pitchFamily="34" charset="0"/>
              </a:rPr>
              <a:t>общаться</a:t>
            </a:r>
            <a:r>
              <a:rPr lang="ru-RU" sz="1400">
                <a:solidFill>
                  <a:srgbClr val="414041"/>
                </a:solidFill>
                <a:latin typeface="Calibri"/>
                <a:cs typeface="Calibri" pitchFamily="34" charset="0"/>
              </a:rPr>
              <a:t> и взаимодействовать с работодателями.</a:t>
            </a:r>
          </a:p>
          <a:p>
            <a:pPr lvl="0" algn="ctr">
              <a:defRPr/>
            </a:pPr>
            <a:endParaRPr lang="ru-RU" sz="1400">
              <a:solidFill>
                <a:srgbClr val="414041"/>
              </a:solidFill>
              <a:latin typeface="Calibri"/>
              <a:cs typeface="Calibri" pitchFamily="34" charset="0"/>
            </a:endParaRPr>
          </a:p>
          <a:p>
            <a:pPr lvl="0" algn="ctr">
              <a:defRPr/>
            </a:pPr>
            <a:r>
              <a:rPr lang="ru-RU" sz="1400">
                <a:solidFill>
                  <a:srgbClr val="414041"/>
                </a:solidFill>
                <a:latin typeface="Calibri"/>
                <a:cs typeface="Calibri" pitchFamily="34" charset="0"/>
              </a:rPr>
              <a:t>Это поможет Вам указать Вашим студентам или профессионалам, где их сверстники являются успешными коммуникаторами. Кроме того, эти данные информируют работодателей о том, какие платформы им следует использовать для привлечения Ваших студентов и выпускников.</a:t>
            </a:r>
            <a:endParaRPr lang="en-US" sz="1400" dirty="0">
              <a:solidFill>
                <a:srgbClr val="414041"/>
              </a:solidFill>
              <a:latin typeface="Calibri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5483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315A6F0-7AFE-48BF-9D7D-E86255D87A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09810"/>
          </a:xfrm>
        </p:spPr>
        <p:txBody>
          <a:bodyPr/>
          <a:lstStyle/>
          <a:p>
            <a:r>
              <a:rPr lang="ru-RU"/>
              <a:t>Какой работодатель произвел на Вас самое лучшее впечатление на мероприятиях в Вашем университете за последние 12 месяцев?</a:t>
            </a:r>
            <a:endParaRPr lang="en-ZA" dirty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FBAE0500-FD2E-4323-92EC-9002459D6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Лучшие рекрутинговые мероприятия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911407-3D65-4792-A405-4D6663D6DF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559D31-5DF7-4375-A2CD-D33445D45FA5}"/>
              </a:ext>
            </a:extLst>
          </p:cNvPr>
          <p:cNvCxnSpPr/>
          <p:nvPr/>
        </p:nvCxnSpPr>
        <p:spPr>
          <a:xfrm flipV="1">
            <a:off x="959008" y="3734425"/>
            <a:ext cx="9225733" cy="4286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>
              <a:solidFill>
                <a:srgbClr val="41404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6CAC79-7CA8-48D1-B385-40CFF7455339}"/>
              </a:ext>
            </a:extLst>
          </p:cNvPr>
          <p:cNvSpPr txBox="1"/>
          <p:nvPr/>
        </p:nvSpPr>
        <p:spPr>
          <a:xfrm>
            <a:off x="643121" y="4999912"/>
            <a:ext cx="1550842" cy="13635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pPr lvl="0">
              <a:defRPr/>
            </a:pPr>
            <a:r>
              <a:rPr lang="az-Cyrl-AZ" sz="1270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270" dirty="0">
              <a:solidFill>
                <a:srgbClr val="074B60"/>
              </a:solidFill>
              <a:latin typeface="Calibri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94A84C-FDED-48C2-9673-ED983AE85A42}"/>
              </a:ext>
            </a:extLst>
          </p:cNvPr>
          <p:cNvSpPr txBox="1"/>
          <p:nvPr/>
        </p:nvSpPr>
        <p:spPr>
          <a:xfrm>
            <a:off x="630421" y="2129433"/>
            <a:ext cx="1800000" cy="144379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pPr lvl="0">
              <a:defRPr/>
            </a:pPr>
            <a:r>
              <a:rPr lang="az-Cyrl-AZ" sz="1270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sv-SE" sz="1270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76423" y="52234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dirty="0">
              <a:solidFill>
                <a:srgbClr val="41404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99" y="4054075"/>
            <a:ext cx="8106907" cy="2095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90" y="1267675"/>
            <a:ext cx="8106907" cy="209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315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ktangel 15">
            <a:extLst>
              <a:ext uri="{FF2B5EF4-FFF2-40B4-BE49-F238E27FC236}">
                <a16:creationId xmlns:a16="http://schemas.microsoft.com/office/drawing/2014/main" id="{9701D490-F347-46CB-8033-BE16C53FE5A8}"/>
              </a:ext>
            </a:extLst>
          </p:cNvPr>
          <p:cNvSpPr/>
          <p:nvPr/>
        </p:nvSpPr>
        <p:spPr>
          <a:xfrm>
            <a:off x="836012" y="2780900"/>
            <a:ext cx="1482440" cy="1766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sv-SE" sz="5441">
                <a:solidFill>
                  <a:srgbClr val="414041"/>
                </a:solidFill>
                <a:cs typeface="Miriam" panose="020B0502050101010101" pitchFamily="34" charset="-79"/>
              </a:rPr>
              <a:t>8,4</a:t>
            </a:r>
            <a:endParaRPr lang="sv-SE" sz="5441" dirty="0">
              <a:solidFill>
                <a:srgbClr val="414041"/>
              </a:solidFill>
              <a:cs typeface="Miriam" panose="020B0502050101010101" pitchFamily="34" charset="-79"/>
            </a:endParaRPr>
          </a:p>
          <a:p>
            <a:pPr lvl="0" algn="ctr">
              <a:defRPr/>
            </a:pPr>
            <a:endParaRPr kumimoji="0" lang="sv-SE" sz="5441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Miriam" panose="020B0502050101010101" pitchFamily="34" charset="-79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4D81C9-A484-4419-9DE2-73CEE1E10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  <a:p>
            <a:endParaRPr lang="en-ZA" dirty="0"/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5342F3A0-CCB2-47AC-A4B3-EFE4C7DC63D8}"/>
              </a:ext>
            </a:extLst>
          </p:cNvPr>
          <p:cNvSpPr/>
          <p:nvPr/>
        </p:nvSpPr>
        <p:spPr>
          <a:xfrm>
            <a:off x="2911890" y="4638420"/>
            <a:ext cx="3660206" cy="811517"/>
          </a:xfrm>
          <a:prstGeom prst="roundRect">
            <a:avLst>
              <a:gd name="adj" fmla="val 4278"/>
            </a:avLst>
          </a:prstGeom>
          <a:solidFill>
            <a:srgbClr val="A7AAAD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23">
            <a:extLst>
              <a:ext uri="{FF2B5EF4-FFF2-40B4-BE49-F238E27FC236}">
                <a16:creationId xmlns:a16="http://schemas.microsoft.com/office/drawing/2014/main" id="{3719E165-A00D-4D8D-B75B-CFE6F0774BA5}"/>
              </a:ext>
            </a:extLst>
          </p:cNvPr>
          <p:cNvSpPr/>
          <p:nvPr/>
        </p:nvSpPr>
        <p:spPr>
          <a:xfrm>
            <a:off x="2954612" y="3171570"/>
            <a:ext cx="3660206" cy="811517"/>
          </a:xfrm>
          <a:prstGeom prst="roundRect">
            <a:avLst>
              <a:gd name="adj" fmla="val 4278"/>
            </a:avLst>
          </a:prstGeom>
          <a:solidFill>
            <a:srgbClr val="A7AAAD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0C52C97-DB51-4810-B985-BA2C710A40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09810"/>
          </a:xfrm>
        </p:spPr>
        <p:txBody>
          <a:bodyPr/>
          <a:lstStyle/>
          <a:p>
            <a:r>
              <a:rPr lang="ru-RU"/>
              <a:t>Через какие информационные каналы Вы узнали об этих работодателях (за последние 12 месяцев)? Выбор вариантов ответа не ограничен.</a:t>
            </a:r>
            <a:endParaRPr lang="en-GB" dirty="0"/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5087ABC6-DF06-46D4-806A-F5F8E4A0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</p:spPr>
        <p:txBody>
          <a:bodyPr/>
          <a:lstStyle/>
          <a:p>
            <a:r>
              <a:rPr lang="ru-RU" dirty="0"/>
              <a:t>Какие каналы используют Ваши студенты, чтобы узнать о работодателях?</a:t>
            </a:r>
            <a:endParaRPr lang="en-US" dirty="0"/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EC0C1534-897A-4202-90C3-72715AEFAC08}"/>
              </a:ext>
            </a:extLst>
          </p:cNvPr>
          <p:cNvSpPr/>
          <p:nvPr/>
        </p:nvSpPr>
        <p:spPr>
          <a:xfrm>
            <a:off x="2944130" y="1702744"/>
            <a:ext cx="3660206" cy="811517"/>
          </a:xfrm>
          <a:prstGeom prst="roundRect">
            <a:avLst>
              <a:gd name="adj" fmla="val 4278"/>
            </a:avLst>
          </a:prstGeom>
          <a:solidFill>
            <a:srgbClr val="A7AAAD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99">
            <a:extLst>
              <a:ext uri="{FF2B5EF4-FFF2-40B4-BE49-F238E27FC236}">
                <a16:creationId xmlns:a16="http://schemas.microsoft.com/office/drawing/2014/main" id="{9107E9A7-C345-4B87-9F91-91765BF01FCE}"/>
              </a:ext>
            </a:extLst>
          </p:cNvPr>
          <p:cNvSpPr txBox="1"/>
          <p:nvPr/>
        </p:nvSpPr>
        <p:spPr>
          <a:xfrm>
            <a:off x="5008884" y="3253067"/>
            <a:ext cx="170917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студентов пользуются личными источниками информации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101">
            <a:extLst>
              <a:ext uri="{FF2B5EF4-FFF2-40B4-BE49-F238E27FC236}">
                <a16:creationId xmlns:a16="http://schemas.microsoft.com/office/drawing/2014/main" id="{9D414622-FDE6-41AD-872D-0859E74FAA37}"/>
              </a:ext>
            </a:extLst>
          </p:cNvPr>
          <p:cNvSpPr txBox="1"/>
          <p:nvPr/>
        </p:nvSpPr>
        <p:spPr>
          <a:xfrm>
            <a:off x="4998403" y="1686911"/>
            <a:ext cx="160498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студентов пользуются цифровыми источниками информации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103">
            <a:extLst>
              <a:ext uri="{FF2B5EF4-FFF2-40B4-BE49-F238E27FC236}">
                <a16:creationId xmlns:a16="http://schemas.microsoft.com/office/drawing/2014/main" id="{F03A0C6F-9A73-46A4-979B-FB82E8200F22}"/>
              </a:ext>
            </a:extLst>
          </p:cNvPr>
          <p:cNvSpPr txBox="1"/>
          <p:nvPr/>
        </p:nvSpPr>
        <p:spPr>
          <a:xfrm>
            <a:off x="4964703" y="4616046"/>
            <a:ext cx="160498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студентов пользуются печатными источниками информации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ruta 49">
            <a:extLst>
              <a:ext uri="{FF2B5EF4-FFF2-40B4-BE49-F238E27FC236}">
                <a16:creationId xmlns:a16="http://schemas.microsoft.com/office/drawing/2014/main" id="{C8754AB0-AA97-4821-BB12-8EECDCB52E2E}"/>
              </a:ext>
            </a:extLst>
          </p:cNvPr>
          <p:cNvSpPr txBox="1"/>
          <p:nvPr/>
        </p:nvSpPr>
        <p:spPr>
          <a:xfrm>
            <a:off x="4069471" y="1775217"/>
            <a:ext cx="974947" cy="5136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defRPr/>
            </a:pPr>
            <a:r>
              <a:rPr lang="sv-SE" sz="2738" b="1">
                <a:solidFill>
                  <a:srgbClr val="414041"/>
                </a:solidFill>
                <a:cs typeface="Calibri" pitchFamily="34" charset="0"/>
              </a:rPr>
              <a:t>100%</a:t>
            </a:r>
            <a:endParaRPr kumimoji="0" lang="sv-SE" sz="2738" b="1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26E8DF-42CC-41A9-BA2A-AA6C09773292}"/>
              </a:ext>
            </a:extLst>
          </p:cNvPr>
          <p:cNvGrpSpPr/>
          <p:nvPr/>
        </p:nvGrpSpPr>
        <p:grpSpPr>
          <a:xfrm>
            <a:off x="3152959" y="4774747"/>
            <a:ext cx="654139" cy="502780"/>
            <a:chOff x="8220076" y="3275013"/>
            <a:chExt cx="749300" cy="733425"/>
          </a:xfrm>
          <a:solidFill>
            <a:srgbClr val="414041"/>
          </a:solidFill>
        </p:grpSpPr>
        <p:sp>
          <p:nvSpPr>
            <p:cNvPr id="27" name="Freeform 316">
              <a:extLst>
                <a:ext uri="{FF2B5EF4-FFF2-40B4-BE49-F238E27FC236}">
                  <a16:creationId xmlns:a16="http://schemas.microsoft.com/office/drawing/2014/main" id="{D13D97D3-3305-44C5-86F8-B27452B13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0076" y="3275013"/>
              <a:ext cx="749300" cy="733425"/>
            </a:xfrm>
            <a:custGeom>
              <a:avLst/>
              <a:gdLst>
                <a:gd name="T0" fmla="*/ 1978 w 2364"/>
                <a:gd name="T1" fmla="*/ 0 h 2312"/>
                <a:gd name="T2" fmla="*/ 2014 w 2364"/>
                <a:gd name="T3" fmla="*/ 12 h 2312"/>
                <a:gd name="T4" fmla="*/ 2036 w 2364"/>
                <a:gd name="T5" fmla="*/ 42 h 2312"/>
                <a:gd name="T6" fmla="*/ 2039 w 2364"/>
                <a:gd name="T7" fmla="*/ 1701 h 2312"/>
                <a:gd name="T8" fmla="*/ 2027 w 2364"/>
                <a:gd name="T9" fmla="*/ 1738 h 2312"/>
                <a:gd name="T10" fmla="*/ 1997 w 2364"/>
                <a:gd name="T11" fmla="*/ 1759 h 2312"/>
                <a:gd name="T12" fmla="*/ 1958 w 2364"/>
                <a:gd name="T13" fmla="*/ 1759 h 2312"/>
                <a:gd name="T14" fmla="*/ 1928 w 2364"/>
                <a:gd name="T15" fmla="*/ 1738 h 2312"/>
                <a:gd name="T16" fmla="*/ 1916 w 2364"/>
                <a:gd name="T17" fmla="*/ 1701 h 2312"/>
                <a:gd name="T18" fmla="*/ 122 w 2364"/>
                <a:gd name="T19" fmla="*/ 123 h 2312"/>
                <a:gd name="T20" fmla="*/ 125 w 2364"/>
                <a:gd name="T21" fmla="*/ 1924 h 2312"/>
                <a:gd name="T22" fmla="*/ 151 w 2364"/>
                <a:gd name="T23" fmla="*/ 2010 h 2312"/>
                <a:gd name="T24" fmla="*/ 198 w 2364"/>
                <a:gd name="T25" fmla="*/ 2082 h 2312"/>
                <a:gd name="T26" fmla="*/ 264 w 2364"/>
                <a:gd name="T27" fmla="*/ 2139 h 2312"/>
                <a:gd name="T28" fmla="*/ 343 w 2364"/>
                <a:gd name="T29" fmla="*/ 2176 h 2312"/>
                <a:gd name="T30" fmla="*/ 434 w 2364"/>
                <a:gd name="T31" fmla="*/ 2190 h 2312"/>
                <a:gd name="T32" fmla="*/ 1978 w 2364"/>
                <a:gd name="T33" fmla="*/ 2186 h 2312"/>
                <a:gd name="T34" fmla="*/ 2062 w 2364"/>
                <a:gd name="T35" fmla="*/ 2161 h 2312"/>
                <a:gd name="T36" fmla="*/ 2135 w 2364"/>
                <a:gd name="T37" fmla="*/ 2114 h 2312"/>
                <a:gd name="T38" fmla="*/ 2193 w 2364"/>
                <a:gd name="T39" fmla="*/ 2048 h 2312"/>
                <a:gd name="T40" fmla="*/ 2229 w 2364"/>
                <a:gd name="T41" fmla="*/ 1969 h 2312"/>
                <a:gd name="T42" fmla="*/ 2242 w 2364"/>
                <a:gd name="T43" fmla="*/ 1878 h 2312"/>
                <a:gd name="T44" fmla="*/ 2246 w 2364"/>
                <a:gd name="T45" fmla="*/ 232 h 2312"/>
                <a:gd name="T46" fmla="*/ 2268 w 2364"/>
                <a:gd name="T47" fmla="*/ 202 h 2312"/>
                <a:gd name="T48" fmla="*/ 2304 w 2364"/>
                <a:gd name="T49" fmla="*/ 190 h 2312"/>
                <a:gd name="T50" fmla="*/ 2340 w 2364"/>
                <a:gd name="T51" fmla="*/ 202 h 2312"/>
                <a:gd name="T52" fmla="*/ 2362 w 2364"/>
                <a:gd name="T53" fmla="*/ 232 h 2312"/>
                <a:gd name="T54" fmla="*/ 2364 w 2364"/>
                <a:gd name="T55" fmla="*/ 1878 h 2312"/>
                <a:gd name="T56" fmla="*/ 2351 w 2364"/>
                <a:gd name="T57" fmla="*/ 1984 h 2312"/>
                <a:gd name="T58" fmla="*/ 2314 w 2364"/>
                <a:gd name="T59" fmla="*/ 2081 h 2312"/>
                <a:gd name="T60" fmla="*/ 2256 w 2364"/>
                <a:gd name="T61" fmla="*/ 2166 h 2312"/>
                <a:gd name="T62" fmla="*/ 2178 w 2364"/>
                <a:gd name="T63" fmla="*/ 2233 h 2312"/>
                <a:gd name="T64" fmla="*/ 2088 w 2364"/>
                <a:gd name="T65" fmla="*/ 2283 h 2312"/>
                <a:gd name="T66" fmla="*/ 1985 w 2364"/>
                <a:gd name="T67" fmla="*/ 2308 h 2312"/>
                <a:gd name="T68" fmla="*/ 434 w 2364"/>
                <a:gd name="T69" fmla="*/ 2312 h 2312"/>
                <a:gd name="T70" fmla="*/ 327 w 2364"/>
                <a:gd name="T71" fmla="*/ 2299 h 2312"/>
                <a:gd name="T72" fmla="*/ 229 w 2364"/>
                <a:gd name="T73" fmla="*/ 2261 h 2312"/>
                <a:gd name="T74" fmla="*/ 145 w 2364"/>
                <a:gd name="T75" fmla="*/ 2202 h 2312"/>
                <a:gd name="T76" fmla="*/ 77 w 2364"/>
                <a:gd name="T77" fmla="*/ 2126 h 2312"/>
                <a:gd name="T78" fmla="*/ 29 w 2364"/>
                <a:gd name="T79" fmla="*/ 2034 h 2312"/>
                <a:gd name="T80" fmla="*/ 3 w 2364"/>
                <a:gd name="T81" fmla="*/ 1932 h 2312"/>
                <a:gd name="T82" fmla="*/ 0 w 2364"/>
                <a:gd name="T83" fmla="*/ 62 h 2312"/>
                <a:gd name="T84" fmla="*/ 12 w 2364"/>
                <a:gd name="T85" fmla="*/ 26 h 2312"/>
                <a:gd name="T86" fmla="*/ 41 w 2364"/>
                <a:gd name="T87" fmla="*/ 4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64" h="2312">
                  <a:moveTo>
                    <a:pt x="60" y="0"/>
                  </a:moveTo>
                  <a:lnTo>
                    <a:pt x="1978" y="0"/>
                  </a:lnTo>
                  <a:lnTo>
                    <a:pt x="1997" y="4"/>
                  </a:lnTo>
                  <a:lnTo>
                    <a:pt x="2014" y="12"/>
                  </a:lnTo>
                  <a:lnTo>
                    <a:pt x="2027" y="26"/>
                  </a:lnTo>
                  <a:lnTo>
                    <a:pt x="2036" y="42"/>
                  </a:lnTo>
                  <a:lnTo>
                    <a:pt x="2039" y="62"/>
                  </a:lnTo>
                  <a:lnTo>
                    <a:pt x="2039" y="1701"/>
                  </a:lnTo>
                  <a:lnTo>
                    <a:pt x="2036" y="1721"/>
                  </a:lnTo>
                  <a:lnTo>
                    <a:pt x="2027" y="1738"/>
                  </a:lnTo>
                  <a:lnTo>
                    <a:pt x="2014" y="1751"/>
                  </a:lnTo>
                  <a:lnTo>
                    <a:pt x="1997" y="1759"/>
                  </a:lnTo>
                  <a:lnTo>
                    <a:pt x="1978" y="1763"/>
                  </a:lnTo>
                  <a:lnTo>
                    <a:pt x="1958" y="1759"/>
                  </a:lnTo>
                  <a:lnTo>
                    <a:pt x="1941" y="1751"/>
                  </a:lnTo>
                  <a:lnTo>
                    <a:pt x="1928" y="1738"/>
                  </a:lnTo>
                  <a:lnTo>
                    <a:pt x="1920" y="1721"/>
                  </a:lnTo>
                  <a:lnTo>
                    <a:pt x="1916" y="1701"/>
                  </a:lnTo>
                  <a:lnTo>
                    <a:pt x="1916" y="123"/>
                  </a:lnTo>
                  <a:lnTo>
                    <a:pt x="122" y="123"/>
                  </a:lnTo>
                  <a:lnTo>
                    <a:pt x="122" y="1878"/>
                  </a:lnTo>
                  <a:lnTo>
                    <a:pt x="125" y="1924"/>
                  </a:lnTo>
                  <a:lnTo>
                    <a:pt x="135" y="1967"/>
                  </a:lnTo>
                  <a:lnTo>
                    <a:pt x="151" y="2010"/>
                  </a:lnTo>
                  <a:lnTo>
                    <a:pt x="172" y="2047"/>
                  </a:lnTo>
                  <a:lnTo>
                    <a:pt x="198" y="2082"/>
                  </a:lnTo>
                  <a:lnTo>
                    <a:pt x="229" y="2114"/>
                  </a:lnTo>
                  <a:lnTo>
                    <a:pt x="264" y="2139"/>
                  </a:lnTo>
                  <a:lnTo>
                    <a:pt x="302" y="2161"/>
                  </a:lnTo>
                  <a:lnTo>
                    <a:pt x="343" y="2176"/>
                  </a:lnTo>
                  <a:lnTo>
                    <a:pt x="388" y="2186"/>
                  </a:lnTo>
                  <a:lnTo>
                    <a:pt x="434" y="2190"/>
                  </a:lnTo>
                  <a:lnTo>
                    <a:pt x="1932" y="2190"/>
                  </a:lnTo>
                  <a:lnTo>
                    <a:pt x="1978" y="2186"/>
                  </a:lnTo>
                  <a:lnTo>
                    <a:pt x="2021" y="2176"/>
                  </a:lnTo>
                  <a:lnTo>
                    <a:pt x="2062" y="2161"/>
                  </a:lnTo>
                  <a:lnTo>
                    <a:pt x="2101" y="2139"/>
                  </a:lnTo>
                  <a:lnTo>
                    <a:pt x="2135" y="2114"/>
                  </a:lnTo>
                  <a:lnTo>
                    <a:pt x="2166" y="2082"/>
                  </a:lnTo>
                  <a:lnTo>
                    <a:pt x="2193" y="2048"/>
                  </a:lnTo>
                  <a:lnTo>
                    <a:pt x="2213" y="2010"/>
                  </a:lnTo>
                  <a:lnTo>
                    <a:pt x="2229" y="1969"/>
                  </a:lnTo>
                  <a:lnTo>
                    <a:pt x="2239" y="1924"/>
                  </a:lnTo>
                  <a:lnTo>
                    <a:pt x="2242" y="1878"/>
                  </a:lnTo>
                  <a:lnTo>
                    <a:pt x="2242" y="252"/>
                  </a:lnTo>
                  <a:lnTo>
                    <a:pt x="2246" y="232"/>
                  </a:lnTo>
                  <a:lnTo>
                    <a:pt x="2254" y="215"/>
                  </a:lnTo>
                  <a:lnTo>
                    <a:pt x="2268" y="202"/>
                  </a:lnTo>
                  <a:lnTo>
                    <a:pt x="2285" y="192"/>
                  </a:lnTo>
                  <a:lnTo>
                    <a:pt x="2304" y="190"/>
                  </a:lnTo>
                  <a:lnTo>
                    <a:pt x="2323" y="192"/>
                  </a:lnTo>
                  <a:lnTo>
                    <a:pt x="2340" y="202"/>
                  </a:lnTo>
                  <a:lnTo>
                    <a:pt x="2354" y="215"/>
                  </a:lnTo>
                  <a:lnTo>
                    <a:pt x="2362" y="232"/>
                  </a:lnTo>
                  <a:lnTo>
                    <a:pt x="2364" y="252"/>
                  </a:lnTo>
                  <a:lnTo>
                    <a:pt x="2364" y="1878"/>
                  </a:lnTo>
                  <a:lnTo>
                    <a:pt x="2361" y="1932"/>
                  </a:lnTo>
                  <a:lnTo>
                    <a:pt x="2351" y="1984"/>
                  </a:lnTo>
                  <a:lnTo>
                    <a:pt x="2335" y="2034"/>
                  </a:lnTo>
                  <a:lnTo>
                    <a:pt x="2314" y="2081"/>
                  </a:lnTo>
                  <a:lnTo>
                    <a:pt x="2287" y="2126"/>
                  </a:lnTo>
                  <a:lnTo>
                    <a:pt x="2256" y="2166"/>
                  </a:lnTo>
                  <a:lnTo>
                    <a:pt x="2219" y="2202"/>
                  </a:lnTo>
                  <a:lnTo>
                    <a:pt x="2178" y="2233"/>
                  </a:lnTo>
                  <a:lnTo>
                    <a:pt x="2135" y="2261"/>
                  </a:lnTo>
                  <a:lnTo>
                    <a:pt x="2088" y="2283"/>
                  </a:lnTo>
                  <a:lnTo>
                    <a:pt x="2037" y="2299"/>
                  </a:lnTo>
                  <a:lnTo>
                    <a:pt x="1985" y="2308"/>
                  </a:lnTo>
                  <a:lnTo>
                    <a:pt x="1930" y="2312"/>
                  </a:lnTo>
                  <a:lnTo>
                    <a:pt x="434" y="2312"/>
                  </a:lnTo>
                  <a:lnTo>
                    <a:pt x="379" y="2308"/>
                  </a:lnTo>
                  <a:lnTo>
                    <a:pt x="327" y="2299"/>
                  </a:lnTo>
                  <a:lnTo>
                    <a:pt x="276" y="2283"/>
                  </a:lnTo>
                  <a:lnTo>
                    <a:pt x="229" y="2261"/>
                  </a:lnTo>
                  <a:lnTo>
                    <a:pt x="186" y="2233"/>
                  </a:lnTo>
                  <a:lnTo>
                    <a:pt x="145" y="2202"/>
                  </a:lnTo>
                  <a:lnTo>
                    <a:pt x="108" y="2166"/>
                  </a:lnTo>
                  <a:lnTo>
                    <a:pt x="77" y="2126"/>
                  </a:lnTo>
                  <a:lnTo>
                    <a:pt x="50" y="2081"/>
                  </a:lnTo>
                  <a:lnTo>
                    <a:pt x="29" y="2034"/>
                  </a:lnTo>
                  <a:lnTo>
                    <a:pt x="13" y="1984"/>
                  </a:lnTo>
                  <a:lnTo>
                    <a:pt x="3" y="1932"/>
                  </a:lnTo>
                  <a:lnTo>
                    <a:pt x="0" y="1878"/>
                  </a:lnTo>
                  <a:lnTo>
                    <a:pt x="0" y="62"/>
                  </a:lnTo>
                  <a:lnTo>
                    <a:pt x="2" y="42"/>
                  </a:lnTo>
                  <a:lnTo>
                    <a:pt x="12" y="26"/>
                  </a:lnTo>
                  <a:lnTo>
                    <a:pt x="25" y="12"/>
                  </a:lnTo>
                  <a:lnTo>
                    <a:pt x="41" y="4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317">
              <a:extLst>
                <a:ext uri="{FF2B5EF4-FFF2-40B4-BE49-F238E27FC236}">
                  <a16:creationId xmlns:a16="http://schemas.microsoft.com/office/drawing/2014/main" id="{0B9C4AD8-06F6-45BD-8B6D-A48DE1EE0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8976" y="3386138"/>
              <a:ext cx="463550" cy="39688"/>
            </a:xfrm>
            <a:custGeom>
              <a:avLst/>
              <a:gdLst>
                <a:gd name="T0" fmla="*/ 61 w 1459"/>
                <a:gd name="T1" fmla="*/ 0 h 123"/>
                <a:gd name="T2" fmla="*/ 1397 w 1459"/>
                <a:gd name="T3" fmla="*/ 0 h 123"/>
                <a:gd name="T4" fmla="*/ 1417 w 1459"/>
                <a:gd name="T5" fmla="*/ 4 h 123"/>
                <a:gd name="T6" fmla="*/ 1434 w 1459"/>
                <a:gd name="T7" fmla="*/ 12 h 123"/>
                <a:gd name="T8" fmla="*/ 1447 w 1459"/>
                <a:gd name="T9" fmla="*/ 26 h 123"/>
                <a:gd name="T10" fmla="*/ 1455 w 1459"/>
                <a:gd name="T11" fmla="*/ 42 h 123"/>
                <a:gd name="T12" fmla="*/ 1459 w 1459"/>
                <a:gd name="T13" fmla="*/ 62 h 123"/>
                <a:gd name="T14" fmla="*/ 1455 w 1459"/>
                <a:gd name="T15" fmla="*/ 81 h 123"/>
                <a:gd name="T16" fmla="*/ 1447 w 1459"/>
                <a:gd name="T17" fmla="*/ 98 h 123"/>
                <a:gd name="T18" fmla="*/ 1434 w 1459"/>
                <a:gd name="T19" fmla="*/ 111 h 123"/>
                <a:gd name="T20" fmla="*/ 1417 w 1459"/>
                <a:gd name="T21" fmla="*/ 120 h 123"/>
                <a:gd name="T22" fmla="*/ 1397 w 1459"/>
                <a:gd name="T23" fmla="*/ 123 h 123"/>
                <a:gd name="T24" fmla="*/ 61 w 1459"/>
                <a:gd name="T25" fmla="*/ 123 h 123"/>
                <a:gd name="T26" fmla="*/ 42 w 1459"/>
                <a:gd name="T27" fmla="*/ 120 h 123"/>
                <a:gd name="T28" fmla="*/ 25 w 1459"/>
                <a:gd name="T29" fmla="*/ 111 h 123"/>
                <a:gd name="T30" fmla="*/ 12 w 1459"/>
                <a:gd name="T31" fmla="*/ 98 h 123"/>
                <a:gd name="T32" fmla="*/ 3 w 1459"/>
                <a:gd name="T33" fmla="*/ 81 h 123"/>
                <a:gd name="T34" fmla="*/ 0 w 1459"/>
                <a:gd name="T35" fmla="*/ 62 h 123"/>
                <a:gd name="T36" fmla="*/ 3 w 1459"/>
                <a:gd name="T37" fmla="*/ 42 h 123"/>
                <a:gd name="T38" fmla="*/ 12 w 1459"/>
                <a:gd name="T39" fmla="*/ 26 h 123"/>
                <a:gd name="T40" fmla="*/ 25 w 1459"/>
                <a:gd name="T41" fmla="*/ 12 h 123"/>
                <a:gd name="T42" fmla="*/ 42 w 1459"/>
                <a:gd name="T43" fmla="*/ 4 h 123"/>
                <a:gd name="T44" fmla="*/ 61 w 1459"/>
                <a:gd name="T4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59" h="123">
                  <a:moveTo>
                    <a:pt x="61" y="0"/>
                  </a:moveTo>
                  <a:lnTo>
                    <a:pt x="1397" y="0"/>
                  </a:lnTo>
                  <a:lnTo>
                    <a:pt x="1417" y="4"/>
                  </a:lnTo>
                  <a:lnTo>
                    <a:pt x="1434" y="12"/>
                  </a:lnTo>
                  <a:lnTo>
                    <a:pt x="1447" y="26"/>
                  </a:lnTo>
                  <a:lnTo>
                    <a:pt x="1455" y="42"/>
                  </a:lnTo>
                  <a:lnTo>
                    <a:pt x="1459" y="62"/>
                  </a:lnTo>
                  <a:lnTo>
                    <a:pt x="1455" y="81"/>
                  </a:lnTo>
                  <a:lnTo>
                    <a:pt x="1447" y="98"/>
                  </a:lnTo>
                  <a:lnTo>
                    <a:pt x="1434" y="111"/>
                  </a:lnTo>
                  <a:lnTo>
                    <a:pt x="1417" y="120"/>
                  </a:lnTo>
                  <a:lnTo>
                    <a:pt x="1397" y="123"/>
                  </a:lnTo>
                  <a:lnTo>
                    <a:pt x="61" y="123"/>
                  </a:lnTo>
                  <a:lnTo>
                    <a:pt x="42" y="120"/>
                  </a:lnTo>
                  <a:lnTo>
                    <a:pt x="25" y="111"/>
                  </a:lnTo>
                  <a:lnTo>
                    <a:pt x="12" y="98"/>
                  </a:lnTo>
                  <a:lnTo>
                    <a:pt x="3" y="81"/>
                  </a:lnTo>
                  <a:lnTo>
                    <a:pt x="0" y="62"/>
                  </a:lnTo>
                  <a:lnTo>
                    <a:pt x="3" y="42"/>
                  </a:lnTo>
                  <a:lnTo>
                    <a:pt x="12" y="26"/>
                  </a:lnTo>
                  <a:lnTo>
                    <a:pt x="25" y="12"/>
                  </a:lnTo>
                  <a:lnTo>
                    <a:pt x="42" y="4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318">
              <a:extLst>
                <a:ext uri="{FF2B5EF4-FFF2-40B4-BE49-F238E27FC236}">
                  <a16:creationId xmlns:a16="http://schemas.microsoft.com/office/drawing/2014/main" id="{F292D1F7-8C96-441A-AEDB-18B75CF7C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8976" y="3783013"/>
              <a:ext cx="463550" cy="39688"/>
            </a:xfrm>
            <a:custGeom>
              <a:avLst/>
              <a:gdLst>
                <a:gd name="T0" fmla="*/ 61 w 1458"/>
                <a:gd name="T1" fmla="*/ 0 h 122"/>
                <a:gd name="T2" fmla="*/ 1397 w 1458"/>
                <a:gd name="T3" fmla="*/ 0 h 122"/>
                <a:gd name="T4" fmla="*/ 1417 w 1458"/>
                <a:gd name="T5" fmla="*/ 3 h 122"/>
                <a:gd name="T6" fmla="*/ 1434 w 1458"/>
                <a:gd name="T7" fmla="*/ 12 h 122"/>
                <a:gd name="T8" fmla="*/ 1447 w 1458"/>
                <a:gd name="T9" fmla="*/ 26 h 122"/>
                <a:gd name="T10" fmla="*/ 1455 w 1458"/>
                <a:gd name="T11" fmla="*/ 43 h 122"/>
                <a:gd name="T12" fmla="*/ 1458 w 1458"/>
                <a:gd name="T13" fmla="*/ 62 h 122"/>
                <a:gd name="T14" fmla="*/ 1455 w 1458"/>
                <a:gd name="T15" fmla="*/ 81 h 122"/>
                <a:gd name="T16" fmla="*/ 1446 w 1458"/>
                <a:gd name="T17" fmla="*/ 97 h 122"/>
                <a:gd name="T18" fmla="*/ 1432 w 1458"/>
                <a:gd name="T19" fmla="*/ 110 h 122"/>
                <a:gd name="T20" fmla="*/ 1417 w 1458"/>
                <a:gd name="T21" fmla="*/ 120 h 122"/>
                <a:gd name="T22" fmla="*/ 1397 w 1458"/>
                <a:gd name="T23" fmla="*/ 122 h 122"/>
                <a:gd name="T24" fmla="*/ 61 w 1458"/>
                <a:gd name="T25" fmla="*/ 122 h 122"/>
                <a:gd name="T26" fmla="*/ 42 w 1458"/>
                <a:gd name="T27" fmla="*/ 120 h 122"/>
                <a:gd name="T28" fmla="*/ 25 w 1458"/>
                <a:gd name="T29" fmla="*/ 110 h 122"/>
                <a:gd name="T30" fmla="*/ 12 w 1458"/>
                <a:gd name="T31" fmla="*/ 97 h 122"/>
                <a:gd name="T32" fmla="*/ 3 w 1458"/>
                <a:gd name="T33" fmla="*/ 81 h 122"/>
                <a:gd name="T34" fmla="*/ 0 w 1458"/>
                <a:gd name="T35" fmla="*/ 62 h 122"/>
                <a:gd name="T36" fmla="*/ 3 w 1458"/>
                <a:gd name="T37" fmla="*/ 43 h 122"/>
                <a:gd name="T38" fmla="*/ 12 w 1458"/>
                <a:gd name="T39" fmla="*/ 26 h 122"/>
                <a:gd name="T40" fmla="*/ 25 w 1458"/>
                <a:gd name="T41" fmla="*/ 12 h 122"/>
                <a:gd name="T42" fmla="*/ 42 w 1458"/>
                <a:gd name="T43" fmla="*/ 3 h 122"/>
                <a:gd name="T44" fmla="*/ 61 w 1458"/>
                <a:gd name="T4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58" h="122">
                  <a:moveTo>
                    <a:pt x="61" y="0"/>
                  </a:moveTo>
                  <a:lnTo>
                    <a:pt x="1397" y="0"/>
                  </a:lnTo>
                  <a:lnTo>
                    <a:pt x="1417" y="3"/>
                  </a:lnTo>
                  <a:lnTo>
                    <a:pt x="1434" y="12"/>
                  </a:lnTo>
                  <a:lnTo>
                    <a:pt x="1447" y="26"/>
                  </a:lnTo>
                  <a:lnTo>
                    <a:pt x="1455" y="43"/>
                  </a:lnTo>
                  <a:lnTo>
                    <a:pt x="1458" y="62"/>
                  </a:lnTo>
                  <a:lnTo>
                    <a:pt x="1455" y="81"/>
                  </a:lnTo>
                  <a:lnTo>
                    <a:pt x="1446" y="97"/>
                  </a:lnTo>
                  <a:lnTo>
                    <a:pt x="1432" y="110"/>
                  </a:lnTo>
                  <a:lnTo>
                    <a:pt x="1417" y="120"/>
                  </a:lnTo>
                  <a:lnTo>
                    <a:pt x="1397" y="122"/>
                  </a:lnTo>
                  <a:lnTo>
                    <a:pt x="61" y="122"/>
                  </a:lnTo>
                  <a:lnTo>
                    <a:pt x="42" y="120"/>
                  </a:lnTo>
                  <a:lnTo>
                    <a:pt x="25" y="110"/>
                  </a:lnTo>
                  <a:lnTo>
                    <a:pt x="12" y="97"/>
                  </a:lnTo>
                  <a:lnTo>
                    <a:pt x="3" y="81"/>
                  </a:lnTo>
                  <a:lnTo>
                    <a:pt x="0" y="62"/>
                  </a:lnTo>
                  <a:lnTo>
                    <a:pt x="3" y="43"/>
                  </a:lnTo>
                  <a:lnTo>
                    <a:pt x="12" y="26"/>
                  </a:lnTo>
                  <a:lnTo>
                    <a:pt x="25" y="12"/>
                  </a:lnTo>
                  <a:lnTo>
                    <a:pt x="42" y="3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319">
              <a:extLst>
                <a:ext uri="{FF2B5EF4-FFF2-40B4-BE49-F238E27FC236}">
                  <a16:creationId xmlns:a16="http://schemas.microsoft.com/office/drawing/2014/main" id="{342FC2C9-1715-48B0-8725-E2776701F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3883026"/>
              <a:ext cx="395288" cy="39688"/>
            </a:xfrm>
            <a:custGeom>
              <a:avLst/>
              <a:gdLst>
                <a:gd name="T0" fmla="*/ 62 w 1248"/>
                <a:gd name="T1" fmla="*/ 0 h 122"/>
                <a:gd name="T2" fmla="*/ 1186 w 1248"/>
                <a:gd name="T3" fmla="*/ 0 h 122"/>
                <a:gd name="T4" fmla="*/ 1206 w 1248"/>
                <a:gd name="T5" fmla="*/ 2 h 122"/>
                <a:gd name="T6" fmla="*/ 1223 w 1248"/>
                <a:gd name="T7" fmla="*/ 12 h 122"/>
                <a:gd name="T8" fmla="*/ 1236 w 1248"/>
                <a:gd name="T9" fmla="*/ 24 h 122"/>
                <a:gd name="T10" fmla="*/ 1244 w 1248"/>
                <a:gd name="T11" fmla="*/ 41 h 122"/>
                <a:gd name="T12" fmla="*/ 1248 w 1248"/>
                <a:gd name="T13" fmla="*/ 60 h 122"/>
                <a:gd name="T14" fmla="*/ 1244 w 1248"/>
                <a:gd name="T15" fmla="*/ 80 h 122"/>
                <a:gd name="T16" fmla="*/ 1236 w 1248"/>
                <a:gd name="T17" fmla="*/ 96 h 122"/>
                <a:gd name="T18" fmla="*/ 1223 w 1248"/>
                <a:gd name="T19" fmla="*/ 110 h 122"/>
                <a:gd name="T20" fmla="*/ 1206 w 1248"/>
                <a:gd name="T21" fmla="*/ 119 h 122"/>
                <a:gd name="T22" fmla="*/ 1186 w 1248"/>
                <a:gd name="T23" fmla="*/ 122 h 122"/>
                <a:gd name="T24" fmla="*/ 62 w 1248"/>
                <a:gd name="T25" fmla="*/ 122 h 122"/>
                <a:gd name="T26" fmla="*/ 43 w 1248"/>
                <a:gd name="T27" fmla="*/ 119 h 122"/>
                <a:gd name="T28" fmla="*/ 26 w 1248"/>
                <a:gd name="T29" fmla="*/ 110 h 122"/>
                <a:gd name="T30" fmla="*/ 12 w 1248"/>
                <a:gd name="T31" fmla="*/ 96 h 122"/>
                <a:gd name="T32" fmla="*/ 4 w 1248"/>
                <a:gd name="T33" fmla="*/ 80 h 122"/>
                <a:gd name="T34" fmla="*/ 0 w 1248"/>
                <a:gd name="T35" fmla="*/ 60 h 122"/>
                <a:gd name="T36" fmla="*/ 4 w 1248"/>
                <a:gd name="T37" fmla="*/ 41 h 122"/>
                <a:gd name="T38" fmla="*/ 12 w 1248"/>
                <a:gd name="T39" fmla="*/ 24 h 122"/>
                <a:gd name="T40" fmla="*/ 26 w 1248"/>
                <a:gd name="T41" fmla="*/ 12 h 122"/>
                <a:gd name="T42" fmla="*/ 43 w 1248"/>
                <a:gd name="T43" fmla="*/ 2 h 122"/>
                <a:gd name="T44" fmla="*/ 62 w 1248"/>
                <a:gd name="T4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8" h="122">
                  <a:moveTo>
                    <a:pt x="62" y="0"/>
                  </a:moveTo>
                  <a:lnTo>
                    <a:pt x="1186" y="0"/>
                  </a:lnTo>
                  <a:lnTo>
                    <a:pt x="1206" y="2"/>
                  </a:lnTo>
                  <a:lnTo>
                    <a:pt x="1223" y="12"/>
                  </a:lnTo>
                  <a:lnTo>
                    <a:pt x="1236" y="24"/>
                  </a:lnTo>
                  <a:lnTo>
                    <a:pt x="1244" y="41"/>
                  </a:lnTo>
                  <a:lnTo>
                    <a:pt x="1248" y="60"/>
                  </a:lnTo>
                  <a:lnTo>
                    <a:pt x="1244" y="80"/>
                  </a:lnTo>
                  <a:lnTo>
                    <a:pt x="1236" y="96"/>
                  </a:lnTo>
                  <a:lnTo>
                    <a:pt x="1223" y="110"/>
                  </a:lnTo>
                  <a:lnTo>
                    <a:pt x="1206" y="119"/>
                  </a:lnTo>
                  <a:lnTo>
                    <a:pt x="1186" y="122"/>
                  </a:lnTo>
                  <a:lnTo>
                    <a:pt x="62" y="122"/>
                  </a:lnTo>
                  <a:lnTo>
                    <a:pt x="43" y="119"/>
                  </a:lnTo>
                  <a:lnTo>
                    <a:pt x="26" y="110"/>
                  </a:lnTo>
                  <a:lnTo>
                    <a:pt x="12" y="96"/>
                  </a:lnTo>
                  <a:lnTo>
                    <a:pt x="4" y="80"/>
                  </a:lnTo>
                  <a:lnTo>
                    <a:pt x="0" y="60"/>
                  </a:lnTo>
                  <a:lnTo>
                    <a:pt x="4" y="41"/>
                  </a:lnTo>
                  <a:lnTo>
                    <a:pt x="12" y="24"/>
                  </a:lnTo>
                  <a:lnTo>
                    <a:pt x="26" y="12"/>
                  </a:lnTo>
                  <a:lnTo>
                    <a:pt x="43" y="2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320">
              <a:extLst>
                <a:ext uri="{FF2B5EF4-FFF2-40B4-BE49-F238E27FC236}">
                  <a16:creationId xmlns:a16="http://schemas.microsoft.com/office/drawing/2014/main" id="{5D5D36B8-C5B8-47E7-9F9C-237EC51C43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2626" y="3475038"/>
              <a:ext cx="250825" cy="249238"/>
            </a:xfrm>
            <a:custGeom>
              <a:avLst/>
              <a:gdLst>
                <a:gd name="T0" fmla="*/ 123 w 788"/>
                <a:gd name="T1" fmla="*/ 123 h 786"/>
                <a:gd name="T2" fmla="*/ 123 w 788"/>
                <a:gd name="T3" fmla="*/ 664 h 786"/>
                <a:gd name="T4" fmla="*/ 666 w 788"/>
                <a:gd name="T5" fmla="*/ 664 h 786"/>
                <a:gd name="T6" fmla="*/ 666 w 788"/>
                <a:gd name="T7" fmla="*/ 123 h 786"/>
                <a:gd name="T8" fmla="*/ 123 w 788"/>
                <a:gd name="T9" fmla="*/ 123 h 786"/>
                <a:gd name="T10" fmla="*/ 62 w 788"/>
                <a:gd name="T11" fmla="*/ 0 h 786"/>
                <a:gd name="T12" fmla="*/ 727 w 788"/>
                <a:gd name="T13" fmla="*/ 0 h 786"/>
                <a:gd name="T14" fmla="*/ 746 w 788"/>
                <a:gd name="T15" fmla="*/ 3 h 786"/>
                <a:gd name="T16" fmla="*/ 763 w 788"/>
                <a:gd name="T17" fmla="*/ 12 h 786"/>
                <a:gd name="T18" fmla="*/ 776 w 788"/>
                <a:gd name="T19" fmla="*/ 25 h 786"/>
                <a:gd name="T20" fmla="*/ 785 w 788"/>
                <a:gd name="T21" fmla="*/ 42 h 786"/>
                <a:gd name="T22" fmla="*/ 788 w 788"/>
                <a:gd name="T23" fmla="*/ 62 h 786"/>
                <a:gd name="T24" fmla="*/ 788 w 788"/>
                <a:gd name="T25" fmla="*/ 724 h 786"/>
                <a:gd name="T26" fmla="*/ 785 w 788"/>
                <a:gd name="T27" fmla="*/ 743 h 786"/>
                <a:gd name="T28" fmla="*/ 776 w 788"/>
                <a:gd name="T29" fmla="*/ 760 h 786"/>
                <a:gd name="T30" fmla="*/ 763 w 788"/>
                <a:gd name="T31" fmla="*/ 774 h 786"/>
                <a:gd name="T32" fmla="*/ 746 w 788"/>
                <a:gd name="T33" fmla="*/ 782 h 786"/>
                <a:gd name="T34" fmla="*/ 727 w 788"/>
                <a:gd name="T35" fmla="*/ 786 h 786"/>
                <a:gd name="T36" fmla="*/ 62 w 788"/>
                <a:gd name="T37" fmla="*/ 786 h 786"/>
                <a:gd name="T38" fmla="*/ 42 w 788"/>
                <a:gd name="T39" fmla="*/ 782 h 786"/>
                <a:gd name="T40" fmla="*/ 25 w 788"/>
                <a:gd name="T41" fmla="*/ 774 h 786"/>
                <a:gd name="T42" fmla="*/ 12 w 788"/>
                <a:gd name="T43" fmla="*/ 760 h 786"/>
                <a:gd name="T44" fmla="*/ 4 w 788"/>
                <a:gd name="T45" fmla="*/ 743 h 786"/>
                <a:gd name="T46" fmla="*/ 0 w 788"/>
                <a:gd name="T47" fmla="*/ 724 h 786"/>
                <a:gd name="T48" fmla="*/ 0 w 788"/>
                <a:gd name="T49" fmla="*/ 62 h 786"/>
                <a:gd name="T50" fmla="*/ 4 w 788"/>
                <a:gd name="T51" fmla="*/ 42 h 786"/>
                <a:gd name="T52" fmla="*/ 12 w 788"/>
                <a:gd name="T53" fmla="*/ 25 h 786"/>
                <a:gd name="T54" fmla="*/ 25 w 788"/>
                <a:gd name="T55" fmla="*/ 12 h 786"/>
                <a:gd name="T56" fmla="*/ 42 w 788"/>
                <a:gd name="T57" fmla="*/ 3 h 786"/>
                <a:gd name="T58" fmla="*/ 62 w 788"/>
                <a:gd name="T59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88" h="786">
                  <a:moveTo>
                    <a:pt x="123" y="123"/>
                  </a:moveTo>
                  <a:lnTo>
                    <a:pt x="123" y="664"/>
                  </a:lnTo>
                  <a:lnTo>
                    <a:pt x="666" y="664"/>
                  </a:lnTo>
                  <a:lnTo>
                    <a:pt x="666" y="123"/>
                  </a:lnTo>
                  <a:lnTo>
                    <a:pt x="123" y="123"/>
                  </a:lnTo>
                  <a:close/>
                  <a:moveTo>
                    <a:pt x="62" y="0"/>
                  </a:moveTo>
                  <a:lnTo>
                    <a:pt x="727" y="0"/>
                  </a:lnTo>
                  <a:lnTo>
                    <a:pt x="746" y="3"/>
                  </a:lnTo>
                  <a:lnTo>
                    <a:pt x="763" y="12"/>
                  </a:lnTo>
                  <a:lnTo>
                    <a:pt x="776" y="25"/>
                  </a:lnTo>
                  <a:lnTo>
                    <a:pt x="785" y="42"/>
                  </a:lnTo>
                  <a:lnTo>
                    <a:pt x="788" y="62"/>
                  </a:lnTo>
                  <a:lnTo>
                    <a:pt x="788" y="724"/>
                  </a:lnTo>
                  <a:lnTo>
                    <a:pt x="785" y="743"/>
                  </a:lnTo>
                  <a:lnTo>
                    <a:pt x="776" y="760"/>
                  </a:lnTo>
                  <a:lnTo>
                    <a:pt x="763" y="774"/>
                  </a:lnTo>
                  <a:lnTo>
                    <a:pt x="746" y="782"/>
                  </a:lnTo>
                  <a:lnTo>
                    <a:pt x="727" y="786"/>
                  </a:lnTo>
                  <a:lnTo>
                    <a:pt x="62" y="786"/>
                  </a:lnTo>
                  <a:lnTo>
                    <a:pt x="42" y="782"/>
                  </a:lnTo>
                  <a:lnTo>
                    <a:pt x="25" y="774"/>
                  </a:lnTo>
                  <a:lnTo>
                    <a:pt x="12" y="760"/>
                  </a:lnTo>
                  <a:lnTo>
                    <a:pt x="4" y="743"/>
                  </a:lnTo>
                  <a:lnTo>
                    <a:pt x="0" y="724"/>
                  </a:lnTo>
                  <a:lnTo>
                    <a:pt x="0" y="62"/>
                  </a:lnTo>
                  <a:lnTo>
                    <a:pt x="4" y="42"/>
                  </a:lnTo>
                  <a:lnTo>
                    <a:pt x="12" y="25"/>
                  </a:lnTo>
                  <a:lnTo>
                    <a:pt x="25" y="12"/>
                  </a:lnTo>
                  <a:lnTo>
                    <a:pt x="42" y="3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321">
              <a:extLst>
                <a:ext uri="{FF2B5EF4-FFF2-40B4-BE49-F238E27FC236}">
                  <a16:creationId xmlns:a16="http://schemas.microsoft.com/office/drawing/2014/main" id="{3C23CF13-504A-434A-BA31-E50AD6236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251" y="3494088"/>
              <a:ext cx="179388" cy="38100"/>
            </a:xfrm>
            <a:custGeom>
              <a:avLst/>
              <a:gdLst>
                <a:gd name="T0" fmla="*/ 61 w 564"/>
                <a:gd name="T1" fmla="*/ 0 h 122"/>
                <a:gd name="T2" fmla="*/ 502 w 564"/>
                <a:gd name="T3" fmla="*/ 0 h 122"/>
                <a:gd name="T4" fmla="*/ 521 w 564"/>
                <a:gd name="T5" fmla="*/ 2 h 122"/>
                <a:gd name="T6" fmla="*/ 538 w 564"/>
                <a:gd name="T7" fmla="*/ 12 h 122"/>
                <a:gd name="T8" fmla="*/ 552 w 564"/>
                <a:gd name="T9" fmla="*/ 25 h 122"/>
                <a:gd name="T10" fmla="*/ 560 w 564"/>
                <a:gd name="T11" fmla="*/ 42 h 122"/>
                <a:gd name="T12" fmla="*/ 564 w 564"/>
                <a:gd name="T13" fmla="*/ 61 h 122"/>
                <a:gd name="T14" fmla="*/ 560 w 564"/>
                <a:gd name="T15" fmla="*/ 81 h 122"/>
                <a:gd name="T16" fmla="*/ 552 w 564"/>
                <a:gd name="T17" fmla="*/ 97 h 122"/>
                <a:gd name="T18" fmla="*/ 538 w 564"/>
                <a:gd name="T19" fmla="*/ 110 h 122"/>
                <a:gd name="T20" fmla="*/ 521 w 564"/>
                <a:gd name="T21" fmla="*/ 119 h 122"/>
                <a:gd name="T22" fmla="*/ 502 w 564"/>
                <a:gd name="T23" fmla="*/ 122 h 122"/>
                <a:gd name="T24" fmla="*/ 61 w 564"/>
                <a:gd name="T25" fmla="*/ 122 h 122"/>
                <a:gd name="T26" fmla="*/ 41 w 564"/>
                <a:gd name="T27" fmla="*/ 119 h 122"/>
                <a:gd name="T28" fmla="*/ 26 w 564"/>
                <a:gd name="T29" fmla="*/ 110 h 122"/>
                <a:gd name="T30" fmla="*/ 12 w 564"/>
                <a:gd name="T31" fmla="*/ 97 h 122"/>
                <a:gd name="T32" fmla="*/ 3 w 564"/>
                <a:gd name="T33" fmla="*/ 81 h 122"/>
                <a:gd name="T34" fmla="*/ 0 w 564"/>
                <a:gd name="T35" fmla="*/ 61 h 122"/>
                <a:gd name="T36" fmla="*/ 3 w 564"/>
                <a:gd name="T37" fmla="*/ 42 h 122"/>
                <a:gd name="T38" fmla="*/ 12 w 564"/>
                <a:gd name="T39" fmla="*/ 25 h 122"/>
                <a:gd name="T40" fmla="*/ 26 w 564"/>
                <a:gd name="T41" fmla="*/ 12 h 122"/>
                <a:gd name="T42" fmla="*/ 41 w 564"/>
                <a:gd name="T43" fmla="*/ 2 h 122"/>
                <a:gd name="T44" fmla="*/ 61 w 564"/>
                <a:gd name="T4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4" h="122">
                  <a:moveTo>
                    <a:pt x="61" y="0"/>
                  </a:moveTo>
                  <a:lnTo>
                    <a:pt x="502" y="0"/>
                  </a:lnTo>
                  <a:lnTo>
                    <a:pt x="521" y="2"/>
                  </a:lnTo>
                  <a:lnTo>
                    <a:pt x="538" y="12"/>
                  </a:lnTo>
                  <a:lnTo>
                    <a:pt x="552" y="25"/>
                  </a:lnTo>
                  <a:lnTo>
                    <a:pt x="560" y="42"/>
                  </a:lnTo>
                  <a:lnTo>
                    <a:pt x="564" y="61"/>
                  </a:lnTo>
                  <a:lnTo>
                    <a:pt x="560" y="81"/>
                  </a:lnTo>
                  <a:lnTo>
                    <a:pt x="552" y="97"/>
                  </a:lnTo>
                  <a:lnTo>
                    <a:pt x="538" y="110"/>
                  </a:lnTo>
                  <a:lnTo>
                    <a:pt x="521" y="119"/>
                  </a:lnTo>
                  <a:lnTo>
                    <a:pt x="502" y="122"/>
                  </a:lnTo>
                  <a:lnTo>
                    <a:pt x="61" y="122"/>
                  </a:lnTo>
                  <a:lnTo>
                    <a:pt x="41" y="119"/>
                  </a:lnTo>
                  <a:lnTo>
                    <a:pt x="26" y="110"/>
                  </a:lnTo>
                  <a:lnTo>
                    <a:pt x="12" y="97"/>
                  </a:lnTo>
                  <a:lnTo>
                    <a:pt x="3" y="81"/>
                  </a:lnTo>
                  <a:lnTo>
                    <a:pt x="0" y="61"/>
                  </a:lnTo>
                  <a:lnTo>
                    <a:pt x="3" y="42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1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322">
              <a:extLst>
                <a:ext uri="{FF2B5EF4-FFF2-40B4-BE49-F238E27FC236}">
                  <a16:creationId xmlns:a16="http://schemas.microsoft.com/office/drawing/2014/main" id="{1B916502-4E81-4BEE-AF00-6C98951EE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251" y="3581401"/>
              <a:ext cx="179388" cy="39688"/>
            </a:xfrm>
            <a:custGeom>
              <a:avLst/>
              <a:gdLst>
                <a:gd name="T0" fmla="*/ 61 w 564"/>
                <a:gd name="T1" fmla="*/ 0 h 123"/>
                <a:gd name="T2" fmla="*/ 502 w 564"/>
                <a:gd name="T3" fmla="*/ 0 h 123"/>
                <a:gd name="T4" fmla="*/ 521 w 564"/>
                <a:gd name="T5" fmla="*/ 3 h 123"/>
                <a:gd name="T6" fmla="*/ 538 w 564"/>
                <a:gd name="T7" fmla="*/ 12 h 123"/>
                <a:gd name="T8" fmla="*/ 552 w 564"/>
                <a:gd name="T9" fmla="*/ 26 h 123"/>
                <a:gd name="T10" fmla="*/ 560 w 564"/>
                <a:gd name="T11" fmla="*/ 43 h 123"/>
                <a:gd name="T12" fmla="*/ 564 w 564"/>
                <a:gd name="T13" fmla="*/ 62 h 123"/>
                <a:gd name="T14" fmla="*/ 560 w 564"/>
                <a:gd name="T15" fmla="*/ 81 h 123"/>
                <a:gd name="T16" fmla="*/ 552 w 564"/>
                <a:gd name="T17" fmla="*/ 97 h 123"/>
                <a:gd name="T18" fmla="*/ 538 w 564"/>
                <a:gd name="T19" fmla="*/ 110 h 123"/>
                <a:gd name="T20" fmla="*/ 521 w 564"/>
                <a:gd name="T21" fmla="*/ 120 h 123"/>
                <a:gd name="T22" fmla="*/ 502 w 564"/>
                <a:gd name="T23" fmla="*/ 123 h 123"/>
                <a:gd name="T24" fmla="*/ 61 w 564"/>
                <a:gd name="T25" fmla="*/ 123 h 123"/>
                <a:gd name="T26" fmla="*/ 41 w 564"/>
                <a:gd name="T27" fmla="*/ 120 h 123"/>
                <a:gd name="T28" fmla="*/ 26 w 564"/>
                <a:gd name="T29" fmla="*/ 110 h 123"/>
                <a:gd name="T30" fmla="*/ 12 w 564"/>
                <a:gd name="T31" fmla="*/ 97 h 123"/>
                <a:gd name="T32" fmla="*/ 3 w 564"/>
                <a:gd name="T33" fmla="*/ 81 h 123"/>
                <a:gd name="T34" fmla="*/ 0 w 564"/>
                <a:gd name="T35" fmla="*/ 62 h 123"/>
                <a:gd name="T36" fmla="*/ 3 w 564"/>
                <a:gd name="T37" fmla="*/ 43 h 123"/>
                <a:gd name="T38" fmla="*/ 12 w 564"/>
                <a:gd name="T39" fmla="*/ 26 h 123"/>
                <a:gd name="T40" fmla="*/ 26 w 564"/>
                <a:gd name="T41" fmla="*/ 12 h 123"/>
                <a:gd name="T42" fmla="*/ 41 w 564"/>
                <a:gd name="T43" fmla="*/ 3 h 123"/>
                <a:gd name="T44" fmla="*/ 61 w 564"/>
                <a:gd name="T4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4" h="123">
                  <a:moveTo>
                    <a:pt x="61" y="0"/>
                  </a:moveTo>
                  <a:lnTo>
                    <a:pt x="502" y="0"/>
                  </a:lnTo>
                  <a:lnTo>
                    <a:pt x="521" y="3"/>
                  </a:lnTo>
                  <a:lnTo>
                    <a:pt x="538" y="12"/>
                  </a:lnTo>
                  <a:lnTo>
                    <a:pt x="552" y="26"/>
                  </a:lnTo>
                  <a:lnTo>
                    <a:pt x="560" y="43"/>
                  </a:lnTo>
                  <a:lnTo>
                    <a:pt x="564" y="62"/>
                  </a:lnTo>
                  <a:lnTo>
                    <a:pt x="560" y="81"/>
                  </a:lnTo>
                  <a:lnTo>
                    <a:pt x="552" y="97"/>
                  </a:lnTo>
                  <a:lnTo>
                    <a:pt x="538" y="110"/>
                  </a:lnTo>
                  <a:lnTo>
                    <a:pt x="521" y="120"/>
                  </a:lnTo>
                  <a:lnTo>
                    <a:pt x="502" y="123"/>
                  </a:lnTo>
                  <a:lnTo>
                    <a:pt x="61" y="123"/>
                  </a:lnTo>
                  <a:lnTo>
                    <a:pt x="41" y="120"/>
                  </a:lnTo>
                  <a:lnTo>
                    <a:pt x="26" y="110"/>
                  </a:lnTo>
                  <a:lnTo>
                    <a:pt x="12" y="97"/>
                  </a:lnTo>
                  <a:lnTo>
                    <a:pt x="3" y="81"/>
                  </a:lnTo>
                  <a:lnTo>
                    <a:pt x="0" y="62"/>
                  </a:lnTo>
                  <a:lnTo>
                    <a:pt x="3" y="43"/>
                  </a:lnTo>
                  <a:lnTo>
                    <a:pt x="12" y="26"/>
                  </a:lnTo>
                  <a:lnTo>
                    <a:pt x="26" y="12"/>
                  </a:lnTo>
                  <a:lnTo>
                    <a:pt x="41" y="3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323">
              <a:extLst>
                <a:ext uri="{FF2B5EF4-FFF2-40B4-BE49-F238E27FC236}">
                  <a16:creationId xmlns:a16="http://schemas.microsoft.com/office/drawing/2014/main" id="{C8A0287E-C73E-4759-9D06-8C5D0003A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251" y="3675063"/>
              <a:ext cx="179388" cy="39688"/>
            </a:xfrm>
            <a:custGeom>
              <a:avLst/>
              <a:gdLst>
                <a:gd name="T0" fmla="*/ 61 w 564"/>
                <a:gd name="T1" fmla="*/ 0 h 124"/>
                <a:gd name="T2" fmla="*/ 502 w 564"/>
                <a:gd name="T3" fmla="*/ 0 h 124"/>
                <a:gd name="T4" fmla="*/ 521 w 564"/>
                <a:gd name="T5" fmla="*/ 4 h 124"/>
                <a:gd name="T6" fmla="*/ 538 w 564"/>
                <a:gd name="T7" fmla="*/ 12 h 124"/>
                <a:gd name="T8" fmla="*/ 552 w 564"/>
                <a:gd name="T9" fmla="*/ 26 h 124"/>
                <a:gd name="T10" fmla="*/ 560 w 564"/>
                <a:gd name="T11" fmla="*/ 43 h 124"/>
                <a:gd name="T12" fmla="*/ 564 w 564"/>
                <a:gd name="T13" fmla="*/ 62 h 124"/>
                <a:gd name="T14" fmla="*/ 560 w 564"/>
                <a:gd name="T15" fmla="*/ 81 h 124"/>
                <a:gd name="T16" fmla="*/ 552 w 564"/>
                <a:gd name="T17" fmla="*/ 98 h 124"/>
                <a:gd name="T18" fmla="*/ 538 w 564"/>
                <a:gd name="T19" fmla="*/ 111 h 124"/>
                <a:gd name="T20" fmla="*/ 521 w 564"/>
                <a:gd name="T21" fmla="*/ 120 h 124"/>
                <a:gd name="T22" fmla="*/ 502 w 564"/>
                <a:gd name="T23" fmla="*/ 124 h 124"/>
                <a:gd name="T24" fmla="*/ 61 w 564"/>
                <a:gd name="T25" fmla="*/ 124 h 124"/>
                <a:gd name="T26" fmla="*/ 41 w 564"/>
                <a:gd name="T27" fmla="*/ 120 h 124"/>
                <a:gd name="T28" fmla="*/ 26 w 564"/>
                <a:gd name="T29" fmla="*/ 111 h 124"/>
                <a:gd name="T30" fmla="*/ 12 w 564"/>
                <a:gd name="T31" fmla="*/ 98 h 124"/>
                <a:gd name="T32" fmla="*/ 3 w 564"/>
                <a:gd name="T33" fmla="*/ 81 h 124"/>
                <a:gd name="T34" fmla="*/ 0 w 564"/>
                <a:gd name="T35" fmla="*/ 62 h 124"/>
                <a:gd name="T36" fmla="*/ 3 w 564"/>
                <a:gd name="T37" fmla="*/ 43 h 124"/>
                <a:gd name="T38" fmla="*/ 12 w 564"/>
                <a:gd name="T39" fmla="*/ 26 h 124"/>
                <a:gd name="T40" fmla="*/ 26 w 564"/>
                <a:gd name="T41" fmla="*/ 12 h 124"/>
                <a:gd name="T42" fmla="*/ 41 w 564"/>
                <a:gd name="T43" fmla="*/ 4 h 124"/>
                <a:gd name="T44" fmla="*/ 61 w 564"/>
                <a:gd name="T4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4" h="124">
                  <a:moveTo>
                    <a:pt x="61" y="0"/>
                  </a:moveTo>
                  <a:lnTo>
                    <a:pt x="502" y="0"/>
                  </a:lnTo>
                  <a:lnTo>
                    <a:pt x="521" y="4"/>
                  </a:lnTo>
                  <a:lnTo>
                    <a:pt x="538" y="12"/>
                  </a:lnTo>
                  <a:lnTo>
                    <a:pt x="552" y="26"/>
                  </a:lnTo>
                  <a:lnTo>
                    <a:pt x="560" y="43"/>
                  </a:lnTo>
                  <a:lnTo>
                    <a:pt x="564" y="62"/>
                  </a:lnTo>
                  <a:lnTo>
                    <a:pt x="560" y="81"/>
                  </a:lnTo>
                  <a:lnTo>
                    <a:pt x="552" y="98"/>
                  </a:lnTo>
                  <a:lnTo>
                    <a:pt x="538" y="111"/>
                  </a:lnTo>
                  <a:lnTo>
                    <a:pt x="521" y="120"/>
                  </a:lnTo>
                  <a:lnTo>
                    <a:pt x="502" y="124"/>
                  </a:lnTo>
                  <a:lnTo>
                    <a:pt x="61" y="124"/>
                  </a:lnTo>
                  <a:lnTo>
                    <a:pt x="41" y="120"/>
                  </a:lnTo>
                  <a:lnTo>
                    <a:pt x="26" y="111"/>
                  </a:lnTo>
                  <a:lnTo>
                    <a:pt x="12" y="98"/>
                  </a:lnTo>
                  <a:lnTo>
                    <a:pt x="3" y="81"/>
                  </a:lnTo>
                  <a:lnTo>
                    <a:pt x="0" y="62"/>
                  </a:lnTo>
                  <a:lnTo>
                    <a:pt x="3" y="43"/>
                  </a:lnTo>
                  <a:lnTo>
                    <a:pt x="12" y="26"/>
                  </a:lnTo>
                  <a:lnTo>
                    <a:pt x="26" y="12"/>
                  </a:lnTo>
                  <a:lnTo>
                    <a:pt x="41" y="4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466190-73FE-4F88-85D8-4D4E64F0395A}"/>
              </a:ext>
            </a:extLst>
          </p:cNvPr>
          <p:cNvGrpSpPr/>
          <p:nvPr/>
        </p:nvGrpSpPr>
        <p:grpSpPr>
          <a:xfrm>
            <a:off x="3158275" y="1809149"/>
            <a:ext cx="637454" cy="566626"/>
            <a:chOff x="5867169" y="4758860"/>
            <a:chExt cx="648000" cy="576000"/>
          </a:xfrm>
          <a:solidFill>
            <a:schemeClr val="tx2"/>
          </a:solidFill>
        </p:grpSpPr>
        <p:sp>
          <p:nvSpPr>
            <p:cNvPr id="36" name="Freeform 279">
              <a:extLst>
                <a:ext uri="{FF2B5EF4-FFF2-40B4-BE49-F238E27FC236}">
                  <a16:creationId xmlns:a16="http://schemas.microsoft.com/office/drawing/2014/main" id="{BC9C9201-3740-488D-A906-01AED570E0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7169" y="4758860"/>
              <a:ext cx="648000" cy="576000"/>
            </a:xfrm>
            <a:custGeom>
              <a:avLst/>
              <a:gdLst>
                <a:gd name="T0" fmla="*/ 100 w 2386"/>
                <a:gd name="T1" fmla="*/ 1513 h 2140"/>
                <a:gd name="T2" fmla="*/ 111 w 2386"/>
                <a:gd name="T3" fmla="*/ 1560 h 2140"/>
                <a:gd name="T4" fmla="*/ 140 w 2386"/>
                <a:gd name="T5" fmla="*/ 1596 h 2140"/>
                <a:gd name="T6" fmla="*/ 182 w 2386"/>
                <a:gd name="T7" fmla="*/ 1617 h 2140"/>
                <a:gd name="T8" fmla="*/ 2180 w 2386"/>
                <a:gd name="T9" fmla="*/ 1620 h 2140"/>
                <a:gd name="T10" fmla="*/ 2227 w 2386"/>
                <a:gd name="T11" fmla="*/ 1609 h 2140"/>
                <a:gd name="T12" fmla="*/ 2263 w 2386"/>
                <a:gd name="T13" fmla="*/ 1579 h 2140"/>
                <a:gd name="T14" fmla="*/ 2284 w 2386"/>
                <a:gd name="T15" fmla="*/ 1537 h 2140"/>
                <a:gd name="T16" fmla="*/ 2286 w 2386"/>
                <a:gd name="T17" fmla="*/ 1390 h 2140"/>
                <a:gd name="T18" fmla="*/ 206 w 2386"/>
                <a:gd name="T19" fmla="*/ 99 h 2140"/>
                <a:gd name="T20" fmla="*/ 159 w 2386"/>
                <a:gd name="T21" fmla="*/ 110 h 2140"/>
                <a:gd name="T22" fmla="*/ 123 w 2386"/>
                <a:gd name="T23" fmla="*/ 140 h 2140"/>
                <a:gd name="T24" fmla="*/ 101 w 2386"/>
                <a:gd name="T25" fmla="*/ 183 h 2140"/>
                <a:gd name="T26" fmla="*/ 99 w 2386"/>
                <a:gd name="T27" fmla="*/ 812 h 2140"/>
                <a:gd name="T28" fmla="*/ 100 w 2386"/>
                <a:gd name="T29" fmla="*/ 815 h 2140"/>
                <a:gd name="T30" fmla="*/ 2286 w 2386"/>
                <a:gd name="T31" fmla="*/ 1291 h 2140"/>
                <a:gd name="T32" fmla="*/ 2287 w 2386"/>
                <a:gd name="T33" fmla="*/ 814 h 2140"/>
                <a:gd name="T34" fmla="*/ 2287 w 2386"/>
                <a:gd name="T35" fmla="*/ 207 h 2140"/>
                <a:gd name="T36" fmla="*/ 2276 w 2386"/>
                <a:gd name="T37" fmla="*/ 160 h 2140"/>
                <a:gd name="T38" fmla="*/ 2247 w 2386"/>
                <a:gd name="T39" fmla="*/ 123 h 2140"/>
                <a:gd name="T40" fmla="*/ 2204 w 2386"/>
                <a:gd name="T41" fmla="*/ 103 h 2140"/>
                <a:gd name="T42" fmla="*/ 206 w 2386"/>
                <a:gd name="T43" fmla="*/ 99 h 2140"/>
                <a:gd name="T44" fmla="*/ 2180 w 2386"/>
                <a:gd name="T45" fmla="*/ 0 h 2140"/>
                <a:gd name="T46" fmla="*/ 2251 w 2386"/>
                <a:gd name="T47" fmla="*/ 13 h 2140"/>
                <a:gd name="T48" fmla="*/ 2313 w 2386"/>
                <a:gd name="T49" fmla="*/ 48 h 2140"/>
                <a:gd name="T50" fmla="*/ 2357 w 2386"/>
                <a:gd name="T51" fmla="*/ 103 h 2140"/>
                <a:gd name="T52" fmla="*/ 2383 w 2386"/>
                <a:gd name="T53" fmla="*/ 169 h 2140"/>
                <a:gd name="T54" fmla="*/ 2386 w 2386"/>
                <a:gd name="T55" fmla="*/ 1511 h 2140"/>
                <a:gd name="T56" fmla="*/ 2379 w 2386"/>
                <a:gd name="T57" fmla="*/ 1567 h 2140"/>
                <a:gd name="T58" fmla="*/ 2354 w 2386"/>
                <a:gd name="T59" fmla="*/ 1623 h 2140"/>
                <a:gd name="T60" fmla="*/ 2309 w 2386"/>
                <a:gd name="T61" fmla="*/ 1672 h 2140"/>
                <a:gd name="T62" fmla="*/ 2249 w 2386"/>
                <a:gd name="T63" fmla="*/ 1706 h 2140"/>
                <a:gd name="T64" fmla="*/ 2180 w 2386"/>
                <a:gd name="T65" fmla="*/ 1718 h 2140"/>
                <a:gd name="T66" fmla="*/ 1243 w 2386"/>
                <a:gd name="T67" fmla="*/ 2041 h 2140"/>
                <a:gd name="T68" fmla="*/ 1697 w 2386"/>
                <a:gd name="T69" fmla="*/ 2043 h 2140"/>
                <a:gd name="T70" fmla="*/ 1723 w 2386"/>
                <a:gd name="T71" fmla="*/ 2061 h 2140"/>
                <a:gd name="T72" fmla="*/ 1731 w 2386"/>
                <a:gd name="T73" fmla="*/ 2090 h 2140"/>
                <a:gd name="T74" fmla="*/ 1723 w 2386"/>
                <a:gd name="T75" fmla="*/ 2119 h 2140"/>
                <a:gd name="T76" fmla="*/ 1697 w 2386"/>
                <a:gd name="T77" fmla="*/ 2138 h 2140"/>
                <a:gd name="T78" fmla="*/ 705 w 2386"/>
                <a:gd name="T79" fmla="*/ 2140 h 2140"/>
                <a:gd name="T80" fmla="*/ 674 w 2386"/>
                <a:gd name="T81" fmla="*/ 2130 h 2140"/>
                <a:gd name="T82" fmla="*/ 657 w 2386"/>
                <a:gd name="T83" fmla="*/ 2106 h 2140"/>
                <a:gd name="T84" fmla="*/ 657 w 2386"/>
                <a:gd name="T85" fmla="*/ 2075 h 2140"/>
                <a:gd name="T86" fmla="*/ 674 w 2386"/>
                <a:gd name="T87" fmla="*/ 2051 h 2140"/>
                <a:gd name="T88" fmla="*/ 705 w 2386"/>
                <a:gd name="T89" fmla="*/ 2041 h 2140"/>
                <a:gd name="T90" fmla="*/ 1143 w 2386"/>
                <a:gd name="T91" fmla="*/ 1718 h 2140"/>
                <a:gd name="T92" fmla="*/ 170 w 2386"/>
                <a:gd name="T93" fmla="*/ 1714 h 2140"/>
                <a:gd name="T94" fmla="*/ 106 w 2386"/>
                <a:gd name="T95" fmla="*/ 1691 h 2140"/>
                <a:gd name="T96" fmla="*/ 53 w 2386"/>
                <a:gd name="T97" fmla="*/ 1649 h 2140"/>
                <a:gd name="T98" fmla="*/ 17 w 2386"/>
                <a:gd name="T99" fmla="*/ 1592 h 2140"/>
                <a:gd name="T100" fmla="*/ 2 w 2386"/>
                <a:gd name="T101" fmla="*/ 1539 h 2140"/>
                <a:gd name="T102" fmla="*/ 0 w 2386"/>
                <a:gd name="T103" fmla="*/ 207 h 2140"/>
                <a:gd name="T104" fmla="*/ 13 w 2386"/>
                <a:gd name="T105" fmla="*/ 134 h 2140"/>
                <a:gd name="T106" fmla="*/ 49 w 2386"/>
                <a:gd name="T107" fmla="*/ 74 h 2140"/>
                <a:gd name="T108" fmla="*/ 102 w 2386"/>
                <a:gd name="T109" fmla="*/ 29 h 2140"/>
                <a:gd name="T110" fmla="*/ 169 w 2386"/>
                <a:gd name="T111" fmla="*/ 4 h 2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86" h="2140">
                  <a:moveTo>
                    <a:pt x="100" y="1390"/>
                  </a:moveTo>
                  <a:lnTo>
                    <a:pt x="100" y="1513"/>
                  </a:lnTo>
                  <a:lnTo>
                    <a:pt x="102" y="1537"/>
                  </a:lnTo>
                  <a:lnTo>
                    <a:pt x="111" y="1560"/>
                  </a:lnTo>
                  <a:lnTo>
                    <a:pt x="123" y="1579"/>
                  </a:lnTo>
                  <a:lnTo>
                    <a:pt x="140" y="1596"/>
                  </a:lnTo>
                  <a:lnTo>
                    <a:pt x="159" y="1609"/>
                  </a:lnTo>
                  <a:lnTo>
                    <a:pt x="182" y="1617"/>
                  </a:lnTo>
                  <a:lnTo>
                    <a:pt x="206" y="1620"/>
                  </a:lnTo>
                  <a:lnTo>
                    <a:pt x="2180" y="1620"/>
                  </a:lnTo>
                  <a:lnTo>
                    <a:pt x="2204" y="1617"/>
                  </a:lnTo>
                  <a:lnTo>
                    <a:pt x="2227" y="1609"/>
                  </a:lnTo>
                  <a:lnTo>
                    <a:pt x="2246" y="1596"/>
                  </a:lnTo>
                  <a:lnTo>
                    <a:pt x="2263" y="1579"/>
                  </a:lnTo>
                  <a:lnTo>
                    <a:pt x="2275" y="1560"/>
                  </a:lnTo>
                  <a:lnTo>
                    <a:pt x="2284" y="1537"/>
                  </a:lnTo>
                  <a:lnTo>
                    <a:pt x="2286" y="1513"/>
                  </a:lnTo>
                  <a:lnTo>
                    <a:pt x="2286" y="1390"/>
                  </a:lnTo>
                  <a:lnTo>
                    <a:pt x="100" y="1390"/>
                  </a:lnTo>
                  <a:close/>
                  <a:moveTo>
                    <a:pt x="206" y="99"/>
                  </a:moveTo>
                  <a:lnTo>
                    <a:pt x="182" y="103"/>
                  </a:lnTo>
                  <a:lnTo>
                    <a:pt x="159" y="110"/>
                  </a:lnTo>
                  <a:lnTo>
                    <a:pt x="139" y="123"/>
                  </a:lnTo>
                  <a:lnTo>
                    <a:pt x="123" y="140"/>
                  </a:lnTo>
                  <a:lnTo>
                    <a:pt x="110" y="160"/>
                  </a:lnTo>
                  <a:lnTo>
                    <a:pt x="101" y="183"/>
                  </a:lnTo>
                  <a:lnTo>
                    <a:pt x="99" y="207"/>
                  </a:lnTo>
                  <a:lnTo>
                    <a:pt x="99" y="812"/>
                  </a:lnTo>
                  <a:lnTo>
                    <a:pt x="99" y="814"/>
                  </a:lnTo>
                  <a:lnTo>
                    <a:pt x="100" y="815"/>
                  </a:lnTo>
                  <a:lnTo>
                    <a:pt x="100" y="1291"/>
                  </a:lnTo>
                  <a:lnTo>
                    <a:pt x="2286" y="1291"/>
                  </a:lnTo>
                  <a:lnTo>
                    <a:pt x="2286" y="815"/>
                  </a:lnTo>
                  <a:lnTo>
                    <a:pt x="2287" y="814"/>
                  </a:lnTo>
                  <a:lnTo>
                    <a:pt x="2287" y="812"/>
                  </a:lnTo>
                  <a:lnTo>
                    <a:pt x="2287" y="207"/>
                  </a:lnTo>
                  <a:lnTo>
                    <a:pt x="2285" y="183"/>
                  </a:lnTo>
                  <a:lnTo>
                    <a:pt x="2276" y="160"/>
                  </a:lnTo>
                  <a:lnTo>
                    <a:pt x="2263" y="140"/>
                  </a:lnTo>
                  <a:lnTo>
                    <a:pt x="2247" y="123"/>
                  </a:lnTo>
                  <a:lnTo>
                    <a:pt x="2227" y="110"/>
                  </a:lnTo>
                  <a:lnTo>
                    <a:pt x="2204" y="103"/>
                  </a:lnTo>
                  <a:lnTo>
                    <a:pt x="2180" y="99"/>
                  </a:lnTo>
                  <a:lnTo>
                    <a:pt x="206" y="99"/>
                  </a:lnTo>
                  <a:close/>
                  <a:moveTo>
                    <a:pt x="206" y="0"/>
                  </a:moveTo>
                  <a:lnTo>
                    <a:pt x="2180" y="0"/>
                  </a:lnTo>
                  <a:lnTo>
                    <a:pt x="2217" y="4"/>
                  </a:lnTo>
                  <a:lnTo>
                    <a:pt x="2251" y="13"/>
                  </a:lnTo>
                  <a:lnTo>
                    <a:pt x="2284" y="29"/>
                  </a:lnTo>
                  <a:lnTo>
                    <a:pt x="2313" y="48"/>
                  </a:lnTo>
                  <a:lnTo>
                    <a:pt x="2337" y="74"/>
                  </a:lnTo>
                  <a:lnTo>
                    <a:pt x="2357" y="103"/>
                  </a:lnTo>
                  <a:lnTo>
                    <a:pt x="2373" y="134"/>
                  </a:lnTo>
                  <a:lnTo>
                    <a:pt x="2383" y="169"/>
                  </a:lnTo>
                  <a:lnTo>
                    <a:pt x="2386" y="207"/>
                  </a:lnTo>
                  <a:lnTo>
                    <a:pt x="2386" y="1511"/>
                  </a:lnTo>
                  <a:lnTo>
                    <a:pt x="2384" y="1539"/>
                  </a:lnTo>
                  <a:lnTo>
                    <a:pt x="2379" y="1567"/>
                  </a:lnTo>
                  <a:lnTo>
                    <a:pt x="2369" y="1592"/>
                  </a:lnTo>
                  <a:lnTo>
                    <a:pt x="2354" y="1623"/>
                  </a:lnTo>
                  <a:lnTo>
                    <a:pt x="2333" y="1649"/>
                  </a:lnTo>
                  <a:lnTo>
                    <a:pt x="2309" y="1672"/>
                  </a:lnTo>
                  <a:lnTo>
                    <a:pt x="2280" y="1691"/>
                  </a:lnTo>
                  <a:lnTo>
                    <a:pt x="2249" y="1706"/>
                  </a:lnTo>
                  <a:lnTo>
                    <a:pt x="2216" y="1714"/>
                  </a:lnTo>
                  <a:lnTo>
                    <a:pt x="2180" y="1718"/>
                  </a:lnTo>
                  <a:lnTo>
                    <a:pt x="1243" y="1718"/>
                  </a:lnTo>
                  <a:lnTo>
                    <a:pt x="1243" y="2041"/>
                  </a:lnTo>
                  <a:lnTo>
                    <a:pt x="1681" y="2041"/>
                  </a:lnTo>
                  <a:lnTo>
                    <a:pt x="1697" y="2043"/>
                  </a:lnTo>
                  <a:lnTo>
                    <a:pt x="1712" y="2051"/>
                  </a:lnTo>
                  <a:lnTo>
                    <a:pt x="1723" y="2061"/>
                  </a:lnTo>
                  <a:lnTo>
                    <a:pt x="1729" y="2075"/>
                  </a:lnTo>
                  <a:lnTo>
                    <a:pt x="1731" y="2090"/>
                  </a:lnTo>
                  <a:lnTo>
                    <a:pt x="1729" y="2106"/>
                  </a:lnTo>
                  <a:lnTo>
                    <a:pt x="1723" y="2119"/>
                  </a:lnTo>
                  <a:lnTo>
                    <a:pt x="1712" y="2130"/>
                  </a:lnTo>
                  <a:lnTo>
                    <a:pt x="1697" y="2138"/>
                  </a:lnTo>
                  <a:lnTo>
                    <a:pt x="1681" y="2140"/>
                  </a:lnTo>
                  <a:lnTo>
                    <a:pt x="705" y="2140"/>
                  </a:lnTo>
                  <a:lnTo>
                    <a:pt x="689" y="2138"/>
                  </a:lnTo>
                  <a:lnTo>
                    <a:pt x="674" y="2130"/>
                  </a:lnTo>
                  <a:lnTo>
                    <a:pt x="663" y="2119"/>
                  </a:lnTo>
                  <a:lnTo>
                    <a:pt x="657" y="2106"/>
                  </a:lnTo>
                  <a:lnTo>
                    <a:pt x="655" y="2090"/>
                  </a:lnTo>
                  <a:lnTo>
                    <a:pt x="657" y="2075"/>
                  </a:lnTo>
                  <a:lnTo>
                    <a:pt x="663" y="2061"/>
                  </a:lnTo>
                  <a:lnTo>
                    <a:pt x="674" y="2051"/>
                  </a:lnTo>
                  <a:lnTo>
                    <a:pt x="689" y="2043"/>
                  </a:lnTo>
                  <a:lnTo>
                    <a:pt x="705" y="2041"/>
                  </a:lnTo>
                  <a:lnTo>
                    <a:pt x="1143" y="2041"/>
                  </a:lnTo>
                  <a:lnTo>
                    <a:pt x="1143" y="1718"/>
                  </a:lnTo>
                  <a:lnTo>
                    <a:pt x="206" y="1718"/>
                  </a:lnTo>
                  <a:lnTo>
                    <a:pt x="170" y="1714"/>
                  </a:lnTo>
                  <a:lnTo>
                    <a:pt x="137" y="1706"/>
                  </a:lnTo>
                  <a:lnTo>
                    <a:pt x="106" y="1691"/>
                  </a:lnTo>
                  <a:lnTo>
                    <a:pt x="77" y="1672"/>
                  </a:lnTo>
                  <a:lnTo>
                    <a:pt x="53" y="1649"/>
                  </a:lnTo>
                  <a:lnTo>
                    <a:pt x="32" y="1623"/>
                  </a:lnTo>
                  <a:lnTo>
                    <a:pt x="17" y="1592"/>
                  </a:lnTo>
                  <a:lnTo>
                    <a:pt x="7" y="1567"/>
                  </a:lnTo>
                  <a:lnTo>
                    <a:pt x="2" y="1539"/>
                  </a:lnTo>
                  <a:lnTo>
                    <a:pt x="0" y="1511"/>
                  </a:lnTo>
                  <a:lnTo>
                    <a:pt x="0" y="207"/>
                  </a:lnTo>
                  <a:lnTo>
                    <a:pt x="3" y="169"/>
                  </a:lnTo>
                  <a:lnTo>
                    <a:pt x="13" y="134"/>
                  </a:lnTo>
                  <a:lnTo>
                    <a:pt x="29" y="103"/>
                  </a:lnTo>
                  <a:lnTo>
                    <a:pt x="49" y="74"/>
                  </a:lnTo>
                  <a:lnTo>
                    <a:pt x="73" y="48"/>
                  </a:lnTo>
                  <a:lnTo>
                    <a:pt x="102" y="29"/>
                  </a:lnTo>
                  <a:lnTo>
                    <a:pt x="135" y="13"/>
                  </a:lnTo>
                  <a:lnTo>
                    <a:pt x="169" y="4"/>
                  </a:lnTo>
                  <a:lnTo>
                    <a:pt x="2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280">
              <a:extLst>
                <a:ext uri="{FF2B5EF4-FFF2-40B4-BE49-F238E27FC236}">
                  <a16:creationId xmlns:a16="http://schemas.microsoft.com/office/drawing/2014/main" id="{42A1C818-EC93-4B19-A805-7945BC6A6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6115" y="4847682"/>
              <a:ext cx="93540" cy="91514"/>
            </a:xfrm>
            <a:custGeom>
              <a:avLst/>
              <a:gdLst>
                <a:gd name="T0" fmla="*/ 89 w 344"/>
                <a:gd name="T1" fmla="*/ 84 h 342"/>
                <a:gd name="T2" fmla="*/ 86 w 344"/>
                <a:gd name="T3" fmla="*/ 255 h 342"/>
                <a:gd name="T4" fmla="*/ 257 w 344"/>
                <a:gd name="T5" fmla="*/ 256 h 342"/>
                <a:gd name="T6" fmla="*/ 258 w 344"/>
                <a:gd name="T7" fmla="*/ 256 h 342"/>
                <a:gd name="T8" fmla="*/ 258 w 344"/>
                <a:gd name="T9" fmla="*/ 255 h 342"/>
                <a:gd name="T10" fmla="*/ 258 w 344"/>
                <a:gd name="T11" fmla="*/ 87 h 342"/>
                <a:gd name="T12" fmla="*/ 89 w 344"/>
                <a:gd name="T13" fmla="*/ 84 h 342"/>
                <a:gd name="T14" fmla="*/ 89 w 344"/>
                <a:gd name="T15" fmla="*/ 0 h 342"/>
                <a:gd name="T16" fmla="*/ 257 w 344"/>
                <a:gd name="T17" fmla="*/ 0 h 342"/>
                <a:gd name="T18" fmla="*/ 280 w 344"/>
                <a:gd name="T19" fmla="*/ 2 h 342"/>
                <a:gd name="T20" fmla="*/ 300 w 344"/>
                <a:gd name="T21" fmla="*/ 12 h 342"/>
                <a:gd name="T22" fmla="*/ 318 w 344"/>
                <a:gd name="T23" fmla="*/ 25 h 342"/>
                <a:gd name="T24" fmla="*/ 332 w 344"/>
                <a:gd name="T25" fmla="*/ 42 h 342"/>
                <a:gd name="T26" fmla="*/ 340 w 344"/>
                <a:gd name="T27" fmla="*/ 64 h 342"/>
                <a:gd name="T28" fmla="*/ 344 w 344"/>
                <a:gd name="T29" fmla="*/ 87 h 342"/>
                <a:gd name="T30" fmla="*/ 344 w 344"/>
                <a:gd name="T31" fmla="*/ 255 h 342"/>
                <a:gd name="T32" fmla="*/ 340 w 344"/>
                <a:gd name="T33" fmla="*/ 278 h 342"/>
                <a:gd name="T34" fmla="*/ 332 w 344"/>
                <a:gd name="T35" fmla="*/ 298 h 342"/>
                <a:gd name="T36" fmla="*/ 318 w 344"/>
                <a:gd name="T37" fmla="*/ 316 h 342"/>
                <a:gd name="T38" fmla="*/ 300 w 344"/>
                <a:gd name="T39" fmla="*/ 330 h 342"/>
                <a:gd name="T40" fmla="*/ 280 w 344"/>
                <a:gd name="T41" fmla="*/ 338 h 342"/>
                <a:gd name="T42" fmla="*/ 257 w 344"/>
                <a:gd name="T43" fmla="*/ 342 h 342"/>
                <a:gd name="T44" fmla="*/ 89 w 344"/>
                <a:gd name="T45" fmla="*/ 342 h 342"/>
                <a:gd name="T46" fmla="*/ 66 w 344"/>
                <a:gd name="T47" fmla="*/ 338 h 342"/>
                <a:gd name="T48" fmla="*/ 44 w 344"/>
                <a:gd name="T49" fmla="*/ 330 h 342"/>
                <a:gd name="T50" fmla="*/ 27 w 344"/>
                <a:gd name="T51" fmla="*/ 316 h 342"/>
                <a:gd name="T52" fmla="*/ 12 w 344"/>
                <a:gd name="T53" fmla="*/ 298 h 342"/>
                <a:gd name="T54" fmla="*/ 4 w 344"/>
                <a:gd name="T55" fmla="*/ 278 h 342"/>
                <a:gd name="T56" fmla="*/ 0 w 344"/>
                <a:gd name="T57" fmla="*/ 255 h 342"/>
                <a:gd name="T58" fmla="*/ 0 w 344"/>
                <a:gd name="T59" fmla="*/ 87 h 342"/>
                <a:gd name="T60" fmla="*/ 4 w 344"/>
                <a:gd name="T61" fmla="*/ 64 h 342"/>
                <a:gd name="T62" fmla="*/ 12 w 344"/>
                <a:gd name="T63" fmla="*/ 42 h 342"/>
                <a:gd name="T64" fmla="*/ 27 w 344"/>
                <a:gd name="T65" fmla="*/ 25 h 342"/>
                <a:gd name="T66" fmla="*/ 44 w 344"/>
                <a:gd name="T67" fmla="*/ 12 h 342"/>
                <a:gd name="T68" fmla="*/ 66 w 344"/>
                <a:gd name="T69" fmla="*/ 2 h 342"/>
                <a:gd name="T70" fmla="*/ 89 w 344"/>
                <a:gd name="T71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342">
                  <a:moveTo>
                    <a:pt x="89" y="84"/>
                  </a:moveTo>
                  <a:lnTo>
                    <a:pt x="86" y="255"/>
                  </a:lnTo>
                  <a:lnTo>
                    <a:pt x="257" y="256"/>
                  </a:lnTo>
                  <a:lnTo>
                    <a:pt x="258" y="256"/>
                  </a:lnTo>
                  <a:lnTo>
                    <a:pt x="258" y="255"/>
                  </a:lnTo>
                  <a:lnTo>
                    <a:pt x="258" y="87"/>
                  </a:lnTo>
                  <a:lnTo>
                    <a:pt x="89" y="84"/>
                  </a:lnTo>
                  <a:close/>
                  <a:moveTo>
                    <a:pt x="89" y="0"/>
                  </a:moveTo>
                  <a:lnTo>
                    <a:pt x="257" y="0"/>
                  </a:lnTo>
                  <a:lnTo>
                    <a:pt x="280" y="2"/>
                  </a:lnTo>
                  <a:lnTo>
                    <a:pt x="300" y="12"/>
                  </a:lnTo>
                  <a:lnTo>
                    <a:pt x="318" y="25"/>
                  </a:lnTo>
                  <a:lnTo>
                    <a:pt x="332" y="42"/>
                  </a:lnTo>
                  <a:lnTo>
                    <a:pt x="340" y="64"/>
                  </a:lnTo>
                  <a:lnTo>
                    <a:pt x="344" y="87"/>
                  </a:lnTo>
                  <a:lnTo>
                    <a:pt x="344" y="255"/>
                  </a:lnTo>
                  <a:lnTo>
                    <a:pt x="340" y="278"/>
                  </a:lnTo>
                  <a:lnTo>
                    <a:pt x="332" y="298"/>
                  </a:lnTo>
                  <a:lnTo>
                    <a:pt x="318" y="316"/>
                  </a:lnTo>
                  <a:lnTo>
                    <a:pt x="300" y="330"/>
                  </a:lnTo>
                  <a:lnTo>
                    <a:pt x="280" y="338"/>
                  </a:lnTo>
                  <a:lnTo>
                    <a:pt x="257" y="342"/>
                  </a:lnTo>
                  <a:lnTo>
                    <a:pt x="89" y="342"/>
                  </a:lnTo>
                  <a:lnTo>
                    <a:pt x="66" y="338"/>
                  </a:lnTo>
                  <a:lnTo>
                    <a:pt x="44" y="330"/>
                  </a:lnTo>
                  <a:lnTo>
                    <a:pt x="27" y="316"/>
                  </a:lnTo>
                  <a:lnTo>
                    <a:pt x="12" y="298"/>
                  </a:lnTo>
                  <a:lnTo>
                    <a:pt x="4" y="278"/>
                  </a:lnTo>
                  <a:lnTo>
                    <a:pt x="0" y="255"/>
                  </a:lnTo>
                  <a:lnTo>
                    <a:pt x="0" y="87"/>
                  </a:lnTo>
                  <a:lnTo>
                    <a:pt x="4" y="64"/>
                  </a:lnTo>
                  <a:lnTo>
                    <a:pt x="12" y="42"/>
                  </a:lnTo>
                  <a:lnTo>
                    <a:pt x="27" y="25"/>
                  </a:lnTo>
                  <a:lnTo>
                    <a:pt x="44" y="12"/>
                  </a:lnTo>
                  <a:lnTo>
                    <a:pt x="66" y="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281">
              <a:extLst>
                <a:ext uri="{FF2B5EF4-FFF2-40B4-BE49-F238E27FC236}">
                  <a16:creationId xmlns:a16="http://schemas.microsoft.com/office/drawing/2014/main" id="{B0097213-F21A-495B-BCDF-4136A91090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2240" y="4847682"/>
              <a:ext cx="92184" cy="91514"/>
            </a:xfrm>
            <a:custGeom>
              <a:avLst/>
              <a:gdLst>
                <a:gd name="T0" fmla="*/ 87 w 342"/>
                <a:gd name="T1" fmla="*/ 84 h 342"/>
                <a:gd name="T2" fmla="*/ 85 w 342"/>
                <a:gd name="T3" fmla="*/ 255 h 342"/>
                <a:gd name="T4" fmla="*/ 255 w 342"/>
                <a:gd name="T5" fmla="*/ 256 h 342"/>
                <a:gd name="T6" fmla="*/ 256 w 342"/>
                <a:gd name="T7" fmla="*/ 256 h 342"/>
                <a:gd name="T8" fmla="*/ 256 w 342"/>
                <a:gd name="T9" fmla="*/ 255 h 342"/>
                <a:gd name="T10" fmla="*/ 256 w 342"/>
                <a:gd name="T11" fmla="*/ 87 h 342"/>
                <a:gd name="T12" fmla="*/ 87 w 342"/>
                <a:gd name="T13" fmla="*/ 84 h 342"/>
                <a:gd name="T14" fmla="*/ 87 w 342"/>
                <a:gd name="T15" fmla="*/ 0 h 342"/>
                <a:gd name="T16" fmla="*/ 255 w 342"/>
                <a:gd name="T17" fmla="*/ 0 h 342"/>
                <a:gd name="T18" fmla="*/ 278 w 342"/>
                <a:gd name="T19" fmla="*/ 2 h 342"/>
                <a:gd name="T20" fmla="*/ 298 w 342"/>
                <a:gd name="T21" fmla="*/ 12 h 342"/>
                <a:gd name="T22" fmla="*/ 316 w 342"/>
                <a:gd name="T23" fmla="*/ 25 h 342"/>
                <a:gd name="T24" fmla="*/ 330 w 342"/>
                <a:gd name="T25" fmla="*/ 42 h 342"/>
                <a:gd name="T26" fmla="*/ 339 w 342"/>
                <a:gd name="T27" fmla="*/ 64 h 342"/>
                <a:gd name="T28" fmla="*/ 342 w 342"/>
                <a:gd name="T29" fmla="*/ 87 h 342"/>
                <a:gd name="T30" fmla="*/ 342 w 342"/>
                <a:gd name="T31" fmla="*/ 255 h 342"/>
                <a:gd name="T32" fmla="*/ 339 w 342"/>
                <a:gd name="T33" fmla="*/ 278 h 342"/>
                <a:gd name="T34" fmla="*/ 330 w 342"/>
                <a:gd name="T35" fmla="*/ 298 h 342"/>
                <a:gd name="T36" fmla="*/ 316 w 342"/>
                <a:gd name="T37" fmla="*/ 316 h 342"/>
                <a:gd name="T38" fmla="*/ 298 w 342"/>
                <a:gd name="T39" fmla="*/ 330 h 342"/>
                <a:gd name="T40" fmla="*/ 278 w 342"/>
                <a:gd name="T41" fmla="*/ 338 h 342"/>
                <a:gd name="T42" fmla="*/ 255 w 342"/>
                <a:gd name="T43" fmla="*/ 342 h 342"/>
                <a:gd name="T44" fmla="*/ 87 w 342"/>
                <a:gd name="T45" fmla="*/ 342 h 342"/>
                <a:gd name="T46" fmla="*/ 64 w 342"/>
                <a:gd name="T47" fmla="*/ 338 h 342"/>
                <a:gd name="T48" fmla="*/ 43 w 342"/>
                <a:gd name="T49" fmla="*/ 330 h 342"/>
                <a:gd name="T50" fmla="*/ 25 w 342"/>
                <a:gd name="T51" fmla="*/ 316 h 342"/>
                <a:gd name="T52" fmla="*/ 12 w 342"/>
                <a:gd name="T53" fmla="*/ 298 h 342"/>
                <a:gd name="T54" fmla="*/ 2 w 342"/>
                <a:gd name="T55" fmla="*/ 278 h 342"/>
                <a:gd name="T56" fmla="*/ 0 w 342"/>
                <a:gd name="T57" fmla="*/ 255 h 342"/>
                <a:gd name="T58" fmla="*/ 0 w 342"/>
                <a:gd name="T59" fmla="*/ 87 h 342"/>
                <a:gd name="T60" fmla="*/ 2 w 342"/>
                <a:gd name="T61" fmla="*/ 64 h 342"/>
                <a:gd name="T62" fmla="*/ 12 w 342"/>
                <a:gd name="T63" fmla="*/ 42 h 342"/>
                <a:gd name="T64" fmla="*/ 25 w 342"/>
                <a:gd name="T65" fmla="*/ 25 h 342"/>
                <a:gd name="T66" fmla="*/ 43 w 342"/>
                <a:gd name="T67" fmla="*/ 12 h 342"/>
                <a:gd name="T68" fmla="*/ 64 w 342"/>
                <a:gd name="T69" fmla="*/ 2 h 342"/>
                <a:gd name="T70" fmla="*/ 87 w 342"/>
                <a:gd name="T71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2" h="342">
                  <a:moveTo>
                    <a:pt x="87" y="84"/>
                  </a:moveTo>
                  <a:lnTo>
                    <a:pt x="85" y="255"/>
                  </a:lnTo>
                  <a:lnTo>
                    <a:pt x="255" y="256"/>
                  </a:lnTo>
                  <a:lnTo>
                    <a:pt x="256" y="256"/>
                  </a:lnTo>
                  <a:lnTo>
                    <a:pt x="256" y="255"/>
                  </a:lnTo>
                  <a:lnTo>
                    <a:pt x="256" y="87"/>
                  </a:lnTo>
                  <a:lnTo>
                    <a:pt x="87" y="84"/>
                  </a:lnTo>
                  <a:close/>
                  <a:moveTo>
                    <a:pt x="87" y="0"/>
                  </a:moveTo>
                  <a:lnTo>
                    <a:pt x="255" y="0"/>
                  </a:lnTo>
                  <a:lnTo>
                    <a:pt x="278" y="2"/>
                  </a:lnTo>
                  <a:lnTo>
                    <a:pt x="298" y="12"/>
                  </a:lnTo>
                  <a:lnTo>
                    <a:pt x="316" y="25"/>
                  </a:lnTo>
                  <a:lnTo>
                    <a:pt x="330" y="42"/>
                  </a:lnTo>
                  <a:lnTo>
                    <a:pt x="339" y="64"/>
                  </a:lnTo>
                  <a:lnTo>
                    <a:pt x="342" y="87"/>
                  </a:lnTo>
                  <a:lnTo>
                    <a:pt x="342" y="255"/>
                  </a:lnTo>
                  <a:lnTo>
                    <a:pt x="339" y="278"/>
                  </a:lnTo>
                  <a:lnTo>
                    <a:pt x="330" y="298"/>
                  </a:lnTo>
                  <a:lnTo>
                    <a:pt x="316" y="316"/>
                  </a:lnTo>
                  <a:lnTo>
                    <a:pt x="298" y="330"/>
                  </a:lnTo>
                  <a:lnTo>
                    <a:pt x="278" y="338"/>
                  </a:lnTo>
                  <a:lnTo>
                    <a:pt x="255" y="342"/>
                  </a:lnTo>
                  <a:lnTo>
                    <a:pt x="87" y="342"/>
                  </a:lnTo>
                  <a:lnTo>
                    <a:pt x="64" y="338"/>
                  </a:lnTo>
                  <a:lnTo>
                    <a:pt x="43" y="330"/>
                  </a:lnTo>
                  <a:lnTo>
                    <a:pt x="25" y="316"/>
                  </a:lnTo>
                  <a:lnTo>
                    <a:pt x="12" y="298"/>
                  </a:lnTo>
                  <a:lnTo>
                    <a:pt x="2" y="278"/>
                  </a:lnTo>
                  <a:lnTo>
                    <a:pt x="0" y="255"/>
                  </a:lnTo>
                  <a:lnTo>
                    <a:pt x="0" y="87"/>
                  </a:lnTo>
                  <a:lnTo>
                    <a:pt x="2" y="64"/>
                  </a:lnTo>
                  <a:lnTo>
                    <a:pt x="12" y="42"/>
                  </a:lnTo>
                  <a:lnTo>
                    <a:pt x="25" y="25"/>
                  </a:lnTo>
                  <a:lnTo>
                    <a:pt x="43" y="12"/>
                  </a:lnTo>
                  <a:lnTo>
                    <a:pt x="64" y="2"/>
                  </a:lnTo>
                  <a:lnTo>
                    <a:pt x="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282">
              <a:extLst>
                <a:ext uri="{FF2B5EF4-FFF2-40B4-BE49-F238E27FC236}">
                  <a16:creationId xmlns:a16="http://schemas.microsoft.com/office/drawing/2014/main" id="{D9205FC7-A84B-4D8C-86B5-DA26D0E807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6115" y="4960729"/>
              <a:ext cx="93540" cy="91514"/>
            </a:xfrm>
            <a:custGeom>
              <a:avLst/>
              <a:gdLst>
                <a:gd name="T0" fmla="*/ 89 w 344"/>
                <a:gd name="T1" fmla="*/ 85 h 343"/>
                <a:gd name="T2" fmla="*/ 86 w 344"/>
                <a:gd name="T3" fmla="*/ 256 h 343"/>
                <a:gd name="T4" fmla="*/ 257 w 344"/>
                <a:gd name="T5" fmla="*/ 257 h 343"/>
                <a:gd name="T6" fmla="*/ 258 w 344"/>
                <a:gd name="T7" fmla="*/ 257 h 343"/>
                <a:gd name="T8" fmla="*/ 258 w 344"/>
                <a:gd name="T9" fmla="*/ 256 h 343"/>
                <a:gd name="T10" fmla="*/ 258 w 344"/>
                <a:gd name="T11" fmla="*/ 87 h 343"/>
                <a:gd name="T12" fmla="*/ 89 w 344"/>
                <a:gd name="T13" fmla="*/ 85 h 343"/>
                <a:gd name="T14" fmla="*/ 89 w 344"/>
                <a:gd name="T15" fmla="*/ 0 h 343"/>
                <a:gd name="T16" fmla="*/ 257 w 344"/>
                <a:gd name="T17" fmla="*/ 0 h 343"/>
                <a:gd name="T18" fmla="*/ 280 w 344"/>
                <a:gd name="T19" fmla="*/ 3 h 343"/>
                <a:gd name="T20" fmla="*/ 300 w 344"/>
                <a:gd name="T21" fmla="*/ 11 h 343"/>
                <a:gd name="T22" fmla="*/ 318 w 344"/>
                <a:gd name="T23" fmla="*/ 26 h 343"/>
                <a:gd name="T24" fmla="*/ 332 w 344"/>
                <a:gd name="T25" fmla="*/ 43 h 343"/>
                <a:gd name="T26" fmla="*/ 340 w 344"/>
                <a:gd name="T27" fmla="*/ 63 h 343"/>
                <a:gd name="T28" fmla="*/ 344 w 344"/>
                <a:gd name="T29" fmla="*/ 87 h 343"/>
                <a:gd name="T30" fmla="*/ 344 w 344"/>
                <a:gd name="T31" fmla="*/ 256 h 343"/>
                <a:gd name="T32" fmla="*/ 340 w 344"/>
                <a:gd name="T33" fmla="*/ 278 h 343"/>
                <a:gd name="T34" fmla="*/ 332 w 344"/>
                <a:gd name="T35" fmla="*/ 299 h 343"/>
                <a:gd name="T36" fmla="*/ 318 w 344"/>
                <a:gd name="T37" fmla="*/ 317 h 343"/>
                <a:gd name="T38" fmla="*/ 300 w 344"/>
                <a:gd name="T39" fmla="*/ 330 h 343"/>
                <a:gd name="T40" fmla="*/ 280 w 344"/>
                <a:gd name="T41" fmla="*/ 339 h 343"/>
                <a:gd name="T42" fmla="*/ 257 w 344"/>
                <a:gd name="T43" fmla="*/ 343 h 343"/>
                <a:gd name="T44" fmla="*/ 89 w 344"/>
                <a:gd name="T45" fmla="*/ 343 h 343"/>
                <a:gd name="T46" fmla="*/ 66 w 344"/>
                <a:gd name="T47" fmla="*/ 339 h 343"/>
                <a:gd name="T48" fmla="*/ 44 w 344"/>
                <a:gd name="T49" fmla="*/ 330 h 343"/>
                <a:gd name="T50" fmla="*/ 27 w 344"/>
                <a:gd name="T51" fmla="*/ 317 h 343"/>
                <a:gd name="T52" fmla="*/ 12 w 344"/>
                <a:gd name="T53" fmla="*/ 299 h 343"/>
                <a:gd name="T54" fmla="*/ 4 w 344"/>
                <a:gd name="T55" fmla="*/ 278 h 343"/>
                <a:gd name="T56" fmla="*/ 0 w 344"/>
                <a:gd name="T57" fmla="*/ 256 h 343"/>
                <a:gd name="T58" fmla="*/ 0 w 344"/>
                <a:gd name="T59" fmla="*/ 87 h 343"/>
                <a:gd name="T60" fmla="*/ 4 w 344"/>
                <a:gd name="T61" fmla="*/ 63 h 343"/>
                <a:gd name="T62" fmla="*/ 12 w 344"/>
                <a:gd name="T63" fmla="*/ 43 h 343"/>
                <a:gd name="T64" fmla="*/ 27 w 344"/>
                <a:gd name="T65" fmla="*/ 26 h 343"/>
                <a:gd name="T66" fmla="*/ 44 w 344"/>
                <a:gd name="T67" fmla="*/ 11 h 343"/>
                <a:gd name="T68" fmla="*/ 66 w 344"/>
                <a:gd name="T69" fmla="*/ 3 h 343"/>
                <a:gd name="T70" fmla="*/ 89 w 344"/>
                <a:gd name="T71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343">
                  <a:moveTo>
                    <a:pt x="89" y="85"/>
                  </a:moveTo>
                  <a:lnTo>
                    <a:pt x="86" y="256"/>
                  </a:lnTo>
                  <a:lnTo>
                    <a:pt x="257" y="257"/>
                  </a:lnTo>
                  <a:lnTo>
                    <a:pt x="258" y="257"/>
                  </a:lnTo>
                  <a:lnTo>
                    <a:pt x="258" y="256"/>
                  </a:lnTo>
                  <a:lnTo>
                    <a:pt x="258" y="87"/>
                  </a:lnTo>
                  <a:lnTo>
                    <a:pt x="89" y="85"/>
                  </a:lnTo>
                  <a:close/>
                  <a:moveTo>
                    <a:pt x="89" y="0"/>
                  </a:moveTo>
                  <a:lnTo>
                    <a:pt x="257" y="0"/>
                  </a:lnTo>
                  <a:lnTo>
                    <a:pt x="280" y="3"/>
                  </a:lnTo>
                  <a:lnTo>
                    <a:pt x="300" y="11"/>
                  </a:lnTo>
                  <a:lnTo>
                    <a:pt x="318" y="26"/>
                  </a:lnTo>
                  <a:lnTo>
                    <a:pt x="332" y="43"/>
                  </a:lnTo>
                  <a:lnTo>
                    <a:pt x="340" y="63"/>
                  </a:lnTo>
                  <a:lnTo>
                    <a:pt x="344" y="87"/>
                  </a:lnTo>
                  <a:lnTo>
                    <a:pt x="344" y="256"/>
                  </a:lnTo>
                  <a:lnTo>
                    <a:pt x="340" y="278"/>
                  </a:lnTo>
                  <a:lnTo>
                    <a:pt x="332" y="299"/>
                  </a:lnTo>
                  <a:lnTo>
                    <a:pt x="318" y="317"/>
                  </a:lnTo>
                  <a:lnTo>
                    <a:pt x="300" y="330"/>
                  </a:lnTo>
                  <a:lnTo>
                    <a:pt x="280" y="339"/>
                  </a:lnTo>
                  <a:lnTo>
                    <a:pt x="257" y="343"/>
                  </a:lnTo>
                  <a:lnTo>
                    <a:pt x="89" y="343"/>
                  </a:lnTo>
                  <a:lnTo>
                    <a:pt x="66" y="339"/>
                  </a:lnTo>
                  <a:lnTo>
                    <a:pt x="44" y="330"/>
                  </a:lnTo>
                  <a:lnTo>
                    <a:pt x="27" y="317"/>
                  </a:lnTo>
                  <a:lnTo>
                    <a:pt x="12" y="299"/>
                  </a:lnTo>
                  <a:lnTo>
                    <a:pt x="4" y="278"/>
                  </a:lnTo>
                  <a:lnTo>
                    <a:pt x="0" y="256"/>
                  </a:lnTo>
                  <a:lnTo>
                    <a:pt x="0" y="87"/>
                  </a:lnTo>
                  <a:lnTo>
                    <a:pt x="4" y="63"/>
                  </a:lnTo>
                  <a:lnTo>
                    <a:pt x="12" y="43"/>
                  </a:lnTo>
                  <a:lnTo>
                    <a:pt x="27" y="26"/>
                  </a:lnTo>
                  <a:lnTo>
                    <a:pt x="44" y="11"/>
                  </a:lnTo>
                  <a:lnTo>
                    <a:pt x="66" y="3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283">
              <a:extLst>
                <a:ext uri="{FF2B5EF4-FFF2-40B4-BE49-F238E27FC236}">
                  <a16:creationId xmlns:a16="http://schemas.microsoft.com/office/drawing/2014/main" id="{115ADF81-78C5-4CDA-A561-4BFB5833D4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2240" y="4960729"/>
              <a:ext cx="92184" cy="91514"/>
            </a:xfrm>
            <a:custGeom>
              <a:avLst/>
              <a:gdLst>
                <a:gd name="T0" fmla="*/ 87 w 342"/>
                <a:gd name="T1" fmla="*/ 85 h 343"/>
                <a:gd name="T2" fmla="*/ 85 w 342"/>
                <a:gd name="T3" fmla="*/ 256 h 343"/>
                <a:gd name="T4" fmla="*/ 255 w 342"/>
                <a:gd name="T5" fmla="*/ 257 h 343"/>
                <a:gd name="T6" fmla="*/ 256 w 342"/>
                <a:gd name="T7" fmla="*/ 257 h 343"/>
                <a:gd name="T8" fmla="*/ 256 w 342"/>
                <a:gd name="T9" fmla="*/ 256 h 343"/>
                <a:gd name="T10" fmla="*/ 256 w 342"/>
                <a:gd name="T11" fmla="*/ 87 h 343"/>
                <a:gd name="T12" fmla="*/ 87 w 342"/>
                <a:gd name="T13" fmla="*/ 85 h 343"/>
                <a:gd name="T14" fmla="*/ 87 w 342"/>
                <a:gd name="T15" fmla="*/ 0 h 343"/>
                <a:gd name="T16" fmla="*/ 255 w 342"/>
                <a:gd name="T17" fmla="*/ 0 h 343"/>
                <a:gd name="T18" fmla="*/ 278 w 342"/>
                <a:gd name="T19" fmla="*/ 3 h 343"/>
                <a:gd name="T20" fmla="*/ 298 w 342"/>
                <a:gd name="T21" fmla="*/ 11 h 343"/>
                <a:gd name="T22" fmla="*/ 316 w 342"/>
                <a:gd name="T23" fmla="*/ 26 h 343"/>
                <a:gd name="T24" fmla="*/ 330 w 342"/>
                <a:gd name="T25" fmla="*/ 43 h 343"/>
                <a:gd name="T26" fmla="*/ 339 w 342"/>
                <a:gd name="T27" fmla="*/ 63 h 343"/>
                <a:gd name="T28" fmla="*/ 342 w 342"/>
                <a:gd name="T29" fmla="*/ 87 h 343"/>
                <a:gd name="T30" fmla="*/ 342 w 342"/>
                <a:gd name="T31" fmla="*/ 256 h 343"/>
                <a:gd name="T32" fmla="*/ 339 w 342"/>
                <a:gd name="T33" fmla="*/ 278 h 343"/>
                <a:gd name="T34" fmla="*/ 330 w 342"/>
                <a:gd name="T35" fmla="*/ 299 h 343"/>
                <a:gd name="T36" fmla="*/ 316 w 342"/>
                <a:gd name="T37" fmla="*/ 317 h 343"/>
                <a:gd name="T38" fmla="*/ 298 w 342"/>
                <a:gd name="T39" fmla="*/ 330 h 343"/>
                <a:gd name="T40" fmla="*/ 278 w 342"/>
                <a:gd name="T41" fmla="*/ 339 h 343"/>
                <a:gd name="T42" fmla="*/ 255 w 342"/>
                <a:gd name="T43" fmla="*/ 343 h 343"/>
                <a:gd name="T44" fmla="*/ 87 w 342"/>
                <a:gd name="T45" fmla="*/ 343 h 343"/>
                <a:gd name="T46" fmla="*/ 64 w 342"/>
                <a:gd name="T47" fmla="*/ 339 h 343"/>
                <a:gd name="T48" fmla="*/ 43 w 342"/>
                <a:gd name="T49" fmla="*/ 330 h 343"/>
                <a:gd name="T50" fmla="*/ 25 w 342"/>
                <a:gd name="T51" fmla="*/ 317 h 343"/>
                <a:gd name="T52" fmla="*/ 12 w 342"/>
                <a:gd name="T53" fmla="*/ 299 h 343"/>
                <a:gd name="T54" fmla="*/ 2 w 342"/>
                <a:gd name="T55" fmla="*/ 278 h 343"/>
                <a:gd name="T56" fmla="*/ 0 w 342"/>
                <a:gd name="T57" fmla="*/ 256 h 343"/>
                <a:gd name="T58" fmla="*/ 0 w 342"/>
                <a:gd name="T59" fmla="*/ 87 h 343"/>
                <a:gd name="T60" fmla="*/ 2 w 342"/>
                <a:gd name="T61" fmla="*/ 63 h 343"/>
                <a:gd name="T62" fmla="*/ 12 w 342"/>
                <a:gd name="T63" fmla="*/ 43 h 343"/>
                <a:gd name="T64" fmla="*/ 25 w 342"/>
                <a:gd name="T65" fmla="*/ 26 h 343"/>
                <a:gd name="T66" fmla="*/ 43 w 342"/>
                <a:gd name="T67" fmla="*/ 11 h 343"/>
                <a:gd name="T68" fmla="*/ 64 w 342"/>
                <a:gd name="T69" fmla="*/ 3 h 343"/>
                <a:gd name="T70" fmla="*/ 87 w 342"/>
                <a:gd name="T71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2" h="343">
                  <a:moveTo>
                    <a:pt x="87" y="85"/>
                  </a:moveTo>
                  <a:lnTo>
                    <a:pt x="85" y="256"/>
                  </a:lnTo>
                  <a:lnTo>
                    <a:pt x="255" y="257"/>
                  </a:lnTo>
                  <a:lnTo>
                    <a:pt x="256" y="257"/>
                  </a:lnTo>
                  <a:lnTo>
                    <a:pt x="256" y="256"/>
                  </a:lnTo>
                  <a:lnTo>
                    <a:pt x="256" y="87"/>
                  </a:lnTo>
                  <a:lnTo>
                    <a:pt x="87" y="85"/>
                  </a:lnTo>
                  <a:close/>
                  <a:moveTo>
                    <a:pt x="87" y="0"/>
                  </a:moveTo>
                  <a:lnTo>
                    <a:pt x="255" y="0"/>
                  </a:lnTo>
                  <a:lnTo>
                    <a:pt x="278" y="3"/>
                  </a:lnTo>
                  <a:lnTo>
                    <a:pt x="298" y="11"/>
                  </a:lnTo>
                  <a:lnTo>
                    <a:pt x="316" y="26"/>
                  </a:lnTo>
                  <a:lnTo>
                    <a:pt x="330" y="43"/>
                  </a:lnTo>
                  <a:lnTo>
                    <a:pt x="339" y="63"/>
                  </a:lnTo>
                  <a:lnTo>
                    <a:pt x="342" y="87"/>
                  </a:lnTo>
                  <a:lnTo>
                    <a:pt x="342" y="256"/>
                  </a:lnTo>
                  <a:lnTo>
                    <a:pt x="339" y="278"/>
                  </a:lnTo>
                  <a:lnTo>
                    <a:pt x="330" y="299"/>
                  </a:lnTo>
                  <a:lnTo>
                    <a:pt x="316" y="317"/>
                  </a:lnTo>
                  <a:lnTo>
                    <a:pt x="298" y="330"/>
                  </a:lnTo>
                  <a:lnTo>
                    <a:pt x="278" y="339"/>
                  </a:lnTo>
                  <a:lnTo>
                    <a:pt x="255" y="343"/>
                  </a:lnTo>
                  <a:lnTo>
                    <a:pt x="87" y="343"/>
                  </a:lnTo>
                  <a:lnTo>
                    <a:pt x="64" y="339"/>
                  </a:lnTo>
                  <a:lnTo>
                    <a:pt x="43" y="330"/>
                  </a:lnTo>
                  <a:lnTo>
                    <a:pt x="25" y="317"/>
                  </a:lnTo>
                  <a:lnTo>
                    <a:pt x="12" y="299"/>
                  </a:lnTo>
                  <a:lnTo>
                    <a:pt x="2" y="278"/>
                  </a:lnTo>
                  <a:lnTo>
                    <a:pt x="0" y="256"/>
                  </a:lnTo>
                  <a:lnTo>
                    <a:pt x="0" y="87"/>
                  </a:lnTo>
                  <a:lnTo>
                    <a:pt x="2" y="63"/>
                  </a:lnTo>
                  <a:lnTo>
                    <a:pt x="12" y="43"/>
                  </a:lnTo>
                  <a:lnTo>
                    <a:pt x="25" y="26"/>
                  </a:lnTo>
                  <a:lnTo>
                    <a:pt x="43" y="11"/>
                  </a:lnTo>
                  <a:lnTo>
                    <a:pt x="64" y="3"/>
                  </a:lnTo>
                  <a:lnTo>
                    <a:pt x="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284">
              <a:extLst>
                <a:ext uri="{FF2B5EF4-FFF2-40B4-BE49-F238E27FC236}">
                  <a16:creationId xmlns:a16="http://schemas.microsoft.com/office/drawing/2014/main" id="{686CE78A-F4CB-468A-B533-2E8764219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768" y="4849028"/>
              <a:ext cx="283331" cy="21533"/>
            </a:xfrm>
            <a:custGeom>
              <a:avLst/>
              <a:gdLst>
                <a:gd name="T0" fmla="*/ 40 w 1047"/>
                <a:gd name="T1" fmla="*/ 0 h 79"/>
                <a:gd name="T2" fmla="*/ 1009 w 1047"/>
                <a:gd name="T3" fmla="*/ 0 h 79"/>
                <a:gd name="T4" fmla="*/ 1023 w 1047"/>
                <a:gd name="T5" fmla="*/ 3 h 79"/>
                <a:gd name="T6" fmla="*/ 1037 w 1047"/>
                <a:gd name="T7" fmla="*/ 12 h 79"/>
                <a:gd name="T8" fmla="*/ 1045 w 1047"/>
                <a:gd name="T9" fmla="*/ 24 h 79"/>
                <a:gd name="T10" fmla="*/ 1047 w 1047"/>
                <a:gd name="T11" fmla="*/ 40 h 79"/>
                <a:gd name="T12" fmla="*/ 1045 w 1047"/>
                <a:gd name="T13" fmla="*/ 55 h 79"/>
                <a:gd name="T14" fmla="*/ 1037 w 1047"/>
                <a:gd name="T15" fmla="*/ 67 h 79"/>
                <a:gd name="T16" fmla="*/ 1023 w 1047"/>
                <a:gd name="T17" fmla="*/ 76 h 79"/>
                <a:gd name="T18" fmla="*/ 1009 w 1047"/>
                <a:gd name="T19" fmla="*/ 79 h 79"/>
                <a:gd name="T20" fmla="*/ 40 w 1047"/>
                <a:gd name="T21" fmla="*/ 79 h 79"/>
                <a:gd name="T22" fmla="*/ 25 w 1047"/>
                <a:gd name="T23" fmla="*/ 76 h 79"/>
                <a:gd name="T24" fmla="*/ 12 w 1047"/>
                <a:gd name="T25" fmla="*/ 67 h 79"/>
                <a:gd name="T26" fmla="*/ 4 w 1047"/>
                <a:gd name="T27" fmla="*/ 55 h 79"/>
                <a:gd name="T28" fmla="*/ 0 w 1047"/>
                <a:gd name="T29" fmla="*/ 40 h 79"/>
                <a:gd name="T30" fmla="*/ 4 w 1047"/>
                <a:gd name="T31" fmla="*/ 24 h 79"/>
                <a:gd name="T32" fmla="*/ 12 w 1047"/>
                <a:gd name="T33" fmla="*/ 12 h 79"/>
                <a:gd name="T34" fmla="*/ 25 w 1047"/>
                <a:gd name="T35" fmla="*/ 3 h 79"/>
                <a:gd name="T36" fmla="*/ 40 w 1047"/>
                <a:gd name="T3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7" h="79">
                  <a:moveTo>
                    <a:pt x="40" y="0"/>
                  </a:moveTo>
                  <a:lnTo>
                    <a:pt x="1009" y="0"/>
                  </a:lnTo>
                  <a:lnTo>
                    <a:pt x="1023" y="3"/>
                  </a:lnTo>
                  <a:lnTo>
                    <a:pt x="1037" y="12"/>
                  </a:lnTo>
                  <a:lnTo>
                    <a:pt x="1045" y="24"/>
                  </a:lnTo>
                  <a:lnTo>
                    <a:pt x="1047" y="40"/>
                  </a:lnTo>
                  <a:lnTo>
                    <a:pt x="1045" y="55"/>
                  </a:lnTo>
                  <a:lnTo>
                    <a:pt x="1037" y="67"/>
                  </a:lnTo>
                  <a:lnTo>
                    <a:pt x="1023" y="76"/>
                  </a:lnTo>
                  <a:lnTo>
                    <a:pt x="1009" y="79"/>
                  </a:lnTo>
                  <a:lnTo>
                    <a:pt x="40" y="79"/>
                  </a:lnTo>
                  <a:lnTo>
                    <a:pt x="25" y="76"/>
                  </a:lnTo>
                  <a:lnTo>
                    <a:pt x="12" y="67"/>
                  </a:lnTo>
                  <a:lnTo>
                    <a:pt x="4" y="55"/>
                  </a:lnTo>
                  <a:lnTo>
                    <a:pt x="0" y="40"/>
                  </a:lnTo>
                  <a:lnTo>
                    <a:pt x="4" y="24"/>
                  </a:lnTo>
                  <a:lnTo>
                    <a:pt x="12" y="12"/>
                  </a:lnTo>
                  <a:lnTo>
                    <a:pt x="25" y="3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285">
              <a:extLst>
                <a:ext uri="{FF2B5EF4-FFF2-40B4-BE49-F238E27FC236}">
                  <a16:creationId xmlns:a16="http://schemas.microsoft.com/office/drawing/2014/main" id="{7B5CD495-C909-49AD-B44E-DED99A762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768" y="4892093"/>
              <a:ext cx="283331" cy="21533"/>
            </a:xfrm>
            <a:custGeom>
              <a:avLst/>
              <a:gdLst>
                <a:gd name="T0" fmla="*/ 40 w 1047"/>
                <a:gd name="T1" fmla="*/ 0 h 80"/>
                <a:gd name="T2" fmla="*/ 1009 w 1047"/>
                <a:gd name="T3" fmla="*/ 0 h 80"/>
                <a:gd name="T4" fmla="*/ 1023 w 1047"/>
                <a:gd name="T5" fmla="*/ 4 h 80"/>
                <a:gd name="T6" fmla="*/ 1037 w 1047"/>
                <a:gd name="T7" fmla="*/ 12 h 80"/>
                <a:gd name="T8" fmla="*/ 1045 w 1047"/>
                <a:gd name="T9" fmla="*/ 24 h 80"/>
                <a:gd name="T10" fmla="*/ 1047 w 1047"/>
                <a:gd name="T11" fmla="*/ 40 h 80"/>
                <a:gd name="T12" fmla="*/ 1045 w 1047"/>
                <a:gd name="T13" fmla="*/ 56 h 80"/>
                <a:gd name="T14" fmla="*/ 1037 w 1047"/>
                <a:gd name="T15" fmla="*/ 68 h 80"/>
                <a:gd name="T16" fmla="*/ 1023 w 1047"/>
                <a:gd name="T17" fmla="*/ 76 h 80"/>
                <a:gd name="T18" fmla="*/ 1009 w 1047"/>
                <a:gd name="T19" fmla="*/ 80 h 80"/>
                <a:gd name="T20" fmla="*/ 40 w 1047"/>
                <a:gd name="T21" fmla="*/ 80 h 80"/>
                <a:gd name="T22" fmla="*/ 25 w 1047"/>
                <a:gd name="T23" fmla="*/ 76 h 80"/>
                <a:gd name="T24" fmla="*/ 12 w 1047"/>
                <a:gd name="T25" fmla="*/ 68 h 80"/>
                <a:gd name="T26" fmla="*/ 4 w 1047"/>
                <a:gd name="T27" fmla="*/ 56 h 80"/>
                <a:gd name="T28" fmla="*/ 0 w 1047"/>
                <a:gd name="T29" fmla="*/ 40 h 80"/>
                <a:gd name="T30" fmla="*/ 4 w 1047"/>
                <a:gd name="T31" fmla="*/ 24 h 80"/>
                <a:gd name="T32" fmla="*/ 12 w 1047"/>
                <a:gd name="T33" fmla="*/ 12 h 80"/>
                <a:gd name="T34" fmla="*/ 25 w 1047"/>
                <a:gd name="T35" fmla="*/ 4 h 80"/>
                <a:gd name="T36" fmla="*/ 40 w 1047"/>
                <a:gd name="T3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7" h="80">
                  <a:moveTo>
                    <a:pt x="40" y="0"/>
                  </a:moveTo>
                  <a:lnTo>
                    <a:pt x="1009" y="0"/>
                  </a:lnTo>
                  <a:lnTo>
                    <a:pt x="1023" y="4"/>
                  </a:lnTo>
                  <a:lnTo>
                    <a:pt x="1037" y="12"/>
                  </a:lnTo>
                  <a:lnTo>
                    <a:pt x="1045" y="24"/>
                  </a:lnTo>
                  <a:lnTo>
                    <a:pt x="1047" y="40"/>
                  </a:lnTo>
                  <a:lnTo>
                    <a:pt x="1045" y="56"/>
                  </a:lnTo>
                  <a:lnTo>
                    <a:pt x="1037" y="68"/>
                  </a:lnTo>
                  <a:lnTo>
                    <a:pt x="1023" y="76"/>
                  </a:lnTo>
                  <a:lnTo>
                    <a:pt x="1009" y="80"/>
                  </a:lnTo>
                  <a:lnTo>
                    <a:pt x="40" y="80"/>
                  </a:lnTo>
                  <a:lnTo>
                    <a:pt x="25" y="76"/>
                  </a:lnTo>
                  <a:lnTo>
                    <a:pt x="12" y="68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4"/>
                  </a:lnTo>
                  <a:lnTo>
                    <a:pt x="12" y="12"/>
                  </a:lnTo>
                  <a:lnTo>
                    <a:pt x="25" y="4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286">
              <a:extLst>
                <a:ext uri="{FF2B5EF4-FFF2-40B4-BE49-F238E27FC236}">
                  <a16:creationId xmlns:a16="http://schemas.microsoft.com/office/drawing/2014/main" id="{4D9C74CB-5DCB-4300-883A-AD4EE93DC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768" y="4935159"/>
              <a:ext cx="283331" cy="21533"/>
            </a:xfrm>
            <a:custGeom>
              <a:avLst/>
              <a:gdLst>
                <a:gd name="T0" fmla="*/ 40 w 1047"/>
                <a:gd name="T1" fmla="*/ 0 h 79"/>
                <a:gd name="T2" fmla="*/ 1009 w 1047"/>
                <a:gd name="T3" fmla="*/ 0 h 79"/>
                <a:gd name="T4" fmla="*/ 1023 w 1047"/>
                <a:gd name="T5" fmla="*/ 2 h 79"/>
                <a:gd name="T6" fmla="*/ 1037 w 1047"/>
                <a:gd name="T7" fmla="*/ 11 h 79"/>
                <a:gd name="T8" fmla="*/ 1045 w 1047"/>
                <a:gd name="T9" fmla="*/ 24 h 79"/>
                <a:gd name="T10" fmla="*/ 1047 w 1047"/>
                <a:gd name="T11" fmla="*/ 39 h 79"/>
                <a:gd name="T12" fmla="*/ 1045 w 1047"/>
                <a:gd name="T13" fmla="*/ 54 h 79"/>
                <a:gd name="T14" fmla="*/ 1037 w 1047"/>
                <a:gd name="T15" fmla="*/ 68 h 79"/>
                <a:gd name="T16" fmla="*/ 1023 w 1047"/>
                <a:gd name="T17" fmla="*/ 76 h 79"/>
                <a:gd name="T18" fmla="*/ 1009 w 1047"/>
                <a:gd name="T19" fmla="*/ 79 h 79"/>
                <a:gd name="T20" fmla="*/ 40 w 1047"/>
                <a:gd name="T21" fmla="*/ 79 h 79"/>
                <a:gd name="T22" fmla="*/ 25 w 1047"/>
                <a:gd name="T23" fmla="*/ 76 h 79"/>
                <a:gd name="T24" fmla="*/ 12 w 1047"/>
                <a:gd name="T25" fmla="*/ 68 h 79"/>
                <a:gd name="T26" fmla="*/ 4 w 1047"/>
                <a:gd name="T27" fmla="*/ 54 h 79"/>
                <a:gd name="T28" fmla="*/ 0 w 1047"/>
                <a:gd name="T29" fmla="*/ 39 h 79"/>
                <a:gd name="T30" fmla="*/ 4 w 1047"/>
                <a:gd name="T31" fmla="*/ 24 h 79"/>
                <a:gd name="T32" fmla="*/ 12 w 1047"/>
                <a:gd name="T33" fmla="*/ 11 h 79"/>
                <a:gd name="T34" fmla="*/ 25 w 1047"/>
                <a:gd name="T35" fmla="*/ 2 h 79"/>
                <a:gd name="T36" fmla="*/ 40 w 1047"/>
                <a:gd name="T3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7" h="79">
                  <a:moveTo>
                    <a:pt x="40" y="0"/>
                  </a:moveTo>
                  <a:lnTo>
                    <a:pt x="1009" y="0"/>
                  </a:lnTo>
                  <a:lnTo>
                    <a:pt x="1023" y="2"/>
                  </a:lnTo>
                  <a:lnTo>
                    <a:pt x="1037" y="11"/>
                  </a:lnTo>
                  <a:lnTo>
                    <a:pt x="1045" y="24"/>
                  </a:lnTo>
                  <a:lnTo>
                    <a:pt x="1047" y="39"/>
                  </a:lnTo>
                  <a:lnTo>
                    <a:pt x="1045" y="54"/>
                  </a:lnTo>
                  <a:lnTo>
                    <a:pt x="1037" y="68"/>
                  </a:lnTo>
                  <a:lnTo>
                    <a:pt x="1023" y="76"/>
                  </a:lnTo>
                  <a:lnTo>
                    <a:pt x="1009" y="79"/>
                  </a:lnTo>
                  <a:lnTo>
                    <a:pt x="40" y="79"/>
                  </a:lnTo>
                  <a:lnTo>
                    <a:pt x="25" y="76"/>
                  </a:lnTo>
                  <a:lnTo>
                    <a:pt x="12" y="68"/>
                  </a:lnTo>
                  <a:lnTo>
                    <a:pt x="4" y="54"/>
                  </a:lnTo>
                  <a:lnTo>
                    <a:pt x="0" y="39"/>
                  </a:lnTo>
                  <a:lnTo>
                    <a:pt x="4" y="24"/>
                  </a:lnTo>
                  <a:lnTo>
                    <a:pt x="12" y="11"/>
                  </a:lnTo>
                  <a:lnTo>
                    <a:pt x="25" y="2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287">
              <a:extLst>
                <a:ext uri="{FF2B5EF4-FFF2-40B4-BE49-F238E27FC236}">
                  <a16:creationId xmlns:a16="http://schemas.microsoft.com/office/drawing/2014/main" id="{2FFF23E4-0117-49AD-9F5E-5C9939C68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768" y="4978224"/>
              <a:ext cx="283331" cy="20187"/>
            </a:xfrm>
            <a:custGeom>
              <a:avLst/>
              <a:gdLst>
                <a:gd name="T0" fmla="*/ 40 w 1047"/>
                <a:gd name="T1" fmla="*/ 0 h 78"/>
                <a:gd name="T2" fmla="*/ 1009 w 1047"/>
                <a:gd name="T3" fmla="*/ 0 h 78"/>
                <a:gd name="T4" fmla="*/ 1023 w 1047"/>
                <a:gd name="T5" fmla="*/ 2 h 78"/>
                <a:gd name="T6" fmla="*/ 1037 w 1047"/>
                <a:gd name="T7" fmla="*/ 11 h 78"/>
                <a:gd name="T8" fmla="*/ 1045 w 1047"/>
                <a:gd name="T9" fmla="*/ 24 h 78"/>
                <a:gd name="T10" fmla="*/ 1047 w 1047"/>
                <a:gd name="T11" fmla="*/ 40 h 78"/>
                <a:gd name="T12" fmla="*/ 1045 w 1047"/>
                <a:gd name="T13" fmla="*/ 54 h 78"/>
                <a:gd name="T14" fmla="*/ 1037 w 1047"/>
                <a:gd name="T15" fmla="*/ 67 h 78"/>
                <a:gd name="T16" fmla="*/ 1023 w 1047"/>
                <a:gd name="T17" fmla="*/ 76 h 78"/>
                <a:gd name="T18" fmla="*/ 1009 w 1047"/>
                <a:gd name="T19" fmla="*/ 78 h 78"/>
                <a:gd name="T20" fmla="*/ 40 w 1047"/>
                <a:gd name="T21" fmla="*/ 78 h 78"/>
                <a:gd name="T22" fmla="*/ 25 w 1047"/>
                <a:gd name="T23" fmla="*/ 76 h 78"/>
                <a:gd name="T24" fmla="*/ 12 w 1047"/>
                <a:gd name="T25" fmla="*/ 67 h 78"/>
                <a:gd name="T26" fmla="*/ 4 w 1047"/>
                <a:gd name="T27" fmla="*/ 54 h 78"/>
                <a:gd name="T28" fmla="*/ 0 w 1047"/>
                <a:gd name="T29" fmla="*/ 40 h 78"/>
                <a:gd name="T30" fmla="*/ 4 w 1047"/>
                <a:gd name="T31" fmla="*/ 24 h 78"/>
                <a:gd name="T32" fmla="*/ 12 w 1047"/>
                <a:gd name="T33" fmla="*/ 11 h 78"/>
                <a:gd name="T34" fmla="*/ 25 w 1047"/>
                <a:gd name="T35" fmla="*/ 2 h 78"/>
                <a:gd name="T36" fmla="*/ 40 w 1047"/>
                <a:gd name="T3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7" h="78">
                  <a:moveTo>
                    <a:pt x="40" y="0"/>
                  </a:moveTo>
                  <a:lnTo>
                    <a:pt x="1009" y="0"/>
                  </a:lnTo>
                  <a:lnTo>
                    <a:pt x="1023" y="2"/>
                  </a:lnTo>
                  <a:lnTo>
                    <a:pt x="1037" y="11"/>
                  </a:lnTo>
                  <a:lnTo>
                    <a:pt x="1045" y="24"/>
                  </a:lnTo>
                  <a:lnTo>
                    <a:pt x="1047" y="40"/>
                  </a:lnTo>
                  <a:lnTo>
                    <a:pt x="1045" y="54"/>
                  </a:lnTo>
                  <a:lnTo>
                    <a:pt x="1037" y="67"/>
                  </a:lnTo>
                  <a:lnTo>
                    <a:pt x="1023" y="76"/>
                  </a:lnTo>
                  <a:lnTo>
                    <a:pt x="1009" y="78"/>
                  </a:lnTo>
                  <a:lnTo>
                    <a:pt x="40" y="78"/>
                  </a:lnTo>
                  <a:lnTo>
                    <a:pt x="25" y="76"/>
                  </a:lnTo>
                  <a:lnTo>
                    <a:pt x="12" y="67"/>
                  </a:lnTo>
                  <a:lnTo>
                    <a:pt x="4" y="54"/>
                  </a:lnTo>
                  <a:lnTo>
                    <a:pt x="0" y="40"/>
                  </a:lnTo>
                  <a:lnTo>
                    <a:pt x="4" y="24"/>
                  </a:lnTo>
                  <a:lnTo>
                    <a:pt x="12" y="11"/>
                  </a:lnTo>
                  <a:lnTo>
                    <a:pt x="25" y="2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288">
              <a:extLst>
                <a:ext uri="{FF2B5EF4-FFF2-40B4-BE49-F238E27FC236}">
                  <a16:creationId xmlns:a16="http://schemas.microsoft.com/office/drawing/2014/main" id="{F15BD312-54D2-4B0E-A34D-D28F8F03D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768" y="5021289"/>
              <a:ext cx="283331" cy="21533"/>
            </a:xfrm>
            <a:custGeom>
              <a:avLst/>
              <a:gdLst>
                <a:gd name="T0" fmla="*/ 40 w 1047"/>
                <a:gd name="T1" fmla="*/ 0 h 80"/>
                <a:gd name="T2" fmla="*/ 1009 w 1047"/>
                <a:gd name="T3" fmla="*/ 0 h 80"/>
                <a:gd name="T4" fmla="*/ 1023 w 1047"/>
                <a:gd name="T5" fmla="*/ 4 h 80"/>
                <a:gd name="T6" fmla="*/ 1037 w 1047"/>
                <a:gd name="T7" fmla="*/ 12 h 80"/>
                <a:gd name="T8" fmla="*/ 1045 w 1047"/>
                <a:gd name="T9" fmla="*/ 24 h 80"/>
                <a:gd name="T10" fmla="*/ 1047 w 1047"/>
                <a:gd name="T11" fmla="*/ 40 h 80"/>
                <a:gd name="T12" fmla="*/ 1045 w 1047"/>
                <a:gd name="T13" fmla="*/ 56 h 80"/>
                <a:gd name="T14" fmla="*/ 1037 w 1047"/>
                <a:gd name="T15" fmla="*/ 68 h 80"/>
                <a:gd name="T16" fmla="*/ 1023 w 1047"/>
                <a:gd name="T17" fmla="*/ 76 h 80"/>
                <a:gd name="T18" fmla="*/ 1009 w 1047"/>
                <a:gd name="T19" fmla="*/ 80 h 80"/>
                <a:gd name="T20" fmla="*/ 40 w 1047"/>
                <a:gd name="T21" fmla="*/ 80 h 80"/>
                <a:gd name="T22" fmla="*/ 25 w 1047"/>
                <a:gd name="T23" fmla="*/ 76 h 80"/>
                <a:gd name="T24" fmla="*/ 12 w 1047"/>
                <a:gd name="T25" fmla="*/ 68 h 80"/>
                <a:gd name="T26" fmla="*/ 4 w 1047"/>
                <a:gd name="T27" fmla="*/ 56 h 80"/>
                <a:gd name="T28" fmla="*/ 0 w 1047"/>
                <a:gd name="T29" fmla="*/ 40 h 80"/>
                <a:gd name="T30" fmla="*/ 4 w 1047"/>
                <a:gd name="T31" fmla="*/ 24 h 80"/>
                <a:gd name="T32" fmla="*/ 12 w 1047"/>
                <a:gd name="T33" fmla="*/ 12 h 80"/>
                <a:gd name="T34" fmla="*/ 25 w 1047"/>
                <a:gd name="T35" fmla="*/ 4 h 80"/>
                <a:gd name="T36" fmla="*/ 40 w 1047"/>
                <a:gd name="T3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7" h="80">
                  <a:moveTo>
                    <a:pt x="40" y="0"/>
                  </a:moveTo>
                  <a:lnTo>
                    <a:pt x="1009" y="0"/>
                  </a:lnTo>
                  <a:lnTo>
                    <a:pt x="1023" y="4"/>
                  </a:lnTo>
                  <a:lnTo>
                    <a:pt x="1037" y="12"/>
                  </a:lnTo>
                  <a:lnTo>
                    <a:pt x="1045" y="24"/>
                  </a:lnTo>
                  <a:lnTo>
                    <a:pt x="1047" y="40"/>
                  </a:lnTo>
                  <a:lnTo>
                    <a:pt x="1045" y="56"/>
                  </a:lnTo>
                  <a:lnTo>
                    <a:pt x="1037" y="68"/>
                  </a:lnTo>
                  <a:lnTo>
                    <a:pt x="1023" y="76"/>
                  </a:lnTo>
                  <a:lnTo>
                    <a:pt x="1009" y="80"/>
                  </a:lnTo>
                  <a:lnTo>
                    <a:pt x="40" y="80"/>
                  </a:lnTo>
                  <a:lnTo>
                    <a:pt x="25" y="76"/>
                  </a:lnTo>
                  <a:lnTo>
                    <a:pt x="12" y="68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4"/>
                  </a:lnTo>
                  <a:lnTo>
                    <a:pt x="12" y="12"/>
                  </a:lnTo>
                  <a:lnTo>
                    <a:pt x="25" y="4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6BFC1B5-24B2-4D24-A83D-BFE1D36BBF85}"/>
              </a:ext>
            </a:extLst>
          </p:cNvPr>
          <p:cNvGrpSpPr/>
          <p:nvPr/>
        </p:nvGrpSpPr>
        <p:grpSpPr>
          <a:xfrm>
            <a:off x="3130705" y="3428412"/>
            <a:ext cx="689850" cy="365213"/>
            <a:chOff x="5713413" y="3213101"/>
            <a:chExt cx="765176" cy="431800"/>
          </a:xfrm>
          <a:solidFill>
            <a:schemeClr val="tx2"/>
          </a:solidFill>
        </p:grpSpPr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E96C05DB-98ED-4458-8DB9-52F6387CB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226" y="3305176"/>
              <a:ext cx="233363" cy="339725"/>
            </a:xfrm>
            <a:custGeom>
              <a:avLst/>
              <a:gdLst>
                <a:gd name="T0" fmla="*/ 255 w 735"/>
                <a:gd name="T1" fmla="*/ 0 h 1070"/>
                <a:gd name="T2" fmla="*/ 330 w 735"/>
                <a:gd name="T3" fmla="*/ 14 h 1070"/>
                <a:gd name="T4" fmla="*/ 395 w 735"/>
                <a:gd name="T5" fmla="*/ 50 h 1070"/>
                <a:gd name="T6" fmla="*/ 442 w 735"/>
                <a:gd name="T7" fmla="*/ 107 h 1070"/>
                <a:gd name="T8" fmla="*/ 467 w 735"/>
                <a:gd name="T9" fmla="*/ 177 h 1070"/>
                <a:gd name="T10" fmla="*/ 471 w 735"/>
                <a:gd name="T11" fmla="*/ 400 h 1070"/>
                <a:gd name="T12" fmla="*/ 461 w 735"/>
                <a:gd name="T13" fmla="*/ 450 h 1070"/>
                <a:gd name="T14" fmla="*/ 433 w 735"/>
                <a:gd name="T15" fmla="*/ 492 h 1070"/>
                <a:gd name="T16" fmla="*/ 454 w 735"/>
                <a:gd name="T17" fmla="*/ 634 h 1070"/>
                <a:gd name="T18" fmla="*/ 508 w 735"/>
                <a:gd name="T19" fmla="*/ 665 h 1070"/>
                <a:gd name="T20" fmla="*/ 575 w 735"/>
                <a:gd name="T21" fmla="*/ 706 h 1070"/>
                <a:gd name="T22" fmla="*/ 647 w 735"/>
                <a:gd name="T23" fmla="*/ 758 h 1070"/>
                <a:gd name="T24" fmla="*/ 702 w 735"/>
                <a:gd name="T25" fmla="*/ 804 h 1070"/>
                <a:gd name="T26" fmla="*/ 726 w 735"/>
                <a:gd name="T27" fmla="*/ 847 h 1070"/>
                <a:gd name="T28" fmla="*/ 735 w 735"/>
                <a:gd name="T29" fmla="*/ 894 h 1070"/>
                <a:gd name="T30" fmla="*/ 732 w 735"/>
                <a:gd name="T31" fmla="*/ 1036 h 1070"/>
                <a:gd name="T32" fmla="*/ 715 w 735"/>
                <a:gd name="T33" fmla="*/ 1061 h 1070"/>
                <a:gd name="T34" fmla="*/ 686 w 735"/>
                <a:gd name="T35" fmla="*/ 1070 h 1070"/>
                <a:gd name="T36" fmla="*/ 657 w 735"/>
                <a:gd name="T37" fmla="*/ 1061 h 1070"/>
                <a:gd name="T38" fmla="*/ 640 w 735"/>
                <a:gd name="T39" fmla="*/ 1036 h 1070"/>
                <a:gd name="T40" fmla="*/ 638 w 735"/>
                <a:gd name="T41" fmla="*/ 894 h 1070"/>
                <a:gd name="T42" fmla="*/ 630 w 735"/>
                <a:gd name="T43" fmla="*/ 871 h 1070"/>
                <a:gd name="T44" fmla="*/ 589 w 735"/>
                <a:gd name="T45" fmla="*/ 836 h 1070"/>
                <a:gd name="T46" fmla="*/ 524 w 735"/>
                <a:gd name="T47" fmla="*/ 789 h 1070"/>
                <a:gd name="T48" fmla="*/ 462 w 735"/>
                <a:gd name="T49" fmla="*/ 751 h 1070"/>
                <a:gd name="T50" fmla="*/ 413 w 735"/>
                <a:gd name="T51" fmla="*/ 722 h 1070"/>
                <a:gd name="T52" fmla="*/ 379 w 735"/>
                <a:gd name="T53" fmla="*/ 704 h 1070"/>
                <a:gd name="T54" fmla="*/ 356 w 735"/>
                <a:gd name="T55" fmla="*/ 691 h 1070"/>
                <a:gd name="T56" fmla="*/ 339 w 735"/>
                <a:gd name="T57" fmla="*/ 664 h 1070"/>
                <a:gd name="T58" fmla="*/ 336 w 735"/>
                <a:gd name="T59" fmla="*/ 469 h 1070"/>
                <a:gd name="T60" fmla="*/ 346 w 735"/>
                <a:gd name="T61" fmla="*/ 440 h 1070"/>
                <a:gd name="T62" fmla="*/ 367 w 735"/>
                <a:gd name="T63" fmla="*/ 421 h 1070"/>
                <a:gd name="T64" fmla="*/ 374 w 735"/>
                <a:gd name="T65" fmla="*/ 400 h 1070"/>
                <a:gd name="T66" fmla="*/ 372 w 735"/>
                <a:gd name="T67" fmla="*/ 188 h 1070"/>
                <a:gd name="T68" fmla="*/ 349 w 735"/>
                <a:gd name="T69" fmla="*/ 142 h 1070"/>
                <a:gd name="T70" fmla="*/ 309 w 735"/>
                <a:gd name="T71" fmla="*/ 109 h 1070"/>
                <a:gd name="T72" fmla="*/ 257 w 735"/>
                <a:gd name="T73" fmla="*/ 97 h 1070"/>
                <a:gd name="T74" fmla="*/ 189 w 735"/>
                <a:gd name="T75" fmla="*/ 101 h 1070"/>
                <a:gd name="T76" fmla="*/ 142 w 735"/>
                <a:gd name="T77" fmla="*/ 124 h 1070"/>
                <a:gd name="T78" fmla="*/ 110 w 735"/>
                <a:gd name="T79" fmla="*/ 163 h 1070"/>
                <a:gd name="T80" fmla="*/ 98 w 735"/>
                <a:gd name="T81" fmla="*/ 215 h 1070"/>
                <a:gd name="T82" fmla="*/ 99 w 735"/>
                <a:gd name="T83" fmla="*/ 413 h 1070"/>
                <a:gd name="T84" fmla="*/ 114 w 735"/>
                <a:gd name="T85" fmla="*/ 429 h 1070"/>
                <a:gd name="T86" fmla="*/ 132 w 735"/>
                <a:gd name="T87" fmla="*/ 455 h 1070"/>
                <a:gd name="T88" fmla="*/ 136 w 735"/>
                <a:gd name="T89" fmla="*/ 555 h 1070"/>
                <a:gd name="T90" fmla="*/ 126 w 735"/>
                <a:gd name="T91" fmla="*/ 584 h 1070"/>
                <a:gd name="T92" fmla="*/ 102 w 735"/>
                <a:gd name="T93" fmla="*/ 602 h 1070"/>
                <a:gd name="T94" fmla="*/ 72 w 735"/>
                <a:gd name="T95" fmla="*/ 602 h 1070"/>
                <a:gd name="T96" fmla="*/ 47 w 735"/>
                <a:gd name="T97" fmla="*/ 584 h 1070"/>
                <a:gd name="T98" fmla="*/ 38 w 735"/>
                <a:gd name="T99" fmla="*/ 555 h 1070"/>
                <a:gd name="T100" fmla="*/ 22 w 735"/>
                <a:gd name="T101" fmla="*/ 473 h 1070"/>
                <a:gd name="T102" fmla="*/ 3 w 735"/>
                <a:gd name="T103" fmla="*/ 426 h 1070"/>
                <a:gd name="T104" fmla="*/ 0 w 735"/>
                <a:gd name="T105" fmla="*/ 215 h 1070"/>
                <a:gd name="T106" fmla="*/ 14 w 735"/>
                <a:gd name="T107" fmla="*/ 141 h 1070"/>
                <a:gd name="T108" fmla="*/ 51 w 735"/>
                <a:gd name="T109" fmla="*/ 76 h 1070"/>
                <a:gd name="T110" fmla="*/ 107 w 735"/>
                <a:gd name="T111" fmla="*/ 29 h 1070"/>
                <a:gd name="T112" fmla="*/ 177 w 735"/>
                <a:gd name="T113" fmla="*/ 3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5" h="1070">
                  <a:moveTo>
                    <a:pt x="216" y="0"/>
                  </a:moveTo>
                  <a:lnTo>
                    <a:pt x="255" y="0"/>
                  </a:lnTo>
                  <a:lnTo>
                    <a:pt x="294" y="3"/>
                  </a:lnTo>
                  <a:lnTo>
                    <a:pt x="330" y="14"/>
                  </a:lnTo>
                  <a:lnTo>
                    <a:pt x="364" y="29"/>
                  </a:lnTo>
                  <a:lnTo>
                    <a:pt x="395" y="50"/>
                  </a:lnTo>
                  <a:lnTo>
                    <a:pt x="420" y="76"/>
                  </a:lnTo>
                  <a:lnTo>
                    <a:pt x="442" y="107"/>
                  </a:lnTo>
                  <a:lnTo>
                    <a:pt x="457" y="141"/>
                  </a:lnTo>
                  <a:lnTo>
                    <a:pt x="467" y="177"/>
                  </a:lnTo>
                  <a:lnTo>
                    <a:pt x="471" y="215"/>
                  </a:lnTo>
                  <a:lnTo>
                    <a:pt x="471" y="400"/>
                  </a:lnTo>
                  <a:lnTo>
                    <a:pt x="468" y="426"/>
                  </a:lnTo>
                  <a:lnTo>
                    <a:pt x="461" y="450"/>
                  </a:lnTo>
                  <a:lnTo>
                    <a:pt x="449" y="473"/>
                  </a:lnTo>
                  <a:lnTo>
                    <a:pt x="433" y="492"/>
                  </a:lnTo>
                  <a:lnTo>
                    <a:pt x="433" y="623"/>
                  </a:lnTo>
                  <a:lnTo>
                    <a:pt x="454" y="634"/>
                  </a:lnTo>
                  <a:lnTo>
                    <a:pt x="479" y="648"/>
                  </a:lnTo>
                  <a:lnTo>
                    <a:pt x="508" y="665"/>
                  </a:lnTo>
                  <a:lnTo>
                    <a:pt x="541" y="685"/>
                  </a:lnTo>
                  <a:lnTo>
                    <a:pt x="575" y="706"/>
                  </a:lnTo>
                  <a:lnTo>
                    <a:pt x="611" y="731"/>
                  </a:lnTo>
                  <a:lnTo>
                    <a:pt x="647" y="758"/>
                  </a:lnTo>
                  <a:lnTo>
                    <a:pt x="685" y="787"/>
                  </a:lnTo>
                  <a:lnTo>
                    <a:pt x="702" y="804"/>
                  </a:lnTo>
                  <a:lnTo>
                    <a:pt x="716" y="825"/>
                  </a:lnTo>
                  <a:lnTo>
                    <a:pt x="726" y="847"/>
                  </a:lnTo>
                  <a:lnTo>
                    <a:pt x="733" y="870"/>
                  </a:lnTo>
                  <a:lnTo>
                    <a:pt x="735" y="894"/>
                  </a:lnTo>
                  <a:lnTo>
                    <a:pt x="735" y="1021"/>
                  </a:lnTo>
                  <a:lnTo>
                    <a:pt x="732" y="1036"/>
                  </a:lnTo>
                  <a:lnTo>
                    <a:pt x="726" y="1050"/>
                  </a:lnTo>
                  <a:lnTo>
                    <a:pt x="715" y="1061"/>
                  </a:lnTo>
                  <a:lnTo>
                    <a:pt x="702" y="1067"/>
                  </a:lnTo>
                  <a:lnTo>
                    <a:pt x="686" y="1070"/>
                  </a:lnTo>
                  <a:lnTo>
                    <a:pt x="670" y="1067"/>
                  </a:lnTo>
                  <a:lnTo>
                    <a:pt x="657" y="1061"/>
                  </a:lnTo>
                  <a:lnTo>
                    <a:pt x="647" y="1050"/>
                  </a:lnTo>
                  <a:lnTo>
                    <a:pt x="640" y="1036"/>
                  </a:lnTo>
                  <a:lnTo>
                    <a:pt x="638" y="1021"/>
                  </a:lnTo>
                  <a:lnTo>
                    <a:pt x="638" y="894"/>
                  </a:lnTo>
                  <a:lnTo>
                    <a:pt x="636" y="882"/>
                  </a:lnTo>
                  <a:lnTo>
                    <a:pt x="630" y="871"/>
                  </a:lnTo>
                  <a:lnTo>
                    <a:pt x="623" y="862"/>
                  </a:lnTo>
                  <a:lnTo>
                    <a:pt x="589" y="836"/>
                  </a:lnTo>
                  <a:lnTo>
                    <a:pt x="557" y="812"/>
                  </a:lnTo>
                  <a:lnTo>
                    <a:pt x="524" y="789"/>
                  </a:lnTo>
                  <a:lnTo>
                    <a:pt x="492" y="769"/>
                  </a:lnTo>
                  <a:lnTo>
                    <a:pt x="462" y="751"/>
                  </a:lnTo>
                  <a:lnTo>
                    <a:pt x="436" y="735"/>
                  </a:lnTo>
                  <a:lnTo>
                    <a:pt x="413" y="722"/>
                  </a:lnTo>
                  <a:lnTo>
                    <a:pt x="393" y="711"/>
                  </a:lnTo>
                  <a:lnTo>
                    <a:pt x="379" y="704"/>
                  </a:lnTo>
                  <a:lnTo>
                    <a:pt x="369" y="699"/>
                  </a:lnTo>
                  <a:lnTo>
                    <a:pt x="356" y="691"/>
                  </a:lnTo>
                  <a:lnTo>
                    <a:pt x="345" y="679"/>
                  </a:lnTo>
                  <a:lnTo>
                    <a:pt x="339" y="664"/>
                  </a:lnTo>
                  <a:lnTo>
                    <a:pt x="336" y="648"/>
                  </a:lnTo>
                  <a:lnTo>
                    <a:pt x="336" y="469"/>
                  </a:lnTo>
                  <a:lnTo>
                    <a:pt x="339" y="454"/>
                  </a:lnTo>
                  <a:lnTo>
                    <a:pt x="346" y="440"/>
                  </a:lnTo>
                  <a:lnTo>
                    <a:pt x="358" y="429"/>
                  </a:lnTo>
                  <a:lnTo>
                    <a:pt x="367" y="421"/>
                  </a:lnTo>
                  <a:lnTo>
                    <a:pt x="373" y="411"/>
                  </a:lnTo>
                  <a:lnTo>
                    <a:pt x="374" y="400"/>
                  </a:lnTo>
                  <a:lnTo>
                    <a:pt x="374" y="215"/>
                  </a:lnTo>
                  <a:lnTo>
                    <a:pt x="372" y="188"/>
                  </a:lnTo>
                  <a:lnTo>
                    <a:pt x="362" y="163"/>
                  </a:lnTo>
                  <a:lnTo>
                    <a:pt x="349" y="142"/>
                  </a:lnTo>
                  <a:lnTo>
                    <a:pt x="330" y="124"/>
                  </a:lnTo>
                  <a:lnTo>
                    <a:pt x="309" y="109"/>
                  </a:lnTo>
                  <a:lnTo>
                    <a:pt x="283" y="101"/>
                  </a:lnTo>
                  <a:lnTo>
                    <a:pt x="257" y="97"/>
                  </a:lnTo>
                  <a:lnTo>
                    <a:pt x="217" y="97"/>
                  </a:lnTo>
                  <a:lnTo>
                    <a:pt x="189" y="101"/>
                  </a:lnTo>
                  <a:lnTo>
                    <a:pt x="165" y="109"/>
                  </a:lnTo>
                  <a:lnTo>
                    <a:pt x="142" y="124"/>
                  </a:lnTo>
                  <a:lnTo>
                    <a:pt x="124" y="142"/>
                  </a:lnTo>
                  <a:lnTo>
                    <a:pt x="110" y="163"/>
                  </a:lnTo>
                  <a:lnTo>
                    <a:pt x="101" y="189"/>
                  </a:lnTo>
                  <a:lnTo>
                    <a:pt x="98" y="215"/>
                  </a:lnTo>
                  <a:lnTo>
                    <a:pt x="98" y="400"/>
                  </a:lnTo>
                  <a:lnTo>
                    <a:pt x="99" y="413"/>
                  </a:lnTo>
                  <a:lnTo>
                    <a:pt x="106" y="422"/>
                  </a:lnTo>
                  <a:lnTo>
                    <a:pt x="114" y="429"/>
                  </a:lnTo>
                  <a:lnTo>
                    <a:pt x="125" y="440"/>
                  </a:lnTo>
                  <a:lnTo>
                    <a:pt x="132" y="455"/>
                  </a:lnTo>
                  <a:lnTo>
                    <a:pt x="136" y="471"/>
                  </a:lnTo>
                  <a:lnTo>
                    <a:pt x="136" y="555"/>
                  </a:lnTo>
                  <a:lnTo>
                    <a:pt x="133" y="571"/>
                  </a:lnTo>
                  <a:lnTo>
                    <a:pt x="126" y="584"/>
                  </a:lnTo>
                  <a:lnTo>
                    <a:pt x="115" y="595"/>
                  </a:lnTo>
                  <a:lnTo>
                    <a:pt x="102" y="602"/>
                  </a:lnTo>
                  <a:lnTo>
                    <a:pt x="86" y="605"/>
                  </a:lnTo>
                  <a:lnTo>
                    <a:pt x="72" y="602"/>
                  </a:lnTo>
                  <a:lnTo>
                    <a:pt x="58" y="595"/>
                  </a:lnTo>
                  <a:lnTo>
                    <a:pt x="47" y="584"/>
                  </a:lnTo>
                  <a:lnTo>
                    <a:pt x="40" y="571"/>
                  </a:lnTo>
                  <a:lnTo>
                    <a:pt x="38" y="555"/>
                  </a:lnTo>
                  <a:lnTo>
                    <a:pt x="38" y="492"/>
                  </a:lnTo>
                  <a:lnTo>
                    <a:pt x="22" y="473"/>
                  </a:lnTo>
                  <a:lnTo>
                    <a:pt x="10" y="450"/>
                  </a:lnTo>
                  <a:lnTo>
                    <a:pt x="3" y="426"/>
                  </a:lnTo>
                  <a:lnTo>
                    <a:pt x="0" y="400"/>
                  </a:lnTo>
                  <a:lnTo>
                    <a:pt x="0" y="215"/>
                  </a:lnTo>
                  <a:lnTo>
                    <a:pt x="4" y="177"/>
                  </a:lnTo>
                  <a:lnTo>
                    <a:pt x="14" y="141"/>
                  </a:lnTo>
                  <a:lnTo>
                    <a:pt x="31" y="107"/>
                  </a:lnTo>
                  <a:lnTo>
                    <a:pt x="51" y="76"/>
                  </a:lnTo>
                  <a:lnTo>
                    <a:pt x="78" y="51"/>
                  </a:lnTo>
                  <a:lnTo>
                    <a:pt x="107" y="29"/>
                  </a:lnTo>
                  <a:lnTo>
                    <a:pt x="141" y="14"/>
                  </a:lnTo>
                  <a:lnTo>
                    <a:pt x="177" y="3"/>
                  </a:lnTo>
                  <a:lnTo>
                    <a:pt x="2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79130293-3E6E-4DFB-834E-C3D1F302F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3305176"/>
              <a:ext cx="233363" cy="339725"/>
            </a:xfrm>
            <a:custGeom>
              <a:avLst/>
              <a:gdLst>
                <a:gd name="T0" fmla="*/ 517 w 732"/>
                <a:gd name="T1" fmla="*/ 0 h 1070"/>
                <a:gd name="T2" fmla="*/ 592 w 732"/>
                <a:gd name="T3" fmla="*/ 14 h 1070"/>
                <a:gd name="T4" fmla="*/ 656 w 732"/>
                <a:gd name="T5" fmla="*/ 51 h 1070"/>
                <a:gd name="T6" fmla="*/ 703 w 732"/>
                <a:gd name="T7" fmla="*/ 107 h 1070"/>
                <a:gd name="T8" fmla="*/ 730 w 732"/>
                <a:gd name="T9" fmla="*/ 177 h 1070"/>
                <a:gd name="T10" fmla="*/ 732 w 732"/>
                <a:gd name="T11" fmla="*/ 400 h 1070"/>
                <a:gd name="T12" fmla="*/ 723 w 732"/>
                <a:gd name="T13" fmla="*/ 451 h 1070"/>
                <a:gd name="T14" fmla="*/ 695 w 732"/>
                <a:gd name="T15" fmla="*/ 492 h 1070"/>
                <a:gd name="T16" fmla="*/ 693 w 732"/>
                <a:gd name="T17" fmla="*/ 575 h 1070"/>
                <a:gd name="T18" fmla="*/ 676 w 732"/>
                <a:gd name="T19" fmla="*/ 599 h 1070"/>
                <a:gd name="T20" fmla="*/ 647 w 732"/>
                <a:gd name="T21" fmla="*/ 608 h 1070"/>
                <a:gd name="T22" fmla="*/ 618 w 732"/>
                <a:gd name="T23" fmla="*/ 599 h 1070"/>
                <a:gd name="T24" fmla="*/ 601 w 732"/>
                <a:gd name="T25" fmla="*/ 575 h 1070"/>
                <a:gd name="T26" fmla="*/ 598 w 732"/>
                <a:gd name="T27" fmla="*/ 471 h 1070"/>
                <a:gd name="T28" fmla="*/ 608 w 732"/>
                <a:gd name="T29" fmla="*/ 440 h 1070"/>
                <a:gd name="T30" fmla="*/ 628 w 732"/>
                <a:gd name="T31" fmla="*/ 422 h 1070"/>
                <a:gd name="T32" fmla="*/ 636 w 732"/>
                <a:gd name="T33" fmla="*/ 400 h 1070"/>
                <a:gd name="T34" fmla="*/ 632 w 732"/>
                <a:gd name="T35" fmla="*/ 189 h 1070"/>
                <a:gd name="T36" fmla="*/ 610 w 732"/>
                <a:gd name="T37" fmla="*/ 142 h 1070"/>
                <a:gd name="T38" fmla="*/ 569 w 732"/>
                <a:gd name="T39" fmla="*/ 109 h 1070"/>
                <a:gd name="T40" fmla="*/ 517 w 732"/>
                <a:gd name="T41" fmla="*/ 98 h 1070"/>
                <a:gd name="T42" fmla="*/ 451 w 732"/>
                <a:gd name="T43" fmla="*/ 101 h 1070"/>
                <a:gd name="T44" fmla="*/ 404 w 732"/>
                <a:gd name="T45" fmla="*/ 124 h 1070"/>
                <a:gd name="T46" fmla="*/ 372 w 732"/>
                <a:gd name="T47" fmla="*/ 163 h 1070"/>
                <a:gd name="T48" fmla="*/ 360 w 732"/>
                <a:gd name="T49" fmla="*/ 215 h 1070"/>
                <a:gd name="T50" fmla="*/ 361 w 732"/>
                <a:gd name="T51" fmla="*/ 413 h 1070"/>
                <a:gd name="T52" fmla="*/ 376 w 732"/>
                <a:gd name="T53" fmla="*/ 429 h 1070"/>
                <a:gd name="T54" fmla="*/ 395 w 732"/>
                <a:gd name="T55" fmla="*/ 455 h 1070"/>
                <a:gd name="T56" fmla="*/ 398 w 732"/>
                <a:gd name="T57" fmla="*/ 648 h 1070"/>
                <a:gd name="T58" fmla="*/ 389 w 732"/>
                <a:gd name="T59" fmla="*/ 679 h 1070"/>
                <a:gd name="T60" fmla="*/ 365 w 732"/>
                <a:gd name="T61" fmla="*/ 699 h 1070"/>
                <a:gd name="T62" fmla="*/ 341 w 732"/>
                <a:gd name="T63" fmla="*/ 712 h 1070"/>
                <a:gd name="T64" fmla="*/ 298 w 732"/>
                <a:gd name="T65" fmla="*/ 735 h 1070"/>
                <a:gd name="T66" fmla="*/ 242 w 732"/>
                <a:gd name="T67" fmla="*/ 769 h 1070"/>
                <a:gd name="T68" fmla="*/ 177 w 732"/>
                <a:gd name="T69" fmla="*/ 812 h 1070"/>
                <a:gd name="T70" fmla="*/ 111 w 732"/>
                <a:gd name="T71" fmla="*/ 862 h 1070"/>
                <a:gd name="T72" fmla="*/ 98 w 732"/>
                <a:gd name="T73" fmla="*/ 883 h 1070"/>
                <a:gd name="T74" fmla="*/ 96 w 732"/>
                <a:gd name="T75" fmla="*/ 1022 h 1070"/>
                <a:gd name="T76" fmla="*/ 87 w 732"/>
                <a:gd name="T77" fmla="*/ 1051 h 1070"/>
                <a:gd name="T78" fmla="*/ 64 w 732"/>
                <a:gd name="T79" fmla="*/ 1068 h 1070"/>
                <a:gd name="T80" fmla="*/ 32 w 732"/>
                <a:gd name="T81" fmla="*/ 1068 h 1070"/>
                <a:gd name="T82" fmla="*/ 8 w 732"/>
                <a:gd name="T83" fmla="*/ 1051 h 1070"/>
                <a:gd name="T84" fmla="*/ 0 w 732"/>
                <a:gd name="T85" fmla="*/ 1022 h 1070"/>
                <a:gd name="T86" fmla="*/ 2 w 732"/>
                <a:gd name="T87" fmla="*/ 864 h 1070"/>
                <a:gd name="T88" fmla="*/ 29 w 732"/>
                <a:gd name="T89" fmla="*/ 809 h 1070"/>
                <a:gd name="T90" fmla="*/ 87 w 732"/>
                <a:gd name="T91" fmla="*/ 758 h 1070"/>
                <a:gd name="T92" fmla="*/ 159 w 732"/>
                <a:gd name="T93" fmla="*/ 708 h 1070"/>
                <a:gd name="T94" fmla="*/ 226 w 732"/>
                <a:gd name="T95" fmla="*/ 665 h 1070"/>
                <a:gd name="T96" fmla="*/ 279 w 732"/>
                <a:gd name="T97" fmla="*/ 635 h 1070"/>
                <a:gd name="T98" fmla="*/ 300 w 732"/>
                <a:gd name="T99" fmla="*/ 492 h 1070"/>
                <a:gd name="T100" fmla="*/ 273 w 732"/>
                <a:gd name="T101" fmla="*/ 451 h 1070"/>
                <a:gd name="T102" fmla="*/ 262 w 732"/>
                <a:gd name="T103" fmla="*/ 400 h 1070"/>
                <a:gd name="T104" fmla="*/ 266 w 732"/>
                <a:gd name="T105" fmla="*/ 177 h 1070"/>
                <a:gd name="T106" fmla="*/ 292 w 732"/>
                <a:gd name="T107" fmla="*/ 107 h 1070"/>
                <a:gd name="T108" fmla="*/ 340 w 732"/>
                <a:gd name="T109" fmla="*/ 51 h 1070"/>
                <a:gd name="T110" fmla="*/ 402 w 732"/>
                <a:gd name="T111" fmla="*/ 14 h 1070"/>
                <a:gd name="T112" fmla="*/ 477 w 732"/>
                <a:gd name="T113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2" h="1070">
                  <a:moveTo>
                    <a:pt x="477" y="0"/>
                  </a:moveTo>
                  <a:lnTo>
                    <a:pt x="517" y="0"/>
                  </a:lnTo>
                  <a:lnTo>
                    <a:pt x="556" y="4"/>
                  </a:lnTo>
                  <a:lnTo>
                    <a:pt x="592" y="14"/>
                  </a:lnTo>
                  <a:lnTo>
                    <a:pt x="626" y="29"/>
                  </a:lnTo>
                  <a:lnTo>
                    <a:pt x="656" y="51"/>
                  </a:lnTo>
                  <a:lnTo>
                    <a:pt x="682" y="76"/>
                  </a:lnTo>
                  <a:lnTo>
                    <a:pt x="703" y="107"/>
                  </a:lnTo>
                  <a:lnTo>
                    <a:pt x="719" y="141"/>
                  </a:lnTo>
                  <a:lnTo>
                    <a:pt x="730" y="177"/>
                  </a:lnTo>
                  <a:lnTo>
                    <a:pt x="732" y="215"/>
                  </a:lnTo>
                  <a:lnTo>
                    <a:pt x="732" y="400"/>
                  </a:lnTo>
                  <a:lnTo>
                    <a:pt x="730" y="427"/>
                  </a:lnTo>
                  <a:lnTo>
                    <a:pt x="723" y="451"/>
                  </a:lnTo>
                  <a:lnTo>
                    <a:pt x="712" y="473"/>
                  </a:lnTo>
                  <a:lnTo>
                    <a:pt x="695" y="492"/>
                  </a:lnTo>
                  <a:lnTo>
                    <a:pt x="695" y="560"/>
                  </a:lnTo>
                  <a:lnTo>
                    <a:pt x="693" y="575"/>
                  </a:lnTo>
                  <a:lnTo>
                    <a:pt x="687" y="588"/>
                  </a:lnTo>
                  <a:lnTo>
                    <a:pt x="676" y="599"/>
                  </a:lnTo>
                  <a:lnTo>
                    <a:pt x="662" y="606"/>
                  </a:lnTo>
                  <a:lnTo>
                    <a:pt x="647" y="608"/>
                  </a:lnTo>
                  <a:lnTo>
                    <a:pt x="631" y="606"/>
                  </a:lnTo>
                  <a:lnTo>
                    <a:pt x="618" y="599"/>
                  </a:lnTo>
                  <a:lnTo>
                    <a:pt x="608" y="588"/>
                  </a:lnTo>
                  <a:lnTo>
                    <a:pt x="601" y="575"/>
                  </a:lnTo>
                  <a:lnTo>
                    <a:pt x="598" y="560"/>
                  </a:lnTo>
                  <a:lnTo>
                    <a:pt x="598" y="471"/>
                  </a:lnTo>
                  <a:lnTo>
                    <a:pt x="601" y="455"/>
                  </a:lnTo>
                  <a:lnTo>
                    <a:pt x="608" y="440"/>
                  </a:lnTo>
                  <a:lnTo>
                    <a:pt x="620" y="429"/>
                  </a:lnTo>
                  <a:lnTo>
                    <a:pt x="628" y="422"/>
                  </a:lnTo>
                  <a:lnTo>
                    <a:pt x="633" y="413"/>
                  </a:lnTo>
                  <a:lnTo>
                    <a:pt x="636" y="400"/>
                  </a:lnTo>
                  <a:lnTo>
                    <a:pt x="636" y="215"/>
                  </a:lnTo>
                  <a:lnTo>
                    <a:pt x="632" y="189"/>
                  </a:lnTo>
                  <a:lnTo>
                    <a:pt x="624" y="163"/>
                  </a:lnTo>
                  <a:lnTo>
                    <a:pt x="610" y="142"/>
                  </a:lnTo>
                  <a:lnTo>
                    <a:pt x="591" y="124"/>
                  </a:lnTo>
                  <a:lnTo>
                    <a:pt x="569" y="109"/>
                  </a:lnTo>
                  <a:lnTo>
                    <a:pt x="545" y="101"/>
                  </a:lnTo>
                  <a:lnTo>
                    <a:pt x="517" y="98"/>
                  </a:lnTo>
                  <a:lnTo>
                    <a:pt x="477" y="98"/>
                  </a:lnTo>
                  <a:lnTo>
                    <a:pt x="451" y="101"/>
                  </a:lnTo>
                  <a:lnTo>
                    <a:pt x="427" y="109"/>
                  </a:lnTo>
                  <a:lnTo>
                    <a:pt x="404" y="124"/>
                  </a:lnTo>
                  <a:lnTo>
                    <a:pt x="385" y="142"/>
                  </a:lnTo>
                  <a:lnTo>
                    <a:pt x="372" y="163"/>
                  </a:lnTo>
                  <a:lnTo>
                    <a:pt x="362" y="189"/>
                  </a:lnTo>
                  <a:lnTo>
                    <a:pt x="360" y="215"/>
                  </a:lnTo>
                  <a:lnTo>
                    <a:pt x="360" y="400"/>
                  </a:lnTo>
                  <a:lnTo>
                    <a:pt x="361" y="413"/>
                  </a:lnTo>
                  <a:lnTo>
                    <a:pt x="367" y="422"/>
                  </a:lnTo>
                  <a:lnTo>
                    <a:pt x="376" y="429"/>
                  </a:lnTo>
                  <a:lnTo>
                    <a:pt x="387" y="440"/>
                  </a:lnTo>
                  <a:lnTo>
                    <a:pt x="395" y="455"/>
                  </a:lnTo>
                  <a:lnTo>
                    <a:pt x="398" y="471"/>
                  </a:lnTo>
                  <a:lnTo>
                    <a:pt x="398" y="648"/>
                  </a:lnTo>
                  <a:lnTo>
                    <a:pt x="395" y="664"/>
                  </a:lnTo>
                  <a:lnTo>
                    <a:pt x="389" y="679"/>
                  </a:lnTo>
                  <a:lnTo>
                    <a:pt x="378" y="691"/>
                  </a:lnTo>
                  <a:lnTo>
                    <a:pt x="365" y="699"/>
                  </a:lnTo>
                  <a:lnTo>
                    <a:pt x="355" y="704"/>
                  </a:lnTo>
                  <a:lnTo>
                    <a:pt x="341" y="712"/>
                  </a:lnTo>
                  <a:lnTo>
                    <a:pt x="321" y="723"/>
                  </a:lnTo>
                  <a:lnTo>
                    <a:pt x="298" y="735"/>
                  </a:lnTo>
                  <a:lnTo>
                    <a:pt x="272" y="751"/>
                  </a:lnTo>
                  <a:lnTo>
                    <a:pt x="242" y="769"/>
                  </a:lnTo>
                  <a:lnTo>
                    <a:pt x="210" y="790"/>
                  </a:lnTo>
                  <a:lnTo>
                    <a:pt x="177" y="812"/>
                  </a:lnTo>
                  <a:lnTo>
                    <a:pt x="145" y="837"/>
                  </a:lnTo>
                  <a:lnTo>
                    <a:pt x="111" y="862"/>
                  </a:lnTo>
                  <a:lnTo>
                    <a:pt x="104" y="872"/>
                  </a:lnTo>
                  <a:lnTo>
                    <a:pt x="98" y="883"/>
                  </a:lnTo>
                  <a:lnTo>
                    <a:pt x="96" y="895"/>
                  </a:lnTo>
                  <a:lnTo>
                    <a:pt x="96" y="1022"/>
                  </a:lnTo>
                  <a:lnTo>
                    <a:pt x="94" y="1036"/>
                  </a:lnTo>
                  <a:lnTo>
                    <a:pt x="87" y="1051"/>
                  </a:lnTo>
                  <a:lnTo>
                    <a:pt x="77" y="1061"/>
                  </a:lnTo>
                  <a:lnTo>
                    <a:pt x="64" y="1068"/>
                  </a:lnTo>
                  <a:lnTo>
                    <a:pt x="48" y="1070"/>
                  </a:lnTo>
                  <a:lnTo>
                    <a:pt x="32" y="1068"/>
                  </a:lnTo>
                  <a:lnTo>
                    <a:pt x="19" y="1061"/>
                  </a:lnTo>
                  <a:lnTo>
                    <a:pt x="8" y="1051"/>
                  </a:lnTo>
                  <a:lnTo>
                    <a:pt x="2" y="1036"/>
                  </a:lnTo>
                  <a:lnTo>
                    <a:pt x="0" y="1022"/>
                  </a:lnTo>
                  <a:lnTo>
                    <a:pt x="0" y="895"/>
                  </a:lnTo>
                  <a:lnTo>
                    <a:pt x="2" y="864"/>
                  </a:lnTo>
                  <a:lnTo>
                    <a:pt x="13" y="836"/>
                  </a:lnTo>
                  <a:lnTo>
                    <a:pt x="29" y="809"/>
                  </a:lnTo>
                  <a:lnTo>
                    <a:pt x="49" y="787"/>
                  </a:lnTo>
                  <a:lnTo>
                    <a:pt x="87" y="758"/>
                  </a:lnTo>
                  <a:lnTo>
                    <a:pt x="123" y="732"/>
                  </a:lnTo>
                  <a:lnTo>
                    <a:pt x="159" y="708"/>
                  </a:lnTo>
                  <a:lnTo>
                    <a:pt x="193" y="685"/>
                  </a:lnTo>
                  <a:lnTo>
                    <a:pt x="226" y="665"/>
                  </a:lnTo>
                  <a:lnTo>
                    <a:pt x="255" y="648"/>
                  </a:lnTo>
                  <a:lnTo>
                    <a:pt x="279" y="635"/>
                  </a:lnTo>
                  <a:lnTo>
                    <a:pt x="300" y="624"/>
                  </a:lnTo>
                  <a:lnTo>
                    <a:pt x="300" y="492"/>
                  </a:lnTo>
                  <a:lnTo>
                    <a:pt x="284" y="473"/>
                  </a:lnTo>
                  <a:lnTo>
                    <a:pt x="273" y="451"/>
                  </a:lnTo>
                  <a:lnTo>
                    <a:pt x="265" y="427"/>
                  </a:lnTo>
                  <a:lnTo>
                    <a:pt x="262" y="400"/>
                  </a:lnTo>
                  <a:lnTo>
                    <a:pt x="262" y="215"/>
                  </a:lnTo>
                  <a:lnTo>
                    <a:pt x="266" y="177"/>
                  </a:lnTo>
                  <a:lnTo>
                    <a:pt x="277" y="141"/>
                  </a:lnTo>
                  <a:lnTo>
                    <a:pt x="292" y="107"/>
                  </a:lnTo>
                  <a:lnTo>
                    <a:pt x="313" y="78"/>
                  </a:lnTo>
                  <a:lnTo>
                    <a:pt x="340" y="51"/>
                  </a:lnTo>
                  <a:lnTo>
                    <a:pt x="370" y="29"/>
                  </a:lnTo>
                  <a:lnTo>
                    <a:pt x="402" y="14"/>
                  </a:lnTo>
                  <a:lnTo>
                    <a:pt x="439" y="4"/>
                  </a:lnTo>
                  <a:lnTo>
                    <a:pt x="4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18C975D-7397-4ADA-BD3E-A17E7E46F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976" y="3213101"/>
              <a:ext cx="401638" cy="431800"/>
            </a:xfrm>
            <a:custGeom>
              <a:avLst/>
              <a:gdLst>
                <a:gd name="T0" fmla="*/ 700 w 1263"/>
                <a:gd name="T1" fmla="*/ 3 h 1356"/>
                <a:gd name="T2" fmla="*/ 813 w 1263"/>
                <a:gd name="T3" fmla="*/ 50 h 1356"/>
                <a:gd name="T4" fmla="*/ 893 w 1263"/>
                <a:gd name="T5" fmla="*/ 142 h 1356"/>
                <a:gd name="T6" fmla="*/ 922 w 1263"/>
                <a:gd name="T7" fmla="*/ 264 h 1356"/>
                <a:gd name="T8" fmla="*/ 910 w 1263"/>
                <a:gd name="T9" fmla="*/ 566 h 1356"/>
                <a:gd name="T10" fmla="*/ 873 w 1263"/>
                <a:gd name="T11" fmla="*/ 801 h 1356"/>
                <a:gd name="T12" fmla="*/ 955 w 1263"/>
                <a:gd name="T13" fmla="*/ 846 h 1356"/>
                <a:gd name="T14" fmla="*/ 1072 w 1263"/>
                <a:gd name="T15" fmla="*/ 919 h 1356"/>
                <a:gd name="T16" fmla="*/ 1203 w 1263"/>
                <a:gd name="T17" fmla="*/ 1017 h 1356"/>
                <a:gd name="T18" fmla="*/ 1253 w 1263"/>
                <a:gd name="T19" fmla="*/ 1087 h 1356"/>
                <a:gd name="T20" fmla="*/ 1263 w 1263"/>
                <a:gd name="T21" fmla="*/ 1308 h 1356"/>
                <a:gd name="T22" fmla="*/ 1243 w 1263"/>
                <a:gd name="T23" fmla="*/ 1347 h 1356"/>
                <a:gd name="T24" fmla="*/ 1198 w 1263"/>
                <a:gd name="T25" fmla="*/ 1354 h 1356"/>
                <a:gd name="T26" fmla="*/ 1168 w 1263"/>
                <a:gd name="T27" fmla="*/ 1324 h 1356"/>
                <a:gd name="T28" fmla="*/ 1163 w 1263"/>
                <a:gd name="T29" fmla="*/ 1124 h 1356"/>
                <a:gd name="T30" fmla="*/ 1102 w 1263"/>
                <a:gd name="T31" fmla="*/ 1060 h 1356"/>
                <a:gd name="T32" fmla="*/ 986 w 1263"/>
                <a:gd name="T33" fmla="*/ 979 h 1356"/>
                <a:gd name="T34" fmla="*/ 887 w 1263"/>
                <a:gd name="T35" fmla="*/ 920 h 1356"/>
                <a:gd name="T36" fmla="*/ 821 w 1263"/>
                <a:gd name="T37" fmla="*/ 885 h 1356"/>
                <a:gd name="T38" fmla="*/ 786 w 1263"/>
                <a:gd name="T39" fmla="*/ 857 h 1356"/>
                <a:gd name="T40" fmla="*/ 777 w 1263"/>
                <a:gd name="T41" fmla="*/ 595 h 1356"/>
                <a:gd name="T42" fmla="*/ 798 w 1263"/>
                <a:gd name="T43" fmla="*/ 555 h 1356"/>
                <a:gd name="T44" fmla="*/ 825 w 1263"/>
                <a:gd name="T45" fmla="*/ 505 h 1356"/>
                <a:gd name="T46" fmla="*/ 812 w 1263"/>
                <a:gd name="T47" fmla="*/ 199 h 1356"/>
                <a:gd name="T48" fmla="*/ 751 w 1263"/>
                <a:gd name="T49" fmla="*/ 127 h 1356"/>
                <a:gd name="T50" fmla="*/ 658 w 1263"/>
                <a:gd name="T51" fmla="*/ 98 h 1356"/>
                <a:gd name="T52" fmla="*/ 541 w 1263"/>
                <a:gd name="T53" fmla="*/ 111 h 1356"/>
                <a:gd name="T54" fmla="*/ 468 w 1263"/>
                <a:gd name="T55" fmla="*/ 171 h 1356"/>
                <a:gd name="T56" fmla="*/ 439 w 1263"/>
                <a:gd name="T57" fmla="*/ 264 h 1356"/>
                <a:gd name="T58" fmla="*/ 451 w 1263"/>
                <a:gd name="T59" fmla="*/ 540 h 1356"/>
                <a:gd name="T60" fmla="*/ 485 w 1263"/>
                <a:gd name="T61" fmla="*/ 579 h 1356"/>
                <a:gd name="T62" fmla="*/ 485 w 1263"/>
                <a:gd name="T63" fmla="*/ 842 h 1356"/>
                <a:gd name="T64" fmla="*/ 454 w 1263"/>
                <a:gd name="T65" fmla="*/ 879 h 1356"/>
                <a:gd name="T66" fmla="*/ 404 w 1263"/>
                <a:gd name="T67" fmla="*/ 904 h 1356"/>
                <a:gd name="T68" fmla="*/ 315 w 1263"/>
                <a:gd name="T69" fmla="*/ 956 h 1356"/>
                <a:gd name="T70" fmla="*/ 201 w 1263"/>
                <a:gd name="T71" fmla="*/ 1031 h 1356"/>
                <a:gd name="T72" fmla="*/ 109 w 1263"/>
                <a:gd name="T73" fmla="*/ 1106 h 1356"/>
                <a:gd name="T74" fmla="*/ 97 w 1263"/>
                <a:gd name="T75" fmla="*/ 1308 h 1356"/>
                <a:gd name="T76" fmla="*/ 78 w 1263"/>
                <a:gd name="T77" fmla="*/ 1347 h 1356"/>
                <a:gd name="T78" fmla="*/ 33 w 1263"/>
                <a:gd name="T79" fmla="*/ 1354 h 1356"/>
                <a:gd name="T80" fmla="*/ 3 w 1263"/>
                <a:gd name="T81" fmla="*/ 1322 h 1356"/>
                <a:gd name="T82" fmla="*/ 3 w 1263"/>
                <a:gd name="T83" fmla="*/ 1114 h 1356"/>
                <a:gd name="T84" fmla="*/ 39 w 1263"/>
                <a:gd name="T85" fmla="*/ 1037 h 1356"/>
                <a:gd name="T86" fmla="*/ 148 w 1263"/>
                <a:gd name="T87" fmla="*/ 949 h 1356"/>
                <a:gd name="T88" fmla="*/ 271 w 1263"/>
                <a:gd name="T89" fmla="*/ 868 h 1356"/>
                <a:gd name="T90" fmla="*/ 368 w 1263"/>
                <a:gd name="T91" fmla="*/ 813 h 1356"/>
                <a:gd name="T92" fmla="*/ 369 w 1263"/>
                <a:gd name="T93" fmla="*/ 593 h 1356"/>
                <a:gd name="T94" fmla="*/ 341 w 1263"/>
                <a:gd name="T95" fmla="*/ 504 h 1356"/>
                <a:gd name="T96" fmla="*/ 355 w 1263"/>
                <a:gd name="T97" fmla="*/ 181 h 1356"/>
                <a:gd name="T98" fmla="*/ 419 w 1263"/>
                <a:gd name="T99" fmla="*/ 77 h 1356"/>
                <a:gd name="T100" fmla="*/ 523 w 1263"/>
                <a:gd name="T101" fmla="*/ 13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63" h="1356">
                  <a:moveTo>
                    <a:pt x="606" y="0"/>
                  </a:moveTo>
                  <a:lnTo>
                    <a:pt x="657" y="0"/>
                  </a:lnTo>
                  <a:lnTo>
                    <a:pt x="700" y="3"/>
                  </a:lnTo>
                  <a:lnTo>
                    <a:pt x="740" y="13"/>
                  </a:lnTo>
                  <a:lnTo>
                    <a:pt x="779" y="29"/>
                  </a:lnTo>
                  <a:lnTo>
                    <a:pt x="813" y="50"/>
                  </a:lnTo>
                  <a:lnTo>
                    <a:pt x="844" y="77"/>
                  </a:lnTo>
                  <a:lnTo>
                    <a:pt x="871" y="109"/>
                  </a:lnTo>
                  <a:lnTo>
                    <a:pt x="893" y="142"/>
                  </a:lnTo>
                  <a:lnTo>
                    <a:pt x="908" y="181"/>
                  </a:lnTo>
                  <a:lnTo>
                    <a:pt x="918" y="221"/>
                  </a:lnTo>
                  <a:lnTo>
                    <a:pt x="922" y="264"/>
                  </a:lnTo>
                  <a:lnTo>
                    <a:pt x="922" y="504"/>
                  </a:lnTo>
                  <a:lnTo>
                    <a:pt x="918" y="535"/>
                  </a:lnTo>
                  <a:lnTo>
                    <a:pt x="910" y="566"/>
                  </a:lnTo>
                  <a:lnTo>
                    <a:pt x="894" y="593"/>
                  </a:lnTo>
                  <a:lnTo>
                    <a:pt x="873" y="618"/>
                  </a:lnTo>
                  <a:lnTo>
                    <a:pt x="873" y="801"/>
                  </a:lnTo>
                  <a:lnTo>
                    <a:pt x="896" y="813"/>
                  </a:lnTo>
                  <a:lnTo>
                    <a:pt x="923" y="828"/>
                  </a:lnTo>
                  <a:lnTo>
                    <a:pt x="955" y="846"/>
                  </a:lnTo>
                  <a:lnTo>
                    <a:pt x="992" y="868"/>
                  </a:lnTo>
                  <a:lnTo>
                    <a:pt x="1030" y="892"/>
                  </a:lnTo>
                  <a:lnTo>
                    <a:pt x="1072" y="919"/>
                  </a:lnTo>
                  <a:lnTo>
                    <a:pt x="1115" y="949"/>
                  </a:lnTo>
                  <a:lnTo>
                    <a:pt x="1159" y="981"/>
                  </a:lnTo>
                  <a:lnTo>
                    <a:pt x="1203" y="1017"/>
                  </a:lnTo>
                  <a:lnTo>
                    <a:pt x="1224" y="1037"/>
                  </a:lnTo>
                  <a:lnTo>
                    <a:pt x="1241" y="1060"/>
                  </a:lnTo>
                  <a:lnTo>
                    <a:pt x="1253" y="1087"/>
                  </a:lnTo>
                  <a:lnTo>
                    <a:pt x="1260" y="1114"/>
                  </a:lnTo>
                  <a:lnTo>
                    <a:pt x="1263" y="1144"/>
                  </a:lnTo>
                  <a:lnTo>
                    <a:pt x="1263" y="1308"/>
                  </a:lnTo>
                  <a:lnTo>
                    <a:pt x="1260" y="1322"/>
                  </a:lnTo>
                  <a:lnTo>
                    <a:pt x="1253" y="1337"/>
                  </a:lnTo>
                  <a:lnTo>
                    <a:pt x="1243" y="1347"/>
                  </a:lnTo>
                  <a:lnTo>
                    <a:pt x="1230" y="1354"/>
                  </a:lnTo>
                  <a:lnTo>
                    <a:pt x="1214" y="1356"/>
                  </a:lnTo>
                  <a:lnTo>
                    <a:pt x="1198" y="1354"/>
                  </a:lnTo>
                  <a:lnTo>
                    <a:pt x="1185" y="1347"/>
                  </a:lnTo>
                  <a:lnTo>
                    <a:pt x="1176" y="1337"/>
                  </a:lnTo>
                  <a:lnTo>
                    <a:pt x="1168" y="1324"/>
                  </a:lnTo>
                  <a:lnTo>
                    <a:pt x="1167" y="1308"/>
                  </a:lnTo>
                  <a:lnTo>
                    <a:pt x="1167" y="1144"/>
                  </a:lnTo>
                  <a:lnTo>
                    <a:pt x="1163" y="1124"/>
                  </a:lnTo>
                  <a:lnTo>
                    <a:pt x="1155" y="1106"/>
                  </a:lnTo>
                  <a:lnTo>
                    <a:pt x="1142" y="1092"/>
                  </a:lnTo>
                  <a:lnTo>
                    <a:pt x="1102" y="1060"/>
                  </a:lnTo>
                  <a:lnTo>
                    <a:pt x="1062" y="1031"/>
                  </a:lnTo>
                  <a:lnTo>
                    <a:pt x="1023" y="1004"/>
                  </a:lnTo>
                  <a:lnTo>
                    <a:pt x="986" y="979"/>
                  </a:lnTo>
                  <a:lnTo>
                    <a:pt x="949" y="956"/>
                  </a:lnTo>
                  <a:lnTo>
                    <a:pt x="917" y="937"/>
                  </a:lnTo>
                  <a:lnTo>
                    <a:pt x="887" y="920"/>
                  </a:lnTo>
                  <a:lnTo>
                    <a:pt x="860" y="905"/>
                  </a:lnTo>
                  <a:lnTo>
                    <a:pt x="838" y="893"/>
                  </a:lnTo>
                  <a:lnTo>
                    <a:pt x="821" y="885"/>
                  </a:lnTo>
                  <a:lnTo>
                    <a:pt x="810" y="879"/>
                  </a:lnTo>
                  <a:lnTo>
                    <a:pt x="796" y="869"/>
                  </a:lnTo>
                  <a:lnTo>
                    <a:pt x="786" y="857"/>
                  </a:lnTo>
                  <a:lnTo>
                    <a:pt x="779" y="842"/>
                  </a:lnTo>
                  <a:lnTo>
                    <a:pt x="777" y="826"/>
                  </a:lnTo>
                  <a:lnTo>
                    <a:pt x="777" y="595"/>
                  </a:lnTo>
                  <a:lnTo>
                    <a:pt x="779" y="579"/>
                  </a:lnTo>
                  <a:lnTo>
                    <a:pt x="786" y="564"/>
                  </a:lnTo>
                  <a:lnTo>
                    <a:pt x="798" y="555"/>
                  </a:lnTo>
                  <a:lnTo>
                    <a:pt x="813" y="540"/>
                  </a:lnTo>
                  <a:lnTo>
                    <a:pt x="821" y="523"/>
                  </a:lnTo>
                  <a:lnTo>
                    <a:pt x="825" y="505"/>
                  </a:lnTo>
                  <a:lnTo>
                    <a:pt x="825" y="264"/>
                  </a:lnTo>
                  <a:lnTo>
                    <a:pt x="821" y="231"/>
                  </a:lnTo>
                  <a:lnTo>
                    <a:pt x="812" y="199"/>
                  </a:lnTo>
                  <a:lnTo>
                    <a:pt x="796" y="171"/>
                  </a:lnTo>
                  <a:lnTo>
                    <a:pt x="777" y="147"/>
                  </a:lnTo>
                  <a:lnTo>
                    <a:pt x="751" y="127"/>
                  </a:lnTo>
                  <a:lnTo>
                    <a:pt x="723" y="111"/>
                  </a:lnTo>
                  <a:lnTo>
                    <a:pt x="692" y="101"/>
                  </a:lnTo>
                  <a:lnTo>
                    <a:pt x="658" y="98"/>
                  </a:lnTo>
                  <a:lnTo>
                    <a:pt x="606" y="98"/>
                  </a:lnTo>
                  <a:lnTo>
                    <a:pt x="572" y="101"/>
                  </a:lnTo>
                  <a:lnTo>
                    <a:pt x="541" y="111"/>
                  </a:lnTo>
                  <a:lnTo>
                    <a:pt x="513" y="127"/>
                  </a:lnTo>
                  <a:lnTo>
                    <a:pt x="488" y="146"/>
                  </a:lnTo>
                  <a:lnTo>
                    <a:pt x="468" y="171"/>
                  </a:lnTo>
                  <a:lnTo>
                    <a:pt x="452" y="199"/>
                  </a:lnTo>
                  <a:lnTo>
                    <a:pt x="443" y="231"/>
                  </a:lnTo>
                  <a:lnTo>
                    <a:pt x="439" y="264"/>
                  </a:lnTo>
                  <a:lnTo>
                    <a:pt x="439" y="505"/>
                  </a:lnTo>
                  <a:lnTo>
                    <a:pt x="443" y="523"/>
                  </a:lnTo>
                  <a:lnTo>
                    <a:pt x="451" y="540"/>
                  </a:lnTo>
                  <a:lnTo>
                    <a:pt x="466" y="555"/>
                  </a:lnTo>
                  <a:lnTo>
                    <a:pt x="477" y="564"/>
                  </a:lnTo>
                  <a:lnTo>
                    <a:pt x="485" y="579"/>
                  </a:lnTo>
                  <a:lnTo>
                    <a:pt x="488" y="595"/>
                  </a:lnTo>
                  <a:lnTo>
                    <a:pt x="488" y="826"/>
                  </a:lnTo>
                  <a:lnTo>
                    <a:pt x="485" y="842"/>
                  </a:lnTo>
                  <a:lnTo>
                    <a:pt x="478" y="857"/>
                  </a:lnTo>
                  <a:lnTo>
                    <a:pt x="468" y="869"/>
                  </a:lnTo>
                  <a:lnTo>
                    <a:pt x="454" y="879"/>
                  </a:lnTo>
                  <a:lnTo>
                    <a:pt x="443" y="884"/>
                  </a:lnTo>
                  <a:lnTo>
                    <a:pt x="426" y="893"/>
                  </a:lnTo>
                  <a:lnTo>
                    <a:pt x="404" y="904"/>
                  </a:lnTo>
                  <a:lnTo>
                    <a:pt x="378" y="919"/>
                  </a:lnTo>
                  <a:lnTo>
                    <a:pt x="347" y="937"/>
                  </a:lnTo>
                  <a:lnTo>
                    <a:pt x="315" y="956"/>
                  </a:lnTo>
                  <a:lnTo>
                    <a:pt x="278" y="979"/>
                  </a:lnTo>
                  <a:lnTo>
                    <a:pt x="241" y="1003"/>
                  </a:lnTo>
                  <a:lnTo>
                    <a:pt x="201" y="1031"/>
                  </a:lnTo>
                  <a:lnTo>
                    <a:pt x="162" y="1060"/>
                  </a:lnTo>
                  <a:lnTo>
                    <a:pt x="122" y="1092"/>
                  </a:lnTo>
                  <a:lnTo>
                    <a:pt x="109" y="1106"/>
                  </a:lnTo>
                  <a:lnTo>
                    <a:pt x="101" y="1124"/>
                  </a:lnTo>
                  <a:lnTo>
                    <a:pt x="97" y="1144"/>
                  </a:lnTo>
                  <a:lnTo>
                    <a:pt x="97" y="1308"/>
                  </a:lnTo>
                  <a:lnTo>
                    <a:pt x="95" y="1322"/>
                  </a:lnTo>
                  <a:lnTo>
                    <a:pt x="89" y="1337"/>
                  </a:lnTo>
                  <a:lnTo>
                    <a:pt x="78" y="1347"/>
                  </a:lnTo>
                  <a:lnTo>
                    <a:pt x="64" y="1354"/>
                  </a:lnTo>
                  <a:lnTo>
                    <a:pt x="49" y="1356"/>
                  </a:lnTo>
                  <a:lnTo>
                    <a:pt x="33" y="1354"/>
                  </a:lnTo>
                  <a:lnTo>
                    <a:pt x="20" y="1347"/>
                  </a:lnTo>
                  <a:lnTo>
                    <a:pt x="10" y="1337"/>
                  </a:lnTo>
                  <a:lnTo>
                    <a:pt x="3" y="1322"/>
                  </a:lnTo>
                  <a:lnTo>
                    <a:pt x="0" y="1308"/>
                  </a:lnTo>
                  <a:lnTo>
                    <a:pt x="0" y="1144"/>
                  </a:lnTo>
                  <a:lnTo>
                    <a:pt x="3" y="1114"/>
                  </a:lnTo>
                  <a:lnTo>
                    <a:pt x="10" y="1087"/>
                  </a:lnTo>
                  <a:lnTo>
                    <a:pt x="22" y="1060"/>
                  </a:lnTo>
                  <a:lnTo>
                    <a:pt x="39" y="1037"/>
                  </a:lnTo>
                  <a:lnTo>
                    <a:pt x="60" y="1017"/>
                  </a:lnTo>
                  <a:lnTo>
                    <a:pt x="104" y="981"/>
                  </a:lnTo>
                  <a:lnTo>
                    <a:pt x="148" y="949"/>
                  </a:lnTo>
                  <a:lnTo>
                    <a:pt x="191" y="919"/>
                  </a:lnTo>
                  <a:lnTo>
                    <a:pt x="232" y="892"/>
                  </a:lnTo>
                  <a:lnTo>
                    <a:pt x="271" y="868"/>
                  </a:lnTo>
                  <a:lnTo>
                    <a:pt x="307" y="846"/>
                  </a:lnTo>
                  <a:lnTo>
                    <a:pt x="340" y="828"/>
                  </a:lnTo>
                  <a:lnTo>
                    <a:pt x="368" y="813"/>
                  </a:lnTo>
                  <a:lnTo>
                    <a:pt x="390" y="801"/>
                  </a:lnTo>
                  <a:lnTo>
                    <a:pt x="390" y="618"/>
                  </a:lnTo>
                  <a:lnTo>
                    <a:pt x="369" y="593"/>
                  </a:lnTo>
                  <a:lnTo>
                    <a:pt x="353" y="566"/>
                  </a:lnTo>
                  <a:lnTo>
                    <a:pt x="345" y="535"/>
                  </a:lnTo>
                  <a:lnTo>
                    <a:pt x="341" y="504"/>
                  </a:lnTo>
                  <a:lnTo>
                    <a:pt x="341" y="264"/>
                  </a:lnTo>
                  <a:lnTo>
                    <a:pt x="345" y="221"/>
                  </a:lnTo>
                  <a:lnTo>
                    <a:pt x="355" y="181"/>
                  </a:lnTo>
                  <a:lnTo>
                    <a:pt x="370" y="142"/>
                  </a:lnTo>
                  <a:lnTo>
                    <a:pt x="392" y="109"/>
                  </a:lnTo>
                  <a:lnTo>
                    <a:pt x="419" y="77"/>
                  </a:lnTo>
                  <a:lnTo>
                    <a:pt x="450" y="50"/>
                  </a:lnTo>
                  <a:lnTo>
                    <a:pt x="484" y="30"/>
                  </a:lnTo>
                  <a:lnTo>
                    <a:pt x="523" y="13"/>
                  </a:lnTo>
                  <a:lnTo>
                    <a:pt x="563" y="3"/>
                  </a:lnTo>
                  <a:lnTo>
                    <a:pt x="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Rektangel 9">
            <a:extLst>
              <a:ext uri="{FF2B5EF4-FFF2-40B4-BE49-F238E27FC236}">
                <a16:creationId xmlns:a16="http://schemas.microsoft.com/office/drawing/2014/main" id="{12036D1D-F99D-40B4-9D6F-08699DC6529B}"/>
              </a:ext>
            </a:extLst>
          </p:cNvPr>
          <p:cNvSpPr/>
          <p:nvPr/>
        </p:nvSpPr>
        <p:spPr>
          <a:xfrm>
            <a:off x="837050" y="4195140"/>
            <a:ext cx="15004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200" strike="noStrike" kern="1200" cap="none" spc="0" normalizeH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Miriam" panose="020B0502050101010101" pitchFamily="34" charset="-79"/>
              </a:rPr>
              <a:t>— таково среднее число источников информации о трудоустройстве, которыми каждый </a:t>
            </a:r>
            <a:r>
              <a:rPr lang="ru-RU" sz="1200" dirty="0">
                <a:solidFill>
                  <a:srgbClr val="414041"/>
                </a:solidFill>
                <a:cs typeface="Miriam" panose="020B0502050101010101" pitchFamily="34" charset="-79"/>
              </a:rPr>
              <a:t>студент </a:t>
            </a:r>
            <a:r>
              <a:rPr kumimoji="0" lang="ru-RU" sz="1200" strike="noStrike" kern="1200" cap="none" spc="0" normalizeH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Miriam" panose="020B0502050101010101" pitchFamily="34" charset="-79"/>
              </a:rPr>
              <a:t>пользовался, по сравнению </a:t>
            </a:r>
            <a:r>
              <a:rPr kumimoji="0" lang="ru-RU" sz="1200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Miriam" panose="020B0502050101010101" pitchFamily="34" charset="-79"/>
              </a:rPr>
              <a:t>с </a:t>
            </a:r>
            <a:r>
              <a:rPr kumimoji="0" lang="en-US" sz="1200" b="1" strike="noStrike" kern="1200" cap="none" spc="0" normalizeH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Miriam" panose="020B0502050101010101" pitchFamily="34" charset="-79"/>
              </a:rPr>
              <a:t>8,8 </a:t>
            </a:r>
            <a:r>
              <a:rPr kumimoji="0" lang="az-Cyrl-AZ" sz="1200" strike="noStrike" kern="1200" cap="none" spc="0" normalizeH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Miriam" panose="020B0502050101010101" pitchFamily="34" charset="-79"/>
              </a:rPr>
              <a:t>в 2020 г.</a:t>
            </a:r>
            <a:endParaRPr kumimoji="0" lang="en-US" sz="1200" strike="noStrike" kern="1200" cap="none" spc="0" normalizeH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Miriam" panose="020B0502050101010101" pitchFamily="34" charset="-79"/>
            </a:endParaRPr>
          </a:p>
        </p:txBody>
      </p:sp>
      <p:sp>
        <p:nvSpPr>
          <p:cNvPr id="51" name="Freeform: Shape 122">
            <a:extLst>
              <a:ext uri="{FF2B5EF4-FFF2-40B4-BE49-F238E27FC236}">
                <a16:creationId xmlns:a16="http://schemas.microsoft.com/office/drawing/2014/main" id="{4CEA365B-59D5-4AD3-82E3-F6A3F0AD60B7}"/>
              </a:ext>
            </a:extLst>
          </p:cNvPr>
          <p:cNvSpPr/>
          <p:nvPr/>
        </p:nvSpPr>
        <p:spPr>
          <a:xfrm rot="5400000">
            <a:off x="185628" y="2683837"/>
            <a:ext cx="1834966" cy="975467"/>
          </a:xfrm>
          <a:custGeom>
            <a:avLst/>
            <a:gdLst>
              <a:gd name="connsiteX0" fmla="*/ 1633061 w 1838325"/>
              <a:gd name="connsiteY0" fmla="*/ 8096 h 923925"/>
              <a:gd name="connsiteX1" fmla="*/ 923449 w 1838325"/>
              <a:gd name="connsiteY1" fmla="*/ 717709 h 923925"/>
              <a:gd name="connsiteX2" fmla="*/ 213836 w 1838325"/>
              <a:gd name="connsiteY2" fmla="*/ 8096 h 923925"/>
              <a:gd name="connsiteX3" fmla="*/ 213836 w 1838325"/>
              <a:gd name="connsiteY3" fmla="*/ 7144 h 923925"/>
              <a:gd name="connsiteX4" fmla="*/ 7144 w 1838325"/>
              <a:gd name="connsiteY4" fmla="*/ 7144 h 923925"/>
              <a:gd name="connsiteX5" fmla="*/ 7144 w 1838325"/>
              <a:gd name="connsiteY5" fmla="*/ 8096 h 923925"/>
              <a:gd name="connsiteX6" fmla="*/ 922496 w 1838325"/>
              <a:gd name="connsiteY6" fmla="*/ 923449 h 923925"/>
              <a:gd name="connsiteX7" fmla="*/ 1837849 w 1838325"/>
              <a:gd name="connsiteY7" fmla="*/ 8096 h 923925"/>
              <a:gd name="connsiteX8" fmla="*/ 1837849 w 1838325"/>
              <a:gd name="connsiteY8" fmla="*/ 7144 h 923925"/>
              <a:gd name="connsiteX9" fmla="*/ 1632109 w 1838325"/>
              <a:gd name="connsiteY9" fmla="*/ 7144 h 923925"/>
              <a:gd name="connsiteX10" fmla="*/ 1633061 w 1838325"/>
              <a:gd name="connsiteY10" fmla="*/ 8096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38325" h="923925">
                <a:moveTo>
                  <a:pt x="1633061" y="8096"/>
                </a:moveTo>
                <a:cubicBezTo>
                  <a:pt x="1633061" y="399574"/>
                  <a:pt x="1314926" y="717709"/>
                  <a:pt x="923449" y="717709"/>
                </a:cubicBezTo>
                <a:cubicBezTo>
                  <a:pt x="531971" y="717709"/>
                  <a:pt x="213836" y="399574"/>
                  <a:pt x="213836" y="8096"/>
                </a:cubicBezTo>
                <a:cubicBezTo>
                  <a:pt x="213836" y="8096"/>
                  <a:pt x="213836" y="7144"/>
                  <a:pt x="213836" y="7144"/>
                </a:cubicBezTo>
                <a:lnTo>
                  <a:pt x="7144" y="7144"/>
                </a:lnTo>
                <a:cubicBezTo>
                  <a:pt x="7144" y="7144"/>
                  <a:pt x="7144" y="8096"/>
                  <a:pt x="7144" y="8096"/>
                </a:cubicBezTo>
                <a:cubicBezTo>
                  <a:pt x="7144" y="512921"/>
                  <a:pt x="417671" y="923449"/>
                  <a:pt x="922496" y="923449"/>
                </a:cubicBezTo>
                <a:cubicBezTo>
                  <a:pt x="1427321" y="923449"/>
                  <a:pt x="1837849" y="512921"/>
                  <a:pt x="1837849" y="8096"/>
                </a:cubicBezTo>
                <a:cubicBezTo>
                  <a:pt x="1837849" y="8096"/>
                  <a:pt x="1837849" y="7144"/>
                  <a:pt x="1837849" y="7144"/>
                </a:cubicBezTo>
                <a:lnTo>
                  <a:pt x="1632109" y="7144"/>
                </a:lnTo>
                <a:cubicBezTo>
                  <a:pt x="1633061" y="7144"/>
                  <a:pt x="1633061" y="7144"/>
                  <a:pt x="1633061" y="8096"/>
                </a:cubicBezTo>
                <a:close/>
              </a:path>
            </a:pathLst>
          </a:custGeom>
          <a:solidFill>
            <a:srgbClr val="66C2A5"/>
          </a:solidFill>
          <a:ln w="9525" cap="flat">
            <a:solidFill>
              <a:srgbClr val="66C2A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Freeform: Shape 123">
            <a:extLst>
              <a:ext uri="{FF2B5EF4-FFF2-40B4-BE49-F238E27FC236}">
                <a16:creationId xmlns:a16="http://schemas.microsoft.com/office/drawing/2014/main" id="{CD3C1ED5-786F-4008-9385-222E330C892A}"/>
              </a:ext>
            </a:extLst>
          </p:cNvPr>
          <p:cNvSpPr/>
          <p:nvPr/>
        </p:nvSpPr>
        <p:spPr>
          <a:xfrm rot="5400000">
            <a:off x="1134035" y="2683837"/>
            <a:ext cx="1834966" cy="975467"/>
          </a:xfrm>
          <a:custGeom>
            <a:avLst/>
            <a:gdLst>
              <a:gd name="connsiteX0" fmla="*/ 922496 w 1838325"/>
              <a:gd name="connsiteY0" fmla="*/ 7144 h 923925"/>
              <a:gd name="connsiteX1" fmla="*/ 7144 w 1838325"/>
              <a:gd name="connsiteY1" fmla="*/ 921544 h 923925"/>
              <a:gd name="connsiteX2" fmla="*/ 212884 w 1838325"/>
              <a:gd name="connsiteY2" fmla="*/ 921544 h 923925"/>
              <a:gd name="connsiteX3" fmla="*/ 922496 w 1838325"/>
              <a:gd name="connsiteY3" fmla="*/ 212884 h 923925"/>
              <a:gd name="connsiteX4" fmla="*/ 1632109 w 1838325"/>
              <a:gd name="connsiteY4" fmla="*/ 921544 h 923925"/>
              <a:gd name="connsiteX5" fmla="*/ 1837849 w 1838325"/>
              <a:gd name="connsiteY5" fmla="*/ 921544 h 923925"/>
              <a:gd name="connsiteX6" fmla="*/ 922496 w 1838325"/>
              <a:gd name="connsiteY6" fmla="*/ 7144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325" h="923925">
                <a:moveTo>
                  <a:pt x="922496" y="7144"/>
                </a:moveTo>
                <a:cubicBezTo>
                  <a:pt x="417671" y="7144"/>
                  <a:pt x="7144" y="417671"/>
                  <a:pt x="7144" y="921544"/>
                </a:cubicBezTo>
                <a:lnTo>
                  <a:pt x="212884" y="921544"/>
                </a:lnTo>
                <a:cubicBezTo>
                  <a:pt x="213836" y="531019"/>
                  <a:pt x="531971" y="212884"/>
                  <a:pt x="922496" y="212884"/>
                </a:cubicBezTo>
                <a:cubicBezTo>
                  <a:pt x="1313021" y="212884"/>
                  <a:pt x="1632109" y="531019"/>
                  <a:pt x="1632109" y="921544"/>
                </a:cubicBezTo>
                <a:lnTo>
                  <a:pt x="1837849" y="921544"/>
                </a:lnTo>
                <a:cubicBezTo>
                  <a:pt x="1837849" y="417671"/>
                  <a:pt x="1427321" y="7144"/>
                  <a:pt x="922496" y="7144"/>
                </a:cubicBezTo>
                <a:close/>
              </a:path>
            </a:pathLst>
          </a:custGeom>
          <a:solidFill>
            <a:srgbClr val="66C2A5"/>
          </a:solidFill>
          <a:ln w="9525" cap="flat">
            <a:solidFill>
              <a:srgbClr val="66C2A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D08AD528-9311-4D9A-A12B-4815DA5492C1}"/>
              </a:ext>
            </a:extLst>
          </p:cNvPr>
          <p:cNvSpPr/>
          <p:nvPr/>
        </p:nvSpPr>
        <p:spPr>
          <a:xfrm rot="5400000">
            <a:off x="6340358" y="1962054"/>
            <a:ext cx="811518" cy="302471"/>
          </a:xfrm>
          <a:prstGeom prst="triangle">
            <a:avLst/>
          </a:prstGeom>
          <a:solidFill>
            <a:srgbClr val="CACC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40F828D8-F44D-444C-980C-7D49C4DA214C}"/>
              </a:ext>
            </a:extLst>
          </p:cNvPr>
          <p:cNvSpPr/>
          <p:nvPr/>
        </p:nvSpPr>
        <p:spPr>
          <a:xfrm rot="5400000">
            <a:off x="6349812" y="3426094"/>
            <a:ext cx="811518" cy="302471"/>
          </a:xfrm>
          <a:prstGeom prst="triangle">
            <a:avLst/>
          </a:prstGeom>
          <a:solidFill>
            <a:srgbClr val="CACC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F13A1F0-29C4-486F-B7DD-5BB43F2362DF}"/>
              </a:ext>
            </a:extLst>
          </p:cNvPr>
          <p:cNvSpPr/>
          <p:nvPr/>
        </p:nvSpPr>
        <p:spPr>
          <a:xfrm rot="5400000">
            <a:off x="6312297" y="4888477"/>
            <a:ext cx="811518" cy="302471"/>
          </a:xfrm>
          <a:prstGeom prst="triangle">
            <a:avLst/>
          </a:prstGeom>
          <a:solidFill>
            <a:srgbClr val="CACC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ruta 49">
            <a:extLst>
              <a:ext uri="{FF2B5EF4-FFF2-40B4-BE49-F238E27FC236}">
                <a16:creationId xmlns:a16="http://schemas.microsoft.com/office/drawing/2014/main" id="{973D3A94-9E1E-45F9-B1CB-A2445C58D000}"/>
              </a:ext>
            </a:extLst>
          </p:cNvPr>
          <p:cNvSpPr txBox="1"/>
          <p:nvPr/>
        </p:nvSpPr>
        <p:spPr>
          <a:xfrm>
            <a:off x="4149373" y="2153464"/>
            <a:ext cx="69442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defRPr/>
            </a:pPr>
            <a:r>
              <a:rPr lang="sv-SE" sz="1400">
                <a:solidFill>
                  <a:srgbClr val="414041"/>
                </a:solidFill>
                <a:cs typeface="Calibri" pitchFamily="34" charset="0"/>
              </a:rPr>
              <a:t>(98%)*</a:t>
            </a:r>
            <a:endParaRPr kumimoji="0" lang="sv-SE" sz="140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62" name="textruta 49">
            <a:extLst>
              <a:ext uri="{FF2B5EF4-FFF2-40B4-BE49-F238E27FC236}">
                <a16:creationId xmlns:a16="http://schemas.microsoft.com/office/drawing/2014/main" id="{019ADA9F-0587-434A-BED9-22C93D88C493}"/>
              </a:ext>
            </a:extLst>
          </p:cNvPr>
          <p:cNvSpPr txBox="1"/>
          <p:nvPr/>
        </p:nvSpPr>
        <p:spPr>
          <a:xfrm>
            <a:off x="4069471" y="3241365"/>
            <a:ext cx="797013" cy="5136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defRPr/>
            </a:pPr>
            <a:r>
              <a:rPr lang="sv-SE" sz="2738" b="1">
                <a:solidFill>
                  <a:srgbClr val="414041"/>
                </a:solidFill>
                <a:cs typeface="Calibri" pitchFamily="34" charset="0"/>
              </a:rPr>
              <a:t>80%</a:t>
            </a:r>
            <a:endParaRPr kumimoji="0" lang="sv-SE" sz="2738" b="1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63" name="textruta 49">
            <a:extLst>
              <a:ext uri="{FF2B5EF4-FFF2-40B4-BE49-F238E27FC236}">
                <a16:creationId xmlns:a16="http://schemas.microsoft.com/office/drawing/2014/main" id="{5E4638AB-A8AE-4250-ABCD-0294BD306A75}"/>
              </a:ext>
            </a:extLst>
          </p:cNvPr>
          <p:cNvSpPr txBox="1"/>
          <p:nvPr/>
        </p:nvSpPr>
        <p:spPr>
          <a:xfrm>
            <a:off x="4149373" y="3619612"/>
            <a:ext cx="604653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defRPr/>
            </a:pPr>
            <a:r>
              <a:rPr lang="sv-SE" sz="1400">
                <a:solidFill>
                  <a:srgbClr val="414041"/>
                </a:solidFill>
                <a:cs typeface="Calibri" pitchFamily="34" charset="0"/>
              </a:rPr>
              <a:t>(86%)</a:t>
            </a:r>
            <a:endParaRPr kumimoji="0" lang="sv-SE" sz="140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64" name="textruta 49">
            <a:extLst>
              <a:ext uri="{FF2B5EF4-FFF2-40B4-BE49-F238E27FC236}">
                <a16:creationId xmlns:a16="http://schemas.microsoft.com/office/drawing/2014/main" id="{D80B662A-5840-4A60-86EF-DBAD3092E870}"/>
              </a:ext>
            </a:extLst>
          </p:cNvPr>
          <p:cNvSpPr txBox="1"/>
          <p:nvPr/>
        </p:nvSpPr>
        <p:spPr>
          <a:xfrm>
            <a:off x="4069471" y="4704480"/>
            <a:ext cx="797013" cy="5136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defRPr/>
            </a:pPr>
            <a:r>
              <a:rPr lang="sv-SE" sz="2738" b="1">
                <a:solidFill>
                  <a:srgbClr val="414041"/>
                </a:solidFill>
                <a:cs typeface="Calibri" pitchFamily="34" charset="0"/>
              </a:rPr>
              <a:t>71%</a:t>
            </a:r>
            <a:endParaRPr lang="sv-SE" sz="2738" b="1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65" name="textruta 49">
            <a:extLst>
              <a:ext uri="{FF2B5EF4-FFF2-40B4-BE49-F238E27FC236}">
                <a16:creationId xmlns:a16="http://schemas.microsoft.com/office/drawing/2014/main" id="{5E45E96F-228F-4A98-B3CB-32792741975F}"/>
              </a:ext>
            </a:extLst>
          </p:cNvPr>
          <p:cNvSpPr txBox="1"/>
          <p:nvPr/>
        </p:nvSpPr>
        <p:spPr>
          <a:xfrm>
            <a:off x="4149373" y="5082727"/>
            <a:ext cx="604653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defRPr/>
            </a:pPr>
            <a:r>
              <a:rPr lang="sv-SE" sz="1400">
                <a:solidFill>
                  <a:srgbClr val="414041"/>
                </a:solidFill>
                <a:cs typeface="Calibri" pitchFamily="34" charset="0"/>
              </a:rPr>
              <a:t>(</a:t>
            </a:r>
            <a:r>
              <a:rPr lang="en-US" sz="1400">
                <a:solidFill>
                  <a:srgbClr val="414041"/>
                </a:solidFill>
                <a:cs typeface="Calibri" pitchFamily="34" charset="0"/>
              </a:rPr>
              <a:t>75%</a:t>
            </a:r>
            <a:r>
              <a:rPr lang="sv-SE" sz="1400">
                <a:solidFill>
                  <a:srgbClr val="414041"/>
                </a:solidFill>
                <a:cs typeface="Calibri" pitchFamily="34" charset="0"/>
              </a:rPr>
              <a:t>)</a:t>
            </a:r>
            <a:endParaRPr kumimoji="0" lang="sv-SE" sz="140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66" name="textruta 49">
            <a:extLst>
              <a:ext uri="{FF2B5EF4-FFF2-40B4-BE49-F238E27FC236}">
                <a16:creationId xmlns:a16="http://schemas.microsoft.com/office/drawing/2014/main" id="{914CD634-E7B0-47C9-B95D-E05EE64BC14E}"/>
              </a:ext>
            </a:extLst>
          </p:cNvPr>
          <p:cNvSpPr txBox="1"/>
          <p:nvPr/>
        </p:nvSpPr>
        <p:spPr>
          <a:xfrm>
            <a:off x="3927428" y="5567109"/>
            <a:ext cx="175663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defRPr/>
            </a:pPr>
            <a:r>
              <a:rPr lang="az-Cyrl-AZ" sz="1400">
                <a:solidFill>
                  <a:srgbClr val="414041"/>
                </a:solidFill>
                <a:cs typeface="Calibri" pitchFamily="34" charset="0"/>
              </a:rPr>
              <a:t>*(данные 2020 года)</a:t>
            </a:r>
            <a:endParaRPr kumimoji="0" lang="sv-SE" sz="140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70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58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825AE37-2B43-4BD4-934D-AF26077EC9DA}"/>
              </a:ext>
            </a:extLst>
          </p:cNvPr>
          <p:cNvSpPr/>
          <p:nvPr/>
        </p:nvSpPr>
        <p:spPr>
          <a:xfrm>
            <a:off x="10857298" y="5449048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7CF8DE3-2EF9-45E7-86A1-B25D1813615E}"/>
              </a:ext>
            </a:extLst>
          </p:cNvPr>
          <p:cNvSpPr/>
          <p:nvPr/>
        </p:nvSpPr>
        <p:spPr>
          <a:xfrm>
            <a:off x="10857298" y="5735316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11032506" y="5381073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11032506" y="5659937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55" y="1261552"/>
            <a:ext cx="5046662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271" y="2893888"/>
            <a:ext cx="5046662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55" y="4538256"/>
            <a:ext cx="5046662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9772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A95ED-D5BE-4C8F-A0F3-FC07AAD7C8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Где Вы слышали, видели или читали об этих работодателях?</a:t>
            </a:r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BDCC67-DBA2-40A8-89C5-230647491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Каналы связи - Топ 15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4D81C9-A484-4419-9DE2-73CEE1E10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25AE37-2B43-4BD4-934D-AF26077EC9DA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CF8DE3-2EF9-45E7-86A1-B25D1813615E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4320E-6576-48AB-8777-B278C3CFC9F2}"/>
              </a:ext>
            </a:extLst>
          </p:cNvPr>
          <p:cNvSpPr txBox="1"/>
          <p:nvPr/>
        </p:nvSpPr>
        <p:spPr>
          <a:xfrm flipH="1">
            <a:off x="8811408" y="6605672"/>
            <a:ext cx="2646584" cy="345233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67500" lnSpcReduction="20000"/>
          </a:bodyPr>
          <a:lstStyle/>
          <a:p>
            <a:endParaRPr lang="en-GB" sz="28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00" y="1155600"/>
            <a:ext cx="9156700" cy="493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1658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A95ED-D5BE-4C8F-A0F3-FC07AAD7C8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Где Вы слышали, видели или читали об этих работодателях?</a:t>
            </a:r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BDCC67-DBA2-40A8-89C5-230647491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Каналы связи - Топ 15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4D81C9-A484-4419-9DE2-73CEE1E10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25AE37-2B43-4BD4-934D-AF26077EC9DA}"/>
              </a:ext>
            </a:extLst>
          </p:cNvPr>
          <p:cNvSpPr/>
          <p:nvPr/>
        </p:nvSpPr>
        <p:spPr>
          <a:xfrm>
            <a:off x="8746119" y="29613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CF8DE3-2EF9-45E7-86A1-B25D1813615E}"/>
              </a:ext>
            </a:extLst>
          </p:cNvPr>
          <p:cNvSpPr/>
          <p:nvPr/>
        </p:nvSpPr>
        <p:spPr>
          <a:xfrm>
            <a:off x="8746119" y="3247621"/>
            <a:ext cx="130579" cy="130579"/>
          </a:xfrm>
          <a:prstGeom prst="ellipse">
            <a:avLst/>
          </a:prstGeom>
          <a:solidFill>
            <a:srgbClr val="6366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1088" dirty="0">
                <a:solidFill>
                  <a:srgbClr val="0E97C1"/>
                </a:solidFill>
                <a:latin typeface="Calibri" pitchFamily="34" charset="0"/>
              </a:rPr>
              <a:t>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1088" dirty="0">
                <a:solidFill>
                  <a:srgbClr val="636675"/>
                </a:solidFill>
                <a:latin typeface="Calibri" pitchFamily="34" charset="0"/>
              </a:rPr>
              <a:t>2020</a:t>
            </a:r>
          </a:p>
        </p:txBody>
      </p:sp>
      <p:sp>
        <p:nvSpPr>
          <p:cNvPr id="13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00" y="1155600"/>
            <a:ext cx="9156700" cy="493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704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74123" y="6446474"/>
            <a:ext cx="5035066" cy="205166"/>
          </a:xfrm>
        </p:spPr>
        <p:txBody>
          <a:bodyPr/>
          <a:lstStyle/>
          <a:p>
            <a:r>
              <a:rPr lang="ru-RU"/>
              <a:t>Насколько Вы довольны своим колледжем или университетом? (0 – ни в коей мере, 10 – целиком и полностью)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D14FF0-DA78-40D9-9506-0940F58E6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Мировой показатель удовлетворенности университетами в 2020 г.</a:t>
            </a:r>
            <a:endParaRPr lang="en-GB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8E28115-3692-4AA2-9F15-0CA5F65C15FF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/>
        <p:txBody>
          <a:bodyPr vert="horz" lIns="99551" tIns="49775" rIns="99551" bIns="49775" rtlCol="0">
            <a:no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16" name="textruta 38">
            <a:extLst>
              <a:ext uri="{FF2B5EF4-FFF2-40B4-BE49-F238E27FC236}">
                <a16:creationId xmlns:a16="http://schemas.microsoft.com/office/drawing/2014/main" id="{8A106446-4FB2-41DE-9F5E-4B80337B053E}"/>
              </a:ext>
            </a:extLst>
          </p:cNvPr>
          <p:cNvSpPr txBox="1"/>
          <p:nvPr/>
        </p:nvSpPr>
        <p:spPr>
          <a:xfrm>
            <a:off x="9702855" y="1857117"/>
            <a:ext cx="1737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z-Cyrl-AZ" sz="1400" b="1">
                <a:solidFill>
                  <a:srgbClr val="414041"/>
                </a:solidFill>
                <a:latin typeface="Calibri" pitchFamily="34" charset="0"/>
                <a:cs typeface="Calibri" pitchFamily="34" charset="0"/>
              </a:rPr>
              <a:t>Показатель удовлетворенности университетом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22852-39B6-488E-B5CA-704871B5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62" y="1181376"/>
            <a:ext cx="8058150" cy="52292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5050DFF-3417-4CD6-B3A9-AB6A604DDDE2}"/>
              </a:ext>
            </a:extLst>
          </p:cNvPr>
          <p:cNvGrpSpPr/>
          <p:nvPr/>
        </p:nvGrpSpPr>
        <p:grpSpPr>
          <a:xfrm>
            <a:off x="10019295" y="2595674"/>
            <a:ext cx="1238250" cy="2773555"/>
            <a:chOff x="10024309" y="2567099"/>
            <a:chExt cx="1238250" cy="27735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181E9E-1049-4183-BD2F-8E1435B88C98}"/>
                </a:ext>
              </a:extLst>
            </p:cNvPr>
            <p:cNvGrpSpPr/>
            <p:nvPr/>
          </p:nvGrpSpPr>
          <p:grpSpPr>
            <a:xfrm>
              <a:off x="10024309" y="2723147"/>
              <a:ext cx="1238250" cy="2381250"/>
              <a:chOff x="9976684" y="2599322"/>
              <a:chExt cx="1238250" cy="238125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FE03D9F-BAF8-451D-8563-A27C942968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76684" y="2599322"/>
                <a:ext cx="1238250" cy="238125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7D296A3-658B-4134-8A44-B3D37D7B5009}"/>
                  </a:ext>
                </a:extLst>
              </p:cNvPr>
              <p:cNvSpPr/>
              <p:nvPr/>
            </p:nvSpPr>
            <p:spPr>
              <a:xfrm>
                <a:off x="10648950" y="2599322"/>
                <a:ext cx="342900" cy="4010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CBF2233-A0F9-4C47-8E53-C2D5EFDE5304}"/>
                  </a:ext>
                </a:extLst>
              </p:cNvPr>
              <p:cNvSpPr/>
              <p:nvPr/>
            </p:nvSpPr>
            <p:spPr>
              <a:xfrm>
                <a:off x="10687050" y="4579519"/>
                <a:ext cx="342900" cy="4010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639B4C5B-0D60-4760-B703-73A1D4B56D00}"/>
                </a:ext>
              </a:extLst>
            </p:cNvPr>
            <p:cNvSpPr txBox="1">
              <a:spLocks/>
            </p:cNvSpPr>
            <p:nvPr/>
          </p:nvSpPr>
          <p:spPr>
            <a:xfrm>
              <a:off x="10417340" y="2567099"/>
              <a:ext cx="346909" cy="567765"/>
            </a:xfrm>
            <a:prstGeom prst="rect">
              <a:avLst/>
            </a:prstGeom>
          </p:spPr>
          <p:txBody>
            <a:bodyPr vert="horz" lIns="99551" tIns="49775" rIns="99551" bIns="49775" rtlCol="0" anchor="t">
              <a:normAutofit/>
            </a:bodyPr>
            <a:lstStyle>
              <a:lvl1pPr algn="l" defTabSz="451331" rtl="0" eaLnBrk="1" latinLnBrk="0" hangingPunct="1">
                <a:spcBef>
                  <a:spcPct val="0"/>
                </a:spcBef>
                <a:buNone/>
                <a:defRPr sz="2500" b="0" i="0" kern="1200" baseline="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</a:lstStyle>
            <a:p>
              <a:r>
                <a:rPr lang="sv-SE" sz="2000"/>
                <a:t>9</a:t>
              </a:r>
              <a:endParaRPr lang="en-GB" sz="2000"/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5767365-FB61-495A-A866-06CB59F67DAB}"/>
                </a:ext>
              </a:extLst>
            </p:cNvPr>
            <p:cNvSpPr txBox="1">
              <a:spLocks/>
            </p:cNvSpPr>
            <p:nvPr/>
          </p:nvSpPr>
          <p:spPr>
            <a:xfrm>
              <a:off x="10417340" y="4772889"/>
              <a:ext cx="346909" cy="567765"/>
            </a:xfrm>
            <a:prstGeom prst="rect">
              <a:avLst/>
            </a:prstGeom>
          </p:spPr>
          <p:txBody>
            <a:bodyPr vert="horz" lIns="99551" tIns="49775" rIns="99551" bIns="49775" rtlCol="0" anchor="t">
              <a:normAutofit/>
            </a:bodyPr>
            <a:lstStyle>
              <a:lvl1pPr algn="l" defTabSz="451331" rtl="0" eaLnBrk="1" latinLnBrk="0" hangingPunct="1">
                <a:spcBef>
                  <a:spcPct val="0"/>
                </a:spcBef>
                <a:buNone/>
                <a:defRPr sz="2500" b="0" i="0" kern="1200" baseline="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</a:lstStyle>
            <a:p>
              <a:r>
                <a:rPr lang="sv-SE" sz="2000"/>
                <a:t>6</a:t>
              </a:r>
              <a:endParaRPr lang="en-GB" sz="2000"/>
            </a:p>
          </p:txBody>
        </p:sp>
      </p:grpSp>
    </p:spTree>
    <p:extLst>
      <p:ext uri="{BB962C8B-B14F-4D97-AF65-F5344CB8AC3E}">
        <p14:creationId xmlns:p14="http://schemas.microsoft.com/office/powerpoint/2010/main" val="15813371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09810"/>
          </a:xfrm>
        </p:spPr>
        <p:txBody>
          <a:bodyPr/>
          <a:lstStyle/>
          <a:p>
            <a:r>
              <a:rPr lang="ru-RU"/>
              <a:t>В целом, на какие источники вы больше всего полагаетесь при выборе работодателя для работы? (Пожалуйста, выберите не более 3 альтернатив.)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Источники, на которые больше всего полагаются таланты при выборе работодателя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5694588" y="39111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5968821" y="39110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901648" y="43128"/>
            <a:ext cx="3423817" cy="309563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12D49F7-32C5-4E90-B883-3907CD9404E9}"/>
              </a:ext>
            </a:extLst>
          </p:cNvPr>
          <p:cNvSpPr/>
          <p:nvPr/>
        </p:nvSpPr>
        <p:spPr>
          <a:xfrm>
            <a:off x="8898519" y="31137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29AD10-C63A-490F-9A4E-3E4169C4EE66}"/>
              </a:ext>
            </a:extLst>
          </p:cNvPr>
          <p:cNvSpPr/>
          <p:nvPr/>
        </p:nvSpPr>
        <p:spPr>
          <a:xfrm>
            <a:off x="8898519" y="34000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9073727" y="30457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9073727" y="33246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00" y="993600"/>
            <a:ext cx="9761538" cy="521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8666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0AD7A8-990F-46F4-9133-874FF17E9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  <a:p>
            <a:endParaRPr lang="en-ZA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435357"/>
          </a:xfrm>
        </p:spPr>
        <p:txBody>
          <a:bodyPr/>
          <a:lstStyle/>
          <a:p>
            <a:r>
              <a:rPr lang="ru-RU"/>
              <a:t>Вы посещали какие-либо мероприятия, связанные с развитием карьеры (ярмарки вакансий, конференции, презентации компаний и т. д.), за последние 12 месяцев?</a:t>
            </a:r>
          </a:p>
          <a:p>
            <a:r>
              <a:rPr lang="ru-RU"/>
              <a:t>Какие виды деятельности / активности были доступны?</a:t>
            </a:r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FA660C2-23C4-438F-844C-36691F5DFB3B}"/>
              </a:ext>
            </a:extLst>
          </p:cNvPr>
          <p:cNvSpPr txBox="1">
            <a:spLocks/>
          </p:cNvSpPr>
          <p:nvPr/>
        </p:nvSpPr>
        <p:spPr>
          <a:xfrm>
            <a:off x="569258" y="1166274"/>
            <a:ext cx="11470159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133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Приведенные ниже данные основаны на мнении кандидатов, которые посещали какие-либо мероприятия по развитию карьеры за последние 12 месяцев.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874123" y="6210939"/>
            <a:ext cx="5035066" cy="560905"/>
          </a:xfrm>
          <a:prstGeom prst="rect">
            <a:avLst/>
          </a:prstGeom>
        </p:spPr>
        <p:txBody>
          <a:bodyPr vert="horz" wrap="square" lIns="99551" tIns="49775" rIns="99551" bIns="49775" rtlCol="0">
            <a:spAutoFit/>
          </a:bodyPr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lang="sv-SE" sz="68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Calibri" pitchFamily="34" charset="0"/>
                <a:cs typeface="Calibri" pitchFamily="34" charset="0"/>
              </a:rPr>
              <a:t>Вы посещали какие-либо мероприятия, связанные с развитием карьеры (ярмарки вакансий, конференции, презентации компаний и т. д.), за последние 12 месяцев? </a:t>
            </a:r>
          </a:p>
          <a:p>
            <a:r>
              <a:rPr lang="ru-RU">
                <a:latin typeface="Calibri" pitchFamily="34" charset="0"/>
                <a:cs typeface="Calibri" pitchFamily="34" charset="0"/>
              </a:rPr>
              <a:t>Какие виды деятельности / активности были доступны?</a:t>
            </a:r>
          </a:p>
          <a:p>
            <a:r>
              <a:rPr lang="ru-RU">
                <a:latin typeface="Calibri" pitchFamily="34" charset="0"/>
                <a:cs typeface="Calibri" pitchFamily="34" charset="0"/>
              </a:rPr>
              <a:t> В каких видах деятельности / активостях вы участвовали или какие использовали?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5694588" y="39111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5968821" y="39110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901648" y="43128"/>
            <a:ext cx="3423817" cy="309563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59996-17FC-43DC-80BA-E034DFF983AC}"/>
              </a:ext>
            </a:extLst>
          </p:cNvPr>
          <p:cNvSpPr txBox="1"/>
          <p:nvPr/>
        </p:nvSpPr>
        <p:spPr>
          <a:xfrm>
            <a:off x="1900800" y="1753200"/>
            <a:ext cx="2487168" cy="225580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pPr lvl="0">
              <a:defRPr/>
            </a:pPr>
            <a:r>
              <a:rPr lang="az-Cyrl-AZ" sz="1600" dirty="0">
                <a:solidFill>
                  <a:srgbClr val="414041"/>
                </a:solidFill>
              </a:rPr>
              <a:t>Доступные мероприятия / услуги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962396" y="5891908"/>
            <a:ext cx="102119" cy="1028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31263" y="5782535"/>
            <a:ext cx="914400" cy="291356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r>
              <a:rPr lang="az-Cyrl-AZ" sz="1100">
                <a:solidFill>
                  <a:srgbClr val="848284"/>
                </a:solidFill>
              </a:rPr>
              <a:t>Принимал(а) участие</a:t>
            </a:r>
            <a:endParaRPr lang="sv-SE" sz="1100">
              <a:solidFill>
                <a:srgbClr val="848284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529306" y="5894674"/>
            <a:ext cx="102119" cy="1028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598173" y="5785301"/>
            <a:ext cx="914400" cy="291356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r>
              <a:rPr lang="az-Cyrl-AZ" sz="1100">
                <a:solidFill>
                  <a:srgbClr val="848284"/>
                </a:solidFill>
              </a:rPr>
              <a:t>Не участвовал(а)</a:t>
            </a:r>
            <a:endParaRPr lang="sv-SE" sz="1100">
              <a:solidFill>
                <a:srgbClr val="84828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/>
              <a:t>Наиболее предлагаемые и широко используемые мероприятия / активности по развитию карьеры </a:t>
            </a:r>
            <a:r>
              <a:rPr lang="ru-RU" sz="2000"/>
              <a:t>| Все студенты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DFD687-64AD-42D5-9A95-638EA15185FD}"/>
              </a:ext>
            </a:extLst>
          </p:cNvPr>
          <p:cNvSpPr txBox="1"/>
          <p:nvPr/>
        </p:nvSpPr>
        <p:spPr>
          <a:xfrm>
            <a:off x="6814800" y="1753200"/>
            <a:ext cx="4142232" cy="225580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доступных карьерных </a:t>
            </a:r>
          </a:p>
          <a:p>
            <a:pPr marL="0" marR="0" lvl="0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ярмарках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7" y="2185200"/>
            <a:ext cx="5599112" cy="341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1" y="2152800"/>
            <a:ext cx="5980112" cy="341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2630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az-Cyrl-AZ" sz="1400">
                <a:solidFill>
                  <a:srgbClr val="0E97C1"/>
                </a:solidFill>
              </a:rPr>
              <a:t>Ваши студенты</a:t>
            </a:r>
            <a:endParaRPr lang="sv-SE" sz="1400" dirty="0">
              <a:solidFill>
                <a:srgbClr val="0E97C1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205166"/>
          </a:xfrm>
        </p:spPr>
        <p:txBody>
          <a:bodyPr/>
          <a:lstStyle/>
          <a:p>
            <a:r>
              <a:rPr lang="ru-RU"/>
              <a:t>В каком формате Вы бы предпочли участвовать в следующих мероприятиях?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Cyrl-AZ" sz="2600"/>
              <a:t>Предпочтительный формат участия</a:t>
            </a:r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41" y="1466267"/>
            <a:ext cx="9258300" cy="451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7803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Которыми из указанных интернет-платформ Вы пользуетесь? (Выбор вариантов не ограничен).</a:t>
            </a:r>
          </a:p>
          <a:p>
            <a:r>
              <a:rPr lang="ru-RU"/>
              <a:t>Какими из этих платформ Вы пользуетесь как источниками информации о работодателях? (Выбор вариантов не ограничен).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Наиболее используемые онлайн-платформы</a:t>
            </a:r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AADCBE-BFE7-4F61-BA74-7331554D3E0B}"/>
              </a:ext>
            </a:extLst>
          </p:cNvPr>
          <p:cNvSpPr txBox="1"/>
          <p:nvPr/>
        </p:nvSpPr>
        <p:spPr>
          <a:xfrm>
            <a:off x="624950" y="1251457"/>
            <a:ext cx="5471050" cy="3467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az-Cyrl-AZ" sz="1600" b="1">
                <a:cs typeface="Calibri"/>
              </a:rPr>
              <a:t>Используется в целом</a:t>
            </a:r>
            <a:endParaRPr lang="en-US" sz="1600" b="1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978970-E64F-460C-BB46-4671B8C3D2EE}"/>
              </a:ext>
            </a:extLst>
          </p:cNvPr>
          <p:cNvSpPr txBox="1"/>
          <p:nvPr/>
        </p:nvSpPr>
        <p:spPr>
          <a:xfrm>
            <a:off x="6104757" y="1252610"/>
            <a:ext cx="5471050" cy="3467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>
                <a:cs typeface="Calibri"/>
              </a:rPr>
              <a:t>Используется, чтобы узнать о работодателях</a:t>
            </a:r>
            <a:endParaRPr lang="en-US" sz="1600" b="1"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5662003" y="4887550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5662003" y="5166414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12D49F7-32C5-4E90-B883-3907CD9404E9}"/>
              </a:ext>
            </a:extLst>
          </p:cNvPr>
          <p:cNvSpPr/>
          <p:nvPr/>
        </p:nvSpPr>
        <p:spPr>
          <a:xfrm>
            <a:off x="5531424" y="4954975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829AD10-C63A-490F-9A4E-3E4169C4EE66}"/>
              </a:ext>
            </a:extLst>
          </p:cNvPr>
          <p:cNvSpPr/>
          <p:nvPr/>
        </p:nvSpPr>
        <p:spPr>
          <a:xfrm>
            <a:off x="5531424" y="5241243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425" y="1787236"/>
            <a:ext cx="6619875" cy="428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138" y="1787231"/>
            <a:ext cx="6619875" cy="42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3561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FE448-7DBC-47F1-BF88-2F7E0224F58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az-Cyrl-AZ"/>
              <a:t>Чтобы помочь увеличить вовлеченность!</a:t>
            </a:r>
            <a:endParaRPr lang="sv-S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9D3217-A224-4658-B360-24E743476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Насколько важно для вас видеть следующие типы информации на онлайн-каналах работодателей?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5FCBE3-75D9-4E1A-A20C-4108D0F56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Важные темы, на которые стоит обратить внимание при публикациях на онлайн-каналах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F18F51-F9C0-47CB-85FE-C62EF02F6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4045" y="6215290"/>
            <a:ext cx="5310000" cy="309810"/>
          </a:xfrm>
        </p:spPr>
        <p:txBody>
          <a:bodyPr/>
          <a:lstStyle/>
          <a:p>
            <a:r>
              <a:rPr lang="ru-RU"/>
              <a:t>На этом графике представлена доля респондентов, выбравших ответы «важно» или «крайне важно» в диапазоне от «крайне важно» до «неважно»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3E28F-ABD2-469E-9013-45A6C17E01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8921327" y="28933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8921327" y="31722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2D49F7-32C5-4E90-B883-3907CD9404E9}"/>
              </a:ext>
            </a:extLst>
          </p:cNvPr>
          <p:cNvSpPr/>
          <p:nvPr/>
        </p:nvSpPr>
        <p:spPr>
          <a:xfrm>
            <a:off x="8805011" y="2980564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829AD10-C63A-490F-9A4E-3E4169C4EE66}"/>
              </a:ext>
            </a:extLst>
          </p:cNvPr>
          <p:cNvSpPr/>
          <p:nvPr/>
        </p:nvSpPr>
        <p:spPr>
          <a:xfrm>
            <a:off x="8805011" y="3266832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41" y="1466267"/>
            <a:ext cx="9258300" cy="451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5097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0E9FE-3D51-43CA-A017-E932FAD20E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Кто из работодателей произвел на Вас наибольшее впечатление в социальных сетях за последний год?</a:t>
            </a:r>
          </a:p>
          <a:p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6041C0-9697-4CA0-B17D-59FF18D07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Работодатели с самым впечатляющим присутствием в социальных сетях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448F5B-30A5-42F6-9B6C-DDFB1A6044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E90712-E890-411A-B443-38138E08E08A}"/>
              </a:ext>
            </a:extLst>
          </p:cNvPr>
          <p:cNvCxnSpPr/>
          <p:nvPr/>
        </p:nvCxnSpPr>
        <p:spPr>
          <a:xfrm flipV="1">
            <a:off x="848168" y="3668160"/>
            <a:ext cx="9225733" cy="4286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20A9C70-BBAC-4E3C-B932-ED469B5FB5E7}"/>
              </a:ext>
            </a:extLst>
          </p:cNvPr>
          <p:cNvSpPr txBox="1"/>
          <p:nvPr/>
        </p:nvSpPr>
        <p:spPr>
          <a:xfrm>
            <a:off x="532281" y="4933647"/>
            <a:ext cx="1550842" cy="136357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270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270" dirty="0">
              <a:solidFill>
                <a:srgbClr val="074B60"/>
              </a:solidFill>
              <a:latin typeface="Calibr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3C52EA-2DC0-4582-8BA5-2C91674240CE}"/>
              </a:ext>
            </a:extLst>
          </p:cNvPr>
          <p:cNvSpPr txBox="1"/>
          <p:nvPr/>
        </p:nvSpPr>
        <p:spPr>
          <a:xfrm>
            <a:off x="519581" y="2063168"/>
            <a:ext cx="1800000" cy="144379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270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sv-SE" sz="1270" dirty="0">
              <a:solidFill>
                <a:srgbClr val="0E97C1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47" y="4006800"/>
            <a:ext cx="8106907" cy="2095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47" y="1220400"/>
            <a:ext cx="8106907" cy="209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512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646E2A-C502-4B80-9327-43C666FB6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Cyrl-AZ" dirty="0"/>
              <a:t>Обзор коммуникаций </a:t>
            </a:r>
            <a:r>
              <a:rPr lang="az-Cyrl-AZ"/>
              <a:t>– Ваши студенты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966BD9-39D8-4608-A47C-11BAA2A7B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0341E5-735A-4C33-83E8-D10D173A3CAB}"/>
              </a:ext>
            </a:extLst>
          </p:cNvPr>
          <p:cNvSpPr/>
          <p:nvPr/>
        </p:nvSpPr>
        <p:spPr>
          <a:xfrm>
            <a:off x="9260113" y="1530092"/>
            <a:ext cx="3051270" cy="2616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az-Cyrl-AZ" sz="1100" b="1" dirty="0">
                <a:latin typeface="Calibri"/>
                <a:cs typeface="Calibri" pitchFamily="34" charset="0"/>
              </a:rPr>
              <a:t>Наиболее используемые онлайн-платформы</a:t>
            </a:r>
            <a:endParaRPr lang="en-GB" sz="1100" b="1" dirty="0">
              <a:latin typeface="Calibri"/>
              <a:cs typeface="Calibri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1240D5-4184-469C-8C7E-6897D376841E}"/>
              </a:ext>
            </a:extLst>
          </p:cNvPr>
          <p:cNvSpPr txBox="1"/>
          <p:nvPr/>
        </p:nvSpPr>
        <p:spPr>
          <a:xfrm>
            <a:off x="1043628" y="1553908"/>
            <a:ext cx="2799736" cy="372875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Autofit/>
          </a:bodyPr>
          <a:lstStyle/>
          <a:p>
            <a:r>
              <a:rPr lang="ru-RU" sz="1100" b="1" dirty="0">
                <a:latin typeface="Calibri"/>
                <a:cs typeface="Calibri"/>
              </a:rPr>
              <a:t> Наиболее используемые каналы</a:t>
            </a:r>
            <a:r>
              <a:rPr lang="en-US" sz="1100" b="1" dirty="0">
                <a:latin typeface="Calibri"/>
                <a:cs typeface="Calibri"/>
              </a:rPr>
              <a:t> </a:t>
            </a:r>
            <a:r>
              <a:rPr lang="ru-RU" sz="1100" b="1" dirty="0">
                <a:latin typeface="Calibri"/>
                <a:cs typeface="Calibri"/>
              </a:rPr>
              <a:t>коммуникации </a:t>
            </a:r>
            <a:endParaRPr lang="ru-RU" sz="1100" dirty="0">
              <a:latin typeface="Calibri"/>
              <a:cs typeface="Calibri"/>
            </a:endParaRPr>
          </a:p>
          <a:p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b="1" dirty="0">
                <a:latin typeface="Calibri"/>
                <a:cs typeface="Calibri"/>
              </a:rPr>
              <a:t>для знакомства с работодателями </a:t>
            </a:r>
            <a:endParaRPr lang="en-GB" sz="1100" b="1" dirty="0">
              <a:latin typeface="Calibri"/>
              <a:cs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6C16E4-0672-4A76-B6A1-B298D57B3AD2}"/>
              </a:ext>
            </a:extLst>
          </p:cNvPr>
          <p:cNvSpPr txBox="1"/>
          <p:nvPr/>
        </p:nvSpPr>
        <p:spPr>
          <a:xfrm>
            <a:off x="5089418" y="1473601"/>
            <a:ext cx="3029932" cy="374702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0000" lnSpcReduction="10000"/>
          </a:bodyPr>
          <a:lstStyle/>
          <a:p>
            <a:pPr lvl="0">
              <a:defRPr/>
            </a:pPr>
            <a:r>
              <a:rPr lang="ru-RU" sz="1100" b="1">
                <a:solidFill>
                  <a:srgbClr val="414041"/>
                </a:solidFill>
              </a:rPr>
              <a:t>Участие в доступных карьерных </a:t>
            </a:r>
          </a:p>
          <a:p>
            <a:pPr lvl="0">
              <a:defRPr/>
            </a:pPr>
            <a:r>
              <a:rPr lang="ru-RU" sz="1100" b="1">
                <a:solidFill>
                  <a:srgbClr val="414041"/>
                </a:solidFill>
              </a:rPr>
              <a:t> ярмарках</a:t>
            </a:r>
            <a:endParaRPr kumimoji="0" lang="sv-SE" sz="1100" b="1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 Placeholder 2"/>
          <p:cNvSpPr txBox="1">
            <a:spLocks/>
          </p:cNvSpPr>
          <p:nvPr/>
        </p:nvSpPr>
        <p:spPr>
          <a:xfrm>
            <a:off x="5054048" y="195528"/>
            <a:ext cx="3423817" cy="309563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8953302-9490-4DC1-8E72-A73A2363F29E}"/>
              </a:ext>
            </a:extLst>
          </p:cNvPr>
          <p:cNvSpPr/>
          <p:nvPr/>
        </p:nvSpPr>
        <p:spPr>
          <a:xfrm>
            <a:off x="9421515" y="3859829"/>
            <a:ext cx="3051270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100" b="1">
                <a:latin typeface="Calibri"/>
                <a:cs typeface="Calibri" pitchFamily="34" charset="0"/>
              </a:rPr>
              <a:t>Самые популярные онлайн-платформы </a:t>
            </a:r>
          </a:p>
          <a:p>
            <a:pPr lvl="0"/>
            <a:r>
              <a:rPr lang="ru-RU" sz="1100" b="1">
                <a:latin typeface="Calibri"/>
                <a:cs typeface="Calibri" pitchFamily="34" charset="0"/>
              </a:rPr>
              <a:t>для знакомства с работодателями</a:t>
            </a:r>
            <a:endParaRPr lang="en-US" sz="1100" dirty="0">
              <a:latin typeface="Calibri"/>
              <a:cs typeface="Calibri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D28B624-3660-45C8-99C2-E9D690CCA2CB}"/>
              </a:ext>
            </a:extLst>
          </p:cNvPr>
          <p:cNvSpPr txBox="1"/>
          <p:nvPr/>
        </p:nvSpPr>
        <p:spPr>
          <a:xfrm>
            <a:off x="5090702" y="3802176"/>
            <a:ext cx="3051270" cy="374702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r>
              <a:rPr lang="ru-RU" sz="1100" b="1">
                <a:cs typeface="Calibri"/>
              </a:rPr>
              <a:t>Чаще всего используемые форматы участия</a:t>
            </a:r>
            <a:endParaRPr lang="en-US" sz="1100" dirty="0">
              <a:latin typeface="Calibri"/>
              <a:cs typeface="Calibri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6A6C4B1-43B0-4A6B-A00B-20BAB872CE42}"/>
              </a:ext>
            </a:extLst>
          </p:cNvPr>
          <p:cNvGrpSpPr>
            <a:grpSpLocks noChangeAspect="1"/>
          </p:cNvGrpSpPr>
          <p:nvPr/>
        </p:nvGrpSpPr>
        <p:grpSpPr>
          <a:xfrm>
            <a:off x="690435" y="1547911"/>
            <a:ext cx="292833" cy="310896"/>
            <a:chOff x="7810476" y="4563219"/>
            <a:chExt cx="330630" cy="351025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A01C1E4-6ADD-44CA-8D7E-525D20F8AA7A}"/>
                </a:ext>
              </a:extLst>
            </p:cNvPr>
            <p:cNvSpPr/>
            <p:nvPr/>
          </p:nvSpPr>
          <p:spPr>
            <a:xfrm>
              <a:off x="7829893" y="4858005"/>
              <a:ext cx="100070" cy="55086"/>
            </a:xfrm>
            <a:custGeom>
              <a:avLst/>
              <a:gdLst>
                <a:gd name="connsiteX0" fmla="*/ 69589 w 69666"/>
                <a:gd name="connsiteY0" fmla="*/ 38350 h 38349"/>
                <a:gd name="connsiteX1" fmla="*/ 69667 w 69666"/>
                <a:gd name="connsiteY1" fmla="*/ 37533 h 38349"/>
                <a:gd name="connsiteX2" fmla="*/ 34833 w 69666"/>
                <a:gd name="connsiteY2" fmla="*/ 0 h 38349"/>
                <a:gd name="connsiteX3" fmla="*/ 0 w 69666"/>
                <a:gd name="connsiteY3" fmla="*/ 37533 h 38349"/>
                <a:gd name="connsiteX4" fmla="*/ 36 w 69666"/>
                <a:gd name="connsiteY4" fmla="*/ 37930 h 38349"/>
                <a:gd name="connsiteX5" fmla="*/ 69589 w 69666"/>
                <a:gd name="connsiteY5" fmla="*/ 38350 h 3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666" h="38349">
                  <a:moveTo>
                    <a:pt x="69589" y="38350"/>
                  </a:moveTo>
                  <a:cubicBezTo>
                    <a:pt x="69596" y="38072"/>
                    <a:pt x="69667" y="37810"/>
                    <a:pt x="69667" y="37533"/>
                  </a:cubicBezTo>
                  <a:cubicBezTo>
                    <a:pt x="69667" y="16806"/>
                    <a:pt x="54069" y="0"/>
                    <a:pt x="34833" y="0"/>
                  </a:cubicBezTo>
                  <a:cubicBezTo>
                    <a:pt x="15591" y="0"/>
                    <a:pt x="0" y="16806"/>
                    <a:pt x="0" y="37533"/>
                  </a:cubicBezTo>
                  <a:cubicBezTo>
                    <a:pt x="0" y="37668"/>
                    <a:pt x="36" y="37795"/>
                    <a:pt x="36" y="37930"/>
                  </a:cubicBezTo>
                  <a:cubicBezTo>
                    <a:pt x="17587" y="37725"/>
                    <a:pt x="51462" y="38129"/>
                    <a:pt x="69589" y="38350"/>
                  </a:cubicBezTo>
                  <a:close/>
                </a:path>
              </a:pathLst>
            </a:custGeom>
            <a:solidFill>
              <a:srgbClr val="E85826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E608DE0-61DC-4F3C-A793-A1239C1B749A}"/>
                </a:ext>
              </a:extLst>
            </p:cNvPr>
            <p:cNvSpPr/>
            <p:nvPr/>
          </p:nvSpPr>
          <p:spPr>
            <a:xfrm>
              <a:off x="7810476" y="4838487"/>
              <a:ext cx="138883" cy="75757"/>
            </a:xfrm>
            <a:custGeom>
              <a:avLst/>
              <a:gdLst>
                <a:gd name="connsiteX0" fmla="*/ 92290 w 96686"/>
                <a:gd name="connsiteY0" fmla="*/ 52740 h 52740"/>
                <a:gd name="connsiteX1" fmla="*/ 87893 w 96686"/>
                <a:gd name="connsiteY1" fmla="*/ 48343 h 52740"/>
                <a:gd name="connsiteX2" fmla="*/ 48343 w 96686"/>
                <a:gd name="connsiteY2" fmla="*/ 8793 h 52740"/>
                <a:gd name="connsiteX3" fmla="*/ 8793 w 96686"/>
                <a:gd name="connsiteY3" fmla="*/ 48343 h 52740"/>
                <a:gd name="connsiteX4" fmla="*/ 4397 w 96686"/>
                <a:gd name="connsiteY4" fmla="*/ 52740 h 52740"/>
                <a:gd name="connsiteX5" fmla="*/ 0 w 96686"/>
                <a:gd name="connsiteY5" fmla="*/ 48343 h 52740"/>
                <a:gd name="connsiteX6" fmla="*/ 48343 w 96686"/>
                <a:gd name="connsiteY6" fmla="*/ 0 h 52740"/>
                <a:gd name="connsiteX7" fmla="*/ 96687 w 96686"/>
                <a:gd name="connsiteY7" fmla="*/ 48343 h 52740"/>
                <a:gd name="connsiteX8" fmla="*/ 92290 w 96686"/>
                <a:gd name="connsiteY8" fmla="*/ 52740 h 5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686" h="52740">
                  <a:moveTo>
                    <a:pt x="92290" y="52740"/>
                  </a:moveTo>
                  <a:cubicBezTo>
                    <a:pt x="89868" y="52740"/>
                    <a:pt x="87893" y="50773"/>
                    <a:pt x="87893" y="48343"/>
                  </a:cubicBezTo>
                  <a:cubicBezTo>
                    <a:pt x="87893" y="26530"/>
                    <a:pt x="70157" y="8793"/>
                    <a:pt x="48343" y="8793"/>
                  </a:cubicBezTo>
                  <a:cubicBezTo>
                    <a:pt x="26530" y="8793"/>
                    <a:pt x="8793" y="26530"/>
                    <a:pt x="8793" y="48343"/>
                  </a:cubicBezTo>
                  <a:cubicBezTo>
                    <a:pt x="8793" y="50773"/>
                    <a:pt x="6819" y="52740"/>
                    <a:pt x="4397" y="52740"/>
                  </a:cubicBezTo>
                  <a:cubicBezTo>
                    <a:pt x="1974" y="52740"/>
                    <a:pt x="0" y="50773"/>
                    <a:pt x="0" y="48343"/>
                  </a:cubicBezTo>
                  <a:cubicBezTo>
                    <a:pt x="0" y="21685"/>
                    <a:pt x="21685" y="0"/>
                    <a:pt x="48343" y="0"/>
                  </a:cubicBezTo>
                  <a:cubicBezTo>
                    <a:pt x="75001" y="0"/>
                    <a:pt x="96687" y="21685"/>
                    <a:pt x="96687" y="48343"/>
                  </a:cubicBezTo>
                  <a:cubicBezTo>
                    <a:pt x="96687" y="50766"/>
                    <a:pt x="94712" y="52740"/>
                    <a:pt x="92290" y="52740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4B8D320-972D-4640-ABF1-4E746DBEAE5D}"/>
                </a:ext>
              </a:extLst>
            </p:cNvPr>
            <p:cNvSpPr/>
            <p:nvPr/>
          </p:nvSpPr>
          <p:spPr>
            <a:xfrm>
              <a:off x="8015893" y="4746834"/>
              <a:ext cx="106730" cy="83174"/>
            </a:xfrm>
            <a:custGeom>
              <a:avLst/>
              <a:gdLst>
                <a:gd name="connsiteX0" fmla="*/ 37099 w 74302"/>
                <a:gd name="connsiteY0" fmla="*/ 57903 h 57903"/>
                <a:gd name="connsiteX1" fmla="*/ 24470 w 74302"/>
                <a:gd name="connsiteY1" fmla="*/ 55680 h 57903"/>
                <a:gd name="connsiteX2" fmla="*/ 0 w 74302"/>
                <a:gd name="connsiteY2" fmla="*/ 20797 h 57903"/>
                <a:gd name="connsiteX3" fmla="*/ 4389 w 74302"/>
                <a:gd name="connsiteY3" fmla="*/ 16393 h 57903"/>
                <a:gd name="connsiteX4" fmla="*/ 4397 w 74302"/>
                <a:gd name="connsiteY4" fmla="*/ 16393 h 57903"/>
                <a:gd name="connsiteX5" fmla="*/ 8793 w 74302"/>
                <a:gd name="connsiteY5" fmla="*/ 20783 h 57903"/>
                <a:gd name="connsiteX6" fmla="*/ 27467 w 74302"/>
                <a:gd name="connsiteY6" fmla="*/ 47419 h 57903"/>
                <a:gd name="connsiteX7" fmla="*/ 58891 w 74302"/>
                <a:gd name="connsiteY7" fmla="*/ 38995 h 57903"/>
                <a:gd name="connsiteX8" fmla="*/ 61761 w 74302"/>
                <a:gd name="connsiteY8" fmla="*/ 6591 h 57903"/>
                <a:gd name="connsiteX9" fmla="*/ 63373 w 74302"/>
                <a:gd name="connsiteY9" fmla="*/ 589 h 57903"/>
                <a:gd name="connsiteX10" fmla="*/ 69368 w 74302"/>
                <a:gd name="connsiteY10" fmla="*/ 2208 h 57903"/>
                <a:gd name="connsiteX11" fmla="*/ 65618 w 74302"/>
                <a:gd name="connsiteY11" fmla="*/ 44649 h 57903"/>
                <a:gd name="connsiteX12" fmla="*/ 37099 w 74302"/>
                <a:gd name="connsiteY12" fmla="*/ 57903 h 5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302" h="57903">
                  <a:moveTo>
                    <a:pt x="37099" y="57903"/>
                  </a:moveTo>
                  <a:cubicBezTo>
                    <a:pt x="32866" y="57903"/>
                    <a:pt x="28590" y="57179"/>
                    <a:pt x="24470" y="55680"/>
                  </a:cubicBezTo>
                  <a:cubicBezTo>
                    <a:pt x="9852" y="50367"/>
                    <a:pt x="21" y="36353"/>
                    <a:pt x="0" y="20797"/>
                  </a:cubicBezTo>
                  <a:cubicBezTo>
                    <a:pt x="0" y="18368"/>
                    <a:pt x="1968" y="16400"/>
                    <a:pt x="4389" y="16393"/>
                  </a:cubicBezTo>
                  <a:cubicBezTo>
                    <a:pt x="4397" y="16393"/>
                    <a:pt x="4397" y="16393"/>
                    <a:pt x="4397" y="16393"/>
                  </a:cubicBezTo>
                  <a:cubicBezTo>
                    <a:pt x="6819" y="16393"/>
                    <a:pt x="8786" y="18361"/>
                    <a:pt x="8793" y="20783"/>
                  </a:cubicBezTo>
                  <a:cubicBezTo>
                    <a:pt x="8815" y="32659"/>
                    <a:pt x="16316" y="43364"/>
                    <a:pt x="27467" y="47419"/>
                  </a:cubicBezTo>
                  <a:cubicBezTo>
                    <a:pt x="38662" y="51489"/>
                    <a:pt x="51263" y="48094"/>
                    <a:pt x="58891" y="38995"/>
                  </a:cubicBezTo>
                  <a:cubicBezTo>
                    <a:pt x="66527" y="29903"/>
                    <a:pt x="67685" y="16883"/>
                    <a:pt x="61761" y="6591"/>
                  </a:cubicBezTo>
                  <a:cubicBezTo>
                    <a:pt x="60546" y="4489"/>
                    <a:pt x="61278" y="1797"/>
                    <a:pt x="63373" y="589"/>
                  </a:cubicBezTo>
                  <a:cubicBezTo>
                    <a:pt x="65469" y="-626"/>
                    <a:pt x="68161" y="99"/>
                    <a:pt x="69368" y="2208"/>
                  </a:cubicBezTo>
                  <a:cubicBezTo>
                    <a:pt x="77132" y="15690"/>
                    <a:pt x="75626" y="32737"/>
                    <a:pt x="65618" y="44649"/>
                  </a:cubicBezTo>
                  <a:cubicBezTo>
                    <a:pt x="58437" y="53208"/>
                    <a:pt x="47889" y="57903"/>
                    <a:pt x="37099" y="57903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26F06D2-C316-4A16-820B-497247A49C40}"/>
                </a:ext>
              </a:extLst>
            </p:cNvPr>
            <p:cNvSpPr/>
            <p:nvPr/>
          </p:nvSpPr>
          <p:spPr>
            <a:xfrm>
              <a:off x="7999844" y="4838487"/>
              <a:ext cx="138883" cy="75757"/>
            </a:xfrm>
            <a:custGeom>
              <a:avLst/>
              <a:gdLst>
                <a:gd name="connsiteX0" fmla="*/ 92290 w 96686"/>
                <a:gd name="connsiteY0" fmla="*/ 52740 h 52740"/>
                <a:gd name="connsiteX1" fmla="*/ 87893 w 96686"/>
                <a:gd name="connsiteY1" fmla="*/ 48343 h 52740"/>
                <a:gd name="connsiteX2" fmla="*/ 48343 w 96686"/>
                <a:gd name="connsiteY2" fmla="*/ 8793 h 52740"/>
                <a:gd name="connsiteX3" fmla="*/ 8793 w 96686"/>
                <a:gd name="connsiteY3" fmla="*/ 48343 h 52740"/>
                <a:gd name="connsiteX4" fmla="*/ 4397 w 96686"/>
                <a:gd name="connsiteY4" fmla="*/ 52740 h 52740"/>
                <a:gd name="connsiteX5" fmla="*/ 0 w 96686"/>
                <a:gd name="connsiteY5" fmla="*/ 48343 h 52740"/>
                <a:gd name="connsiteX6" fmla="*/ 48343 w 96686"/>
                <a:gd name="connsiteY6" fmla="*/ 0 h 52740"/>
                <a:gd name="connsiteX7" fmla="*/ 96687 w 96686"/>
                <a:gd name="connsiteY7" fmla="*/ 48343 h 52740"/>
                <a:gd name="connsiteX8" fmla="*/ 92290 w 96686"/>
                <a:gd name="connsiteY8" fmla="*/ 52740 h 5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686" h="52740">
                  <a:moveTo>
                    <a:pt x="92290" y="52740"/>
                  </a:moveTo>
                  <a:cubicBezTo>
                    <a:pt x="89868" y="52740"/>
                    <a:pt x="87893" y="50773"/>
                    <a:pt x="87893" y="48343"/>
                  </a:cubicBezTo>
                  <a:cubicBezTo>
                    <a:pt x="87893" y="26530"/>
                    <a:pt x="70157" y="8793"/>
                    <a:pt x="48343" y="8793"/>
                  </a:cubicBezTo>
                  <a:cubicBezTo>
                    <a:pt x="26530" y="8793"/>
                    <a:pt x="8793" y="26530"/>
                    <a:pt x="8793" y="48343"/>
                  </a:cubicBezTo>
                  <a:cubicBezTo>
                    <a:pt x="8793" y="50773"/>
                    <a:pt x="6819" y="52740"/>
                    <a:pt x="4397" y="52740"/>
                  </a:cubicBezTo>
                  <a:cubicBezTo>
                    <a:pt x="1974" y="52740"/>
                    <a:pt x="0" y="50773"/>
                    <a:pt x="0" y="48343"/>
                  </a:cubicBezTo>
                  <a:cubicBezTo>
                    <a:pt x="0" y="21685"/>
                    <a:pt x="21685" y="0"/>
                    <a:pt x="48343" y="0"/>
                  </a:cubicBezTo>
                  <a:cubicBezTo>
                    <a:pt x="75001" y="0"/>
                    <a:pt x="96687" y="21685"/>
                    <a:pt x="96687" y="48343"/>
                  </a:cubicBezTo>
                  <a:cubicBezTo>
                    <a:pt x="96687" y="50766"/>
                    <a:pt x="94712" y="52740"/>
                    <a:pt x="92290" y="52740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C6C2589-10DF-4C3D-BC1A-7924E44ADD33}"/>
                </a:ext>
              </a:extLst>
            </p:cNvPr>
            <p:cNvSpPr/>
            <p:nvPr/>
          </p:nvSpPr>
          <p:spPr>
            <a:xfrm>
              <a:off x="7992274" y="4640833"/>
              <a:ext cx="104581" cy="12631"/>
            </a:xfrm>
            <a:custGeom>
              <a:avLst/>
              <a:gdLst>
                <a:gd name="connsiteX0" fmla="*/ 68410 w 72806"/>
                <a:gd name="connsiteY0" fmla="*/ 8794 h 8793"/>
                <a:gd name="connsiteX1" fmla="*/ 4397 w 72806"/>
                <a:gd name="connsiteY1" fmla="*/ 8794 h 8793"/>
                <a:gd name="connsiteX2" fmla="*/ 0 w 72806"/>
                <a:gd name="connsiteY2" fmla="*/ 4397 h 8793"/>
                <a:gd name="connsiteX3" fmla="*/ 4397 w 72806"/>
                <a:gd name="connsiteY3" fmla="*/ 0 h 8793"/>
                <a:gd name="connsiteX4" fmla="*/ 68410 w 72806"/>
                <a:gd name="connsiteY4" fmla="*/ 0 h 8793"/>
                <a:gd name="connsiteX5" fmla="*/ 72806 w 72806"/>
                <a:gd name="connsiteY5" fmla="*/ 4397 h 8793"/>
                <a:gd name="connsiteX6" fmla="*/ 68410 w 72806"/>
                <a:gd name="connsiteY6" fmla="*/ 8794 h 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806" h="8793">
                  <a:moveTo>
                    <a:pt x="68410" y="8794"/>
                  </a:moveTo>
                  <a:lnTo>
                    <a:pt x="4397" y="8794"/>
                  </a:lnTo>
                  <a:cubicBezTo>
                    <a:pt x="1975" y="8794"/>
                    <a:pt x="0" y="6826"/>
                    <a:pt x="0" y="4397"/>
                  </a:cubicBezTo>
                  <a:cubicBezTo>
                    <a:pt x="0" y="1968"/>
                    <a:pt x="1975" y="0"/>
                    <a:pt x="4397" y="0"/>
                  </a:cubicBezTo>
                  <a:lnTo>
                    <a:pt x="68410" y="0"/>
                  </a:lnTo>
                  <a:cubicBezTo>
                    <a:pt x="70832" y="0"/>
                    <a:pt x="72806" y="1968"/>
                    <a:pt x="72806" y="4397"/>
                  </a:cubicBezTo>
                  <a:cubicBezTo>
                    <a:pt x="72806" y="6826"/>
                    <a:pt x="70832" y="8794"/>
                    <a:pt x="68410" y="8794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60C9F31-A6A6-4D19-B9BD-C0D767A5EEDF}"/>
                </a:ext>
              </a:extLst>
            </p:cNvPr>
            <p:cNvSpPr/>
            <p:nvPr/>
          </p:nvSpPr>
          <p:spPr>
            <a:xfrm>
              <a:off x="7992274" y="4666381"/>
              <a:ext cx="104581" cy="12631"/>
            </a:xfrm>
            <a:custGeom>
              <a:avLst/>
              <a:gdLst>
                <a:gd name="connsiteX0" fmla="*/ 68410 w 72806"/>
                <a:gd name="connsiteY0" fmla="*/ 8794 h 8793"/>
                <a:gd name="connsiteX1" fmla="*/ 4397 w 72806"/>
                <a:gd name="connsiteY1" fmla="*/ 8794 h 8793"/>
                <a:gd name="connsiteX2" fmla="*/ 0 w 72806"/>
                <a:gd name="connsiteY2" fmla="*/ 4397 h 8793"/>
                <a:gd name="connsiteX3" fmla="*/ 4397 w 72806"/>
                <a:gd name="connsiteY3" fmla="*/ 0 h 8793"/>
                <a:gd name="connsiteX4" fmla="*/ 68410 w 72806"/>
                <a:gd name="connsiteY4" fmla="*/ 0 h 8793"/>
                <a:gd name="connsiteX5" fmla="*/ 72806 w 72806"/>
                <a:gd name="connsiteY5" fmla="*/ 4397 h 8793"/>
                <a:gd name="connsiteX6" fmla="*/ 68410 w 72806"/>
                <a:gd name="connsiteY6" fmla="*/ 8794 h 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806" h="8793">
                  <a:moveTo>
                    <a:pt x="68410" y="8794"/>
                  </a:moveTo>
                  <a:lnTo>
                    <a:pt x="4397" y="8794"/>
                  </a:lnTo>
                  <a:cubicBezTo>
                    <a:pt x="1975" y="8794"/>
                    <a:pt x="0" y="6826"/>
                    <a:pt x="0" y="4397"/>
                  </a:cubicBezTo>
                  <a:cubicBezTo>
                    <a:pt x="0" y="1968"/>
                    <a:pt x="1975" y="0"/>
                    <a:pt x="4397" y="0"/>
                  </a:cubicBezTo>
                  <a:lnTo>
                    <a:pt x="68410" y="0"/>
                  </a:lnTo>
                  <a:cubicBezTo>
                    <a:pt x="70832" y="0"/>
                    <a:pt x="72806" y="1968"/>
                    <a:pt x="72806" y="4397"/>
                  </a:cubicBezTo>
                  <a:cubicBezTo>
                    <a:pt x="72806" y="6826"/>
                    <a:pt x="70832" y="8794"/>
                    <a:pt x="68410" y="8794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256E2C3-C573-4C83-B585-B6C778496139}"/>
                </a:ext>
              </a:extLst>
            </p:cNvPr>
            <p:cNvSpPr/>
            <p:nvPr/>
          </p:nvSpPr>
          <p:spPr>
            <a:xfrm>
              <a:off x="7935490" y="4563219"/>
              <a:ext cx="149649" cy="205448"/>
            </a:xfrm>
            <a:custGeom>
              <a:avLst/>
              <a:gdLst>
                <a:gd name="connsiteX0" fmla="*/ 4399 w 104181"/>
                <a:gd name="connsiteY0" fmla="*/ 143027 h 143027"/>
                <a:gd name="connsiteX1" fmla="*/ 1288 w 104181"/>
                <a:gd name="connsiteY1" fmla="*/ 141741 h 143027"/>
                <a:gd name="connsiteX2" fmla="*/ 428 w 104181"/>
                <a:gd name="connsiteY2" fmla="*/ 136741 h 143027"/>
                <a:gd name="connsiteX3" fmla="*/ 17816 w 104181"/>
                <a:gd name="connsiteY3" fmla="*/ 100231 h 143027"/>
                <a:gd name="connsiteX4" fmla="*/ 17397 w 104181"/>
                <a:gd name="connsiteY4" fmla="*/ 34400 h 143027"/>
                <a:gd name="connsiteX5" fmla="*/ 75912 w 104181"/>
                <a:gd name="connsiteY5" fmla="*/ 0 h 143027"/>
                <a:gd name="connsiteX6" fmla="*/ 75998 w 104181"/>
                <a:gd name="connsiteY6" fmla="*/ 0 h 143027"/>
                <a:gd name="connsiteX7" fmla="*/ 80387 w 104181"/>
                <a:gd name="connsiteY7" fmla="*/ 4404 h 143027"/>
                <a:gd name="connsiteX8" fmla="*/ 75990 w 104181"/>
                <a:gd name="connsiteY8" fmla="*/ 8793 h 143027"/>
                <a:gd name="connsiteX9" fmla="*/ 75912 w 104181"/>
                <a:gd name="connsiteY9" fmla="*/ 8793 h 143027"/>
                <a:gd name="connsiteX10" fmla="*/ 25083 w 104181"/>
                <a:gd name="connsiteY10" fmla="*/ 38669 h 143027"/>
                <a:gd name="connsiteX11" fmla="*/ 26525 w 104181"/>
                <a:gd name="connsiteY11" fmla="*/ 97674 h 143027"/>
                <a:gd name="connsiteX12" fmla="*/ 26766 w 104181"/>
                <a:gd name="connsiteY12" fmla="*/ 101886 h 143027"/>
                <a:gd name="connsiteX13" fmla="*/ 13689 w 104181"/>
                <a:gd name="connsiteY13" fmla="*/ 129332 h 143027"/>
                <a:gd name="connsiteX14" fmla="*/ 41136 w 104181"/>
                <a:gd name="connsiteY14" fmla="*/ 116270 h 143027"/>
                <a:gd name="connsiteX15" fmla="*/ 45341 w 104181"/>
                <a:gd name="connsiteY15" fmla="*/ 116504 h 143027"/>
                <a:gd name="connsiteX16" fmla="*/ 98124 w 104181"/>
                <a:gd name="connsiteY16" fmla="*/ 120965 h 143027"/>
                <a:gd name="connsiteX17" fmla="*/ 103856 w 104181"/>
                <a:gd name="connsiteY17" fmla="*/ 123373 h 143027"/>
                <a:gd name="connsiteX18" fmla="*/ 101441 w 104181"/>
                <a:gd name="connsiteY18" fmla="*/ 129098 h 143027"/>
                <a:gd name="connsiteX19" fmla="*/ 42791 w 104181"/>
                <a:gd name="connsiteY19" fmla="*/ 125213 h 143027"/>
                <a:gd name="connsiteX20" fmla="*/ 6281 w 104181"/>
                <a:gd name="connsiteY20" fmla="*/ 142594 h 143027"/>
                <a:gd name="connsiteX21" fmla="*/ 4399 w 104181"/>
                <a:gd name="connsiteY21" fmla="*/ 143027 h 14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181" h="143027">
                  <a:moveTo>
                    <a:pt x="4399" y="143027"/>
                  </a:moveTo>
                  <a:cubicBezTo>
                    <a:pt x="3255" y="143027"/>
                    <a:pt x="2140" y="142580"/>
                    <a:pt x="1288" y="141741"/>
                  </a:cubicBezTo>
                  <a:cubicBezTo>
                    <a:pt x="-27" y="140428"/>
                    <a:pt x="-374" y="138424"/>
                    <a:pt x="428" y="136741"/>
                  </a:cubicBezTo>
                  <a:lnTo>
                    <a:pt x="17816" y="100231"/>
                  </a:lnTo>
                  <a:cubicBezTo>
                    <a:pt x="6182" y="79945"/>
                    <a:pt x="5968" y="54942"/>
                    <a:pt x="17397" y="34400"/>
                  </a:cubicBezTo>
                  <a:cubicBezTo>
                    <a:pt x="29203" y="13176"/>
                    <a:pt x="51627" y="0"/>
                    <a:pt x="75912" y="0"/>
                  </a:cubicBezTo>
                  <a:cubicBezTo>
                    <a:pt x="75941" y="0"/>
                    <a:pt x="75962" y="0"/>
                    <a:pt x="75998" y="0"/>
                  </a:cubicBezTo>
                  <a:cubicBezTo>
                    <a:pt x="78419" y="7"/>
                    <a:pt x="80387" y="1975"/>
                    <a:pt x="80387" y="4404"/>
                  </a:cubicBezTo>
                  <a:cubicBezTo>
                    <a:pt x="80380" y="6833"/>
                    <a:pt x="78413" y="8793"/>
                    <a:pt x="75990" y="8793"/>
                  </a:cubicBezTo>
                  <a:cubicBezTo>
                    <a:pt x="75983" y="8787"/>
                    <a:pt x="75933" y="8787"/>
                    <a:pt x="75912" y="8793"/>
                  </a:cubicBezTo>
                  <a:cubicBezTo>
                    <a:pt x="54809" y="8793"/>
                    <a:pt x="35333" y="20237"/>
                    <a:pt x="25083" y="38669"/>
                  </a:cubicBezTo>
                  <a:cubicBezTo>
                    <a:pt x="14805" y="57130"/>
                    <a:pt x="15359" y="79746"/>
                    <a:pt x="26525" y="97674"/>
                  </a:cubicBezTo>
                  <a:cubicBezTo>
                    <a:pt x="27313" y="98945"/>
                    <a:pt x="27413" y="100537"/>
                    <a:pt x="26766" y="101886"/>
                  </a:cubicBezTo>
                  <a:lnTo>
                    <a:pt x="13689" y="129332"/>
                  </a:lnTo>
                  <a:lnTo>
                    <a:pt x="41136" y="116270"/>
                  </a:lnTo>
                  <a:cubicBezTo>
                    <a:pt x="42478" y="115624"/>
                    <a:pt x="44062" y="115709"/>
                    <a:pt x="45341" y="116504"/>
                  </a:cubicBezTo>
                  <a:cubicBezTo>
                    <a:pt x="61152" y="126349"/>
                    <a:pt x="80906" y="128004"/>
                    <a:pt x="98124" y="120965"/>
                  </a:cubicBezTo>
                  <a:cubicBezTo>
                    <a:pt x="100382" y="120042"/>
                    <a:pt x="102939" y="121121"/>
                    <a:pt x="103856" y="123373"/>
                  </a:cubicBezTo>
                  <a:cubicBezTo>
                    <a:pt x="104772" y="125618"/>
                    <a:pt x="103692" y="128182"/>
                    <a:pt x="101441" y="129098"/>
                  </a:cubicBezTo>
                  <a:cubicBezTo>
                    <a:pt x="82355" y="136897"/>
                    <a:pt x="60612" y="135405"/>
                    <a:pt x="42791" y="125213"/>
                  </a:cubicBezTo>
                  <a:lnTo>
                    <a:pt x="6281" y="142594"/>
                  </a:lnTo>
                  <a:cubicBezTo>
                    <a:pt x="5684" y="142885"/>
                    <a:pt x="5038" y="143027"/>
                    <a:pt x="4399" y="143027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87CFE72-C0B4-4BC6-B547-D0FADE8270E1}"/>
                </a:ext>
              </a:extLst>
            </p:cNvPr>
            <p:cNvSpPr/>
            <p:nvPr/>
          </p:nvSpPr>
          <p:spPr>
            <a:xfrm>
              <a:off x="8038350" y="4563219"/>
              <a:ext cx="102756" cy="172756"/>
            </a:xfrm>
            <a:custGeom>
              <a:avLst/>
              <a:gdLst>
                <a:gd name="connsiteX0" fmla="*/ 43733 w 71536"/>
                <a:gd name="connsiteY0" fmla="*/ 120269 h 120268"/>
                <a:gd name="connsiteX1" fmla="*/ 40310 w 71536"/>
                <a:gd name="connsiteY1" fmla="*/ 118621 h 120268"/>
                <a:gd name="connsiteX2" fmla="*/ 40977 w 71536"/>
                <a:gd name="connsiteY2" fmla="*/ 112449 h 120268"/>
                <a:gd name="connsiteX3" fmla="*/ 59424 w 71536"/>
                <a:gd name="connsiteY3" fmla="*/ 47654 h 120268"/>
                <a:gd name="connsiteX4" fmla="*/ 45303 w 71536"/>
                <a:gd name="connsiteY4" fmla="*/ 25479 h 120268"/>
                <a:gd name="connsiteX5" fmla="*/ 4496 w 71536"/>
                <a:gd name="connsiteY5" fmla="*/ 8793 h 120268"/>
                <a:gd name="connsiteX6" fmla="*/ 4404 w 71536"/>
                <a:gd name="connsiteY6" fmla="*/ 8793 h 120268"/>
                <a:gd name="connsiteX7" fmla="*/ 4397 w 71536"/>
                <a:gd name="connsiteY7" fmla="*/ 8793 h 120268"/>
                <a:gd name="connsiteX8" fmla="*/ 0 w 71536"/>
                <a:gd name="connsiteY8" fmla="*/ 4404 h 120268"/>
                <a:gd name="connsiteX9" fmla="*/ 4503 w 71536"/>
                <a:gd name="connsiteY9" fmla="*/ 0 h 120268"/>
                <a:gd name="connsiteX10" fmla="*/ 51469 w 71536"/>
                <a:gd name="connsiteY10" fmla="*/ 19200 h 120268"/>
                <a:gd name="connsiteX11" fmla="*/ 67720 w 71536"/>
                <a:gd name="connsiteY11" fmla="*/ 44721 h 120268"/>
                <a:gd name="connsiteX12" fmla="*/ 46504 w 71536"/>
                <a:gd name="connsiteY12" fmla="*/ 119289 h 120268"/>
                <a:gd name="connsiteX13" fmla="*/ 43733 w 71536"/>
                <a:gd name="connsiteY13" fmla="*/ 120269 h 12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1536" h="120268">
                  <a:moveTo>
                    <a:pt x="43733" y="120269"/>
                  </a:moveTo>
                  <a:cubicBezTo>
                    <a:pt x="42448" y="120269"/>
                    <a:pt x="41177" y="119708"/>
                    <a:pt x="40310" y="118621"/>
                  </a:cubicBezTo>
                  <a:cubicBezTo>
                    <a:pt x="38783" y="116732"/>
                    <a:pt x="39088" y="113969"/>
                    <a:pt x="40977" y="112449"/>
                  </a:cubicBezTo>
                  <a:cubicBezTo>
                    <a:pt x="60234" y="96971"/>
                    <a:pt x="67642" y="70938"/>
                    <a:pt x="59424" y="47654"/>
                  </a:cubicBezTo>
                  <a:cubicBezTo>
                    <a:pt x="56477" y="39315"/>
                    <a:pt x="51597" y="31644"/>
                    <a:pt x="45303" y="25479"/>
                  </a:cubicBezTo>
                  <a:cubicBezTo>
                    <a:pt x="34336" y="14718"/>
                    <a:pt x="19853" y="8793"/>
                    <a:pt x="4496" y="8793"/>
                  </a:cubicBezTo>
                  <a:cubicBezTo>
                    <a:pt x="4468" y="8793"/>
                    <a:pt x="4432" y="8793"/>
                    <a:pt x="4404" y="8793"/>
                  </a:cubicBezTo>
                  <a:lnTo>
                    <a:pt x="4397" y="8793"/>
                  </a:lnTo>
                  <a:cubicBezTo>
                    <a:pt x="1975" y="8793"/>
                    <a:pt x="7" y="6826"/>
                    <a:pt x="0" y="4404"/>
                  </a:cubicBezTo>
                  <a:cubicBezTo>
                    <a:pt x="0" y="1939"/>
                    <a:pt x="1890" y="163"/>
                    <a:pt x="4503" y="0"/>
                  </a:cubicBezTo>
                  <a:cubicBezTo>
                    <a:pt x="22176" y="0"/>
                    <a:pt x="38847" y="6819"/>
                    <a:pt x="51469" y="19200"/>
                  </a:cubicBezTo>
                  <a:cubicBezTo>
                    <a:pt x="58707" y="26296"/>
                    <a:pt x="64325" y="35125"/>
                    <a:pt x="67720" y="44721"/>
                  </a:cubicBezTo>
                  <a:cubicBezTo>
                    <a:pt x="77182" y="71514"/>
                    <a:pt x="68658" y="101481"/>
                    <a:pt x="46504" y="119289"/>
                  </a:cubicBezTo>
                  <a:cubicBezTo>
                    <a:pt x="45680" y="119949"/>
                    <a:pt x="44707" y="120269"/>
                    <a:pt x="43733" y="120269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1809C99-C573-4FE6-8058-1AF559510DBC}"/>
                </a:ext>
              </a:extLst>
            </p:cNvPr>
            <p:cNvSpPr/>
            <p:nvPr/>
          </p:nvSpPr>
          <p:spPr>
            <a:xfrm>
              <a:off x="7980927" y="4582411"/>
              <a:ext cx="128088" cy="38893"/>
            </a:xfrm>
            <a:custGeom>
              <a:avLst/>
              <a:gdLst>
                <a:gd name="connsiteX0" fmla="*/ 0 w 89171"/>
                <a:gd name="connsiteY0" fmla="*/ 27013 h 27076"/>
                <a:gd name="connsiteX1" fmla="*/ 69077 w 89171"/>
                <a:gd name="connsiteY1" fmla="*/ 27077 h 27076"/>
                <a:gd name="connsiteX2" fmla="*/ 89172 w 89171"/>
                <a:gd name="connsiteY2" fmla="*/ 27070 h 27076"/>
                <a:gd name="connsiteX3" fmla="*/ 44564 w 89171"/>
                <a:gd name="connsiteY3" fmla="*/ 0 h 27076"/>
                <a:gd name="connsiteX4" fmla="*/ 0 w 89171"/>
                <a:gd name="connsiteY4" fmla="*/ 27013 h 2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71" h="27076">
                  <a:moveTo>
                    <a:pt x="0" y="27013"/>
                  </a:moveTo>
                  <a:cubicBezTo>
                    <a:pt x="35146" y="27006"/>
                    <a:pt x="63267" y="27077"/>
                    <a:pt x="69077" y="27077"/>
                  </a:cubicBezTo>
                  <a:cubicBezTo>
                    <a:pt x="71741" y="27077"/>
                    <a:pt x="78957" y="27070"/>
                    <a:pt x="89172" y="27070"/>
                  </a:cubicBezTo>
                  <a:cubicBezTo>
                    <a:pt x="80690" y="11010"/>
                    <a:pt x="64012" y="0"/>
                    <a:pt x="44564" y="0"/>
                  </a:cubicBezTo>
                  <a:cubicBezTo>
                    <a:pt x="25152" y="-7"/>
                    <a:pt x="8488" y="10981"/>
                    <a:pt x="0" y="27013"/>
                  </a:cubicBezTo>
                  <a:close/>
                </a:path>
              </a:pathLst>
            </a:custGeom>
            <a:solidFill>
              <a:srgbClr val="E85826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FA73814-70FF-4039-9957-792543EE8B3D}"/>
                </a:ext>
              </a:extLst>
            </p:cNvPr>
            <p:cNvSpPr/>
            <p:nvPr/>
          </p:nvSpPr>
          <p:spPr>
            <a:xfrm>
              <a:off x="7992274" y="4693185"/>
              <a:ext cx="104581" cy="12631"/>
            </a:xfrm>
            <a:custGeom>
              <a:avLst/>
              <a:gdLst>
                <a:gd name="connsiteX0" fmla="*/ 68410 w 72806"/>
                <a:gd name="connsiteY0" fmla="*/ 8794 h 8793"/>
                <a:gd name="connsiteX1" fmla="*/ 4397 w 72806"/>
                <a:gd name="connsiteY1" fmla="*/ 8794 h 8793"/>
                <a:gd name="connsiteX2" fmla="*/ 0 w 72806"/>
                <a:gd name="connsiteY2" fmla="*/ 4397 h 8793"/>
                <a:gd name="connsiteX3" fmla="*/ 4397 w 72806"/>
                <a:gd name="connsiteY3" fmla="*/ 0 h 8793"/>
                <a:gd name="connsiteX4" fmla="*/ 68410 w 72806"/>
                <a:gd name="connsiteY4" fmla="*/ 0 h 8793"/>
                <a:gd name="connsiteX5" fmla="*/ 72806 w 72806"/>
                <a:gd name="connsiteY5" fmla="*/ 4397 h 8793"/>
                <a:gd name="connsiteX6" fmla="*/ 68410 w 72806"/>
                <a:gd name="connsiteY6" fmla="*/ 8794 h 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806" h="8793">
                  <a:moveTo>
                    <a:pt x="68410" y="8794"/>
                  </a:moveTo>
                  <a:lnTo>
                    <a:pt x="4397" y="8794"/>
                  </a:lnTo>
                  <a:cubicBezTo>
                    <a:pt x="1975" y="8794"/>
                    <a:pt x="0" y="6826"/>
                    <a:pt x="0" y="4397"/>
                  </a:cubicBezTo>
                  <a:cubicBezTo>
                    <a:pt x="0" y="1968"/>
                    <a:pt x="1975" y="0"/>
                    <a:pt x="4397" y="0"/>
                  </a:cubicBezTo>
                  <a:lnTo>
                    <a:pt x="68410" y="0"/>
                  </a:lnTo>
                  <a:cubicBezTo>
                    <a:pt x="70832" y="0"/>
                    <a:pt x="72806" y="1968"/>
                    <a:pt x="72806" y="4397"/>
                  </a:cubicBezTo>
                  <a:cubicBezTo>
                    <a:pt x="72806" y="6826"/>
                    <a:pt x="70832" y="8794"/>
                    <a:pt x="68410" y="8794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AE0ECE2-CC68-47AB-BD18-32667CFCBB95}"/>
                </a:ext>
              </a:extLst>
            </p:cNvPr>
            <p:cNvSpPr/>
            <p:nvPr/>
          </p:nvSpPr>
          <p:spPr>
            <a:xfrm>
              <a:off x="7827066" y="4729938"/>
              <a:ext cx="105687" cy="105661"/>
            </a:xfrm>
            <a:custGeom>
              <a:avLst/>
              <a:gdLst>
                <a:gd name="connsiteX0" fmla="*/ 36737 w 73576"/>
                <a:gd name="connsiteY0" fmla="*/ 73558 h 73558"/>
                <a:gd name="connsiteX1" fmla="*/ 21153 w 73576"/>
                <a:gd name="connsiteY1" fmla="*/ 70071 h 73558"/>
                <a:gd name="connsiteX2" fmla="*/ 0 w 73576"/>
                <a:gd name="connsiteY2" fmla="*/ 37077 h 73558"/>
                <a:gd name="connsiteX3" fmla="*/ 4362 w 73576"/>
                <a:gd name="connsiteY3" fmla="*/ 32645 h 73558"/>
                <a:gd name="connsiteX4" fmla="*/ 4397 w 73576"/>
                <a:gd name="connsiteY4" fmla="*/ 32645 h 73558"/>
                <a:gd name="connsiteX5" fmla="*/ 8794 w 73576"/>
                <a:gd name="connsiteY5" fmla="*/ 37006 h 73558"/>
                <a:gd name="connsiteX6" fmla="*/ 24889 w 73576"/>
                <a:gd name="connsiteY6" fmla="*/ 62122 h 73558"/>
                <a:gd name="connsiteX7" fmla="*/ 62138 w 73576"/>
                <a:gd name="connsiteY7" fmla="*/ 48683 h 73558"/>
                <a:gd name="connsiteX8" fmla="*/ 48692 w 73576"/>
                <a:gd name="connsiteY8" fmla="*/ 11435 h 73558"/>
                <a:gd name="connsiteX9" fmla="*/ 11443 w 73576"/>
                <a:gd name="connsiteY9" fmla="*/ 24881 h 73558"/>
                <a:gd name="connsiteX10" fmla="*/ 5598 w 73576"/>
                <a:gd name="connsiteY10" fmla="*/ 26991 h 73558"/>
                <a:gd name="connsiteX11" fmla="*/ 3488 w 73576"/>
                <a:gd name="connsiteY11" fmla="*/ 21145 h 73558"/>
                <a:gd name="connsiteX12" fmla="*/ 52428 w 73576"/>
                <a:gd name="connsiteY12" fmla="*/ 3480 h 73558"/>
                <a:gd name="connsiteX13" fmla="*/ 70093 w 73576"/>
                <a:gd name="connsiteY13" fmla="*/ 52420 h 73558"/>
                <a:gd name="connsiteX14" fmla="*/ 36737 w 73576"/>
                <a:gd name="connsiteY14" fmla="*/ 73558 h 7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576" h="73558">
                  <a:moveTo>
                    <a:pt x="36737" y="73558"/>
                  </a:moveTo>
                  <a:cubicBezTo>
                    <a:pt x="31502" y="73558"/>
                    <a:pt x="26197" y="72443"/>
                    <a:pt x="21153" y="70071"/>
                  </a:cubicBezTo>
                  <a:cubicBezTo>
                    <a:pt x="8432" y="64097"/>
                    <a:pt x="128" y="51148"/>
                    <a:pt x="0" y="37077"/>
                  </a:cubicBezTo>
                  <a:cubicBezTo>
                    <a:pt x="-21" y="34648"/>
                    <a:pt x="1939" y="32666"/>
                    <a:pt x="4362" y="32645"/>
                  </a:cubicBezTo>
                  <a:cubicBezTo>
                    <a:pt x="4368" y="32645"/>
                    <a:pt x="4390" y="32645"/>
                    <a:pt x="4397" y="32645"/>
                  </a:cubicBezTo>
                  <a:cubicBezTo>
                    <a:pt x="6812" y="32645"/>
                    <a:pt x="8773" y="34591"/>
                    <a:pt x="8794" y="37006"/>
                  </a:cubicBezTo>
                  <a:cubicBezTo>
                    <a:pt x="8886" y="47710"/>
                    <a:pt x="15201" y="57570"/>
                    <a:pt x="24889" y="62122"/>
                  </a:cubicBezTo>
                  <a:cubicBezTo>
                    <a:pt x="38861" y="68693"/>
                    <a:pt x="55567" y="62648"/>
                    <a:pt x="62138" y="48683"/>
                  </a:cubicBezTo>
                  <a:cubicBezTo>
                    <a:pt x="68701" y="34712"/>
                    <a:pt x="62663" y="17998"/>
                    <a:pt x="48692" y="11435"/>
                  </a:cubicBezTo>
                  <a:cubicBezTo>
                    <a:pt x="34713" y="4886"/>
                    <a:pt x="18000" y="10902"/>
                    <a:pt x="11443" y="24881"/>
                  </a:cubicBezTo>
                  <a:cubicBezTo>
                    <a:pt x="10413" y="27083"/>
                    <a:pt x="7778" y="28021"/>
                    <a:pt x="5598" y="26991"/>
                  </a:cubicBezTo>
                  <a:cubicBezTo>
                    <a:pt x="3403" y="25961"/>
                    <a:pt x="2458" y="23340"/>
                    <a:pt x="3488" y="21145"/>
                  </a:cubicBezTo>
                  <a:cubicBezTo>
                    <a:pt x="12111" y="2769"/>
                    <a:pt x="34102" y="-5122"/>
                    <a:pt x="52428" y="3480"/>
                  </a:cubicBezTo>
                  <a:cubicBezTo>
                    <a:pt x="70789" y="12103"/>
                    <a:pt x="78709" y="34051"/>
                    <a:pt x="70093" y="52420"/>
                  </a:cubicBezTo>
                  <a:cubicBezTo>
                    <a:pt x="63843" y="65731"/>
                    <a:pt x="50567" y="73558"/>
                    <a:pt x="36737" y="73558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FAADC67-7EF4-4341-967C-598F647CD0C1}"/>
                </a:ext>
              </a:extLst>
            </p:cNvPr>
            <p:cNvSpPr/>
            <p:nvPr/>
          </p:nvSpPr>
          <p:spPr>
            <a:xfrm>
              <a:off x="8019250" y="4858005"/>
              <a:ext cx="100070" cy="55086"/>
            </a:xfrm>
            <a:custGeom>
              <a:avLst/>
              <a:gdLst>
                <a:gd name="connsiteX0" fmla="*/ 69588 w 69666"/>
                <a:gd name="connsiteY0" fmla="*/ 38350 h 38349"/>
                <a:gd name="connsiteX1" fmla="*/ 69666 w 69666"/>
                <a:gd name="connsiteY1" fmla="*/ 37533 h 38349"/>
                <a:gd name="connsiteX2" fmla="*/ 34833 w 69666"/>
                <a:gd name="connsiteY2" fmla="*/ 0 h 38349"/>
                <a:gd name="connsiteX3" fmla="*/ 0 w 69666"/>
                <a:gd name="connsiteY3" fmla="*/ 37533 h 38349"/>
                <a:gd name="connsiteX4" fmla="*/ 35 w 69666"/>
                <a:gd name="connsiteY4" fmla="*/ 37930 h 38349"/>
                <a:gd name="connsiteX5" fmla="*/ 69588 w 69666"/>
                <a:gd name="connsiteY5" fmla="*/ 38350 h 3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666" h="38349">
                  <a:moveTo>
                    <a:pt x="69588" y="38350"/>
                  </a:moveTo>
                  <a:cubicBezTo>
                    <a:pt x="69596" y="38072"/>
                    <a:pt x="69666" y="37810"/>
                    <a:pt x="69666" y="37533"/>
                  </a:cubicBezTo>
                  <a:cubicBezTo>
                    <a:pt x="69666" y="16806"/>
                    <a:pt x="54068" y="0"/>
                    <a:pt x="34833" y="0"/>
                  </a:cubicBezTo>
                  <a:cubicBezTo>
                    <a:pt x="15591" y="0"/>
                    <a:pt x="0" y="16806"/>
                    <a:pt x="0" y="37533"/>
                  </a:cubicBezTo>
                  <a:cubicBezTo>
                    <a:pt x="0" y="37668"/>
                    <a:pt x="35" y="37795"/>
                    <a:pt x="35" y="37930"/>
                  </a:cubicBezTo>
                  <a:cubicBezTo>
                    <a:pt x="17587" y="37725"/>
                    <a:pt x="51461" y="38129"/>
                    <a:pt x="69588" y="38350"/>
                  </a:cubicBezTo>
                  <a:close/>
                </a:path>
              </a:pathLst>
            </a:custGeom>
            <a:solidFill>
              <a:srgbClr val="E85826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6DB8E7B-CC08-4A2C-9E6C-880F149A8834}"/>
              </a:ext>
            </a:extLst>
          </p:cNvPr>
          <p:cNvGrpSpPr>
            <a:grpSpLocks noChangeAspect="1"/>
          </p:cNvGrpSpPr>
          <p:nvPr/>
        </p:nvGrpSpPr>
        <p:grpSpPr>
          <a:xfrm>
            <a:off x="8929896" y="1530092"/>
            <a:ext cx="292126" cy="329184"/>
            <a:chOff x="7692464" y="2926776"/>
            <a:chExt cx="356575" cy="356585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5298BAE-0781-4164-8247-921A42E2B32F}"/>
                </a:ext>
              </a:extLst>
            </p:cNvPr>
            <p:cNvSpPr/>
            <p:nvPr/>
          </p:nvSpPr>
          <p:spPr>
            <a:xfrm>
              <a:off x="8003054" y="2956927"/>
              <a:ext cx="20100" cy="108142"/>
            </a:xfrm>
            <a:custGeom>
              <a:avLst/>
              <a:gdLst>
                <a:gd name="connsiteX0" fmla="*/ 0 w 13993"/>
                <a:gd name="connsiteY0" fmla="*/ 75285 h 75285"/>
                <a:gd name="connsiteX1" fmla="*/ 0 w 13993"/>
                <a:gd name="connsiteY1" fmla="*/ 75285 h 75285"/>
                <a:gd name="connsiteX2" fmla="*/ 0 w 13993"/>
                <a:gd name="connsiteY2" fmla="*/ 0 h 75285"/>
                <a:gd name="connsiteX3" fmla="*/ 13993 w 13993"/>
                <a:gd name="connsiteY3" fmla="*/ 9049 h 75285"/>
                <a:gd name="connsiteX4" fmla="*/ 13993 w 13993"/>
                <a:gd name="connsiteY4" fmla="*/ 66229 h 75285"/>
                <a:gd name="connsiteX5" fmla="*/ 0 w 13993"/>
                <a:gd name="connsiteY5" fmla="*/ 75285 h 75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93" h="75285">
                  <a:moveTo>
                    <a:pt x="0" y="75285"/>
                  </a:moveTo>
                  <a:lnTo>
                    <a:pt x="0" y="75285"/>
                  </a:lnTo>
                  <a:lnTo>
                    <a:pt x="0" y="0"/>
                  </a:lnTo>
                  <a:cubicBezTo>
                    <a:pt x="7728" y="0"/>
                    <a:pt x="13993" y="4056"/>
                    <a:pt x="13993" y="9049"/>
                  </a:cubicBezTo>
                  <a:lnTo>
                    <a:pt x="13993" y="66229"/>
                  </a:lnTo>
                  <a:cubicBezTo>
                    <a:pt x="13993" y="71237"/>
                    <a:pt x="7728" y="75285"/>
                    <a:pt x="0" y="75285"/>
                  </a:cubicBezTo>
                </a:path>
              </a:pathLst>
            </a:custGeom>
            <a:solidFill>
              <a:srgbClr val="E85826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6064441-A29C-4B5C-89B6-3E538C6BC23C}"/>
                </a:ext>
              </a:extLst>
            </p:cNvPr>
            <p:cNvSpPr/>
            <p:nvPr/>
          </p:nvSpPr>
          <p:spPr>
            <a:xfrm>
              <a:off x="7692464" y="2949631"/>
              <a:ext cx="93714" cy="203275"/>
            </a:xfrm>
            <a:custGeom>
              <a:avLst/>
              <a:gdLst>
                <a:gd name="connsiteX0" fmla="*/ 4773 w 65241"/>
                <a:gd name="connsiteY0" fmla="*/ 141514 h 141514"/>
                <a:gd name="connsiteX1" fmla="*/ 0 w 65241"/>
                <a:gd name="connsiteY1" fmla="*/ 136741 h 141514"/>
                <a:gd name="connsiteX2" fmla="*/ 0 w 65241"/>
                <a:gd name="connsiteY2" fmla="*/ 33775 h 141514"/>
                <a:gd name="connsiteX3" fmla="*/ 33761 w 65241"/>
                <a:gd name="connsiteY3" fmla="*/ 0 h 141514"/>
                <a:gd name="connsiteX4" fmla="*/ 60468 w 65241"/>
                <a:gd name="connsiteY4" fmla="*/ 0 h 141514"/>
                <a:gd name="connsiteX5" fmla="*/ 65241 w 65241"/>
                <a:gd name="connsiteY5" fmla="*/ 4773 h 141514"/>
                <a:gd name="connsiteX6" fmla="*/ 60468 w 65241"/>
                <a:gd name="connsiteY6" fmla="*/ 9546 h 141514"/>
                <a:gd name="connsiteX7" fmla="*/ 33768 w 65241"/>
                <a:gd name="connsiteY7" fmla="*/ 9546 h 141514"/>
                <a:gd name="connsiteX8" fmla="*/ 9553 w 65241"/>
                <a:gd name="connsiteY8" fmla="*/ 33768 h 141514"/>
                <a:gd name="connsiteX9" fmla="*/ 9553 w 65241"/>
                <a:gd name="connsiteY9" fmla="*/ 136734 h 141514"/>
                <a:gd name="connsiteX10" fmla="*/ 4773 w 65241"/>
                <a:gd name="connsiteY10" fmla="*/ 141514 h 14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241" h="141514">
                  <a:moveTo>
                    <a:pt x="4773" y="141514"/>
                  </a:moveTo>
                  <a:cubicBezTo>
                    <a:pt x="2138" y="141514"/>
                    <a:pt x="0" y="139369"/>
                    <a:pt x="0" y="136741"/>
                  </a:cubicBezTo>
                  <a:lnTo>
                    <a:pt x="0" y="33775"/>
                  </a:lnTo>
                  <a:cubicBezTo>
                    <a:pt x="7" y="15172"/>
                    <a:pt x="15158" y="14"/>
                    <a:pt x="33761" y="0"/>
                  </a:cubicBezTo>
                  <a:lnTo>
                    <a:pt x="60468" y="0"/>
                  </a:lnTo>
                  <a:cubicBezTo>
                    <a:pt x="63103" y="0"/>
                    <a:pt x="65241" y="2145"/>
                    <a:pt x="65241" y="4773"/>
                  </a:cubicBezTo>
                  <a:cubicBezTo>
                    <a:pt x="65241" y="7401"/>
                    <a:pt x="63103" y="9546"/>
                    <a:pt x="60468" y="9546"/>
                  </a:cubicBezTo>
                  <a:lnTo>
                    <a:pt x="33768" y="9546"/>
                  </a:lnTo>
                  <a:cubicBezTo>
                    <a:pt x="20421" y="9553"/>
                    <a:pt x="9553" y="20421"/>
                    <a:pt x="9553" y="33768"/>
                  </a:cubicBezTo>
                  <a:lnTo>
                    <a:pt x="9553" y="136734"/>
                  </a:lnTo>
                  <a:cubicBezTo>
                    <a:pt x="9546" y="139369"/>
                    <a:pt x="7408" y="141514"/>
                    <a:pt x="4773" y="141514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CA1C008-E375-4BFE-92A2-E4DA237B994E}"/>
                </a:ext>
              </a:extLst>
            </p:cNvPr>
            <p:cNvSpPr/>
            <p:nvPr/>
          </p:nvSpPr>
          <p:spPr>
            <a:xfrm>
              <a:off x="7692464" y="3118246"/>
              <a:ext cx="196561" cy="165115"/>
            </a:xfrm>
            <a:custGeom>
              <a:avLst/>
              <a:gdLst>
                <a:gd name="connsiteX0" fmla="*/ 103093 w 136840"/>
                <a:gd name="connsiteY0" fmla="*/ 114949 h 114948"/>
                <a:gd name="connsiteX1" fmla="*/ 33768 w 136840"/>
                <a:gd name="connsiteY1" fmla="*/ 114949 h 114948"/>
                <a:gd name="connsiteX2" fmla="*/ 0 w 136840"/>
                <a:gd name="connsiteY2" fmla="*/ 81188 h 114948"/>
                <a:gd name="connsiteX3" fmla="*/ 0 w 136840"/>
                <a:gd name="connsiteY3" fmla="*/ 43229 h 114948"/>
                <a:gd name="connsiteX4" fmla="*/ 4773 w 136840"/>
                <a:gd name="connsiteY4" fmla="*/ 38456 h 114948"/>
                <a:gd name="connsiteX5" fmla="*/ 9546 w 136840"/>
                <a:gd name="connsiteY5" fmla="*/ 43229 h 114948"/>
                <a:gd name="connsiteX6" fmla="*/ 9546 w 136840"/>
                <a:gd name="connsiteY6" fmla="*/ 81188 h 114948"/>
                <a:gd name="connsiteX7" fmla="*/ 33761 w 136840"/>
                <a:gd name="connsiteY7" fmla="*/ 105395 h 114948"/>
                <a:gd name="connsiteX8" fmla="*/ 103087 w 136840"/>
                <a:gd name="connsiteY8" fmla="*/ 105395 h 114948"/>
                <a:gd name="connsiteX9" fmla="*/ 127294 w 136840"/>
                <a:gd name="connsiteY9" fmla="*/ 81188 h 114948"/>
                <a:gd name="connsiteX10" fmla="*/ 127294 w 136840"/>
                <a:gd name="connsiteY10" fmla="*/ 4773 h 114948"/>
                <a:gd name="connsiteX11" fmla="*/ 132067 w 136840"/>
                <a:gd name="connsiteY11" fmla="*/ 0 h 114948"/>
                <a:gd name="connsiteX12" fmla="*/ 136840 w 136840"/>
                <a:gd name="connsiteY12" fmla="*/ 4773 h 114948"/>
                <a:gd name="connsiteX13" fmla="*/ 136840 w 136840"/>
                <a:gd name="connsiteY13" fmla="*/ 81188 h 114948"/>
                <a:gd name="connsiteX14" fmla="*/ 103093 w 136840"/>
                <a:gd name="connsiteY14" fmla="*/ 114949 h 11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840" h="114948">
                  <a:moveTo>
                    <a:pt x="103093" y="114949"/>
                  </a:moveTo>
                  <a:lnTo>
                    <a:pt x="33768" y="114949"/>
                  </a:lnTo>
                  <a:cubicBezTo>
                    <a:pt x="15158" y="114949"/>
                    <a:pt x="7" y="99805"/>
                    <a:pt x="0" y="81188"/>
                  </a:cubicBezTo>
                  <a:lnTo>
                    <a:pt x="0" y="43229"/>
                  </a:lnTo>
                  <a:cubicBezTo>
                    <a:pt x="0" y="40601"/>
                    <a:pt x="2138" y="38456"/>
                    <a:pt x="4773" y="38456"/>
                  </a:cubicBezTo>
                  <a:cubicBezTo>
                    <a:pt x="7408" y="38456"/>
                    <a:pt x="9546" y="40601"/>
                    <a:pt x="9546" y="43229"/>
                  </a:cubicBezTo>
                  <a:lnTo>
                    <a:pt x="9546" y="81188"/>
                  </a:lnTo>
                  <a:cubicBezTo>
                    <a:pt x="9546" y="94541"/>
                    <a:pt x="20414" y="105395"/>
                    <a:pt x="33761" y="105395"/>
                  </a:cubicBezTo>
                  <a:lnTo>
                    <a:pt x="103087" y="105395"/>
                  </a:lnTo>
                  <a:cubicBezTo>
                    <a:pt x="116433" y="105395"/>
                    <a:pt x="127294" y="94534"/>
                    <a:pt x="127294" y="81188"/>
                  </a:cubicBezTo>
                  <a:lnTo>
                    <a:pt x="127294" y="4773"/>
                  </a:lnTo>
                  <a:cubicBezTo>
                    <a:pt x="127294" y="2145"/>
                    <a:pt x="129432" y="0"/>
                    <a:pt x="132067" y="0"/>
                  </a:cubicBezTo>
                  <a:cubicBezTo>
                    <a:pt x="134702" y="0"/>
                    <a:pt x="136840" y="2145"/>
                    <a:pt x="136840" y="4773"/>
                  </a:cubicBezTo>
                  <a:lnTo>
                    <a:pt x="136840" y="81188"/>
                  </a:lnTo>
                  <a:cubicBezTo>
                    <a:pt x="136847" y="99798"/>
                    <a:pt x="121704" y="114949"/>
                    <a:pt x="103093" y="114949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9C50ADF-A9CC-4CB6-A1BC-6958E1FD1A8E}"/>
                </a:ext>
              </a:extLst>
            </p:cNvPr>
            <p:cNvSpPr/>
            <p:nvPr/>
          </p:nvSpPr>
          <p:spPr>
            <a:xfrm>
              <a:off x="7692464" y="3201075"/>
              <a:ext cx="196571" cy="13712"/>
            </a:xfrm>
            <a:custGeom>
              <a:avLst/>
              <a:gdLst>
                <a:gd name="connsiteX0" fmla="*/ 132074 w 136847"/>
                <a:gd name="connsiteY0" fmla="*/ 9546 h 9546"/>
                <a:gd name="connsiteX1" fmla="*/ 4773 w 136847"/>
                <a:gd name="connsiteY1" fmla="*/ 9546 h 9546"/>
                <a:gd name="connsiteX2" fmla="*/ 0 w 136847"/>
                <a:gd name="connsiteY2" fmla="*/ 4773 h 9546"/>
                <a:gd name="connsiteX3" fmla="*/ 4773 w 136847"/>
                <a:gd name="connsiteY3" fmla="*/ 0 h 9546"/>
                <a:gd name="connsiteX4" fmla="*/ 132074 w 136847"/>
                <a:gd name="connsiteY4" fmla="*/ 0 h 9546"/>
                <a:gd name="connsiteX5" fmla="*/ 136847 w 136847"/>
                <a:gd name="connsiteY5" fmla="*/ 4773 h 9546"/>
                <a:gd name="connsiteX6" fmla="*/ 132074 w 136847"/>
                <a:gd name="connsiteY6" fmla="*/ 9546 h 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847" h="9546">
                  <a:moveTo>
                    <a:pt x="132074" y="9546"/>
                  </a:moveTo>
                  <a:lnTo>
                    <a:pt x="4773" y="9546"/>
                  </a:lnTo>
                  <a:cubicBezTo>
                    <a:pt x="2138" y="9546"/>
                    <a:pt x="0" y="7401"/>
                    <a:pt x="0" y="4773"/>
                  </a:cubicBezTo>
                  <a:cubicBezTo>
                    <a:pt x="0" y="2145"/>
                    <a:pt x="2138" y="0"/>
                    <a:pt x="4773" y="0"/>
                  </a:cubicBezTo>
                  <a:lnTo>
                    <a:pt x="132074" y="0"/>
                  </a:lnTo>
                  <a:cubicBezTo>
                    <a:pt x="134709" y="0"/>
                    <a:pt x="136847" y="2145"/>
                    <a:pt x="136847" y="4773"/>
                  </a:cubicBezTo>
                  <a:cubicBezTo>
                    <a:pt x="136847" y="7401"/>
                    <a:pt x="134709" y="9546"/>
                    <a:pt x="132074" y="9546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CED1CA-86D8-4DB4-A621-D45AC988F580}"/>
                </a:ext>
              </a:extLst>
            </p:cNvPr>
            <p:cNvSpPr/>
            <p:nvPr/>
          </p:nvSpPr>
          <p:spPr>
            <a:xfrm>
              <a:off x="7818176" y="2926776"/>
              <a:ext cx="230863" cy="230863"/>
            </a:xfrm>
            <a:custGeom>
              <a:avLst/>
              <a:gdLst>
                <a:gd name="connsiteX0" fmla="*/ 76379 w 160720"/>
                <a:gd name="connsiteY0" fmla="*/ 160721 h 160720"/>
                <a:gd name="connsiteX1" fmla="*/ 74554 w 160720"/>
                <a:gd name="connsiteY1" fmla="*/ 160359 h 160720"/>
                <a:gd name="connsiteX2" fmla="*/ 71606 w 160720"/>
                <a:gd name="connsiteY2" fmla="*/ 155948 h 160720"/>
                <a:gd name="connsiteX3" fmla="*/ 71606 w 160720"/>
                <a:gd name="connsiteY3" fmla="*/ 120944 h 160720"/>
                <a:gd name="connsiteX4" fmla="*/ 36602 w 160720"/>
                <a:gd name="connsiteY4" fmla="*/ 120944 h 160720"/>
                <a:gd name="connsiteX5" fmla="*/ 0 w 160720"/>
                <a:gd name="connsiteY5" fmla="*/ 84342 h 160720"/>
                <a:gd name="connsiteX6" fmla="*/ 0 w 160720"/>
                <a:gd name="connsiteY6" fmla="*/ 36602 h 160720"/>
                <a:gd name="connsiteX7" fmla="*/ 36602 w 160720"/>
                <a:gd name="connsiteY7" fmla="*/ 0 h 160720"/>
                <a:gd name="connsiteX8" fmla="*/ 124119 w 160720"/>
                <a:gd name="connsiteY8" fmla="*/ 0 h 160720"/>
                <a:gd name="connsiteX9" fmla="*/ 160721 w 160720"/>
                <a:gd name="connsiteY9" fmla="*/ 36602 h 160720"/>
                <a:gd name="connsiteX10" fmla="*/ 155947 w 160720"/>
                <a:gd name="connsiteY10" fmla="*/ 41375 h 160720"/>
                <a:gd name="connsiteX11" fmla="*/ 151174 w 160720"/>
                <a:gd name="connsiteY11" fmla="*/ 36602 h 160720"/>
                <a:gd name="connsiteX12" fmla="*/ 124126 w 160720"/>
                <a:gd name="connsiteY12" fmla="*/ 9554 h 160720"/>
                <a:gd name="connsiteX13" fmla="*/ 36602 w 160720"/>
                <a:gd name="connsiteY13" fmla="*/ 9554 h 160720"/>
                <a:gd name="connsiteX14" fmla="*/ 9553 w 160720"/>
                <a:gd name="connsiteY14" fmla="*/ 36602 h 160720"/>
                <a:gd name="connsiteX15" fmla="*/ 9553 w 160720"/>
                <a:gd name="connsiteY15" fmla="*/ 84342 h 160720"/>
                <a:gd name="connsiteX16" fmla="*/ 36602 w 160720"/>
                <a:gd name="connsiteY16" fmla="*/ 111390 h 160720"/>
                <a:gd name="connsiteX17" fmla="*/ 76386 w 160720"/>
                <a:gd name="connsiteY17" fmla="*/ 111390 h 160720"/>
                <a:gd name="connsiteX18" fmla="*/ 81159 w 160720"/>
                <a:gd name="connsiteY18" fmla="*/ 116163 h 160720"/>
                <a:gd name="connsiteX19" fmla="*/ 81159 w 160720"/>
                <a:gd name="connsiteY19" fmla="*/ 144426 h 160720"/>
                <a:gd name="connsiteX20" fmla="*/ 112789 w 160720"/>
                <a:gd name="connsiteY20" fmla="*/ 112789 h 160720"/>
                <a:gd name="connsiteX21" fmla="*/ 116163 w 160720"/>
                <a:gd name="connsiteY21" fmla="*/ 111390 h 160720"/>
                <a:gd name="connsiteX22" fmla="*/ 124119 w 160720"/>
                <a:gd name="connsiteY22" fmla="*/ 111390 h 160720"/>
                <a:gd name="connsiteX23" fmla="*/ 151167 w 160720"/>
                <a:gd name="connsiteY23" fmla="*/ 84342 h 160720"/>
                <a:gd name="connsiteX24" fmla="*/ 151167 w 160720"/>
                <a:gd name="connsiteY24" fmla="*/ 60476 h 160720"/>
                <a:gd name="connsiteX25" fmla="*/ 155941 w 160720"/>
                <a:gd name="connsiteY25" fmla="*/ 55702 h 160720"/>
                <a:gd name="connsiteX26" fmla="*/ 160714 w 160720"/>
                <a:gd name="connsiteY26" fmla="*/ 60476 h 160720"/>
                <a:gd name="connsiteX27" fmla="*/ 160714 w 160720"/>
                <a:gd name="connsiteY27" fmla="*/ 84342 h 160720"/>
                <a:gd name="connsiteX28" fmla="*/ 124112 w 160720"/>
                <a:gd name="connsiteY28" fmla="*/ 120944 h 160720"/>
                <a:gd name="connsiteX29" fmla="*/ 118131 w 160720"/>
                <a:gd name="connsiteY29" fmla="*/ 120944 h 160720"/>
                <a:gd name="connsiteX30" fmla="*/ 79746 w 160720"/>
                <a:gd name="connsiteY30" fmla="*/ 159329 h 160720"/>
                <a:gd name="connsiteX31" fmla="*/ 76379 w 160720"/>
                <a:gd name="connsiteY31" fmla="*/ 160721 h 16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0720" h="160720">
                  <a:moveTo>
                    <a:pt x="76379" y="160721"/>
                  </a:moveTo>
                  <a:cubicBezTo>
                    <a:pt x="75761" y="160721"/>
                    <a:pt x="75143" y="160600"/>
                    <a:pt x="74554" y="160359"/>
                  </a:cubicBezTo>
                  <a:cubicBezTo>
                    <a:pt x="72771" y="159613"/>
                    <a:pt x="71606" y="157873"/>
                    <a:pt x="71606" y="155948"/>
                  </a:cubicBezTo>
                  <a:lnTo>
                    <a:pt x="71606" y="120944"/>
                  </a:lnTo>
                  <a:lnTo>
                    <a:pt x="36602" y="120944"/>
                  </a:lnTo>
                  <a:cubicBezTo>
                    <a:pt x="16422" y="120944"/>
                    <a:pt x="0" y="104522"/>
                    <a:pt x="0" y="84342"/>
                  </a:cubicBezTo>
                  <a:lnTo>
                    <a:pt x="0" y="36602"/>
                  </a:lnTo>
                  <a:cubicBezTo>
                    <a:pt x="0" y="16422"/>
                    <a:pt x="16422" y="0"/>
                    <a:pt x="36602" y="0"/>
                  </a:cubicBezTo>
                  <a:lnTo>
                    <a:pt x="124119" y="0"/>
                  </a:lnTo>
                  <a:cubicBezTo>
                    <a:pt x="144299" y="0"/>
                    <a:pt x="160721" y="16422"/>
                    <a:pt x="160721" y="36602"/>
                  </a:cubicBezTo>
                  <a:cubicBezTo>
                    <a:pt x="160721" y="39230"/>
                    <a:pt x="158583" y="41375"/>
                    <a:pt x="155947" y="41375"/>
                  </a:cubicBezTo>
                  <a:cubicBezTo>
                    <a:pt x="153312" y="41375"/>
                    <a:pt x="151174" y="39230"/>
                    <a:pt x="151174" y="36602"/>
                  </a:cubicBezTo>
                  <a:cubicBezTo>
                    <a:pt x="151174" y="21686"/>
                    <a:pt x="139042" y="9554"/>
                    <a:pt x="124126" y="9554"/>
                  </a:cubicBezTo>
                  <a:lnTo>
                    <a:pt x="36602" y="9554"/>
                  </a:lnTo>
                  <a:cubicBezTo>
                    <a:pt x="21685" y="9554"/>
                    <a:pt x="9553" y="21686"/>
                    <a:pt x="9553" y="36602"/>
                  </a:cubicBezTo>
                  <a:lnTo>
                    <a:pt x="9553" y="84342"/>
                  </a:lnTo>
                  <a:cubicBezTo>
                    <a:pt x="9553" y="99258"/>
                    <a:pt x="21685" y="111390"/>
                    <a:pt x="36602" y="111390"/>
                  </a:cubicBezTo>
                  <a:lnTo>
                    <a:pt x="76386" y="111390"/>
                  </a:lnTo>
                  <a:cubicBezTo>
                    <a:pt x="79021" y="111390"/>
                    <a:pt x="81159" y="113535"/>
                    <a:pt x="81159" y="116163"/>
                  </a:cubicBezTo>
                  <a:lnTo>
                    <a:pt x="81159" y="144426"/>
                  </a:lnTo>
                  <a:lnTo>
                    <a:pt x="112789" y="112789"/>
                  </a:lnTo>
                  <a:cubicBezTo>
                    <a:pt x="113684" y="111902"/>
                    <a:pt x="114906" y="111390"/>
                    <a:pt x="116163" y="111390"/>
                  </a:cubicBezTo>
                  <a:lnTo>
                    <a:pt x="124119" y="111390"/>
                  </a:lnTo>
                  <a:cubicBezTo>
                    <a:pt x="139035" y="111390"/>
                    <a:pt x="151167" y="99258"/>
                    <a:pt x="151167" y="84342"/>
                  </a:cubicBezTo>
                  <a:lnTo>
                    <a:pt x="151167" y="60476"/>
                  </a:lnTo>
                  <a:cubicBezTo>
                    <a:pt x="151167" y="57847"/>
                    <a:pt x="153305" y="55702"/>
                    <a:pt x="155941" y="55702"/>
                  </a:cubicBezTo>
                  <a:cubicBezTo>
                    <a:pt x="158576" y="55702"/>
                    <a:pt x="160714" y="57847"/>
                    <a:pt x="160714" y="60476"/>
                  </a:cubicBezTo>
                  <a:lnTo>
                    <a:pt x="160714" y="84342"/>
                  </a:lnTo>
                  <a:cubicBezTo>
                    <a:pt x="160714" y="104522"/>
                    <a:pt x="144291" y="120944"/>
                    <a:pt x="124112" y="120944"/>
                  </a:cubicBezTo>
                  <a:lnTo>
                    <a:pt x="118131" y="120944"/>
                  </a:lnTo>
                  <a:lnTo>
                    <a:pt x="79746" y="159329"/>
                  </a:lnTo>
                  <a:cubicBezTo>
                    <a:pt x="78844" y="160238"/>
                    <a:pt x="77622" y="160721"/>
                    <a:pt x="76379" y="160721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C103C16-77F3-41B3-A2BF-C5CDDA76AC45}"/>
                </a:ext>
              </a:extLst>
            </p:cNvPr>
            <p:cNvSpPr/>
            <p:nvPr/>
          </p:nvSpPr>
          <p:spPr>
            <a:xfrm>
              <a:off x="7879129" y="3001075"/>
              <a:ext cx="25140" cy="25139"/>
            </a:xfrm>
            <a:custGeom>
              <a:avLst/>
              <a:gdLst>
                <a:gd name="connsiteX0" fmla="*/ 8751 w 17502"/>
                <a:gd name="connsiteY0" fmla="*/ 17502 h 17501"/>
                <a:gd name="connsiteX1" fmla="*/ 0 w 17502"/>
                <a:gd name="connsiteY1" fmla="*/ 8751 h 17501"/>
                <a:gd name="connsiteX2" fmla="*/ 8751 w 17502"/>
                <a:gd name="connsiteY2" fmla="*/ 0 h 17501"/>
                <a:gd name="connsiteX3" fmla="*/ 17502 w 17502"/>
                <a:gd name="connsiteY3" fmla="*/ 8751 h 17501"/>
                <a:gd name="connsiteX4" fmla="*/ 8751 w 17502"/>
                <a:gd name="connsiteY4" fmla="*/ 17502 h 17501"/>
                <a:gd name="connsiteX5" fmla="*/ 8751 w 17502"/>
                <a:gd name="connsiteY5" fmla="*/ 7948 h 17501"/>
                <a:gd name="connsiteX6" fmla="*/ 7956 w 17502"/>
                <a:gd name="connsiteY6" fmla="*/ 8744 h 17501"/>
                <a:gd name="connsiteX7" fmla="*/ 9554 w 17502"/>
                <a:gd name="connsiteY7" fmla="*/ 8744 h 17501"/>
                <a:gd name="connsiteX8" fmla="*/ 8751 w 17502"/>
                <a:gd name="connsiteY8" fmla="*/ 7948 h 1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02" h="17501">
                  <a:moveTo>
                    <a:pt x="8751" y="17502"/>
                  </a:moveTo>
                  <a:cubicBezTo>
                    <a:pt x="3921" y="17502"/>
                    <a:pt x="0" y="13574"/>
                    <a:pt x="0" y="8751"/>
                  </a:cubicBezTo>
                  <a:cubicBezTo>
                    <a:pt x="0" y="3921"/>
                    <a:pt x="3928" y="0"/>
                    <a:pt x="8751" y="0"/>
                  </a:cubicBezTo>
                  <a:cubicBezTo>
                    <a:pt x="13581" y="0"/>
                    <a:pt x="17502" y="3928"/>
                    <a:pt x="17502" y="8751"/>
                  </a:cubicBezTo>
                  <a:cubicBezTo>
                    <a:pt x="17509" y="13574"/>
                    <a:pt x="13581" y="17502"/>
                    <a:pt x="8751" y="17502"/>
                  </a:cubicBezTo>
                  <a:close/>
                  <a:moveTo>
                    <a:pt x="8751" y="7948"/>
                  </a:moveTo>
                  <a:cubicBezTo>
                    <a:pt x="8311" y="7948"/>
                    <a:pt x="7956" y="8310"/>
                    <a:pt x="7956" y="8744"/>
                  </a:cubicBezTo>
                  <a:cubicBezTo>
                    <a:pt x="7956" y="9618"/>
                    <a:pt x="9554" y="9618"/>
                    <a:pt x="9554" y="8744"/>
                  </a:cubicBezTo>
                  <a:cubicBezTo>
                    <a:pt x="9546" y="8310"/>
                    <a:pt x="9191" y="7948"/>
                    <a:pt x="8751" y="7948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09A1934-CD01-4043-917D-970358132DCE}"/>
                </a:ext>
              </a:extLst>
            </p:cNvPr>
            <p:cNvSpPr/>
            <p:nvPr/>
          </p:nvSpPr>
          <p:spPr>
            <a:xfrm>
              <a:off x="7921033" y="3001075"/>
              <a:ext cx="25139" cy="25139"/>
            </a:xfrm>
            <a:custGeom>
              <a:avLst/>
              <a:gdLst>
                <a:gd name="connsiteX0" fmla="*/ 8751 w 17501"/>
                <a:gd name="connsiteY0" fmla="*/ 17502 h 17501"/>
                <a:gd name="connsiteX1" fmla="*/ 0 w 17501"/>
                <a:gd name="connsiteY1" fmla="*/ 8751 h 17501"/>
                <a:gd name="connsiteX2" fmla="*/ 8751 w 17501"/>
                <a:gd name="connsiteY2" fmla="*/ 0 h 17501"/>
                <a:gd name="connsiteX3" fmla="*/ 17502 w 17501"/>
                <a:gd name="connsiteY3" fmla="*/ 8751 h 17501"/>
                <a:gd name="connsiteX4" fmla="*/ 8751 w 17501"/>
                <a:gd name="connsiteY4" fmla="*/ 17502 h 17501"/>
                <a:gd name="connsiteX5" fmla="*/ 8751 w 17501"/>
                <a:gd name="connsiteY5" fmla="*/ 7948 h 17501"/>
                <a:gd name="connsiteX6" fmla="*/ 7955 w 17501"/>
                <a:gd name="connsiteY6" fmla="*/ 8744 h 17501"/>
                <a:gd name="connsiteX7" fmla="*/ 9553 w 17501"/>
                <a:gd name="connsiteY7" fmla="*/ 8744 h 17501"/>
                <a:gd name="connsiteX8" fmla="*/ 8751 w 17501"/>
                <a:gd name="connsiteY8" fmla="*/ 7948 h 1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01" h="17501">
                  <a:moveTo>
                    <a:pt x="8751" y="17502"/>
                  </a:moveTo>
                  <a:cubicBezTo>
                    <a:pt x="3921" y="17502"/>
                    <a:pt x="0" y="13574"/>
                    <a:pt x="0" y="8751"/>
                  </a:cubicBezTo>
                  <a:cubicBezTo>
                    <a:pt x="0" y="3921"/>
                    <a:pt x="3928" y="0"/>
                    <a:pt x="8751" y="0"/>
                  </a:cubicBezTo>
                  <a:cubicBezTo>
                    <a:pt x="13581" y="0"/>
                    <a:pt x="17502" y="3928"/>
                    <a:pt x="17502" y="8751"/>
                  </a:cubicBezTo>
                  <a:cubicBezTo>
                    <a:pt x="17509" y="13574"/>
                    <a:pt x="13581" y="17502"/>
                    <a:pt x="8751" y="17502"/>
                  </a:cubicBezTo>
                  <a:close/>
                  <a:moveTo>
                    <a:pt x="8751" y="7948"/>
                  </a:moveTo>
                  <a:cubicBezTo>
                    <a:pt x="8310" y="7948"/>
                    <a:pt x="7955" y="8310"/>
                    <a:pt x="7955" y="8744"/>
                  </a:cubicBezTo>
                  <a:cubicBezTo>
                    <a:pt x="7955" y="9618"/>
                    <a:pt x="9553" y="9618"/>
                    <a:pt x="9553" y="8744"/>
                  </a:cubicBezTo>
                  <a:cubicBezTo>
                    <a:pt x="9553" y="8310"/>
                    <a:pt x="9191" y="7948"/>
                    <a:pt x="8751" y="7948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4FE5932-619B-42C9-8E46-D6D2B246AF3B}"/>
                </a:ext>
              </a:extLst>
            </p:cNvPr>
            <p:cNvSpPr/>
            <p:nvPr/>
          </p:nvSpPr>
          <p:spPr>
            <a:xfrm>
              <a:off x="7962936" y="3001075"/>
              <a:ext cx="25140" cy="25139"/>
            </a:xfrm>
            <a:custGeom>
              <a:avLst/>
              <a:gdLst>
                <a:gd name="connsiteX0" fmla="*/ 8751 w 17502"/>
                <a:gd name="connsiteY0" fmla="*/ 17502 h 17501"/>
                <a:gd name="connsiteX1" fmla="*/ 0 w 17502"/>
                <a:gd name="connsiteY1" fmla="*/ 8751 h 17501"/>
                <a:gd name="connsiteX2" fmla="*/ 8751 w 17502"/>
                <a:gd name="connsiteY2" fmla="*/ 0 h 17501"/>
                <a:gd name="connsiteX3" fmla="*/ 17502 w 17502"/>
                <a:gd name="connsiteY3" fmla="*/ 8751 h 17501"/>
                <a:gd name="connsiteX4" fmla="*/ 8751 w 17502"/>
                <a:gd name="connsiteY4" fmla="*/ 17502 h 17501"/>
                <a:gd name="connsiteX5" fmla="*/ 8751 w 17502"/>
                <a:gd name="connsiteY5" fmla="*/ 7948 h 17501"/>
                <a:gd name="connsiteX6" fmla="*/ 7956 w 17502"/>
                <a:gd name="connsiteY6" fmla="*/ 8744 h 17501"/>
                <a:gd name="connsiteX7" fmla="*/ 9554 w 17502"/>
                <a:gd name="connsiteY7" fmla="*/ 8744 h 17501"/>
                <a:gd name="connsiteX8" fmla="*/ 8751 w 17502"/>
                <a:gd name="connsiteY8" fmla="*/ 7948 h 1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02" h="17501">
                  <a:moveTo>
                    <a:pt x="8751" y="17502"/>
                  </a:moveTo>
                  <a:cubicBezTo>
                    <a:pt x="3921" y="17502"/>
                    <a:pt x="0" y="13574"/>
                    <a:pt x="0" y="8751"/>
                  </a:cubicBezTo>
                  <a:cubicBezTo>
                    <a:pt x="0" y="3921"/>
                    <a:pt x="3928" y="0"/>
                    <a:pt x="8751" y="0"/>
                  </a:cubicBezTo>
                  <a:cubicBezTo>
                    <a:pt x="13581" y="0"/>
                    <a:pt x="17502" y="3928"/>
                    <a:pt x="17502" y="8751"/>
                  </a:cubicBezTo>
                  <a:cubicBezTo>
                    <a:pt x="17509" y="13574"/>
                    <a:pt x="13581" y="17502"/>
                    <a:pt x="8751" y="17502"/>
                  </a:cubicBezTo>
                  <a:close/>
                  <a:moveTo>
                    <a:pt x="8751" y="7948"/>
                  </a:moveTo>
                  <a:cubicBezTo>
                    <a:pt x="8311" y="7948"/>
                    <a:pt x="7956" y="8310"/>
                    <a:pt x="7956" y="8744"/>
                  </a:cubicBezTo>
                  <a:cubicBezTo>
                    <a:pt x="7956" y="9618"/>
                    <a:pt x="9554" y="9618"/>
                    <a:pt x="9554" y="8744"/>
                  </a:cubicBezTo>
                  <a:cubicBezTo>
                    <a:pt x="9554" y="8310"/>
                    <a:pt x="9191" y="7948"/>
                    <a:pt x="8751" y="7948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ABAC7F43-B854-40AA-8983-5F5225B2A6F4}"/>
                </a:ext>
              </a:extLst>
            </p:cNvPr>
            <p:cNvSpPr/>
            <p:nvPr/>
          </p:nvSpPr>
          <p:spPr>
            <a:xfrm>
              <a:off x="7721655" y="2982433"/>
              <a:ext cx="26680" cy="204366"/>
            </a:xfrm>
            <a:custGeom>
              <a:avLst/>
              <a:gdLst>
                <a:gd name="connsiteX0" fmla="*/ 18574 w 18574"/>
                <a:gd name="connsiteY0" fmla="*/ 0 h 142274"/>
                <a:gd name="connsiteX1" fmla="*/ 18574 w 18574"/>
                <a:gd name="connsiteY1" fmla="*/ 0 h 142274"/>
                <a:gd name="connsiteX2" fmla="*/ 18574 w 18574"/>
                <a:gd name="connsiteY2" fmla="*/ 142274 h 142274"/>
                <a:gd name="connsiteX3" fmla="*/ 0 w 18574"/>
                <a:gd name="connsiteY3" fmla="*/ 125170 h 142274"/>
                <a:gd name="connsiteX4" fmla="*/ 0 w 18574"/>
                <a:gd name="connsiteY4" fmla="*/ 17104 h 142274"/>
                <a:gd name="connsiteX5" fmla="*/ 18574 w 18574"/>
                <a:gd name="connsiteY5" fmla="*/ 0 h 14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74" h="142274">
                  <a:moveTo>
                    <a:pt x="18574" y="0"/>
                  </a:moveTo>
                  <a:lnTo>
                    <a:pt x="18574" y="0"/>
                  </a:lnTo>
                  <a:lnTo>
                    <a:pt x="18574" y="142274"/>
                  </a:lnTo>
                  <a:cubicBezTo>
                    <a:pt x="8318" y="142274"/>
                    <a:pt x="0" y="134617"/>
                    <a:pt x="0" y="125170"/>
                  </a:cubicBezTo>
                  <a:lnTo>
                    <a:pt x="0" y="17104"/>
                  </a:lnTo>
                  <a:cubicBezTo>
                    <a:pt x="-7" y="7657"/>
                    <a:pt x="8311" y="0"/>
                    <a:pt x="18574" y="0"/>
                  </a:cubicBezTo>
                </a:path>
              </a:pathLst>
            </a:custGeom>
            <a:solidFill>
              <a:srgbClr val="E85826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BC2A128-2D77-462A-AD2F-CCF5A493EF75}"/>
                </a:ext>
              </a:extLst>
            </p:cNvPr>
            <p:cNvSpPr/>
            <p:nvPr/>
          </p:nvSpPr>
          <p:spPr>
            <a:xfrm>
              <a:off x="7716524" y="3228011"/>
              <a:ext cx="148443" cy="13712"/>
            </a:xfrm>
            <a:custGeom>
              <a:avLst/>
              <a:gdLst>
                <a:gd name="connsiteX0" fmla="*/ 98569 w 103342"/>
                <a:gd name="connsiteY0" fmla="*/ 9546 h 9546"/>
                <a:gd name="connsiteX1" fmla="*/ 4773 w 103342"/>
                <a:gd name="connsiteY1" fmla="*/ 9546 h 9546"/>
                <a:gd name="connsiteX2" fmla="*/ 0 w 103342"/>
                <a:gd name="connsiteY2" fmla="*/ 4773 h 9546"/>
                <a:gd name="connsiteX3" fmla="*/ 4773 w 103342"/>
                <a:gd name="connsiteY3" fmla="*/ 0 h 9546"/>
                <a:gd name="connsiteX4" fmla="*/ 98569 w 103342"/>
                <a:gd name="connsiteY4" fmla="*/ 0 h 9546"/>
                <a:gd name="connsiteX5" fmla="*/ 103342 w 103342"/>
                <a:gd name="connsiteY5" fmla="*/ 4773 h 9546"/>
                <a:gd name="connsiteX6" fmla="*/ 98569 w 103342"/>
                <a:gd name="connsiteY6" fmla="*/ 9546 h 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42" h="9546">
                  <a:moveTo>
                    <a:pt x="98569" y="9546"/>
                  </a:moveTo>
                  <a:lnTo>
                    <a:pt x="4773" y="9546"/>
                  </a:lnTo>
                  <a:cubicBezTo>
                    <a:pt x="2138" y="9546"/>
                    <a:pt x="0" y="7401"/>
                    <a:pt x="0" y="4773"/>
                  </a:cubicBezTo>
                  <a:cubicBezTo>
                    <a:pt x="0" y="2138"/>
                    <a:pt x="2138" y="0"/>
                    <a:pt x="4773" y="0"/>
                  </a:cubicBezTo>
                  <a:lnTo>
                    <a:pt x="98569" y="0"/>
                  </a:lnTo>
                  <a:cubicBezTo>
                    <a:pt x="101204" y="0"/>
                    <a:pt x="103342" y="2145"/>
                    <a:pt x="103342" y="4773"/>
                  </a:cubicBezTo>
                  <a:cubicBezTo>
                    <a:pt x="103349" y="7401"/>
                    <a:pt x="101211" y="9546"/>
                    <a:pt x="98569" y="9546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4550638-3E76-498B-BE47-A74086096C82}"/>
              </a:ext>
            </a:extLst>
          </p:cNvPr>
          <p:cNvGrpSpPr>
            <a:grpSpLocks noChangeAspect="1"/>
          </p:cNvGrpSpPr>
          <p:nvPr/>
        </p:nvGrpSpPr>
        <p:grpSpPr>
          <a:xfrm>
            <a:off x="9089119" y="3855338"/>
            <a:ext cx="313965" cy="329184"/>
            <a:chOff x="1851689" y="3002136"/>
            <a:chExt cx="332109" cy="348207"/>
          </a:xfrm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351C855-9191-4D29-A912-3301467FB966}"/>
                </a:ext>
              </a:extLst>
            </p:cNvPr>
            <p:cNvSpPr/>
            <p:nvPr/>
          </p:nvSpPr>
          <p:spPr>
            <a:xfrm>
              <a:off x="1851689" y="3082076"/>
              <a:ext cx="183103" cy="268267"/>
            </a:xfrm>
            <a:custGeom>
              <a:avLst/>
              <a:gdLst>
                <a:gd name="connsiteX0" fmla="*/ 63736 w 127471"/>
                <a:gd name="connsiteY0" fmla="*/ 186761 h 186760"/>
                <a:gd name="connsiteX1" fmla="*/ 0 w 127471"/>
                <a:gd name="connsiteY1" fmla="*/ 123025 h 186760"/>
                <a:gd name="connsiteX2" fmla="*/ 0 w 127471"/>
                <a:gd name="connsiteY2" fmla="*/ 63736 h 186760"/>
                <a:gd name="connsiteX3" fmla="*/ 63736 w 127471"/>
                <a:gd name="connsiteY3" fmla="*/ 0 h 186760"/>
                <a:gd name="connsiteX4" fmla="*/ 127471 w 127471"/>
                <a:gd name="connsiteY4" fmla="*/ 63736 h 186760"/>
                <a:gd name="connsiteX5" fmla="*/ 127471 w 127471"/>
                <a:gd name="connsiteY5" fmla="*/ 96886 h 186760"/>
                <a:gd name="connsiteX6" fmla="*/ 123025 w 127471"/>
                <a:gd name="connsiteY6" fmla="*/ 101332 h 186760"/>
                <a:gd name="connsiteX7" fmla="*/ 118578 w 127471"/>
                <a:gd name="connsiteY7" fmla="*/ 96886 h 186760"/>
                <a:gd name="connsiteX8" fmla="*/ 118578 w 127471"/>
                <a:gd name="connsiteY8" fmla="*/ 63736 h 186760"/>
                <a:gd name="connsiteX9" fmla="*/ 63743 w 127471"/>
                <a:gd name="connsiteY9" fmla="*/ 8900 h 186760"/>
                <a:gd name="connsiteX10" fmla="*/ 8907 w 127471"/>
                <a:gd name="connsiteY10" fmla="*/ 63736 h 186760"/>
                <a:gd name="connsiteX11" fmla="*/ 8907 w 127471"/>
                <a:gd name="connsiteY11" fmla="*/ 123025 h 186760"/>
                <a:gd name="connsiteX12" fmla="*/ 63743 w 127471"/>
                <a:gd name="connsiteY12" fmla="*/ 177860 h 186760"/>
                <a:gd name="connsiteX13" fmla="*/ 118578 w 127471"/>
                <a:gd name="connsiteY13" fmla="*/ 123025 h 186760"/>
                <a:gd name="connsiteX14" fmla="*/ 123025 w 127471"/>
                <a:gd name="connsiteY14" fmla="*/ 118578 h 186760"/>
                <a:gd name="connsiteX15" fmla="*/ 127471 w 127471"/>
                <a:gd name="connsiteY15" fmla="*/ 123025 h 186760"/>
                <a:gd name="connsiteX16" fmla="*/ 63736 w 127471"/>
                <a:gd name="connsiteY16" fmla="*/ 186761 h 18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7471" h="186760">
                  <a:moveTo>
                    <a:pt x="63736" y="186761"/>
                  </a:moveTo>
                  <a:cubicBezTo>
                    <a:pt x="28590" y="186761"/>
                    <a:pt x="0" y="158171"/>
                    <a:pt x="0" y="123025"/>
                  </a:cubicBezTo>
                  <a:lnTo>
                    <a:pt x="0" y="63736"/>
                  </a:lnTo>
                  <a:cubicBezTo>
                    <a:pt x="0" y="28590"/>
                    <a:pt x="28590" y="0"/>
                    <a:pt x="63736" y="0"/>
                  </a:cubicBezTo>
                  <a:cubicBezTo>
                    <a:pt x="98882" y="0"/>
                    <a:pt x="127471" y="28590"/>
                    <a:pt x="127471" y="63736"/>
                  </a:cubicBezTo>
                  <a:lnTo>
                    <a:pt x="127471" y="96886"/>
                  </a:lnTo>
                  <a:cubicBezTo>
                    <a:pt x="127471" y="99343"/>
                    <a:pt x="125475" y="101332"/>
                    <a:pt x="123025" y="101332"/>
                  </a:cubicBezTo>
                  <a:cubicBezTo>
                    <a:pt x="120574" y="101332"/>
                    <a:pt x="118578" y="99336"/>
                    <a:pt x="118578" y="96886"/>
                  </a:cubicBezTo>
                  <a:lnTo>
                    <a:pt x="118578" y="63736"/>
                  </a:lnTo>
                  <a:cubicBezTo>
                    <a:pt x="118578" y="33498"/>
                    <a:pt x="93981" y="8900"/>
                    <a:pt x="63743" y="8900"/>
                  </a:cubicBezTo>
                  <a:cubicBezTo>
                    <a:pt x="33505" y="8900"/>
                    <a:pt x="8907" y="33498"/>
                    <a:pt x="8907" y="63736"/>
                  </a:cubicBezTo>
                  <a:lnTo>
                    <a:pt x="8907" y="123025"/>
                  </a:lnTo>
                  <a:cubicBezTo>
                    <a:pt x="8907" y="153263"/>
                    <a:pt x="33505" y="177860"/>
                    <a:pt x="63743" y="177860"/>
                  </a:cubicBezTo>
                  <a:cubicBezTo>
                    <a:pt x="93981" y="177860"/>
                    <a:pt x="118578" y="153263"/>
                    <a:pt x="118578" y="123025"/>
                  </a:cubicBezTo>
                  <a:cubicBezTo>
                    <a:pt x="118578" y="120567"/>
                    <a:pt x="120574" y="118578"/>
                    <a:pt x="123025" y="118578"/>
                  </a:cubicBezTo>
                  <a:cubicBezTo>
                    <a:pt x="125475" y="118578"/>
                    <a:pt x="127471" y="120574"/>
                    <a:pt x="127471" y="123025"/>
                  </a:cubicBezTo>
                  <a:cubicBezTo>
                    <a:pt x="127471" y="158164"/>
                    <a:pt x="98875" y="186761"/>
                    <a:pt x="63736" y="186761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131C48C-6510-4A60-9272-D5C12EF04539}"/>
                </a:ext>
              </a:extLst>
            </p:cNvPr>
            <p:cNvSpPr/>
            <p:nvPr/>
          </p:nvSpPr>
          <p:spPr>
            <a:xfrm>
              <a:off x="1851689" y="3188534"/>
              <a:ext cx="183093" cy="12774"/>
            </a:xfrm>
            <a:custGeom>
              <a:avLst/>
              <a:gdLst>
                <a:gd name="connsiteX0" fmla="*/ 123018 w 127464"/>
                <a:gd name="connsiteY0" fmla="*/ 8893 h 8893"/>
                <a:gd name="connsiteX1" fmla="*/ 4447 w 127464"/>
                <a:gd name="connsiteY1" fmla="*/ 8893 h 8893"/>
                <a:gd name="connsiteX2" fmla="*/ 0 w 127464"/>
                <a:gd name="connsiteY2" fmla="*/ 4447 h 8893"/>
                <a:gd name="connsiteX3" fmla="*/ 4447 w 127464"/>
                <a:gd name="connsiteY3" fmla="*/ 0 h 8893"/>
                <a:gd name="connsiteX4" fmla="*/ 123018 w 127464"/>
                <a:gd name="connsiteY4" fmla="*/ 0 h 8893"/>
                <a:gd name="connsiteX5" fmla="*/ 127464 w 127464"/>
                <a:gd name="connsiteY5" fmla="*/ 4447 h 8893"/>
                <a:gd name="connsiteX6" fmla="*/ 123018 w 127464"/>
                <a:gd name="connsiteY6" fmla="*/ 8893 h 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64" h="8893">
                  <a:moveTo>
                    <a:pt x="123018" y="8893"/>
                  </a:moveTo>
                  <a:lnTo>
                    <a:pt x="4447" y="8893"/>
                  </a:lnTo>
                  <a:cubicBezTo>
                    <a:pt x="1996" y="8893"/>
                    <a:pt x="0" y="6897"/>
                    <a:pt x="0" y="4447"/>
                  </a:cubicBezTo>
                  <a:cubicBezTo>
                    <a:pt x="0" y="1989"/>
                    <a:pt x="1996" y="0"/>
                    <a:pt x="4447" y="0"/>
                  </a:cubicBezTo>
                  <a:lnTo>
                    <a:pt x="123018" y="0"/>
                  </a:lnTo>
                  <a:cubicBezTo>
                    <a:pt x="125468" y="0"/>
                    <a:pt x="127464" y="1996"/>
                    <a:pt x="127464" y="4447"/>
                  </a:cubicBezTo>
                  <a:cubicBezTo>
                    <a:pt x="127471" y="6904"/>
                    <a:pt x="125468" y="8893"/>
                    <a:pt x="123018" y="8893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85166BE-029D-4354-BF04-39009DADF029}"/>
                </a:ext>
              </a:extLst>
            </p:cNvPr>
            <p:cNvSpPr/>
            <p:nvPr/>
          </p:nvSpPr>
          <p:spPr>
            <a:xfrm>
              <a:off x="1936844" y="3018205"/>
              <a:ext cx="246954" cy="161809"/>
            </a:xfrm>
            <a:custGeom>
              <a:avLst/>
              <a:gdLst>
                <a:gd name="connsiteX0" fmla="*/ 130433 w 171922"/>
                <a:gd name="connsiteY0" fmla="*/ 112647 h 112647"/>
                <a:gd name="connsiteX1" fmla="*/ 88930 w 171922"/>
                <a:gd name="connsiteY1" fmla="*/ 71144 h 112647"/>
                <a:gd name="connsiteX2" fmla="*/ 88930 w 171922"/>
                <a:gd name="connsiteY2" fmla="*/ 48912 h 112647"/>
                <a:gd name="connsiteX3" fmla="*/ 48912 w 171922"/>
                <a:gd name="connsiteY3" fmla="*/ 8893 h 112647"/>
                <a:gd name="connsiteX4" fmla="*/ 8893 w 171922"/>
                <a:gd name="connsiteY4" fmla="*/ 48912 h 112647"/>
                <a:gd name="connsiteX5" fmla="*/ 8893 w 171922"/>
                <a:gd name="connsiteY5" fmla="*/ 106248 h 112647"/>
                <a:gd name="connsiteX6" fmla="*/ 4447 w 171922"/>
                <a:gd name="connsiteY6" fmla="*/ 110694 h 112647"/>
                <a:gd name="connsiteX7" fmla="*/ 0 w 171922"/>
                <a:gd name="connsiteY7" fmla="*/ 106248 h 112647"/>
                <a:gd name="connsiteX8" fmla="*/ 0 w 171922"/>
                <a:gd name="connsiteY8" fmla="*/ 48912 h 112647"/>
                <a:gd name="connsiteX9" fmla="*/ 48912 w 171922"/>
                <a:gd name="connsiteY9" fmla="*/ 0 h 112647"/>
                <a:gd name="connsiteX10" fmla="*/ 97823 w 171922"/>
                <a:gd name="connsiteY10" fmla="*/ 48912 h 112647"/>
                <a:gd name="connsiteX11" fmla="*/ 97823 w 171922"/>
                <a:gd name="connsiteY11" fmla="*/ 71144 h 112647"/>
                <a:gd name="connsiteX12" fmla="*/ 130426 w 171922"/>
                <a:gd name="connsiteY12" fmla="*/ 103747 h 112647"/>
                <a:gd name="connsiteX13" fmla="*/ 163029 w 171922"/>
                <a:gd name="connsiteY13" fmla="*/ 71144 h 112647"/>
                <a:gd name="connsiteX14" fmla="*/ 163029 w 171922"/>
                <a:gd name="connsiteY14" fmla="*/ 4447 h 112647"/>
                <a:gd name="connsiteX15" fmla="*/ 167476 w 171922"/>
                <a:gd name="connsiteY15" fmla="*/ 0 h 112647"/>
                <a:gd name="connsiteX16" fmla="*/ 171922 w 171922"/>
                <a:gd name="connsiteY16" fmla="*/ 4447 h 112647"/>
                <a:gd name="connsiteX17" fmla="*/ 171922 w 171922"/>
                <a:gd name="connsiteY17" fmla="*/ 71144 h 112647"/>
                <a:gd name="connsiteX18" fmla="*/ 130433 w 171922"/>
                <a:gd name="connsiteY18" fmla="*/ 112647 h 11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1922" h="112647">
                  <a:moveTo>
                    <a:pt x="130433" y="112647"/>
                  </a:moveTo>
                  <a:cubicBezTo>
                    <a:pt x="107554" y="112647"/>
                    <a:pt x="88930" y="94030"/>
                    <a:pt x="88930" y="71144"/>
                  </a:cubicBezTo>
                  <a:lnTo>
                    <a:pt x="88930" y="48912"/>
                  </a:lnTo>
                  <a:cubicBezTo>
                    <a:pt x="88930" y="26842"/>
                    <a:pt x="70981" y="8893"/>
                    <a:pt x="48912" y="8893"/>
                  </a:cubicBezTo>
                  <a:cubicBezTo>
                    <a:pt x="26842" y="8893"/>
                    <a:pt x="8893" y="26842"/>
                    <a:pt x="8893" y="48912"/>
                  </a:cubicBezTo>
                  <a:lnTo>
                    <a:pt x="8893" y="106248"/>
                  </a:lnTo>
                  <a:cubicBezTo>
                    <a:pt x="8893" y="108705"/>
                    <a:pt x="6897" y="110694"/>
                    <a:pt x="4447" y="110694"/>
                  </a:cubicBezTo>
                  <a:cubicBezTo>
                    <a:pt x="1996" y="110694"/>
                    <a:pt x="0" y="108698"/>
                    <a:pt x="0" y="106248"/>
                  </a:cubicBezTo>
                  <a:lnTo>
                    <a:pt x="0" y="48912"/>
                  </a:lnTo>
                  <a:cubicBezTo>
                    <a:pt x="0" y="21941"/>
                    <a:pt x="21941" y="0"/>
                    <a:pt x="48912" y="0"/>
                  </a:cubicBezTo>
                  <a:cubicBezTo>
                    <a:pt x="75882" y="0"/>
                    <a:pt x="97823" y="21941"/>
                    <a:pt x="97823" y="48912"/>
                  </a:cubicBezTo>
                  <a:lnTo>
                    <a:pt x="97823" y="71144"/>
                  </a:lnTo>
                  <a:cubicBezTo>
                    <a:pt x="97823" y="89129"/>
                    <a:pt x="112448" y="103747"/>
                    <a:pt x="130426" y="103747"/>
                  </a:cubicBezTo>
                  <a:cubicBezTo>
                    <a:pt x="148404" y="103747"/>
                    <a:pt x="163029" y="89122"/>
                    <a:pt x="163029" y="71144"/>
                  </a:cubicBezTo>
                  <a:lnTo>
                    <a:pt x="163029" y="4447"/>
                  </a:lnTo>
                  <a:cubicBezTo>
                    <a:pt x="163029" y="1989"/>
                    <a:pt x="165025" y="0"/>
                    <a:pt x="167476" y="0"/>
                  </a:cubicBezTo>
                  <a:cubicBezTo>
                    <a:pt x="169926" y="0"/>
                    <a:pt x="171922" y="1996"/>
                    <a:pt x="171922" y="4447"/>
                  </a:cubicBezTo>
                  <a:lnTo>
                    <a:pt x="171922" y="71144"/>
                  </a:lnTo>
                  <a:cubicBezTo>
                    <a:pt x="171937" y="94030"/>
                    <a:pt x="153312" y="112647"/>
                    <a:pt x="130433" y="112647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63EFC2F-A1AE-41C1-9D09-B6452F1FFFE3}"/>
                </a:ext>
              </a:extLst>
            </p:cNvPr>
            <p:cNvSpPr/>
            <p:nvPr/>
          </p:nvSpPr>
          <p:spPr>
            <a:xfrm>
              <a:off x="2082707" y="3092993"/>
              <a:ext cx="58802" cy="67768"/>
            </a:xfrm>
            <a:custGeom>
              <a:avLst/>
              <a:gdLst>
                <a:gd name="connsiteX0" fmla="*/ 31822 w 40936"/>
                <a:gd name="connsiteY0" fmla="*/ 47179 h 47178"/>
                <a:gd name="connsiteX1" fmla="*/ 10726 w 40936"/>
                <a:gd name="connsiteY1" fmla="*/ 39692 h 47178"/>
                <a:gd name="connsiteX2" fmla="*/ 57 w 40936"/>
                <a:gd name="connsiteY2" fmla="*/ 4297 h 47178"/>
                <a:gd name="connsiteX3" fmla="*/ 4503 w 40936"/>
                <a:gd name="connsiteY3" fmla="*/ 0 h 47178"/>
                <a:gd name="connsiteX4" fmla="*/ 4660 w 40936"/>
                <a:gd name="connsiteY4" fmla="*/ 7 h 47178"/>
                <a:gd name="connsiteX5" fmla="*/ 8957 w 40936"/>
                <a:gd name="connsiteY5" fmla="*/ 4603 h 47178"/>
                <a:gd name="connsiteX6" fmla="*/ 16799 w 40936"/>
                <a:gd name="connsiteY6" fmla="*/ 33193 h 47178"/>
                <a:gd name="connsiteX7" fmla="*/ 36041 w 40936"/>
                <a:gd name="connsiteY7" fmla="*/ 38058 h 47178"/>
                <a:gd name="connsiteX8" fmla="*/ 40914 w 40936"/>
                <a:gd name="connsiteY8" fmla="*/ 42029 h 47178"/>
                <a:gd name="connsiteX9" fmla="*/ 36950 w 40936"/>
                <a:gd name="connsiteY9" fmla="*/ 46909 h 47178"/>
                <a:gd name="connsiteX10" fmla="*/ 31822 w 40936"/>
                <a:gd name="connsiteY10" fmla="*/ 47179 h 4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936" h="47178">
                  <a:moveTo>
                    <a:pt x="31822" y="47179"/>
                  </a:moveTo>
                  <a:cubicBezTo>
                    <a:pt x="23128" y="47179"/>
                    <a:pt x="16053" y="44671"/>
                    <a:pt x="10726" y="39692"/>
                  </a:cubicBezTo>
                  <a:cubicBezTo>
                    <a:pt x="3083" y="32560"/>
                    <a:pt x="-504" y="20656"/>
                    <a:pt x="57" y="4297"/>
                  </a:cubicBezTo>
                  <a:cubicBezTo>
                    <a:pt x="142" y="1897"/>
                    <a:pt x="2124" y="0"/>
                    <a:pt x="4503" y="0"/>
                  </a:cubicBezTo>
                  <a:cubicBezTo>
                    <a:pt x="4553" y="0"/>
                    <a:pt x="4603" y="7"/>
                    <a:pt x="4660" y="7"/>
                  </a:cubicBezTo>
                  <a:cubicBezTo>
                    <a:pt x="7110" y="92"/>
                    <a:pt x="9028" y="2152"/>
                    <a:pt x="8957" y="4603"/>
                  </a:cubicBezTo>
                  <a:cubicBezTo>
                    <a:pt x="8481" y="18269"/>
                    <a:pt x="11131" y="27894"/>
                    <a:pt x="16799" y="33193"/>
                  </a:cubicBezTo>
                  <a:cubicBezTo>
                    <a:pt x="21167" y="37277"/>
                    <a:pt x="27645" y="38911"/>
                    <a:pt x="36041" y="38058"/>
                  </a:cubicBezTo>
                  <a:cubicBezTo>
                    <a:pt x="38435" y="37795"/>
                    <a:pt x="40672" y="39585"/>
                    <a:pt x="40914" y="42029"/>
                  </a:cubicBezTo>
                  <a:cubicBezTo>
                    <a:pt x="41162" y="44472"/>
                    <a:pt x="39387" y="46653"/>
                    <a:pt x="36950" y="46909"/>
                  </a:cubicBezTo>
                  <a:cubicBezTo>
                    <a:pt x="35182" y="47086"/>
                    <a:pt x="33470" y="47179"/>
                    <a:pt x="31822" y="47179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788C4B9-0E6E-4864-8BED-7D5E3FA123D5}"/>
                </a:ext>
              </a:extLst>
            </p:cNvPr>
            <p:cNvSpPr/>
            <p:nvPr/>
          </p:nvSpPr>
          <p:spPr>
            <a:xfrm>
              <a:off x="1921661" y="3002136"/>
              <a:ext cx="77553" cy="75737"/>
            </a:xfrm>
            <a:custGeom>
              <a:avLst/>
              <a:gdLst>
                <a:gd name="connsiteX0" fmla="*/ 4454 w 53990"/>
                <a:gd name="connsiteY0" fmla="*/ 52726 h 52726"/>
                <a:gd name="connsiteX1" fmla="*/ 4383 w 53990"/>
                <a:gd name="connsiteY1" fmla="*/ 52726 h 52726"/>
                <a:gd name="connsiteX2" fmla="*/ 0 w 53990"/>
                <a:gd name="connsiteY2" fmla="*/ 48216 h 52726"/>
                <a:gd name="connsiteX3" fmla="*/ 48905 w 53990"/>
                <a:gd name="connsiteY3" fmla="*/ 0 h 52726"/>
                <a:gd name="connsiteX4" fmla="*/ 49608 w 53990"/>
                <a:gd name="connsiteY4" fmla="*/ 7 h 52726"/>
                <a:gd name="connsiteX5" fmla="*/ 53991 w 53990"/>
                <a:gd name="connsiteY5" fmla="*/ 4518 h 52726"/>
                <a:gd name="connsiteX6" fmla="*/ 49544 w 53990"/>
                <a:gd name="connsiteY6" fmla="*/ 8900 h 52726"/>
                <a:gd name="connsiteX7" fmla="*/ 48905 w 53990"/>
                <a:gd name="connsiteY7" fmla="*/ 8893 h 52726"/>
                <a:gd name="connsiteX8" fmla="*/ 8900 w 53990"/>
                <a:gd name="connsiteY8" fmla="*/ 48336 h 52726"/>
                <a:gd name="connsiteX9" fmla="*/ 4454 w 53990"/>
                <a:gd name="connsiteY9" fmla="*/ 52726 h 5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90" h="52726">
                  <a:moveTo>
                    <a:pt x="4454" y="52726"/>
                  </a:moveTo>
                  <a:cubicBezTo>
                    <a:pt x="4433" y="52726"/>
                    <a:pt x="4418" y="52726"/>
                    <a:pt x="4383" y="52726"/>
                  </a:cubicBezTo>
                  <a:cubicBezTo>
                    <a:pt x="1932" y="52690"/>
                    <a:pt x="-28" y="50673"/>
                    <a:pt x="0" y="48216"/>
                  </a:cubicBezTo>
                  <a:cubicBezTo>
                    <a:pt x="377" y="21487"/>
                    <a:pt x="22254" y="0"/>
                    <a:pt x="48905" y="0"/>
                  </a:cubicBezTo>
                  <a:cubicBezTo>
                    <a:pt x="49139" y="0"/>
                    <a:pt x="49367" y="7"/>
                    <a:pt x="49608" y="7"/>
                  </a:cubicBezTo>
                  <a:cubicBezTo>
                    <a:pt x="52059" y="43"/>
                    <a:pt x="54019" y="2060"/>
                    <a:pt x="53991" y="4518"/>
                  </a:cubicBezTo>
                  <a:cubicBezTo>
                    <a:pt x="53955" y="6954"/>
                    <a:pt x="51973" y="8900"/>
                    <a:pt x="49544" y="8900"/>
                  </a:cubicBezTo>
                  <a:cubicBezTo>
                    <a:pt x="49438" y="8907"/>
                    <a:pt x="49132" y="8893"/>
                    <a:pt x="48905" y="8893"/>
                  </a:cubicBezTo>
                  <a:cubicBezTo>
                    <a:pt x="27098" y="8893"/>
                    <a:pt x="9206" y="26466"/>
                    <a:pt x="8900" y="48336"/>
                  </a:cubicBezTo>
                  <a:cubicBezTo>
                    <a:pt x="8865" y="50780"/>
                    <a:pt x="6890" y="52726"/>
                    <a:pt x="4454" y="52726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AA83691-225C-4DF5-BEC0-6EC68B10B343}"/>
                </a:ext>
              </a:extLst>
            </p:cNvPr>
            <p:cNvSpPr/>
            <p:nvPr/>
          </p:nvSpPr>
          <p:spPr>
            <a:xfrm>
              <a:off x="1872696" y="3101360"/>
              <a:ext cx="57647" cy="80298"/>
            </a:xfrm>
            <a:custGeom>
              <a:avLst/>
              <a:gdLst>
                <a:gd name="connsiteX0" fmla="*/ 40133 w 40132"/>
                <a:gd name="connsiteY0" fmla="*/ 0 h 55901"/>
                <a:gd name="connsiteX1" fmla="*/ 40133 w 40132"/>
                <a:gd name="connsiteY1" fmla="*/ 55773 h 55901"/>
                <a:gd name="connsiteX2" fmla="*/ 86 w 40132"/>
                <a:gd name="connsiteY2" fmla="*/ 55901 h 55901"/>
                <a:gd name="connsiteX3" fmla="*/ 40133 w 40132"/>
                <a:gd name="connsiteY3" fmla="*/ 0 h 55901"/>
                <a:gd name="connsiteX4" fmla="*/ 40133 w 40132"/>
                <a:gd name="connsiteY4" fmla="*/ 0 h 55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32" h="55901">
                  <a:moveTo>
                    <a:pt x="40133" y="0"/>
                  </a:moveTo>
                  <a:lnTo>
                    <a:pt x="40133" y="55773"/>
                  </a:lnTo>
                  <a:lnTo>
                    <a:pt x="86" y="55901"/>
                  </a:lnTo>
                  <a:cubicBezTo>
                    <a:pt x="93" y="55901"/>
                    <a:pt x="-3807" y="20016"/>
                    <a:pt x="40133" y="0"/>
                  </a:cubicBezTo>
                  <a:lnTo>
                    <a:pt x="40133" y="0"/>
                  </a:lnTo>
                  <a:close/>
                </a:path>
              </a:pathLst>
            </a:custGeom>
            <a:solidFill>
              <a:srgbClr val="E85826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0" y="2098800"/>
            <a:ext cx="3003550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00" y="1969200"/>
            <a:ext cx="3862388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93" y="4176000"/>
            <a:ext cx="5089525" cy="236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00" y="4273200"/>
            <a:ext cx="3508375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8440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646E2A-C502-4B80-9327-43C666FB6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/>
              <a:t>Обзор коммуникаций – Все студенты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966BD9-39D8-4608-A47C-11BAA2A7B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0341E5-735A-4C33-83E8-D10D173A3CAB}"/>
              </a:ext>
            </a:extLst>
          </p:cNvPr>
          <p:cNvSpPr/>
          <p:nvPr/>
        </p:nvSpPr>
        <p:spPr>
          <a:xfrm>
            <a:off x="9284605" y="1530092"/>
            <a:ext cx="3051270" cy="2616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az-Cyrl-AZ" sz="1100" b="1">
                <a:latin typeface="Calibri"/>
                <a:cs typeface="Calibri" pitchFamily="34" charset="0"/>
              </a:rPr>
              <a:t>Наиболее используемые онлайн-платформы</a:t>
            </a:r>
            <a:endParaRPr lang="en-GB" sz="1100" b="1" dirty="0">
              <a:latin typeface="Calibri"/>
              <a:cs typeface="Calibri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1240D5-4184-469C-8C7E-6897D376841E}"/>
              </a:ext>
            </a:extLst>
          </p:cNvPr>
          <p:cNvSpPr txBox="1"/>
          <p:nvPr/>
        </p:nvSpPr>
        <p:spPr>
          <a:xfrm>
            <a:off x="1043628" y="1553908"/>
            <a:ext cx="2799736" cy="372875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Autofit/>
          </a:bodyPr>
          <a:lstStyle/>
          <a:p>
            <a:r>
              <a:rPr lang="ru-RU" sz="1100" b="1" dirty="0">
                <a:latin typeface="Calibri"/>
                <a:cs typeface="Calibri"/>
              </a:rPr>
              <a:t> Наиболее используемые каналы коммуникации </a:t>
            </a:r>
            <a:endParaRPr lang="ru-RU" sz="1100" dirty="0">
              <a:latin typeface="Calibri"/>
              <a:cs typeface="Calibri"/>
            </a:endParaRPr>
          </a:p>
          <a:p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b="1" dirty="0">
                <a:latin typeface="Calibri"/>
                <a:cs typeface="Calibri"/>
              </a:rPr>
              <a:t>для знакомства с работодателями </a:t>
            </a:r>
            <a:endParaRPr lang="en-GB" sz="1100" b="1" dirty="0">
              <a:latin typeface="Calibri"/>
              <a:cs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6C16E4-0672-4A76-B6A1-B298D57B3AD2}"/>
              </a:ext>
            </a:extLst>
          </p:cNvPr>
          <p:cNvSpPr txBox="1"/>
          <p:nvPr/>
        </p:nvSpPr>
        <p:spPr>
          <a:xfrm>
            <a:off x="5089418" y="1473601"/>
            <a:ext cx="3029932" cy="374702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0000" lnSpcReduction="10000"/>
          </a:bodyPr>
          <a:lstStyle/>
          <a:p>
            <a:pPr lvl="0">
              <a:defRPr/>
            </a:pPr>
            <a:r>
              <a:rPr lang="ru-RU" sz="1100" b="1">
                <a:solidFill>
                  <a:srgbClr val="414041"/>
                </a:solidFill>
              </a:rPr>
              <a:t>Участие в доступных карьерных </a:t>
            </a:r>
          </a:p>
          <a:p>
            <a:pPr lvl="0">
              <a:defRPr/>
            </a:pPr>
            <a:r>
              <a:rPr lang="ru-RU" sz="1100" b="1">
                <a:solidFill>
                  <a:srgbClr val="414041"/>
                </a:solidFill>
              </a:rPr>
              <a:t> ярмарках</a:t>
            </a:r>
            <a:endParaRPr kumimoji="0" lang="sv-SE" sz="1100" b="1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 Placeholder 2"/>
          <p:cNvSpPr txBox="1">
            <a:spLocks/>
          </p:cNvSpPr>
          <p:nvPr/>
        </p:nvSpPr>
        <p:spPr>
          <a:xfrm>
            <a:off x="5054048" y="195528"/>
            <a:ext cx="3423817" cy="309563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8953302-9490-4DC1-8E72-A73A2363F29E}"/>
              </a:ext>
            </a:extLst>
          </p:cNvPr>
          <p:cNvSpPr/>
          <p:nvPr/>
        </p:nvSpPr>
        <p:spPr>
          <a:xfrm>
            <a:off x="9421515" y="3859829"/>
            <a:ext cx="3051270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100" b="1">
                <a:latin typeface="Calibri"/>
                <a:cs typeface="Calibri" pitchFamily="34" charset="0"/>
              </a:rPr>
              <a:t>Самые популярные онлайн-платформы </a:t>
            </a:r>
          </a:p>
          <a:p>
            <a:pPr lvl="0"/>
            <a:r>
              <a:rPr lang="ru-RU" sz="1100" b="1">
                <a:latin typeface="Calibri"/>
                <a:cs typeface="Calibri" pitchFamily="34" charset="0"/>
              </a:rPr>
              <a:t>для знакомства с работодателями</a:t>
            </a:r>
            <a:endParaRPr lang="en-US" sz="1100" dirty="0">
              <a:latin typeface="Calibri"/>
              <a:cs typeface="Calibri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D28B624-3660-45C8-99C2-E9D690CCA2CB}"/>
              </a:ext>
            </a:extLst>
          </p:cNvPr>
          <p:cNvSpPr txBox="1"/>
          <p:nvPr/>
        </p:nvSpPr>
        <p:spPr>
          <a:xfrm>
            <a:off x="5090702" y="3802176"/>
            <a:ext cx="3051270" cy="374702"/>
          </a:xfrm>
          <a:prstGeom prst="rect">
            <a:avLst/>
          </a:prstGeom>
        </p:spPr>
        <p:txBody>
          <a:bodyPr vert="horz" wrap="none" lIns="99551" tIns="49775" rIns="99551" bIns="49775" rtlCol="0" anchor="ctr">
            <a:normAutofit fontScale="97500"/>
          </a:bodyPr>
          <a:lstStyle/>
          <a:p>
            <a:r>
              <a:rPr lang="ru-RU" sz="1100" b="1">
                <a:cs typeface="Calibri"/>
              </a:rPr>
              <a:t>Чаще всего используемые форматы участия</a:t>
            </a:r>
            <a:endParaRPr lang="en-US" sz="1100" dirty="0">
              <a:cs typeface="Calibri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6A6C4B1-43B0-4A6B-A00B-20BAB872CE42}"/>
              </a:ext>
            </a:extLst>
          </p:cNvPr>
          <p:cNvGrpSpPr>
            <a:grpSpLocks noChangeAspect="1"/>
          </p:cNvGrpSpPr>
          <p:nvPr/>
        </p:nvGrpSpPr>
        <p:grpSpPr>
          <a:xfrm>
            <a:off x="690435" y="1547911"/>
            <a:ext cx="292833" cy="310896"/>
            <a:chOff x="7810476" y="4563219"/>
            <a:chExt cx="330630" cy="351025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A01C1E4-6ADD-44CA-8D7E-525D20F8AA7A}"/>
                </a:ext>
              </a:extLst>
            </p:cNvPr>
            <p:cNvSpPr/>
            <p:nvPr/>
          </p:nvSpPr>
          <p:spPr>
            <a:xfrm>
              <a:off x="7829893" y="4858005"/>
              <a:ext cx="100070" cy="55086"/>
            </a:xfrm>
            <a:custGeom>
              <a:avLst/>
              <a:gdLst>
                <a:gd name="connsiteX0" fmla="*/ 69589 w 69666"/>
                <a:gd name="connsiteY0" fmla="*/ 38350 h 38349"/>
                <a:gd name="connsiteX1" fmla="*/ 69667 w 69666"/>
                <a:gd name="connsiteY1" fmla="*/ 37533 h 38349"/>
                <a:gd name="connsiteX2" fmla="*/ 34833 w 69666"/>
                <a:gd name="connsiteY2" fmla="*/ 0 h 38349"/>
                <a:gd name="connsiteX3" fmla="*/ 0 w 69666"/>
                <a:gd name="connsiteY3" fmla="*/ 37533 h 38349"/>
                <a:gd name="connsiteX4" fmla="*/ 36 w 69666"/>
                <a:gd name="connsiteY4" fmla="*/ 37930 h 38349"/>
                <a:gd name="connsiteX5" fmla="*/ 69589 w 69666"/>
                <a:gd name="connsiteY5" fmla="*/ 38350 h 3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666" h="38349">
                  <a:moveTo>
                    <a:pt x="69589" y="38350"/>
                  </a:moveTo>
                  <a:cubicBezTo>
                    <a:pt x="69596" y="38072"/>
                    <a:pt x="69667" y="37810"/>
                    <a:pt x="69667" y="37533"/>
                  </a:cubicBezTo>
                  <a:cubicBezTo>
                    <a:pt x="69667" y="16806"/>
                    <a:pt x="54069" y="0"/>
                    <a:pt x="34833" y="0"/>
                  </a:cubicBezTo>
                  <a:cubicBezTo>
                    <a:pt x="15591" y="0"/>
                    <a:pt x="0" y="16806"/>
                    <a:pt x="0" y="37533"/>
                  </a:cubicBezTo>
                  <a:cubicBezTo>
                    <a:pt x="0" y="37668"/>
                    <a:pt x="36" y="37795"/>
                    <a:pt x="36" y="37930"/>
                  </a:cubicBezTo>
                  <a:cubicBezTo>
                    <a:pt x="17587" y="37725"/>
                    <a:pt x="51462" y="38129"/>
                    <a:pt x="69589" y="38350"/>
                  </a:cubicBezTo>
                  <a:close/>
                </a:path>
              </a:pathLst>
            </a:custGeom>
            <a:solidFill>
              <a:srgbClr val="E85826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E608DE0-61DC-4F3C-A793-A1239C1B749A}"/>
                </a:ext>
              </a:extLst>
            </p:cNvPr>
            <p:cNvSpPr/>
            <p:nvPr/>
          </p:nvSpPr>
          <p:spPr>
            <a:xfrm>
              <a:off x="7810476" y="4838487"/>
              <a:ext cx="138883" cy="75757"/>
            </a:xfrm>
            <a:custGeom>
              <a:avLst/>
              <a:gdLst>
                <a:gd name="connsiteX0" fmla="*/ 92290 w 96686"/>
                <a:gd name="connsiteY0" fmla="*/ 52740 h 52740"/>
                <a:gd name="connsiteX1" fmla="*/ 87893 w 96686"/>
                <a:gd name="connsiteY1" fmla="*/ 48343 h 52740"/>
                <a:gd name="connsiteX2" fmla="*/ 48343 w 96686"/>
                <a:gd name="connsiteY2" fmla="*/ 8793 h 52740"/>
                <a:gd name="connsiteX3" fmla="*/ 8793 w 96686"/>
                <a:gd name="connsiteY3" fmla="*/ 48343 h 52740"/>
                <a:gd name="connsiteX4" fmla="*/ 4397 w 96686"/>
                <a:gd name="connsiteY4" fmla="*/ 52740 h 52740"/>
                <a:gd name="connsiteX5" fmla="*/ 0 w 96686"/>
                <a:gd name="connsiteY5" fmla="*/ 48343 h 52740"/>
                <a:gd name="connsiteX6" fmla="*/ 48343 w 96686"/>
                <a:gd name="connsiteY6" fmla="*/ 0 h 52740"/>
                <a:gd name="connsiteX7" fmla="*/ 96687 w 96686"/>
                <a:gd name="connsiteY7" fmla="*/ 48343 h 52740"/>
                <a:gd name="connsiteX8" fmla="*/ 92290 w 96686"/>
                <a:gd name="connsiteY8" fmla="*/ 52740 h 5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686" h="52740">
                  <a:moveTo>
                    <a:pt x="92290" y="52740"/>
                  </a:moveTo>
                  <a:cubicBezTo>
                    <a:pt x="89868" y="52740"/>
                    <a:pt x="87893" y="50773"/>
                    <a:pt x="87893" y="48343"/>
                  </a:cubicBezTo>
                  <a:cubicBezTo>
                    <a:pt x="87893" y="26530"/>
                    <a:pt x="70157" y="8793"/>
                    <a:pt x="48343" y="8793"/>
                  </a:cubicBezTo>
                  <a:cubicBezTo>
                    <a:pt x="26530" y="8793"/>
                    <a:pt x="8793" y="26530"/>
                    <a:pt x="8793" y="48343"/>
                  </a:cubicBezTo>
                  <a:cubicBezTo>
                    <a:pt x="8793" y="50773"/>
                    <a:pt x="6819" y="52740"/>
                    <a:pt x="4397" y="52740"/>
                  </a:cubicBezTo>
                  <a:cubicBezTo>
                    <a:pt x="1974" y="52740"/>
                    <a:pt x="0" y="50773"/>
                    <a:pt x="0" y="48343"/>
                  </a:cubicBezTo>
                  <a:cubicBezTo>
                    <a:pt x="0" y="21685"/>
                    <a:pt x="21685" y="0"/>
                    <a:pt x="48343" y="0"/>
                  </a:cubicBezTo>
                  <a:cubicBezTo>
                    <a:pt x="75001" y="0"/>
                    <a:pt x="96687" y="21685"/>
                    <a:pt x="96687" y="48343"/>
                  </a:cubicBezTo>
                  <a:cubicBezTo>
                    <a:pt x="96687" y="50766"/>
                    <a:pt x="94712" y="52740"/>
                    <a:pt x="92290" y="52740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4B8D320-972D-4640-ABF1-4E746DBEAE5D}"/>
                </a:ext>
              </a:extLst>
            </p:cNvPr>
            <p:cNvSpPr/>
            <p:nvPr/>
          </p:nvSpPr>
          <p:spPr>
            <a:xfrm>
              <a:off x="8015893" y="4746834"/>
              <a:ext cx="106730" cy="83174"/>
            </a:xfrm>
            <a:custGeom>
              <a:avLst/>
              <a:gdLst>
                <a:gd name="connsiteX0" fmla="*/ 37099 w 74302"/>
                <a:gd name="connsiteY0" fmla="*/ 57903 h 57903"/>
                <a:gd name="connsiteX1" fmla="*/ 24470 w 74302"/>
                <a:gd name="connsiteY1" fmla="*/ 55680 h 57903"/>
                <a:gd name="connsiteX2" fmla="*/ 0 w 74302"/>
                <a:gd name="connsiteY2" fmla="*/ 20797 h 57903"/>
                <a:gd name="connsiteX3" fmla="*/ 4389 w 74302"/>
                <a:gd name="connsiteY3" fmla="*/ 16393 h 57903"/>
                <a:gd name="connsiteX4" fmla="*/ 4397 w 74302"/>
                <a:gd name="connsiteY4" fmla="*/ 16393 h 57903"/>
                <a:gd name="connsiteX5" fmla="*/ 8793 w 74302"/>
                <a:gd name="connsiteY5" fmla="*/ 20783 h 57903"/>
                <a:gd name="connsiteX6" fmla="*/ 27467 w 74302"/>
                <a:gd name="connsiteY6" fmla="*/ 47419 h 57903"/>
                <a:gd name="connsiteX7" fmla="*/ 58891 w 74302"/>
                <a:gd name="connsiteY7" fmla="*/ 38995 h 57903"/>
                <a:gd name="connsiteX8" fmla="*/ 61761 w 74302"/>
                <a:gd name="connsiteY8" fmla="*/ 6591 h 57903"/>
                <a:gd name="connsiteX9" fmla="*/ 63373 w 74302"/>
                <a:gd name="connsiteY9" fmla="*/ 589 h 57903"/>
                <a:gd name="connsiteX10" fmla="*/ 69368 w 74302"/>
                <a:gd name="connsiteY10" fmla="*/ 2208 h 57903"/>
                <a:gd name="connsiteX11" fmla="*/ 65618 w 74302"/>
                <a:gd name="connsiteY11" fmla="*/ 44649 h 57903"/>
                <a:gd name="connsiteX12" fmla="*/ 37099 w 74302"/>
                <a:gd name="connsiteY12" fmla="*/ 57903 h 5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302" h="57903">
                  <a:moveTo>
                    <a:pt x="37099" y="57903"/>
                  </a:moveTo>
                  <a:cubicBezTo>
                    <a:pt x="32866" y="57903"/>
                    <a:pt x="28590" y="57179"/>
                    <a:pt x="24470" y="55680"/>
                  </a:cubicBezTo>
                  <a:cubicBezTo>
                    <a:pt x="9852" y="50367"/>
                    <a:pt x="21" y="36353"/>
                    <a:pt x="0" y="20797"/>
                  </a:cubicBezTo>
                  <a:cubicBezTo>
                    <a:pt x="0" y="18368"/>
                    <a:pt x="1968" y="16400"/>
                    <a:pt x="4389" y="16393"/>
                  </a:cubicBezTo>
                  <a:cubicBezTo>
                    <a:pt x="4397" y="16393"/>
                    <a:pt x="4397" y="16393"/>
                    <a:pt x="4397" y="16393"/>
                  </a:cubicBezTo>
                  <a:cubicBezTo>
                    <a:pt x="6819" y="16393"/>
                    <a:pt x="8786" y="18361"/>
                    <a:pt x="8793" y="20783"/>
                  </a:cubicBezTo>
                  <a:cubicBezTo>
                    <a:pt x="8815" y="32659"/>
                    <a:pt x="16316" y="43364"/>
                    <a:pt x="27467" y="47419"/>
                  </a:cubicBezTo>
                  <a:cubicBezTo>
                    <a:pt x="38662" y="51489"/>
                    <a:pt x="51263" y="48094"/>
                    <a:pt x="58891" y="38995"/>
                  </a:cubicBezTo>
                  <a:cubicBezTo>
                    <a:pt x="66527" y="29903"/>
                    <a:pt x="67685" y="16883"/>
                    <a:pt x="61761" y="6591"/>
                  </a:cubicBezTo>
                  <a:cubicBezTo>
                    <a:pt x="60546" y="4489"/>
                    <a:pt x="61278" y="1797"/>
                    <a:pt x="63373" y="589"/>
                  </a:cubicBezTo>
                  <a:cubicBezTo>
                    <a:pt x="65469" y="-626"/>
                    <a:pt x="68161" y="99"/>
                    <a:pt x="69368" y="2208"/>
                  </a:cubicBezTo>
                  <a:cubicBezTo>
                    <a:pt x="77132" y="15690"/>
                    <a:pt x="75626" y="32737"/>
                    <a:pt x="65618" y="44649"/>
                  </a:cubicBezTo>
                  <a:cubicBezTo>
                    <a:pt x="58437" y="53208"/>
                    <a:pt x="47889" y="57903"/>
                    <a:pt x="37099" y="57903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26F06D2-C316-4A16-820B-497247A49C40}"/>
                </a:ext>
              </a:extLst>
            </p:cNvPr>
            <p:cNvSpPr/>
            <p:nvPr/>
          </p:nvSpPr>
          <p:spPr>
            <a:xfrm>
              <a:off x="7999844" y="4838487"/>
              <a:ext cx="138883" cy="75757"/>
            </a:xfrm>
            <a:custGeom>
              <a:avLst/>
              <a:gdLst>
                <a:gd name="connsiteX0" fmla="*/ 92290 w 96686"/>
                <a:gd name="connsiteY0" fmla="*/ 52740 h 52740"/>
                <a:gd name="connsiteX1" fmla="*/ 87893 w 96686"/>
                <a:gd name="connsiteY1" fmla="*/ 48343 h 52740"/>
                <a:gd name="connsiteX2" fmla="*/ 48343 w 96686"/>
                <a:gd name="connsiteY2" fmla="*/ 8793 h 52740"/>
                <a:gd name="connsiteX3" fmla="*/ 8793 w 96686"/>
                <a:gd name="connsiteY3" fmla="*/ 48343 h 52740"/>
                <a:gd name="connsiteX4" fmla="*/ 4397 w 96686"/>
                <a:gd name="connsiteY4" fmla="*/ 52740 h 52740"/>
                <a:gd name="connsiteX5" fmla="*/ 0 w 96686"/>
                <a:gd name="connsiteY5" fmla="*/ 48343 h 52740"/>
                <a:gd name="connsiteX6" fmla="*/ 48343 w 96686"/>
                <a:gd name="connsiteY6" fmla="*/ 0 h 52740"/>
                <a:gd name="connsiteX7" fmla="*/ 96687 w 96686"/>
                <a:gd name="connsiteY7" fmla="*/ 48343 h 52740"/>
                <a:gd name="connsiteX8" fmla="*/ 92290 w 96686"/>
                <a:gd name="connsiteY8" fmla="*/ 52740 h 5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686" h="52740">
                  <a:moveTo>
                    <a:pt x="92290" y="52740"/>
                  </a:moveTo>
                  <a:cubicBezTo>
                    <a:pt x="89868" y="52740"/>
                    <a:pt x="87893" y="50773"/>
                    <a:pt x="87893" y="48343"/>
                  </a:cubicBezTo>
                  <a:cubicBezTo>
                    <a:pt x="87893" y="26530"/>
                    <a:pt x="70157" y="8793"/>
                    <a:pt x="48343" y="8793"/>
                  </a:cubicBezTo>
                  <a:cubicBezTo>
                    <a:pt x="26530" y="8793"/>
                    <a:pt x="8793" y="26530"/>
                    <a:pt x="8793" y="48343"/>
                  </a:cubicBezTo>
                  <a:cubicBezTo>
                    <a:pt x="8793" y="50773"/>
                    <a:pt x="6819" y="52740"/>
                    <a:pt x="4397" y="52740"/>
                  </a:cubicBezTo>
                  <a:cubicBezTo>
                    <a:pt x="1974" y="52740"/>
                    <a:pt x="0" y="50773"/>
                    <a:pt x="0" y="48343"/>
                  </a:cubicBezTo>
                  <a:cubicBezTo>
                    <a:pt x="0" y="21685"/>
                    <a:pt x="21685" y="0"/>
                    <a:pt x="48343" y="0"/>
                  </a:cubicBezTo>
                  <a:cubicBezTo>
                    <a:pt x="75001" y="0"/>
                    <a:pt x="96687" y="21685"/>
                    <a:pt x="96687" y="48343"/>
                  </a:cubicBezTo>
                  <a:cubicBezTo>
                    <a:pt x="96687" y="50766"/>
                    <a:pt x="94712" y="52740"/>
                    <a:pt x="92290" y="52740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C6C2589-10DF-4C3D-BC1A-7924E44ADD33}"/>
                </a:ext>
              </a:extLst>
            </p:cNvPr>
            <p:cNvSpPr/>
            <p:nvPr/>
          </p:nvSpPr>
          <p:spPr>
            <a:xfrm>
              <a:off x="7992274" y="4640833"/>
              <a:ext cx="104581" cy="12631"/>
            </a:xfrm>
            <a:custGeom>
              <a:avLst/>
              <a:gdLst>
                <a:gd name="connsiteX0" fmla="*/ 68410 w 72806"/>
                <a:gd name="connsiteY0" fmla="*/ 8794 h 8793"/>
                <a:gd name="connsiteX1" fmla="*/ 4397 w 72806"/>
                <a:gd name="connsiteY1" fmla="*/ 8794 h 8793"/>
                <a:gd name="connsiteX2" fmla="*/ 0 w 72806"/>
                <a:gd name="connsiteY2" fmla="*/ 4397 h 8793"/>
                <a:gd name="connsiteX3" fmla="*/ 4397 w 72806"/>
                <a:gd name="connsiteY3" fmla="*/ 0 h 8793"/>
                <a:gd name="connsiteX4" fmla="*/ 68410 w 72806"/>
                <a:gd name="connsiteY4" fmla="*/ 0 h 8793"/>
                <a:gd name="connsiteX5" fmla="*/ 72806 w 72806"/>
                <a:gd name="connsiteY5" fmla="*/ 4397 h 8793"/>
                <a:gd name="connsiteX6" fmla="*/ 68410 w 72806"/>
                <a:gd name="connsiteY6" fmla="*/ 8794 h 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806" h="8793">
                  <a:moveTo>
                    <a:pt x="68410" y="8794"/>
                  </a:moveTo>
                  <a:lnTo>
                    <a:pt x="4397" y="8794"/>
                  </a:lnTo>
                  <a:cubicBezTo>
                    <a:pt x="1975" y="8794"/>
                    <a:pt x="0" y="6826"/>
                    <a:pt x="0" y="4397"/>
                  </a:cubicBezTo>
                  <a:cubicBezTo>
                    <a:pt x="0" y="1968"/>
                    <a:pt x="1975" y="0"/>
                    <a:pt x="4397" y="0"/>
                  </a:cubicBezTo>
                  <a:lnTo>
                    <a:pt x="68410" y="0"/>
                  </a:lnTo>
                  <a:cubicBezTo>
                    <a:pt x="70832" y="0"/>
                    <a:pt x="72806" y="1968"/>
                    <a:pt x="72806" y="4397"/>
                  </a:cubicBezTo>
                  <a:cubicBezTo>
                    <a:pt x="72806" y="6826"/>
                    <a:pt x="70832" y="8794"/>
                    <a:pt x="68410" y="8794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60C9F31-A6A6-4D19-B9BD-C0D767A5EEDF}"/>
                </a:ext>
              </a:extLst>
            </p:cNvPr>
            <p:cNvSpPr/>
            <p:nvPr/>
          </p:nvSpPr>
          <p:spPr>
            <a:xfrm>
              <a:off x="7992274" y="4666381"/>
              <a:ext cx="104581" cy="12631"/>
            </a:xfrm>
            <a:custGeom>
              <a:avLst/>
              <a:gdLst>
                <a:gd name="connsiteX0" fmla="*/ 68410 w 72806"/>
                <a:gd name="connsiteY0" fmla="*/ 8794 h 8793"/>
                <a:gd name="connsiteX1" fmla="*/ 4397 w 72806"/>
                <a:gd name="connsiteY1" fmla="*/ 8794 h 8793"/>
                <a:gd name="connsiteX2" fmla="*/ 0 w 72806"/>
                <a:gd name="connsiteY2" fmla="*/ 4397 h 8793"/>
                <a:gd name="connsiteX3" fmla="*/ 4397 w 72806"/>
                <a:gd name="connsiteY3" fmla="*/ 0 h 8793"/>
                <a:gd name="connsiteX4" fmla="*/ 68410 w 72806"/>
                <a:gd name="connsiteY4" fmla="*/ 0 h 8793"/>
                <a:gd name="connsiteX5" fmla="*/ 72806 w 72806"/>
                <a:gd name="connsiteY5" fmla="*/ 4397 h 8793"/>
                <a:gd name="connsiteX6" fmla="*/ 68410 w 72806"/>
                <a:gd name="connsiteY6" fmla="*/ 8794 h 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806" h="8793">
                  <a:moveTo>
                    <a:pt x="68410" y="8794"/>
                  </a:moveTo>
                  <a:lnTo>
                    <a:pt x="4397" y="8794"/>
                  </a:lnTo>
                  <a:cubicBezTo>
                    <a:pt x="1975" y="8794"/>
                    <a:pt x="0" y="6826"/>
                    <a:pt x="0" y="4397"/>
                  </a:cubicBezTo>
                  <a:cubicBezTo>
                    <a:pt x="0" y="1968"/>
                    <a:pt x="1975" y="0"/>
                    <a:pt x="4397" y="0"/>
                  </a:cubicBezTo>
                  <a:lnTo>
                    <a:pt x="68410" y="0"/>
                  </a:lnTo>
                  <a:cubicBezTo>
                    <a:pt x="70832" y="0"/>
                    <a:pt x="72806" y="1968"/>
                    <a:pt x="72806" y="4397"/>
                  </a:cubicBezTo>
                  <a:cubicBezTo>
                    <a:pt x="72806" y="6826"/>
                    <a:pt x="70832" y="8794"/>
                    <a:pt x="68410" y="8794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256E2C3-C573-4C83-B585-B6C778496139}"/>
                </a:ext>
              </a:extLst>
            </p:cNvPr>
            <p:cNvSpPr/>
            <p:nvPr/>
          </p:nvSpPr>
          <p:spPr>
            <a:xfrm>
              <a:off x="7935490" y="4563219"/>
              <a:ext cx="149649" cy="205448"/>
            </a:xfrm>
            <a:custGeom>
              <a:avLst/>
              <a:gdLst>
                <a:gd name="connsiteX0" fmla="*/ 4399 w 104181"/>
                <a:gd name="connsiteY0" fmla="*/ 143027 h 143027"/>
                <a:gd name="connsiteX1" fmla="*/ 1288 w 104181"/>
                <a:gd name="connsiteY1" fmla="*/ 141741 h 143027"/>
                <a:gd name="connsiteX2" fmla="*/ 428 w 104181"/>
                <a:gd name="connsiteY2" fmla="*/ 136741 h 143027"/>
                <a:gd name="connsiteX3" fmla="*/ 17816 w 104181"/>
                <a:gd name="connsiteY3" fmla="*/ 100231 h 143027"/>
                <a:gd name="connsiteX4" fmla="*/ 17397 w 104181"/>
                <a:gd name="connsiteY4" fmla="*/ 34400 h 143027"/>
                <a:gd name="connsiteX5" fmla="*/ 75912 w 104181"/>
                <a:gd name="connsiteY5" fmla="*/ 0 h 143027"/>
                <a:gd name="connsiteX6" fmla="*/ 75998 w 104181"/>
                <a:gd name="connsiteY6" fmla="*/ 0 h 143027"/>
                <a:gd name="connsiteX7" fmla="*/ 80387 w 104181"/>
                <a:gd name="connsiteY7" fmla="*/ 4404 h 143027"/>
                <a:gd name="connsiteX8" fmla="*/ 75990 w 104181"/>
                <a:gd name="connsiteY8" fmla="*/ 8793 h 143027"/>
                <a:gd name="connsiteX9" fmla="*/ 75912 w 104181"/>
                <a:gd name="connsiteY9" fmla="*/ 8793 h 143027"/>
                <a:gd name="connsiteX10" fmla="*/ 25083 w 104181"/>
                <a:gd name="connsiteY10" fmla="*/ 38669 h 143027"/>
                <a:gd name="connsiteX11" fmla="*/ 26525 w 104181"/>
                <a:gd name="connsiteY11" fmla="*/ 97674 h 143027"/>
                <a:gd name="connsiteX12" fmla="*/ 26766 w 104181"/>
                <a:gd name="connsiteY12" fmla="*/ 101886 h 143027"/>
                <a:gd name="connsiteX13" fmla="*/ 13689 w 104181"/>
                <a:gd name="connsiteY13" fmla="*/ 129332 h 143027"/>
                <a:gd name="connsiteX14" fmla="*/ 41136 w 104181"/>
                <a:gd name="connsiteY14" fmla="*/ 116270 h 143027"/>
                <a:gd name="connsiteX15" fmla="*/ 45341 w 104181"/>
                <a:gd name="connsiteY15" fmla="*/ 116504 h 143027"/>
                <a:gd name="connsiteX16" fmla="*/ 98124 w 104181"/>
                <a:gd name="connsiteY16" fmla="*/ 120965 h 143027"/>
                <a:gd name="connsiteX17" fmla="*/ 103856 w 104181"/>
                <a:gd name="connsiteY17" fmla="*/ 123373 h 143027"/>
                <a:gd name="connsiteX18" fmla="*/ 101441 w 104181"/>
                <a:gd name="connsiteY18" fmla="*/ 129098 h 143027"/>
                <a:gd name="connsiteX19" fmla="*/ 42791 w 104181"/>
                <a:gd name="connsiteY19" fmla="*/ 125213 h 143027"/>
                <a:gd name="connsiteX20" fmla="*/ 6281 w 104181"/>
                <a:gd name="connsiteY20" fmla="*/ 142594 h 143027"/>
                <a:gd name="connsiteX21" fmla="*/ 4399 w 104181"/>
                <a:gd name="connsiteY21" fmla="*/ 143027 h 14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181" h="143027">
                  <a:moveTo>
                    <a:pt x="4399" y="143027"/>
                  </a:moveTo>
                  <a:cubicBezTo>
                    <a:pt x="3255" y="143027"/>
                    <a:pt x="2140" y="142580"/>
                    <a:pt x="1288" y="141741"/>
                  </a:cubicBezTo>
                  <a:cubicBezTo>
                    <a:pt x="-27" y="140428"/>
                    <a:pt x="-374" y="138424"/>
                    <a:pt x="428" y="136741"/>
                  </a:cubicBezTo>
                  <a:lnTo>
                    <a:pt x="17816" y="100231"/>
                  </a:lnTo>
                  <a:cubicBezTo>
                    <a:pt x="6182" y="79945"/>
                    <a:pt x="5968" y="54942"/>
                    <a:pt x="17397" y="34400"/>
                  </a:cubicBezTo>
                  <a:cubicBezTo>
                    <a:pt x="29203" y="13176"/>
                    <a:pt x="51627" y="0"/>
                    <a:pt x="75912" y="0"/>
                  </a:cubicBezTo>
                  <a:cubicBezTo>
                    <a:pt x="75941" y="0"/>
                    <a:pt x="75962" y="0"/>
                    <a:pt x="75998" y="0"/>
                  </a:cubicBezTo>
                  <a:cubicBezTo>
                    <a:pt x="78419" y="7"/>
                    <a:pt x="80387" y="1975"/>
                    <a:pt x="80387" y="4404"/>
                  </a:cubicBezTo>
                  <a:cubicBezTo>
                    <a:pt x="80380" y="6833"/>
                    <a:pt x="78413" y="8793"/>
                    <a:pt x="75990" y="8793"/>
                  </a:cubicBezTo>
                  <a:cubicBezTo>
                    <a:pt x="75983" y="8787"/>
                    <a:pt x="75933" y="8787"/>
                    <a:pt x="75912" y="8793"/>
                  </a:cubicBezTo>
                  <a:cubicBezTo>
                    <a:pt x="54809" y="8793"/>
                    <a:pt x="35333" y="20237"/>
                    <a:pt x="25083" y="38669"/>
                  </a:cubicBezTo>
                  <a:cubicBezTo>
                    <a:pt x="14805" y="57130"/>
                    <a:pt x="15359" y="79746"/>
                    <a:pt x="26525" y="97674"/>
                  </a:cubicBezTo>
                  <a:cubicBezTo>
                    <a:pt x="27313" y="98945"/>
                    <a:pt x="27413" y="100537"/>
                    <a:pt x="26766" y="101886"/>
                  </a:cubicBezTo>
                  <a:lnTo>
                    <a:pt x="13689" y="129332"/>
                  </a:lnTo>
                  <a:lnTo>
                    <a:pt x="41136" y="116270"/>
                  </a:lnTo>
                  <a:cubicBezTo>
                    <a:pt x="42478" y="115624"/>
                    <a:pt x="44062" y="115709"/>
                    <a:pt x="45341" y="116504"/>
                  </a:cubicBezTo>
                  <a:cubicBezTo>
                    <a:pt x="61152" y="126349"/>
                    <a:pt x="80906" y="128004"/>
                    <a:pt x="98124" y="120965"/>
                  </a:cubicBezTo>
                  <a:cubicBezTo>
                    <a:pt x="100382" y="120042"/>
                    <a:pt x="102939" y="121121"/>
                    <a:pt x="103856" y="123373"/>
                  </a:cubicBezTo>
                  <a:cubicBezTo>
                    <a:pt x="104772" y="125618"/>
                    <a:pt x="103692" y="128182"/>
                    <a:pt x="101441" y="129098"/>
                  </a:cubicBezTo>
                  <a:cubicBezTo>
                    <a:pt x="82355" y="136897"/>
                    <a:pt x="60612" y="135405"/>
                    <a:pt x="42791" y="125213"/>
                  </a:cubicBezTo>
                  <a:lnTo>
                    <a:pt x="6281" y="142594"/>
                  </a:lnTo>
                  <a:cubicBezTo>
                    <a:pt x="5684" y="142885"/>
                    <a:pt x="5038" y="143027"/>
                    <a:pt x="4399" y="143027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87CFE72-C0B4-4BC6-B547-D0FADE8270E1}"/>
                </a:ext>
              </a:extLst>
            </p:cNvPr>
            <p:cNvSpPr/>
            <p:nvPr/>
          </p:nvSpPr>
          <p:spPr>
            <a:xfrm>
              <a:off x="8038350" y="4563219"/>
              <a:ext cx="102756" cy="172756"/>
            </a:xfrm>
            <a:custGeom>
              <a:avLst/>
              <a:gdLst>
                <a:gd name="connsiteX0" fmla="*/ 43733 w 71536"/>
                <a:gd name="connsiteY0" fmla="*/ 120269 h 120268"/>
                <a:gd name="connsiteX1" fmla="*/ 40310 w 71536"/>
                <a:gd name="connsiteY1" fmla="*/ 118621 h 120268"/>
                <a:gd name="connsiteX2" fmla="*/ 40977 w 71536"/>
                <a:gd name="connsiteY2" fmla="*/ 112449 h 120268"/>
                <a:gd name="connsiteX3" fmla="*/ 59424 w 71536"/>
                <a:gd name="connsiteY3" fmla="*/ 47654 h 120268"/>
                <a:gd name="connsiteX4" fmla="*/ 45303 w 71536"/>
                <a:gd name="connsiteY4" fmla="*/ 25479 h 120268"/>
                <a:gd name="connsiteX5" fmla="*/ 4496 w 71536"/>
                <a:gd name="connsiteY5" fmla="*/ 8793 h 120268"/>
                <a:gd name="connsiteX6" fmla="*/ 4404 w 71536"/>
                <a:gd name="connsiteY6" fmla="*/ 8793 h 120268"/>
                <a:gd name="connsiteX7" fmla="*/ 4397 w 71536"/>
                <a:gd name="connsiteY7" fmla="*/ 8793 h 120268"/>
                <a:gd name="connsiteX8" fmla="*/ 0 w 71536"/>
                <a:gd name="connsiteY8" fmla="*/ 4404 h 120268"/>
                <a:gd name="connsiteX9" fmla="*/ 4503 w 71536"/>
                <a:gd name="connsiteY9" fmla="*/ 0 h 120268"/>
                <a:gd name="connsiteX10" fmla="*/ 51469 w 71536"/>
                <a:gd name="connsiteY10" fmla="*/ 19200 h 120268"/>
                <a:gd name="connsiteX11" fmla="*/ 67720 w 71536"/>
                <a:gd name="connsiteY11" fmla="*/ 44721 h 120268"/>
                <a:gd name="connsiteX12" fmla="*/ 46504 w 71536"/>
                <a:gd name="connsiteY12" fmla="*/ 119289 h 120268"/>
                <a:gd name="connsiteX13" fmla="*/ 43733 w 71536"/>
                <a:gd name="connsiteY13" fmla="*/ 120269 h 12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1536" h="120268">
                  <a:moveTo>
                    <a:pt x="43733" y="120269"/>
                  </a:moveTo>
                  <a:cubicBezTo>
                    <a:pt x="42448" y="120269"/>
                    <a:pt x="41177" y="119708"/>
                    <a:pt x="40310" y="118621"/>
                  </a:cubicBezTo>
                  <a:cubicBezTo>
                    <a:pt x="38783" y="116732"/>
                    <a:pt x="39088" y="113969"/>
                    <a:pt x="40977" y="112449"/>
                  </a:cubicBezTo>
                  <a:cubicBezTo>
                    <a:pt x="60234" y="96971"/>
                    <a:pt x="67642" y="70938"/>
                    <a:pt x="59424" y="47654"/>
                  </a:cubicBezTo>
                  <a:cubicBezTo>
                    <a:pt x="56477" y="39315"/>
                    <a:pt x="51597" y="31644"/>
                    <a:pt x="45303" y="25479"/>
                  </a:cubicBezTo>
                  <a:cubicBezTo>
                    <a:pt x="34336" y="14718"/>
                    <a:pt x="19853" y="8793"/>
                    <a:pt x="4496" y="8793"/>
                  </a:cubicBezTo>
                  <a:cubicBezTo>
                    <a:pt x="4468" y="8793"/>
                    <a:pt x="4432" y="8793"/>
                    <a:pt x="4404" y="8793"/>
                  </a:cubicBezTo>
                  <a:lnTo>
                    <a:pt x="4397" y="8793"/>
                  </a:lnTo>
                  <a:cubicBezTo>
                    <a:pt x="1975" y="8793"/>
                    <a:pt x="7" y="6826"/>
                    <a:pt x="0" y="4404"/>
                  </a:cubicBezTo>
                  <a:cubicBezTo>
                    <a:pt x="0" y="1939"/>
                    <a:pt x="1890" y="163"/>
                    <a:pt x="4503" y="0"/>
                  </a:cubicBezTo>
                  <a:cubicBezTo>
                    <a:pt x="22176" y="0"/>
                    <a:pt x="38847" y="6819"/>
                    <a:pt x="51469" y="19200"/>
                  </a:cubicBezTo>
                  <a:cubicBezTo>
                    <a:pt x="58707" y="26296"/>
                    <a:pt x="64325" y="35125"/>
                    <a:pt x="67720" y="44721"/>
                  </a:cubicBezTo>
                  <a:cubicBezTo>
                    <a:pt x="77182" y="71514"/>
                    <a:pt x="68658" y="101481"/>
                    <a:pt x="46504" y="119289"/>
                  </a:cubicBezTo>
                  <a:cubicBezTo>
                    <a:pt x="45680" y="119949"/>
                    <a:pt x="44707" y="120269"/>
                    <a:pt x="43733" y="120269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1809C99-C573-4FE6-8058-1AF559510DBC}"/>
                </a:ext>
              </a:extLst>
            </p:cNvPr>
            <p:cNvSpPr/>
            <p:nvPr/>
          </p:nvSpPr>
          <p:spPr>
            <a:xfrm>
              <a:off x="7980927" y="4582411"/>
              <a:ext cx="128088" cy="38893"/>
            </a:xfrm>
            <a:custGeom>
              <a:avLst/>
              <a:gdLst>
                <a:gd name="connsiteX0" fmla="*/ 0 w 89171"/>
                <a:gd name="connsiteY0" fmla="*/ 27013 h 27076"/>
                <a:gd name="connsiteX1" fmla="*/ 69077 w 89171"/>
                <a:gd name="connsiteY1" fmla="*/ 27077 h 27076"/>
                <a:gd name="connsiteX2" fmla="*/ 89172 w 89171"/>
                <a:gd name="connsiteY2" fmla="*/ 27070 h 27076"/>
                <a:gd name="connsiteX3" fmla="*/ 44564 w 89171"/>
                <a:gd name="connsiteY3" fmla="*/ 0 h 27076"/>
                <a:gd name="connsiteX4" fmla="*/ 0 w 89171"/>
                <a:gd name="connsiteY4" fmla="*/ 27013 h 2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71" h="27076">
                  <a:moveTo>
                    <a:pt x="0" y="27013"/>
                  </a:moveTo>
                  <a:cubicBezTo>
                    <a:pt x="35146" y="27006"/>
                    <a:pt x="63267" y="27077"/>
                    <a:pt x="69077" y="27077"/>
                  </a:cubicBezTo>
                  <a:cubicBezTo>
                    <a:pt x="71741" y="27077"/>
                    <a:pt x="78957" y="27070"/>
                    <a:pt x="89172" y="27070"/>
                  </a:cubicBezTo>
                  <a:cubicBezTo>
                    <a:pt x="80690" y="11010"/>
                    <a:pt x="64012" y="0"/>
                    <a:pt x="44564" y="0"/>
                  </a:cubicBezTo>
                  <a:cubicBezTo>
                    <a:pt x="25152" y="-7"/>
                    <a:pt x="8488" y="10981"/>
                    <a:pt x="0" y="27013"/>
                  </a:cubicBezTo>
                  <a:close/>
                </a:path>
              </a:pathLst>
            </a:custGeom>
            <a:solidFill>
              <a:srgbClr val="E85826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FA73814-70FF-4039-9957-792543EE8B3D}"/>
                </a:ext>
              </a:extLst>
            </p:cNvPr>
            <p:cNvSpPr/>
            <p:nvPr/>
          </p:nvSpPr>
          <p:spPr>
            <a:xfrm>
              <a:off x="7992274" y="4693185"/>
              <a:ext cx="104581" cy="12631"/>
            </a:xfrm>
            <a:custGeom>
              <a:avLst/>
              <a:gdLst>
                <a:gd name="connsiteX0" fmla="*/ 68410 w 72806"/>
                <a:gd name="connsiteY0" fmla="*/ 8794 h 8793"/>
                <a:gd name="connsiteX1" fmla="*/ 4397 w 72806"/>
                <a:gd name="connsiteY1" fmla="*/ 8794 h 8793"/>
                <a:gd name="connsiteX2" fmla="*/ 0 w 72806"/>
                <a:gd name="connsiteY2" fmla="*/ 4397 h 8793"/>
                <a:gd name="connsiteX3" fmla="*/ 4397 w 72806"/>
                <a:gd name="connsiteY3" fmla="*/ 0 h 8793"/>
                <a:gd name="connsiteX4" fmla="*/ 68410 w 72806"/>
                <a:gd name="connsiteY4" fmla="*/ 0 h 8793"/>
                <a:gd name="connsiteX5" fmla="*/ 72806 w 72806"/>
                <a:gd name="connsiteY5" fmla="*/ 4397 h 8793"/>
                <a:gd name="connsiteX6" fmla="*/ 68410 w 72806"/>
                <a:gd name="connsiteY6" fmla="*/ 8794 h 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806" h="8793">
                  <a:moveTo>
                    <a:pt x="68410" y="8794"/>
                  </a:moveTo>
                  <a:lnTo>
                    <a:pt x="4397" y="8794"/>
                  </a:lnTo>
                  <a:cubicBezTo>
                    <a:pt x="1975" y="8794"/>
                    <a:pt x="0" y="6826"/>
                    <a:pt x="0" y="4397"/>
                  </a:cubicBezTo>
                  <a:cubicBezTo>
                    <a:pt x="0" y="1968"/>
                    <a:pt x="1975" y="0"/>
                    <a:pt x="4397" y="0"/>
                  </a:cubicBezTo>
                  <a:lnTo>
                    <a:pt x="68410" y="0"/>
                  </a:lnTo>
                  <a:cubicBezTo>
                    <a:pt x="70832" y="0"/>
                    <a:pt x="72806" y="1968"/>
                    <a:pt x="72806" y="4397"/>
                  </a:cubicBezTo>
                  <a:cubicBezTo>
                    <a:pt x="72806" y="6826"/>
                    <a:pt x="70832" y="8794"/>
                    <a:pt x="68410" y="8794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AE0ECE2-CC68-47AB-BD18-32667CFCBB95}"/>
                </a:ext>
              </a:extLst>
            </p:cNvPr>
            <p:cNvSpPr/>
            <p:nvPr/>
          </p:nvSpPr>
          <p:spPr>
            <a:xfrm>
              <a:off x="7827066" y="4729938"/>
              <a:ext cx="105687" cy="105661"/>
            </a:xfrm>
            <a:custGeom>
              <a:avLst/>
              <a:gdLst>
                <a:gd name="connsiteX0" fmla="*/ 36737 w 73576"/>
                <a:gd name="connsiteY0" fmla="*/ 73558 h 73558"/>
                <a:gd name="connsiteX1" fmla="*/ 21153 w 73576"/>
                <a:gd name="connsiteY1" fmla="*/ 70071 h 73558"/>
                <a:gd name="connsiteX2" fmla="*/ 0 w 73576"/>
                <a:gd name="connsiteY2" fmla="*/ 37077 h 73558"/>
                <a:gd name="connsiteX3" fmla="*/ 4362 w 73576"/>
                <a:gd name="connsiteY3" fmla="*/ 32645 h 73558"/>
                <a:gd name="connsiteX4" fmla="*/ 4397 w 73576"/>
                <a:gd name="connsiteY4" fmla="*/ 32645 h 73558"/>
                <a:gd name="connsiteX5" fmla="*/ 8794 w 73576"/>
                <a:gd name="connsiteY5" fmla="*/ 37006 h 73558"/>
                <a:gd name="connsiteX6" fmla="*/ 24889 w 73576"/>
                <a:gd name="connsiteY6" fmla="*/ 62122 h 73558"/>
                <a:gd name="connsiteX7" fmla="*/ 62138 w 73576"/>
                <a:gd name="connsiteY7" fmla="*/ 48683 h 73558"/>
                <a:gd name="connsiteX8" fmla="*/ 48692 w 73576"/>
                <a:gd name="connsiteY8" fmla="*/ 11435 h 73558"/>
                <a:gd name="connsiteX9" fmla="*/ 11443 w 73576"/>
                <a:gd name="connsiteY9" fmla="*/ 24881 h 73558"/>
                <a:gd name="connsiteX10" fmla="*/ 5598 w 73576"/>
                <a:gd name="connsiteY10" fmla="*/ 26991 h 73558"/>
                <a:gd name="connsiteX11" fmla="*/ 3488 w 73576"/>
                <a:gd name="connsiteY11" fmla="*/ 21145 h 73558"/>
                <a:gd name="connsiteX12" fmla="*/ 52428 w 73576"/>
                <a:gd name="connsiteY12" fmla="*/ 3480 h 73558"/>
                <a:gd name="connsiteX13" fmla="*/ 70093 w 73576"/>
                <a:gd name="connsiteY13" fmla="*/ 52420 h 73558"/>
                <a:gd name="connsiteX14" fmla="*/ 36737 w 73576"/>
                <a:gd name="connsiteY14" fmla="*/ 73558 h 7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576" h="73558">
                  <a:moveTo>
                    <a:pt x="36737" y="73558"/>
                  </a:moveTo>
                  <a:cubicBezTo>
                    <a:pt x="31502" y="73558"/>
                    <a:pt x="26197" y="72443"/>
                    <a:pt x="21153" y="70071"/>
                  </a:cubicBezTo>
                  <a:cubicBezTo>
                    <a:pt x="8432" y="64097"/>
                    <a:pt x="128" y="51148"/>
                    <a:pt x="0" y="37077"/>
                  </a:cubicBezTo>
                  <a:cubicBezTo>
                    <a:pt x="-21" y="34648"/>
                    <a:pt x="1939" y="32666"/>
                    <a:pt x="4362" y="32645"/>
                  </a:cubicBezTo>
                  <a:cubicBezTo>
                    <a:pt x="4368" y="32645"/>
                    <a:pt x="4390" y="32645"/>
                    <a:pt x="4397" y="32645"/>
                  </a:cubicBezTo>
                  <a:cubicBezTo>
                    <a:pt x="6812" y="32645"/>
                    <a:pt x="8773" y="34591"/>
                    <a:pt x="8794" y="37006"/>
                  </a:cubicBezTo>
                  <a:cubicBezTo>
                    <a:pt x="8886" y="47710"/>
                    <a:pt x="15201" y="57570"/>
                    <a:pt x="24889" y="62122"/>
                  </a:cubicBezTo>
                  <a:cubicBezTo>
                    <a:pt x="38861" y="68693"/>
                    <a:pt x="55567" y="62648"/>
                    <a:pt x="62138" y="48683"/>
                  </a:cubicBezTo>
                  <a:cubicBezTo>
                    <a:pt x="68701" y="34712"/>
                    <a:pt x="62663" y="17998"/>
                    <a:pt x="48692" y="11435"/>
                  </a:cubicBezTo>
                  <a:cubicBezTo>
                    <a:pt x="34713" y="4886"/>
                    <a:pt x="18000" y="10902"/>
                    <a:pt x="11443" y="24881"/>
                  </a:cubicBezTo>
                  <a:cubicBezTo>
                    <a:pt x="10413" y="27083"/>
                    <a:pt x="7778" y="28021"/>
                    <a:pt x="5598" y="26991"/>
                  </a:cubicBezTo>
                  <a:cubicBezTo>
                    <a:pt x="3403" y="25961"/>
                    <a:pt x="2458" y="23340"/>
                    <a:pt x="3488" y="21145"/>
                  </a:cubicBezTo>
                  <a:cubicBezTo>
                    <a:pt x="12111" y="2769"/>
                    <a:pt x="34102" y="-5122"/>
                    <a:pt x="52428" y="3480"/>
                  </a:cubicBezTo>
                  <a:cubicBezTo>
                    <a:pt x="70789" y="12103"/>
                    <a:pt x="78709" y="34051"/>
                    <a:pt x="70093" y="52420"/>
                  </a:cubicBezTo>
                  <a:cubicBezTo>
                    <a:pt x="63843" y="65731"/>
                    <a:pt x="50567" y="73558"/>
                    <a:pt x="36737" y="73558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FAADC67-7EF4-4341-967C-598F647CD0C1}"/>
                </a:ext>
              </a:extLst>
            </p:cNvPr>
            <p:cNvSpPr/>
            <p:nvPr/>
          </p:nvSpPr>
          <p:spPr>
            <a:xfrm>
              <a:off x="8019250" y="4858005"/>
              <a:ext cx="100070" cy="55086"/>
            </a:xfrm>
            <a:custGeom>
              <a:avLst/>
              <a:gdLst>
                <a:gd name="connsiteX0" fmla="*/ 69588 w 69666"/>
                <a:gd name="connsiteY0" fmla="*/ 38350 h 38349"/>
                <a:gd name="connsiteX1" fmla="*/ 69666 w 69666"/>
                <a:gd name="connsiteY1" fmla="*/ 37533 h 38349"/>
                <a:gd name="connsiteX2" fmla="*/ 34833 w 69666"/>
                <a:gd name="connsiteY2" fmla="*/ 0 h 38349"/>
                <a:gd name="connsiteX3" fmla="*/ 0 w 69666"/>
                <a:gd name="connsiteY3" fmla="*/ 37533 h 38349"/>
                <a:gd name="connsiteX4" fmla="*/ 35 w 69666"/>
                <a:gd name="connsiteY4" fmla="*/ 37930 h 38349"/>
                <a:gd name="connsiteX5" fmla="*/ 69588 w 69666"/>
                <a:gd name="connsiteY5" fmla="*/ 38350 h 3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666" h="38349">
                  <a:moveTo>
                    <a:pt x="69588" y="38350"/>
                  </a:moveTo>
                  <a:cubicBezTo>
                    <a:pt x="69596" y="38072"/>
                    <a:pt x="69666" y="37810"/>
                    <a:pt x="69666" y="37533"/>
                  </a:cubicBezTo>
                  <a:cubicBezTo>
                    <a:pt x="69666" y="16806"/>
                    <a:pt x="54068" y="0"/>
                    <a:pt x="34833" y="0"/>
                  </a:cubicBezTo>
                  <a:cubicBezTo>
                    <a:pt x="15591" y="0"/>
                    <a:pt x="0" y="16806"/>
                    <a:pt x="0" y="37533"/>
                  </a:cubicBezTo>
                  <a:cubicBezTo>
                    <a:pt x="0" y="37668"/>
                    <a:pt x="35" y="37795"/>
                    <a:pt x="35" y="37930"/>
                  </a:cubicBezTo>
                  <a:cubicBezTo>
                    <a:pt x="17587" y="37725"/>
                    <a:pt x="51461" y="38129"/>
                    <a:pt x="69588" y="38350"/>
                  </a:cubicBezTo>
                  <a:close/>
                </a:path>
              </a:pathLst>
            </a:custGeom>
            <a:solidFill>
              <a:srgbClr val="E85826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6DB8E7B-CC08-4A2C-9E6C-880F149A8834}"/>
              </a:ext>
            </a:extLst>
          </p:cNvPr>
          <p:cNvGrpSpPr>
            <a:grpSpLocks noChangeAspect="1"/>
          </p:cNvGrpSpPr>
          <p:nvPr/>
        </p:nvGrpSpPr>
        <p:grpSpPr>
          <a:xfrm>
            <a:off x="8954388" y="1530092"/>
            <a:ext cx="292126" cy="329184"/>
            <a:chOff x="7692464" y="2926776"/>
            <a:chExt cx="356575" cy="356585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5298BAE-0781-4164-8247-921A42E2B32F}"/>
                </a:ext>
              </a:extLst>
            </p:cNvPr>
            <p:cNvSpPr/>
            <p:nvPr/>
          </p:nvSpPr>
          <p:spPr>
            <a:xfrm>
              <a:off x="8003054" y="2956927"/>
              <a:ext cx="20100" cy="108142"/>
            </a:xfrm>
            <a:custGeom>
              <a:avLst/>
              <a:gdLst>
                <a:gd name="connsiteX0" fmla="*/ 0 w 13993"/>
                <a:gd name="connsiteY0" fmla="*/ 75285 h 75285"/>
                <a:gd name="connsiteX1" fmla="*/ 0 w 13993"/>
                <a:gd name="connsiteY1" fmla="*/ 75285 h 75285"/>
                <a:gd name="connsiteX2" fmla="*/ 0 w 13993"/>
                <a:gd name="connsiteY2" fmla="*/ 0 h 75285"/>
                <a:gd name="connsiteX3" fmla="*/ 13993 w 13993"/>
                <a:gd name="connsiteY3" fmla="*/ 9049 h 75285"/>
                <a:gd name="connsiteX4" fmla="*/ 13993 w 13993"/>
                <a:gd name="connsiteY4" fmla="*/ 66229 h 75285"/>
                <a:gd name="connsiteX5" fmla="*/ 0 w 13993"/>
                <a:gd name="connsiteY5" fmla="*/ 75285 h 75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93" h="75285">
                  <a:moveTo>
                    <a:pt x="0" y="75285"/>
                  </a:moveTo>
                  <a:lnTo>
                    <a:pt x="0" y="75285"/>
                  </a:lnTo>
                  <a:lnTo>
                    <a:pt x="0" y="0"/>
                  </a:lnTo>
                  <a:cubicBezTo>
                    <a:pt x="7728" y="0"/>
                    <a:pt x="13993" y="4056"/>
                    <a:pt x="13993" y="9049"/>
                  </a:cubicBezTo>
                  <a:lnTo>
                    <a:pt x="13993" y="66229"/>
                  </a:lnTo>
                  <a:cubicBezTo>
                    <a:pt x="13993" y="71237"/>
                    <a:pt x="7728" y="75285"/>
                    <a:pt x="0" y="75285"/>
                  </a:cubicBezTo>
                </a:path>
              </a:pathLst>
            </a:custGeom>
            <a:solidFill>
              <a:srgbClr val="E85826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6064441-A29C-4B5C-89B6-3E538C6BC23C}"/>
                </a:ext>
              </a:extLst>
            </p:cNvPr>
            <p:cNvSpPr/>
            <p:nvPr/>
          </p:nvSpPr>
          <p:spPr>
            <a:xfrm>
              <a:off x="7692464" y="2949631"/>
              <a:ext cx="93714" cy="203275"/>
            </a:xfrm>
            <a:custGeom>
              <a:avLst/>
              <a:gdLst>
                <a:gd name="connsiteX0" fmla="*/ 4773 w 65241"/>
                <a:gd name="connsiteY0" fmla="*/ 141514 h 141514"/>
                <a:gd name="connsiteX1" fmla="*/ 0 w 65241"/>
                <a:gd name="connsiteY1" fmla="*/ 136741 h 141514"/>
                <a:gd name="connsiteX2" fmla="*/ 0 w 65241"/>
                <a:gd name="connsiteY2" fmla="*/ 33775 h 141514"/>
                <a:gd name="connsiteX3" fmla="*/ 33761 w 65241"/>
                <a:gd name="connsiteY3" fmla="*/ 0 h 141514"/>
                <a:gd name="connsiteX4" fmla="*/ 60468 w 65241"/>
                <a:gd name="connsiteY4" fmla="*/ 0 h 141514"/>
                <a:gd name="connsiteX5" fmla="*/ 65241 w 65241"/>
                <a:gd name="connsiteY5" fmla="*/ 4773 h 141514"/>
                <a:gd name="connsiteX6" fmla="*/ 60468 w 65241"/>
                <a:gd name="connsiteY6" fmla="*/ 9546 h 141514"/>
                <a:gd name="connsiteX7" fmla="*/ 33768 w 65241"/>
                <a:gd name="connsiteY7" fmla="*/ 9546 h 141514"/>
                <a:gd name="connsiteX8" fmla="*/ 9553 w 65241"/>
                <a:gd name="connsiteY8" fmla="*/ 33768 h 141514"/>
                <a:gd name="connsiteX9" fmla="*/ 9553 w 65241"/>
                <a:gd name="connsiteY9" fmla="*/ 136734 h 141514"/>
                <a:gd name="connsiteX10" fmla="*/ 4773 w 65241"/>
                <a:gd name="connsiteY10" fmla="*/ 141514 h 14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241" h="141514">
                  <a:moveTo>
                    <a:pt x="4773" y="141514"/>
                  </a:moveTo>
                  <a:cubicBezTo>
                    <a:pt x="2138" y="141514"/>
                    <a:pt x="0" y="139369"/>
                    <a:pt x="0" y="136741"/>
                  </a:cubicBezTo>
                  <a:lnTo>
                    <a:pt x="0" y="33775"/>
                  </a:lnTo>
                  <a:cubicBezTo>
                    <a:pt x="7" y="15172"/>
                    <a:pt x="15158" y="14"/>
                    <a:pt x="33761" y="0"/>
                  </a:cubicBezTo>
                  <a:lnTo>
                    <a:pt x="60468" y="0"/>
                  </a:lnTo>
                  <a:cubicBezTo>
                    <a:pt x="63103" y="0"/>
                    <a:pt x="65241" y="2145"/>
                    <a:pt x="65241" y="4773"/>
                  </a:cubicBezTo>
                  <a:cubicBezTo>
                    <a:pt x="65241" y="7401"/>
                    <a:pt x="63103" y="9546"/>
                    <a:pt x="60468" y="9546"/>
                  </a:cubicBezTo>
                  <a:lnTo>
                    <a:pt x="33768" y="9546"/>
                  </a:lnTo>
                  <a:cubicBezTo>
                    <a:pt x="20421" y="9553"/>
                    <a:pt x="9553" y="20421"/>
                    <a:pt x="9553" y="33768"/>
                  </a:cubicBezTo>
                  <a:lnTo>
                    <a:pt x="9553" y="136734"/>
                  </a:lnTo>
                  <a:cubicBezTo>
                    <a:pt x="9546" y="139369"/>
                    <a:pt x="7408" y="141514"/>
                    <a:pt x="4773" y="141514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CA1C008-E375-4BFE-92A2-E4DA237B994E}"/>
                </a:ext>
              </a:extLst>
            </p:cNvPr>
            <p:cNvSpPr/>
            <p:nvPr/>
          </p:nvSpPr>
          <p:spPr>
            <a:xfrm>
              <a:off x="7692464" y="3118246"/>
              <a:ext cx="196561" cy="165115"/>
            </a:xfrm>
            <a:custGeom>
              <a:avLst/>
              <a:gdLst>
                <a:gd name="connsiteX0" fmla="*/ 103093 w 136840"/>
                <a:gd name="connsiteY0" fmla="*/ 114949 h 114948"/>
                <a:gd name="connsiteX1" fmla="*/ 33768 w 136840"/>
                <a:gd name="connsiteY1" fmla="*/ 114949 h 114948"/>
                <a:gd name="connsiteX2" fmla="*/ 0 w 136840"/>
                <a:gd name="connsiteY2" fmla="*/ 81188 h 114948"/>
                <a:gd name="connsiteX3" fmla="*/ 0 w 136840"/>
                <a:gd name="connsiteY3" fmla="*/ 43229 h 114948"/>
                <a:gd name="connsiteX4" fmla="*/ 4773 w 136840"/>
                <a:gd name="connsiteY4" fmla="*/ 38456 h 114948"/>
                <a:gd name="connsiteX5" fmla="*/ 9546 w 136840"/>
                <a:gd name="connsiteY5" fmla="*/ 43229 h 114948"/>
                <a:gd name="connsiteX6" fmla="*/ 9546 w 136840"/>
                <a:gd name="connsiteY6" fmla="*/ 81188 h 114948"/>
                <a:gd name="connsiteX7" fmla="*/ 33761 w 136840"/>
                <a:gd name="connsiteY7" fmla="*/ 105395 h 114948"/>
                <a:gd name="connsiteX8" fmla="*/ 103087 w 136840"/>
                <a:gd name="connsiteY8" fmla="*/ 105395 h 114948"/>
                <a:gd name="connsiteX9" fmla="*/ 127294 w 136840"/>
                <a:gd name="connsiteY9" fmla="*/ 81188 h 114948"/>
                <a:gd name="connsiteX10" fmla="*/ 127294 w 136840"/>
                <a:gd name="connsiteY10" fmla="*/ 4773 h 114948"/>
                <a:gd name="connsiteX11" fmla="*/ 132067 w 136840"/>
                <a:gd name="connsiteY11" fmla="*/ 0 h 114948"/>
                <a:gd name="connsiteX12" fmla="*/ 136840 w 136840"/>
                <a:gd name="connsiteY12" fmla="*/ 4773 h 114948"/>
                <a:gd name="connsiteX13" fmla="*/ 136840 w 136840"/>
                <a:gd name="connsiteY13" fmla="*/ 81188 h 114948"/>
                <a:gd name="connsiteX14" fmla="*/ 103093 w 136840"/>
                <a:gd name="connsiteY14" fmla="*/ 114949 h 11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840" h="114948">
                  <a:moveTo>
                    <a:pt x="103093" y="114949"/>
                  </a:moveTo>
                  <a:lnTo>
                    <a:pt x="33768" y="114949"/>
                  </a:lnTo>
                  <a:cubicBezTo>
                    <a:pt x="15158" y="114949"/>
                    <a:pt x="7" y="99805"/>
                    <a:pt x="0" y="81188"/>
                  </a:cubicBezTo>
                  <a:lnTo>
                    <a:pt x="0" y="43229"/>
                  </a:lnTo>
                  <a:cubicBezTo>
                    <a:pt x="0" y="40601"/>
                    <a:pt x="2138" y="38456"/>
                    <a:pt x="4773" y="38456"/>
                  </a:cubicBezTo>
                  <a:cubicBezTo>
                    <a:pt x="7408" y="38456"/>
                    <a:pt x="9546" y="40601"/>
                    <a:pt x="9546" y="43229"/>
                  </a:cubicBezTo>
                  <a:lnTo>
                    <a:pt x="9546" y="81188"/>
                  </a:lnTo>
                  <a:cubicBezTo>
                    <a:pt x="9546" y="94541"/>
                    <a:pt x="20414" y="105395"/>
                    <a:pt x="33761" y="105395"/>
                  </a:cubicBezTo>
                  <a:lnTo>
                    <a:pt x="103087" y="105395"/>
                  </a:lnTo>
                  <a:cubicBezTo>
                    <a:pt x="116433" y="105395"/>
                    <a:pt x="127294" y="94534"/>
                    <a:pt x="127294" y="81188"/>
                  </a:cubicBezTo>
                  <a:lnTo>
                    <a:pt x="127294" y="4773"/>
                  </a:lnTo>
                  <a:cubicBezTo>
                    <a:pt x="127294" y="2145"/>
                    <a:pt x="129432" y="0"/>
                    <a:pt x="132067" y="0"/>
                  </a:cubicBezTo>
                  <a:cubicBezTo>
                    <a:pt x="134702" y="0"/>
                    <a:pt x="136840" y="2145"/>
                    <a:pt x="136840" y="4773"/>
                  </a:cubicBezTo>
                  <a:lnTo>
                    <a:pt x="136840" y="81188"/>
                  </a:lnTo>
                  <a:cubicBezTo>
                    <a:pt x="136847" y="99798"/>
                    <a:pt x="121704" y="114949"/>
                    <a:pt x="103093" y="114949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9C50ADF-A9CC-4CB6-A1BC-6958E1FD1A8E}"/>
                </a:ext>
              </a:extLst>
            </p:cNvPr>
            <p:cNvSpPr/>
            <p:nvPr/>
          </p:nvSpPr>
          <p:spPr>
            <a:xfrm>
              <a:off x="7692464" y="3201075"/>
              <a:ext cx="196571" cy="13712"/>
            </a:xfrm>
            <a:custGeom>
              <a:avLst/>
              <a:gdLst>
                <a:gd name="connsiteX0" fmla="*/ 132074 w 136847"/>
                <a:gd name="connsiteY0" fmla="*/ 9546 h 9546"/>
                <a:gd name="connsiteX1" fmla="*/ 4773 w 136847"/>
                <a:gd name="connsiteY1" fmla="*/ 9546 h 9546"/>
                <a:gd name="connsiteX2" fmla="*/ 0 w 136847"/>
                <a:gd name="connsiteY2" fmla="*/ 4773 h 9546"/>
                <a:gd name="connsiteX3" fmla="*/ 4773 w 136847"/>
                <a:gd name="connsiteY3" fmla="*/ 0 h 9546"/>
                <a:gd name="connsiteX4" fmla="*/ 132074 w 136847"/>
                <a:gd name="connsiteY4" fmla="*/ 0 h 9546"/>
                <a:gd name="connsiteX5" fmla="*/ 136847 w 136847"/>
                <a:gd name="connsiteY5" fmla="*/ 4773 h 9546"/>
                <a:gd name="connsiteX6" fmla="*/ 132074 w 136847"/>
                <a:gd name="connsiteY6" fmla="*/ 9546 h 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847" h="9546">
                  <a:moveTo>
                    <a:pt x="132074" y="9546"/>
                  </a:moveTo>
                  <a:lnTo>
                    <a:pt x="4773" y="9546"/>
                  </a:lnTo>
                  <a:cubicBezTo>
                    <a:pt x="2138" y="9546"/>
                    <a:pt x="0" y="7401"/>
                    <a:pt x="0" y="4773"/>
                  </a:cubicBezTo>
                  <a:cubicBezTo>
                    <a:pt x="0" y="2145"/>
                    <a:pt x="2138" y="0"/>
                    <a:pt x="4773" y="0"/>
                  </a:cubicBezTo>
                  <a:lnTo>
                    <a:pt x="132074" y="0"/>
                  </a:lnTo>
                  <a:cubicBezTo>
                    <a:pt x="134709" y="0"/>
                    <a:pt x="136847" y="2145"/>
                    <a:pt x="136847" y="4773"/>
                  </a:cubicBezTo>
                  <a:cubicBezTo>
                    <a:pt x="136847" y="7401"/>
                    <a:pt x="134709" y="9546"/>
                    <a:pt x="132074" y="9546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CED1CA-86D8-4DB4-A621-D45AC988F580}"/>
                </a:ext>
              </a:extLst>
            </p:cNvPr>
            <p:cNvSpPr/>
            <p:nvPr/>
          </p:nvSpPr>
          <p:spPr>
            <a:xfrm>
              <a:off x="7818176" y="2926776"/>
              <a:ext cx="230863" cy="230863"/>
            </a:xfrm>
            <a:custGeom>
              <a:avLst/>
              <a:gdLst>
                <a:gd name="connsiteX0" fmla="*/ 76379 w 160720"/>
                <a:gd name="connsiteY0" fmla="*/ 160721 h 160720"/>
                <a:gd name="connsiteX1" fmla="*/ 74554 w 160720"/>
                <a:gd name="connsiteY1" fmla="*/ 160359 h 160720"/>
                <a:gd name="connsiteX2" fmla="*/ 71606 w 160720"/>
                <a:gd name="connsiteY2" fmla="*/ 155948 h 160720"/>
                <a:gd name="connsiteX3" fmla="*/ 71606 w 160720"/>
                <a:gd name="connsiteY3" fmla="*/ 120944 h 160720"/>
                <a:gd name="connsiteX4" fmla="*/ 36602 w 160720"/>
                <a:gd name="connsiteY4" fmla="*/ 120944 h 160720"/>
                <a:gd name="connsiteX5" fmla="*/ 0 w 160720"/>
                <a:gd name="connsiteY5" fmla="*/ 84342 h 160720"/>
                <a:gd name="connsiteX6" fmla="*/ 0 w 160720"/>
                <a:gd name="connsiteY6" fmla="*/ 36602 h 160720"/>
                <a:gd name="connsiteX7" fmla="*/ 36602 w 160720"/>
                <a:gd name="connsiteY7" fmla="*/ 0 h 160720"/>
                <a:gd name="connsiteX8" fmla="*/ 124119 w 160720"/>
                <a:gd name="connsiteY8" fmla="*/ 0 h 160720"/>
                <a:gd name="connsiteX9" fmla="*/ 160721 w 160720"/>
                <a:gd name="connsiteY9" fmla="*/ 36602 h 160720"/>
                <a:gd name="connsiteX10" fmla="*/ 155947 w 160720"/>
                <a:gd name="connsiteY10" fmla="*/ 41375 h 160720"/>
                <a:gd name="connsiteX11" fmla="*/ 151174 w 160720"/>
                <a:gd name="connsiteY11" fmla="*/ 36602 h 160720"/>
                <a:gd name="connsiteX12" fmla="*/ 124126 w 160720"/>
                <a:gd name="connsiteY12" fmla="*/ 9554 h 160720"/>
                <a:gd name="connsiteX13" fmla="*/ 36602 w 160720"/>
                <a:gd name="connsiteY13" fmla="*/ 9554 h 160720"/>
                <a:gd name="connsiteX14" fmla="*/ 9553 w 160720"/>
                <a:gd name="connsiteY14" fmla="*/ 36602 h 160720"/>
                <a:gd name="connsiteX15" fmla="*/ 9553 w 160720"/>
                <a:gd name="connsiteY15" fmla="*/ 84342 h 160720"/>
                <a:gd name="connsiteX16" fmla="*/ 36602 w 160720"/>
                <a:gd name="connsiteY16" fmla="*/ 111390 h 160720"/>
                <a:gd name="connsiteX17" fmla="*/ 76386 w 160720"/>
                <a:gd name="connsiteY17" fmla="*/ 111390 h 160720"/>
                <a:gd name="connsiteX18" fmla="*/ 81159 w 160720"/>
                <a:gd name="connsiteY18" fmla="*/ 116163 h 160720"/>
                <a:gd name="connsiteX19" fmla="*/ 81159 w 160720"/>
                <a:gd name="connsiteY19" fmla="*/ 144426 h 160720"/>
                <a:gd name="connsiteX20" fmla="*/ 112789 w 160720"/>
                <a:gd name="connsiteY20" fmla="*/ 112789 h 160720"/>
                <a:gd name="connsiteX21" fmla="*/ 116163 w 160720"/>
                <a:gd name="connsiteY21" fmla="*/ 111390 h 160720"/>
                <a:gd name="connsiteX22" fmla="*/ 124119 w 160720"/>
                <a:gd name="connsiteY22" fmla="*/ 111390 h 160720"/>
                <a:gd name="connsiteX23" fmla="*/ 151167 w 160720"/>
                <a:gd name="connsiteY23" fmla="*/ 84342 h 160720"/>
                <a:gd name="connsiteX24" fmla="*/ 151167 w 160720"/>
                <a:gd name="connsiteY24" fmla="*/ 60476 h 160720"/>
                <a:gd name="connsiteX25" fmla="*/ 155941 w 160720"/>
                <a:gd name="connsiteY25" fmla="*/ 55702 h 160720"/>
                <a:gd name="connsiteX26" fmla="*/ 160714 w 160720"/>
                <a:gd name="connsiteY26" fmla="*/ 60476 h 160720"/>
                <a:gd name="connsiteX27" fmla="*/ 160714 w 160720"/>
                <a:gd name="connsiteY27" fmla="*/ 84342 h 160720"/>
                <a:gd name="connsiteX28" fmla="*/ 124112 w 160720"/>
                <a:gd name="connsiteY28" fmla="*/ 120944 h 160720"/>
                <a:gd name="connsiteX29" fmla="*/ 118131 w 160720"/>
                <a:gd name="connsiteY29" fmla="*/ 120944 h 160720"/>
                <a:gd name="connsiteX30" fmla="*/ 79746 w 160720"/>
                <a:gd name="connsiteY30" fmla="*/ 159329 h 160720"/>
                <a:gd name="connsiteX31" fmla="*/ 76379 w 160720"/>
                <a:gd name="connsiteY31" fmla="*/ 160721 h 16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0720" h="160720">
                  <a:moveTo>
                    <a:pt x="76379" y="160721"/>
                  </a:moveTo>
                  <a:cubicBezTo>
                    <a:pt x="75761" y="160721"/>
                    <a:pt x="75143" y="160600"/>
                    <a:pt x="74554" y="160359"/>
                  </a:cubicBezTo>
                  <a:cubicBezTo>
                    <a:pt x="72771" y="159613"/>
                    <a:pt x="71606" y="157873"/>
                    <a:pt x="71606" y="155948"/>
                  </a:cubicBezTo>
                  <a:lnTo>
                    <a:pt x="71606" y="120944"/>
                  </a:lnTo>
                  <a:lnTo>
                    <a:pt x="36602" y="120944"/>
                  </a:lnTo>
                  <a:cubicBezTo>
                    <a:pt x="16422" y="120944"/>
                    <a:pt x="0" y="104522"/>
                    <a:pt x="0" y="84342"/>
                  </a:cubicBezTo>
                  <a:lnTo>
                    <a:pt x="0" y="36602"/>
                  </a:lnTo>
                  <a:cubicBezTo>
                    <a:pt x="0" y="16422"/>
                    <a:pt x="16422" y="0"/>
                    <a:pt x="36602" y="0"/>
                  </a:cubicBezTo>
                  <a:lnTo>
                    <a:pt x="124119" y="0"/>
                  </a:lnTo>
                  <a:cubicBezTo>
                    <a:pt x="144299" y="0"/>
                    <a:pt x="160721" y="16422"/>
                    <a:pt x="160721" y="36602"/>
                  </a:cubicBezTo>
                  <a:cubicBezTo>
                    <a:pt x="160721" y="39230"/>
                    <a:pt x="158583" y="41375"/>
                    <a:pt x="155947" y="41375"/>
                  </a:cubicBezTo>
                  <a:cubicBezTo>
                    <a:pt x="153312" y="41375"/>
                    <a:pt x="151174" y="39230"/>
                    <a:pt x="151174" y="36602"/>
                  </a:cubicBezTo>
                  <a:cubicBezTo>
                    <a:pt x="151174" y="21686"/>
                    <a:pt x="139042" y="9554"/>
                    <a:pt x="124126" y="9554"/>
                  </a:cubicBezTo>
                  <a:lnTo>
                    <a:pt x="36602" y="9554"/>
                  </a:lnTo>
                  <a:cubicBezTo>
                    <a:pt x="21685" y="9554"/>
                    <a:pt x="9553" y="21686"/>
                    <a:pt x="9553" y="36602"/>
                  </a:cubicBezTo>
                  <a:lnTo>
                    <a:pt x="9553" y="84342"/>
                  </a:lnTo>
                  <a:cubicBezTo>
                    <a:pt x="9553" y="99258"/>
                    <a:pt x="21685" y="111390"/>
                    <a:pt x="36602" y="111390"/>
                  </a:cubicBezTo>
                  <a:lnTo>
                    <a:pt x="76386" y="111390"/>
                  </a:lnTo>
                  <a:cubicBezTo>
                    <a:pt x="79021" y="111390"/>
                    <a:pt x="81159" y="113535"/>
                    <a:pt x="81159" y="116163"/>
                  </a:cubicBezTo>
                  <a:lnTo>
                    <a:pt x="81159" y="144426"/>
                  </a:lnTo>
                  <a:lnTo>
                    <a:pt x="112789" y="112789"/>
                  </a:lnTo>
                  <a:cubicBezTo>
                    <a:pt x="113684" y="111902"/>
                    <a:pt x="114906" y="111390"/>
                    <a:pt x="116163" y="111390"/>
                  </a:cubicBezTo>
                  <a:lnTo>
                    <a:pt x="124119" y="111390"/>
                  </a:lnTo>
                  <a:cubicBezTo>
                    <a:pt x="139035" y="111390"/>
                    <a:pt x="151167" y="99258"/>
                    <a:pt x="151167" y="84342"/>
                  </a:cubicBezTo>
                  <a:lnTo>
                    <a:pt x="151167" y="60476"/>
                  </a:lnTo>
                  <a:cubicBezTo>
                    <a:pt x="151167" y="57847"/>
                    <a:pt x="153305" y="55702"/>
                    <a:pt x="155941" y="55702"/>
                  </a:cubicBezTo>
                  <a:cubicBezTo>
                    <a:pt x="158576" y="55702"/>
                    <a:pt x="160714" y="57847"/>
                    <a:pt x="160714" y="60476"/>
                  </a:cubicBezTo>
                  <a:lnTo>
                    <a:pt x="160714" y="84342"/>
                  </a:lnTo>
                  <a:cubicBezTo>
                    <a:pt x="160714" y="104522"/>
                    <a:pt x="144291" y="120944"/>
                    <a:pt x="124112" y="120944"/>
                  </a:cubicBezTo>
                  <a:lnTo>
                    <a:pt x="118131" y="120944"/>
                  </a:lnTo>
                  <a:lnTo>
                    <a:pt x="79746" y="159329"/>
                  </a:lnTo>
                  <a:cubicBezTo>
                    <a:pt x="78844" y="160238"/>
                    <a:pt x="77622" y="160721"/>
                    <a:pt x="76379" y="160721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C103C16-77F3-41B3-A2BF-C5CDDA76AC45}"/>
                </a:ext>
              </a:extLst>
            </p:cNvPr>
            <p:cNvSpPr/>
            <p:nvPr/>
          </p:nvSpPr>
          <p:spPr>
            <a:xfrm>
              <a:off x="7879129" y="3001075"/>
              <a:ext cx="25140" cy="25139"/>
            </a:xfrm>
            <a:custGeom>
              <a:avLst/>
              <a:gdLst>
                <a:gd name="connsiteX0" fmla="*/ 8751 w 17502"/>
                <a:gd name="connsiteY0" fmla="*/ 17502 h 17501"/>
                <a:gd name="connsiteX1" fmla="*/ 0 w 17502"/>
                <a:gd name="connsiteY1" fmla="*/ 8751 h 17501"/>
                <a:gd name="connsiteX2" fmla="*/ 8751 w 17502"/>
                <a:gd name="connsiteY2" fmla="*/ 0 h 17501"/>
                <a:gd name="connsiteX3" fmla="*/ 17502 w 17502"/>
                <a:gd name="connsiteY3" fmla="*/ 8751 h 17501"/>
                <a:gd name="connsiteX4" fmla="*/ 8751 w 17502"/>
                <a:gd name="connsiteY4" fmla="*/ 17502 h 17501"/>
                <a:gd name="connsiteX5" fmla="*/ 8751 w 17502"/>
                <a:gd name="connsiteY5" fmla="*/ 7948 h 17501"/>
                <a:gd name="connsiteX6" fmla="*/ 7956 w 17502"/>
                <a:gd name="connsiteY6" fmla="*/ 8744 h 17501"/>
                <a:gd name="connsiteX7" fmla="*/ 9554 w 17502"/>
                <a:gd name="connsiteY7" fmla="*/ 8744 h 17501"/>
                <a:gd name="connsiteX8" fmla="*/ 8751 w 17502"/>
                <a:gd name="connsiteY8" fmla="*/ 7948 h 1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02" h="17501">
                  <a:moveTo>
                    <a:pt x="8751" y="17502"/>
                  </a:moveTo>
                  <a:cubicBezTo>
                    <a:pt x="3921" y="17502"/>
                    <a:pt x="0" y="13574"/>
                    <a:pt x="0" y="8751"/>
                  </a:cubicBezTo>
                  <a:cubicBezTo>
                    <a:pt x="0" y="3921"/>
                    <a:pt x="3928" y="0"/>
                    <a:pt x="8751" y="0"/>
                  </a:cubicBezTo>
                  <a:cubicBezTo>
                    <a:pt x="13581" y="0"/>
                    <a:pt x="17502" y="3928"/>
                    <a:pt x="17502" y="8751"/>
                  </a:cubicBezTo>
                  <a:cubicBezTo>
                    <a:pt x="17509" y="13574"/>
                    <a:pt x="13581" y="17502"/>
                    <a:pt x="8751" y="17502"/>
                  </a:cubicBezTo>
                  <a:close/>
                  <a:moveTo>
                    <a:pt x="8751" y="7948"/>
                  </a:moveTo>
                  <a:cubicBezTo>
                    <a:pt x="8311" y="7948"/>
                    <a:pt x="7956" y="8310"/>
                    <a:pt x="7956" y="8744"/>
                  </a:cubicBezTo>
                  <a:cubicBezTo>
                    <a:pt x="7956" y="9618"/>
                    <a:pt x="9554" y="9618"/>
                    <a:pt x="9554" y="8744"/>
                  </a:cubicBezTo>
                  <a:cubicBezTo>
                    <a:pt x="9546" y="8310"/>
                    <a:pt x="9191" y="7948"/>
                    <a:pt x="8751" y="7948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09A1934-CD01-4043-917D-970358132DCE}"/>
                </a:ext>
              </a:extLst>
            </p:cNvPr>
            <p:cNvSpPr/>
            <p:nvPr/>
          </p:nvSpPr>
          <p:spPr>
            <a:xfrm>
              <a:off x="7921033" y="3001075"/>
              <a:ext cx="25139" cy="25139"/>
            </a:xfrm>
            <a:custGeom>
              <a:avLst/>
              <a:gdLst>
                <a:gd name="connsiteX0" fmla="*/ 8751 w 17501"/>
                <a:gd name="connsiteY0" fmla="*/ 17502 h 17501"/>
                <a:gd name="connsiteX1" fmla="*/ 0 w 17501"/>
                <a:gd name="connsiteY1" fmla="*/ 8751 h 17501"/>
                <a:gd name="connsiteX2" fmla="*/ 8751 w 17501"/>
                <a:gd name="connsiteY2" fmla="*/ 0 h 17501"/>
                <a:gd name="connsiteX3" fmla="*/ 17502 w 17501"/>
                <a:gd name="connsiteY3" fmla="*/ 8751 h 17501"/>
                <a:gd name="connsiteX4" fmla="*/ 8751 w 17501"/>
                <a:gd name="connsiteY4" fmla="*/ 17502 h 17501"/>
                <a:gd name="connsiteX5" fmla="*/ 8751 w 17501"/>
                <a:gd name="connsiteY5" fmla="*/ 7948 h 17501"/>
                <a:gd name="connsiteX6" fmla="*/ 7955 w 17501"/>
                <a:gd name="connsiteY6" fmla="*/ 8744 h 17501"/>
                <a:gd name="connsiteX7" fmla="*/ 9553 w 17501"/>
                <a:gd name="connsiteY7" fmla="*/ 8744 h 17501"/>
                <a:gd name="connsiteX8" fmla="*/ 8751 w 17501"/>
                <a:gd name="connsiteY8" fmla="*/ 7948 h 1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01" h="17501">
                  <a:moveTo>
                    <a:pt x="8751" y="17502"/>
                  </a:moveTo>
                  <a:cubicBezTo>
                    <a:pt x="3921" y="17502"/>
                    <a:pt x="0" y="13574"/>
                    <a:pt x="0" y="8751"/>
                  </a:cubicBezTo>
                  <a:cubicBezTo>
                    <a:pt x="0" y="3921"/>
                    <a:pt x="3928" y="0"/>
                    <a:pt x="8751" y="0"/>
                  </a:cubicBezTo>
                  <a:cubicBezTo>
                    <a:pt x="13581" y="0"/>
                    <a:pt x="17502" y="3928"/>
                    <a:pt x="17502" y="8751"/>
                  </a:cubicBezTo>
                  <a:cubicBezTo>
                    <a:pt x="17509" y="13574"/>
                    <a:pt x="13581" y="17502"/>
                    <a:pt x="8751" y="17502"/>
                  </a:cubicBezTo>
                  <a:close/>
                  <a:moveTo>
                    <a:pt x="8751" y="7948"/>
                  </a:moveTo>
                  <a:cubicBezTo>
                    <a:pt x="8310" y="7948"/>
                    <a:pt x="7955" y="8310"/>
                    <a:pt x="7955" y="8744"/>
                  </a:cubicBezTo>
                  <a:cubicBezTo>
                    <a:pt x="7955" y="9618"/>
                    <a:pt x="9553" y="9618"/>
                    <a:pt x="9553" y="8744"/>
                  </a:cubicBezTo>
                  <a:cubicBezTo>
                    <a:pt x="9553" y="8310"/>
                    <a:pt x="9191" y="7948"/>
                    <a:pt x="8751" y="7948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4FE5932-619B-42C9-8E46-D6D2B246AF3B}"/>
                </a:ext>
              </a:extLst>
            </p:cNvPr>
            <p:cNvSpPr/>
            <p:nvPr/>
          </p:nvSpPr>
          <p:spPr>
            <a:xfrm>
              <a:off x="7962936" y="3001075"/>
              <a:ext cx="25140" cy="25139"/>
            </a:xfrm>
            <a:custGeom>
              <a:avLst/>
              <a:gdLst>
                <a:gd name="connsiteX0" fmla="*/ 8751 w 17502"/>
                <a:gd name="connsiteY0" fmla="*/ 17502 h 17501"/>
                <a:gd name="connsiteX1" fmla="*/ 0 w 17502"/>
                <a:gd name="connsiteY1" fmla="*/ 8751 h 17501"/>
                <a:gd name="connsiteX2" fmla="*/ 8751 w 17502"/>
                <a:gd name="connsiteY2" fmla="*/ 0 h 17501"/>
                <a:gd name="connsiteX3" fmla="*/ 17502 w 17502"/>
                <a:gd name="connsiteY3" fmla="*/ 8751 h 17501"/>
                <a:gd name="connsiteX4" fmla="*/ 8751 w 17502"/>
                <a:gd name="connsiteY4" fmla="*/ 17502 h 17501"/>
                <a:gd name="connsiteX5" fmla="*/ 8751 w 17502"/>
                <a:gd name="connsiteY5" fmla="*/ 7948 h 17501"/>
                <a:gd name="connsiteX6" fmla="*/ 7956 w 17502"/>
                <a:gd name="connsiteY6" fmla="*/ 8744 h 17501"/>
                <a:gd name="connsiteX7" fmla="*/ 9554 w 17502"/>
                <a:gd name="connsiteY7" fmla="*/ 8744 h 17501"/>
                <a:gd name="connsiteX8" fmla="*/ 8751 w 17502"/>
                <a:gd name="connsiteY8" fmla="*/ 7948 h 1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02" h="17501">
                  <a:moveTo>
                    <a:pt x="8751" y="17502"/>
                  </a:moveTo>
                  <a:cubicBezTo>
                    <a:pt x="3921" y="17502"/>
                    <a:pt x="0" y="13574"/>
                    <a:pt x="0" y="8751"/>
                  </a:cubicBezTo>
                  <a:cubicBezTo>
                    <a:pt x="0" y="3921"/>
                    <a:pt x="3928" y="0"/>
                    <a:pt x="8751" y="0"/>
                  </a:cubicBezTo>
                  <a:cubicBezTo>
                    <a:pt x="13581" y="0"/>
                    <a:pt x="17502" y="3928"/>
                    <a:pt x="17502" y="8751"/>
                  </a:cubicBezTo>
                  <a:cubicBezTo>
                    <a:pt x="17509" y="13574"/>
                    <a:pt x="13581" y="17502"/>
                    <a:pt x="8751" y="17502"/>
                  </a:cubicBezTo>
                  <a:close/>
                  <a:moveTo>
                    <a:pt x="8751" y="7948"/>
                  </a:moveTo>
                  <a:cubicBezTo>
                    <a:pt x="8311" y="7948"/>
                    <a:pt x="7956" y="8310"/>
                    <a:pt x="7956" y="8744"/>
                  </a:cubicBezTo>
                  <a:cubicBezTo>
                    <a:pt x="7956" y="9618"/>
                    <a:pt x="9554" y="9618"/>
                    <a:pt x="9554" y="8744"/>
                  </a:cubicBezTo>
                  <a:cubicBezTo>
                    <a:pt x="9554" y="8310"/>
                    <a:pt x="9191" y="7948"/>
                    <a:pt x="8751" y="7948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ABAC7F43-B854-40AA-8983-5F5225B2A6F4}"/>
                </a:ext>
              </a:extLst>
            </p:cNvPr>
            <p:cNvSpPr/>
            <p:nvPr/>
          </p:nvSpPr>
          <p:spPr>
            <a:xfrm>
              <a:off x="7721655" y="2982433"/>
              <a:ext cx="26680" cy="204366"/>
            </a:xfrm>
            <a:custGeom>
              <a:avLst/>
              <a:gdLst>
                <a:gd name="connsiteX0" fmla="*/ 18574 w 18574"/>
                <a:gd name="connsiteY0" fmla="*/ 0 h 142274"/>
                <a:gd name="connsiteX1" fmla="*/ 18574 w 18574"/>
                <a:gd name="connsiteY1" fmla="*/ 0 h 142274"/>
                <a:gd name="connsiteX2" fmla="*/ 18574 w 18574"/>
                <a:gd name="connsiteY2" fmla="*/ 142274 h 142274"/>
                <a:gd name="connsiteX3" fmla="*/ 0 w 18574"/>
                <a:gd name="connsiteY3" fmla="*/ 125170 h 142274"/>
                <a:gd name="connsiteX4" fmla="*/ 0 w 18574"/>
                <a:gd name="connsiteY4" fmla="*/ 17104 h 142274"/>
                <a:gd name="connsiteX5" fmla="*/ 18574 w 18574"/>
                <a:gd name="connsiteY5" fmla="*/ 0 h 14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74" h="142274">
                  <a:moveTo>
                    <a:pt x="18574" y="0"/>
                  </a:moveTo>
                  <a:lnTo>
                    <a:pt x="18574" y="0"/>
                  </a:lnTo>
                  <a:lnTo>
                    <a:pt x="18574" y="142274"/>
                  </a:lnTo>
                  <a:cubicBezTo>
                    <a:pt x="8318" y="142274"/>
                    <a:pt x="0" y="134617"/>
                    <a:pt x="0" y="125170"/>
                  </a:cubicBezTo>
                  <a:lnTo>
                    <a:pt x="0" y="17104"/>
                  </a:lnTo>
                  <a:cubicBezTo>
                    <a:pt x="-7" y="7657"/>
                    <a:pt x="8311" y="0"/>
                    <a:pt x="18574" y="0"/>
                  </a:cubicBezTo>
                </a:path>
              </a:pathLst>
            </a:custGeom>
            <a:solidFill>
              <a:srgbClr val="E85826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BC2A128-2D77-462A-AD2F-CCF5A493EF75}"/>
                </a:ext>
              </a:extLst>
            </p:cNvPr>
            <p:cNvSpPr/>
            <p:nvPr/>
          </p:nvSpPr>
          <p:spPr>
            <a:xfrm>
              <a:off x="7716524" y="3228011"/>
              <a:ext cx="148443" cy="13712"/>
            </a:xfrm>
            <a:custGeom>
              <a:avLst/>
              <a:gdLst>
                <a:gd name="connsiteX0" fmla="*/ 98569 w 103342"/>
                <a:gd name="connsiteY0" fmla="*/ 9546 h 9546"/>
                <a:gd name="connsiteX1" fmla="*/ 4773 w 103342"/>
                <a:gd name="connsiteY1" fmla="*/ 9546 h 9546"/>
                <a:gd name="connsiteX2" fmla="*/ 0 w 103342"/>
                <a:gd name="connsiteY2" fmla="*/ 4773 h 9546"/>
                <a:gd name="connsiteX3" fmla="*/ 4773 w 103342"/>
                <a:gd name="connsiteY3" fmla="*/ 0 h 9546"/>
                <a:gd name="connsiteX4" fmla="*/ 98569 w 103342"/>
                <a:gd name="connsiteY4" fmla="*/ 0 h 9546"/>
                <a:gd name="connsiteX5" fmla="*/ 103342 w 103342"/>
                <a:gd name="connsiteY5" fmla="*/ 4773 h 9546"/>
                <a:gd name="connsiteX6" fmla="*/ 98569 w 103342"/>
                <a:gd name="connsiteY6" fmla="*/ 9546 h 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42" h="9546">
                  <a:moveTo>
                    <a:pt x="98569" y="9546"/>
                  </a:moveTo>
                  <a:lnTo>
                    <a:pt x="4773" y="9546"/>
                  </a:lnTo>
                  <a:cubicBezTo>
                    <a:pt x="2138" y="9546"/>
                    <a:pt x="0" y="7401"/>
                    <a:pt x="0" y="4773"/>
                  </a:cubicBezTo>
                  <a:cubicBezTo>
                    <a:pt x="0" y="2138"/>
                    <a:pt x="2138" y="0"/>
                    <a:pt x="4773" y="0"/>
                  </a:cubicBezTo>
                  <a:lnTo>
                    <a:pt x="98569" y="0"/>
                  </a:lnTo>
                  <a:cubicBezTo>
                    <a:pt x="101204" y="0"/>
                    <a:pt x="103342" y="2145"/>
                    <a:pt x="103342" y="4773"/>
                  </a:cubicBezTo>
                  <a:cubicBezTo>
                    <a:pt x="103349" y="7401"/>
                    <a:pt x="101211" y="9546"/>
                    <a:pt x="98569" y="9546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4550638-3E76-498B-BE47-A74086096C82}"/>
              </a:ext>
            </a:extLst>
          </p:cNvPr>
          <p:cNvGrpSpPr>
            <a:grpSpLocks noChangeAspect="1"/>
          </p:cNvGrpSpPr>
          <p:nvPr/>
        </p:nvGrpSpPr>
        <p:grpSpPr>
          <a:xfrm>
            <a:off x="9089119" y="3855338"/>
            <a:ext cx="313965" cy="329184"/>
            <a:chOff x="1851689" y="3002136"/>
            <a:chExt cx="332109" cy="348207"/>
          </a:xfrm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351C855-9191-4D29-A912-3301467FB966}"/>
                </a:ext>
              </a:extLst>
            </p:cNvPr>
            <p:cNvSpPr/>
            <p:nvPr/>
          </p:nvSpPr>
          <p:spPr>
            <a:xfrm>
              <a:off x="1851689" y="3082076"/>
              <a:ext cx="183103" cy="268267"/>
            </a:xfrm>
            <a:custGeom>
              <a:avLst/>
              <a:gdLst>
                <a:gd name="connsiteX0" fmla="*/ 63736 w 127471"/>
                <a:gd name="connsiteY0" fmla="*/ 186761 h 186760"/>
                <a:gd name="connsiteX1" fmla="*/ 0 w 127471"/>
                <a:gd name="connsiteY1" fmla="*/ 123025 h 186760"/>
                <a:gd name="connsiteX2" fmla="*/ 0 w 127471"/>
                <a:gd name="connsiteY2" fmla="*/ 63736 h 186760"/>
                <a:gd name="connsiteX3" fmla="*/ 63736 w 127471"/>
                <a:gd name="connsiteY3" fmla="*/ 0 h 186760"/>
                <a:gd name="connsiteX4" fmla="*/ 127471 w 127471"/>
                <a:gd name="connsiteY4" fmla="*/ 63736 h 186760"/>
                <a:gd name="connsiteX5" fmla="*/ 127471 w 127471"/>
                <a:gd name="connsiteY5" fmla="*/ 96886 h 186760"/>
                <a:gd name="connsiteX6" fmla="*/ 123025 w 127471"/>
                <a:gd name="connsiteY6" fmla="*/ 101332 h 186760"/>
                <a:gd name="connsiteX7" fmla="*/ 118578 w 127471"/>
                <a:gd name="connsiteY7" fmla="*/ 96886 h 186760"/>
                <a:gd name="connsiteX8" fmla="*/ 118578 w 127471"/>
                <a:gd name="connsiteY8" fmla="*/ 63736 h 186760"/>
                <a:gd name="connsiteX9" fmla="*/ 63743 w 127471"/>
                <a:gd name="connsiteY9" fmla="*/ 8900 h 186760"/>
                <a:gd name="connsiteX10" fmla="*/ 8907 w 127471"/>
                <a:gd name="connsiteY10" fmla="*/ 63736 h 186760"/>
                <a:gd name="connsiteX11" fmla="*/ 8907 w 127471"/>
                <a:gd name="connsiteY11" fmla="*/ 123025 h 186760"/>
                <a:gd name="connsiteX12" fmla="*/ 63743 w 127471"/>
                <a:gd name="connsiteY12" fmla="*/ 177860 h 186760"/>
                <a:gd name="connsiteX13" fmla="*/ 118578 w 127471"/>
                <a:gd name="connsiteY13" fmla="*/ 123025 h 186760"/>
                <a:gd name="connsiteX14" fmla="*/ 123025 w 127471"/>
                <a:gd name="connsiteY14" fmla="*/ 118578 h 186760"/>
                <a:gd name="connsiteX15" fmla="*/ 127471 w 127471"/>
                <a:gd name="connsiteY15" fmla="*/ 123025 h 186760"/>
                <a:gd name="connsiteX16" fmla="*/ 63736 w 127471"/>
                <a:gd name="connsiteY16" fmla="*/ 186761 h 18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7471" h="186760">
                  <a:moveTo>
                    <a:pt x="63736" y="186761"/>
                  </a:moveTo>
                  <a:cubicBezTo>
                    <a:pt x="28590" y="186761"/>
                    <a:pt x="0" y="158171"/>
                    <a:pt x="0" y="123025"/>
                  </a:cubicBezTo>
                  <a:lnTo>
                    <a:pt x="0" y="63736"/>
                  </a:lnTo>
                  <a:cubicBezTo>
                    <a:pt x="0" y="28590"/>
                    <a:pt x="28590" y="0"/>
                    <a:pt x="63736" y="0"/>
                  </a:cubicBezTo>
                  <a:cubicBezTo>
                    <a:pt x="98882" y="0"/>
                    <a:pt x="127471" y="28590"/>
                    <a:pt x="127471" y="63736"/>
                  </a:cubicBezTo>
                  <a:lnTo>
                    <a:pt x="127471" y="96886"/>
                  </a:lnTo>
                  <a:cubicBezTo>
                    <a:pt x="127471" y="99343"/>
                    <a:pt x="125475" y="101332"/>
                    <a:pt x="123025" y="101332"/>
                  </a:cubicBezTo>
                  <a:cubicBezTo>
                    <a:pt x="120574" y="101332"/>
                    <a:pt x="118578" y="99336"/>
                    <a:pt x="118578" y="96886"/>
                  </a:cubicBezTo>
                  <a:lnTo>
                    <a:pt x="118578" y="63736"/>
                  </a:lnTo>
                  <a:cubicBezTo>
                    <a:pt x="118578" y="33498"/>
                    <a:pt x="93981" y="8900"/>
                    <a:pt x="63743" y="8900"/>
                  </a:cubicBezTo>
                  <a:cubicBezTo>
                    <a:pt x="33505" y="8900"/>
                    <a:pt x="8907" y="33498"/>
                    <a:pt x="8907" y="63736"/>
                  </a:cubicBezTo>
                  <a:lnTo>
                    <a:pt x="8907" y="123025"/>
                  </a:lnTo>
                  <a:cubicBezTo>
                    <a:pt x="8907" y="153263"/>
                    <a:pt x="33505" y="177860"/>
                    <a:pt x="63743" y="177860"/>
                  </a:cubicBezTo>
                  <a:cubicBezTo>
                    <a:pt x="93981" y="177860"/>
                    <a:pt x="118578" y="153263"/>
                    <a:pt x="118578" y="123025"/>
                  </a:cubicBezTo>
                  <a:cubicBezTo>
                    <a:pt x="118578" y="120567"/>
                    <a:pt x="120574" y="118578"/>
                    <a:pt x="123025" y="118578"/>
                  </a:cubicBezTo>
                  <a:cubicBezTo>
                    <a:pt x="125475" y="118578"/>
                    <a:pt x="127471" y="120574"/>
                    <a:pt x="127471" y="123025"/>
                  </a:cubicBezTo>
                  <a:cubicBezTo>
                    <a:pt x="127471" y="158164"/>
                    <a:pt x="98875" y="186761"/>
                    <a:pt x="63736" y="186761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131C48C-6510-4A60-9272-D5C12EF04539}"/>
                </a:ext>
              </a:extLst>
            </p:cNvPr>
            <p:cNvSpPr/>
            <p:nvPr/>
          </p:nvSpPr>
          <p:spPr>
            <a:xfrm>
              <a:off x="1851689" y="3188534"/>
              <a:ext cx="183093" cy="12774"/>
            </a:xfrm>
            <a:custGeom>
              <a:avLst/>
              <a:gdLst>
                <a:gd name="connsiteX0" fmla="*/ 123018 w 127464"/>
                <a:gd name="connsiteY0" fmla="*/ 8893 h 8893"/>
                <a:gd name="connsiteX1" fmla="*/ 4447 w 127464"/>
                <a:gd name="connsiteY1" fmla="*/ 8893 h 8893"/>
                <a:gd name="connsiteX2" fmla="*/ 0 w 127464"/>
                <a:gd name="connsiteY2" fmla="*/ 4447 h 8893"/>
                <a:gd name="connsiteX3" fmla="*/ 4447 w 127464"/>
                <a:gd name="connsiteY3" fmla="*/ 0 h 8893"/>
                <a:gd name="connsiteX4" fmla="*/ 123018 w 127464"/>
                <a:gd name="connsiteY4" fmla="*/ 0 h 8893"/>
                <a:gd name="connsiteX5" fmla="*/ 127464 w 127464"/>
                <a:gd name="connsiteY5" fmla="*/ 4447 h 8893"/>
                <a:gd name="connsiteX6" fmla="*/ 123018 w 127464"/>
                <a:gd name="connsiteY6" fmla="*/ 8893 h 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64" h="8893">
                  <a:moveTo>
                    <a:pt x="123018" y="8893"/>
                  </a:moveTo>
                  <a:lnTo>
                    <a:pt x="4447" y="8893"/>
                  </a:lnTo>
                  <a:cubicBezTo>
                    <a:pt x="1996" y="8893"/>
                    <a:pt x="0" y="6897"/>
                    <a:pt x="0" y="4447"/>
                  </a:cubicBezTo>
                  <a:cubicBezTo>
                    <a:pt x="0" y="1989"/>
                    <a:pt x="1996" y="0"/>
                    <a:pt x="4447" y="0"/>
                  </a:cubicBezTo>
                  <a:lnTo>
                    <a:pt x="123018" y="0"/>
                  </a:lnTo>
                  <a:cubicBezTo>
                    <a:pt x="125468" y="0"/>
                    <a:pt x="127464" y="1996"/>
                    <a:pt x="127464" y="4447"/>
                  </a:cubicBezTo>
                  <a:cubicBezTo>
                    <a:pt x="127471" y="6904"/>
                    <a:pt x="125468" y="8893"/>
                    <a:pt x="123018" y="8893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85166BE-029D-4354-BF04-39009DADF029}"/>
                </a:ext>
              </a:extLst>
            </p:cNvPr>
            <p:cNvSpPr/>
            <p:nvPr/>
          </p:nvSpPr>
          <p:spPr>
            <a:xfrm>
              <a:off x="1936844" y="3018205"/>
              <a:ext cx="246954" cy="161809"/>
            </a:xfrm>
            <a:custGeom>
              <a:avLst/>
              <a:gdLst>
                <a:gd name="connsiteX0" fmla="*/ 130433 w 171922"/>
                <a:gd name="connsiteY0" fmla="*/ 112647 h 112647"/>
                <a:gd name="connsiteX1" fmla="*/ 88930 w 171922"/>
                <a:gd name="connsiteY1" fmla="*/ 71144 h 112647"/>
                <a:gd name="connsiteX2" fmla="*/ 88930 w 171922"/>
                <a:gd name="connsiteY2" fmla="*/ 48912 h 112647"/>
                <a:gd name="connsiteX3" fmla="*/ 48912 w 171922"/>
                <a:gd name="connsiteY3" fmla="*/ 8893 h 112647"/>
                <a:gd name="connsiteX4" fmla="*/ 8893 w 171922"/>
                <a:gd name="connsiteY4" fmla="*/ 48912 h 112647"/>
                <a:gd name="connsiteX5" fmla="*/ 8893 w 171922"/>
                <a:gd name="connsiteY5" fmla="*/ 106248 h 112647"/>
                <a:gd name="connsiteX6" fmla="*/ 4447 w 171922"/>
                <a:gd name="connsiteY6" fmla="*/ 110694 h 112647"/>
                <a:gd name="connsiteX7" fmla="*/ 0 w 171922"/>
                <a:gd name="connsiteY7" fmla="*/ 106248 h 112647"/>
                <a:gd name="connsiteX8" fmla="*/ 0 w 171922"/>
                <a:gd name="connsiteY8" fmla="*/ 48912 h 112647"/>
                <a:gd name="connsiteX9" fmla="*/ 48912 w 171922"/>
                <a:gd name="connsiteY9" fmla="*/ 0 h 112647"/>
                <a:gd name="connsiteX10" fmla="*/ 97823 w 171922"/>
                <a:gd name="connsiteY10" fmla="*/ 48912 h 112647"/>
                <a:gd name="connsiteX11" fmla="*/ 97823 w 171922"/>
                <a:gd name="connsiteY11" fmla="*/ 71144 h 112647"/>
                <a:gd name="connsiteX12" fmla="*/ 130426 w 171922"/>
                <a:gd name="connsiteY12" fmla="*/ 103747 h 112647"/>
                <a:gd name="connsiteX13" fmla="*/ 163029 w 171922"/>
                <a:gd name="connsiteY13" fmla="*/ 71144 h 112647"/>
                <a:gd name="connsiteX14" fmla="*/ 163029 w 171922"/>
                <a:gd name="connsiteY14" fmla="*/ 4447 h 112647"/>
                <a:gd name="connsiteX15" fmla="*/ 167476 w 171922"/>
                <a:gd name="connsiteY15" fmla="*/ 0 h 112647"/>
                <a:gd name="connsiteX16" fmla="*/ 171922 w 171922"/>
                <a:gd name="connsiteY16" fmla="*/ 4447 h 112647"/>
                <a:gd name="connsiteX17" fmla="*/ 171922 w 171922"/>
                <a:gd name="connsiteY17" fmla="*/ 71144 h 112647"/>
                <a:gd name="connsiteX18" fmla="*/ 130433 w 171922"/>
                <a:gd name="connsiteY18" fmla="*/ 112647 h 11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1922" h="112647">
                  <a:moveTo>
                    <a:pt x="130433" y="112647"/>
                  </a:moveTo>
                  <a:cubicBezTo>
                    <a:pt x="107554" y="112647"/>
                    <a:pt x="88930" y="94030"/>
                    <a:pt x="88930" y="71144"/>
                  </a:cubicBezTo>
                  <a:lnTo>
                    <a:pt x="88930" y="48912"/>
                  </a:lnTo>
                  <a:cubicBezTo>
                    <a:pt x="88930" y="26842"/>
                    <a:pt x="70981" y="8893"/>
                    <a:pt x="48912" y="8893"/>
                  </a:cubicBezTo>
                  <a:cubicBezTo>
                    <a:pt x="26842" y="8893"/>
                    <a:pt x="8893" y="26842"/>
                    <a:pt x="8893" y="48912"/>
                  </a:cubicBezTo>
                  <a:lnTo>
                    <a:pt x="8893" y="106248"/>
                  </a:lnTo>
                  <a:cubicBezTo>
                    <a:pt x="8893" y="108705"/>
                    <a:pt x="6897" y="110694"/>
                    <a:pt x="4447" y="110694"/>
                  </a:cubicBezTo>
                  <a:cubicBezTo>
                    <a:pt x="1996" y="110694"/>
                    <a:pt x="0" y="108698"/>
                    <a:pt x="0" y="106248"/>
                  </a:cubicBezTo>
                  <a:lnTo>
                    <a:pt x="0" y="48912"/>
                  </a:lnTo>
                  <a:cubicBezTo>
                    <a:pt x="0" y="21941"/>
                    <a:pt x="21941" y="0"/>
                    <a:pt x="48912" y="0"/>
                  </a:cubicBezTo>
                  <a:cubicBezTo>
                    <a:pt x="75882" y="0"/>
                    <a:pt x="97823" y="21941"/>
                    <a:pt x="97823" y="48912"/>
                  </a:cubicBezTo>
                  <a:lnTo>
                    <a:pt x="97823" y="71144"/>
                  </a:lnTo>
                  <a:cubicBezTo>
                    <a:pt x="97823" y="89129"/>
                    <a:pt x="112448" y="103747"/>
                    <a:pt x="130426" y="103747"/>
                  </a:cubicBezTo>
                  <a:cubicBezTo>
                    <a:pt x="148404" y="103747"/>
                    <a:pt x="163029" y="89122"/>
                    <a:pt x="163029" y="71144"/>
                  </a:cubicBezTo>
                  <a:lnTo>
                    <a:pt x="163029" y="4447"/>
                  </a:lnTo>
                  <a:cubicBezTo>
                    <a:pt x="163029" y="1989"/>
                    <a:pt x="165025" y="0"/>
                    <a:pt x="167476" y="0"/>
                  </a:cubicBezTo>
                  <a:cubicBezTo>
                    <a:pt x="169926" y="0"/>
                    <a:pt x="171922" y="1996"/>
                    <a:pt x="171922" y="4447"/>
                  </a:cubicBezTo>
                  <a:lnTo>
                    <a:pt x="171922" y="71144"/>
                  </a:lnTo>
                  <a:cubicBezTo>
                    <a:pt x="171937" y="94030"/>
                    <a:pt x="153312" y="112647"/>
                    <a:pt x="130433" y="112647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63EFC2F-A1AE-41C1-9D09-B6452F1FFFE3}"/>
                </a:ext>
              </a:extLst>
            </p:cNvPr>
            <p:cNvSpPr/>
            <p:nvPr/>
          </p:nvSpPr>
          <p:spPr>
            <a:xfrm>
              <a:off x="2082707" y="3092993"/>
              <a:ext cx="58802" cy="67768"/>
            </a:xfrm>
            <a:custGeom>
              <a:avLst/>
              <a:gdLst>
                <a:gd name="connsiteX0" fmla="*/ 31822 w 40936"/>
                <a:gd name="connsiteY0" fmla="*/ 47179 h 47178"/>
                <a:gd name="connsiteX1" fmla="*/ 10726 w 40936"/>
                <a:gd name="connsiteY1" fmla="*/ 39692 h 47178"/>
                <a:gd name="connsiteX2" fmla="*/ 57 w 40936"/>
                <a:gd name="connsiteY2" fmla="*/ 4297 h 47178"/>
                <a:gd name="connsiteX3" fmla="*/ 4503 w 40936"/>
                <a:gd name="connsiteY3" fmla="*/ 0 h 47178"/>
                <a:gd name="connsiteX4" fmla="*/ 4660 w 40936"/>
                <a:gd name="connsiteY4" fmla="*/ 7 h 47178"/>
                <a:gd name="connsiteX5" fmla="*/ 8957 w 40936"/>
                <a:gd name="connsiteY5" fmla="*/ 4603 h 47178"/>
                <a:gd name="connsiteX6" fmla="*/ 16799 w 40936"/>
                <a:gd name="connsiteY6" fmla="*/ 33193 h 47178"/>
                <a:gd name="connsiteX7" fmla="*/ 36041 w 40936"/>
                <a:gd name="connsiteY7" fmla="*/ 38058 h 47178"/>
                <a:gd name="connsiteX8" fmla="*/ 40914 w 40936"/>
                <a:gd name="connsiteY8" fmla="*/ 42029 h 47178"/>
                <a:gd name="connsiteX9" fmla="*/ 36950 w 40936"/>
                <a:gd name="connsiteY9" fmla="*/ 46909 h 47178"/>
                <a:gd name="connsiteX10" fmla="*/ 31822 w 40936"/>
                <a:gd name="connsiteY10" fmla="*/ 47179 h 4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936" h="47178">
                  <a:moveTo>
                    <a:pt x="31822" y="47179"/>
                  </a:moveTo>
                  <a:cubicBezTo>
                    <a:pt x="23128" y="47179"/>
                    <a:pt x="16053" y="44671"/>
                    <a:pt x="10726" y="39692"/>
                  </a:cubicBezTo>
                  <a:cubicBezTo>
                    <a:pt x="3083" y="32560"/>
                    <a:pt x="-504" y="20656"/>
                    <a:pt x="57" y="4297"/>
                  </a:cubicBezTo>
                  <a:cubicBezTo>
                    <a:pt x="142" y="1897"/>
                    <a:pt x="2124" y="0"/>
                    <a:pt x="4503" y="0"/>
                  </a:cubicBezTo>
                  <a:cubicBezTo>
                    <a:pt x="4553" y="0"/>
                    <a:pt x="4603" y="7"/>
                    <a:pt x="4660" y="7"/>
                  </a:cubicBezTo>
                  <a:cubicBezTo>
                    <a:pt x="7110" y="92"/>
                    <a:pt x="9028" y="2152"/>
                    <a:pt x="8957" y="4603"/>
                  </a:cubicBezTo>
                  <a:cubicBezTo>
                    <a:pt x="8481" y="18269"/>
                    <a:pt x="11131" y="27894"/>
                    <a:pt x="16799" y="33193"/>
                  </a:cubicBezTo>
                  <a:cubicBezTo>
                    <a:pt x="21167" y="37277"/>
                    <a:pt x="27645" y="38911"/>
                    <a:pt x="36041" y="38058"/>
                  </a:cubicBezTo>
                  <a:cubicBezTo>
                    <a:pt x="38435" y="37795"/>
                    <a:pt x="40672" y="39585"/>
                    <a:pt x="40914" y="42029"/>
                  </a:cubicBezTo>
                  <a:cubicBezTo>
                    <a:pt x="41162" y="44472"/>
                    <a:pt x="39387" y="46653"/>
                    <a:pt x="36950" y="46909"/>
                  </a:cubicBezTo>
                  <a:cubicBezTo>
                    <a:pt x="35182" y="47086"/>
                    <a:pt x="33470" y="47179"/>
                    <a:pt x="31822" y="47179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788C4B9-0E6E-4864-8BED-7D5E3FA123D5}"/>
                </a:ext>
              </a:extLst>
            </p:cNvPr>
            <p:cNvSpPr/>
            <p:nvPr/>
          </p:nvSpPr>
          <p:spPr>
            <a:xfrm>
              <a:off x="1921661" y="3002136"/>
              <a:ext cx="77553" cy="75737"/>
            </a:xfrm>
            <a:custGeom>
              <a:avLst/>
              <a:gdLst>
                <a:gd name="connsiteX0" fmla="*/ 4454 w 53990"/>
                <a:gd name="connsiteY0" fmla="*/ 52726 h 52726"/>
                <a:gd name="connsiteX1" fmla="*/ 4383 w 53990"/>
                <a:gd name="connsiteY1" fmla="*/ 52726 h 52726"/>
                <a:gd name="connsiteX2" fmla="*/ 0 w 53990"/>
                <a:gd name="connsiteY2" fmla="*/ 48216 h 52726"/>
                <a:gd name="connsiteX3" fmla="*/ 48905 w 53990"/>
                <a:gd name="connsiteY3" fmla="*/ 0 h 52726"/>
                <a:gd name="connsiteX4" fmla="*/ 49608 w 53990"/>
                <a:gd name="connsiteY4" fmla="*/ 7 h 52726"/>
                <a:gd name="connsiteX5" fmla="*/ 53991 w 53990"/>
                <a:gd name="connsiteY5" fmla="*/ 4518 h 52726"/>
                <a:gd name="connsiteX6" fmla="*/ 49544 w 53990"/>
                <a:gd name="connsiteY6" fmla="*/ 8900 h 52726"/>
                <a:gd name="connsiteX7" fmla="*/ 48905 w 53990"/>
                <a:gd name="connsiteY7" fmla="*/ 8893 h 52726"/>
                <a:gd name="connsiteX8" fmla="*/ 8900 w 53990"/>
                <a:gd name="connsiteY8" fmla="*/ 48336 h 52726"/>
                <a:gd name="connsiteX9" fmla="*/ 4454 w 53990"/>
                <a:gd name="connsiteY9" fmla="*/ 52726 h 5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90" h="52726">
                  <a:moveTo>
                    <a:pt x="4454" y="52726"/>
                  </a:moveTo>
                  <a:cubicBezTo>
                    <a:pt x="4433" y="52726"/>
                    <a:pt x="4418" y="52726"/>
                    <a:pt x="4383" y="52726"/>
                  </a:cubicBezTo>
                  <a:cubicBezTo>
                    <a:pt x="1932" y="52690"/>
                    <a:pt x="-28" y="50673"/>
                    <a:pt x="0" y="48216"/>
                  </a:cubicBezTo>
                  <a:cubicBezTo>
                    <a:pt x="377" y="21487"/>
                    <a:pt x="22254" y="0"/>
                    <a:pt x="48905" y="0"/>
                  </a:cubicBezTo>
                  <a:cubicBezTo>
                    <a:pt x="49139" y="0"/>
                    <a:pt x="49367" y="7"/>
                    <a:pt x="49608" y="7"/>
                  </a:cubicBezTo>
                  <a:cubicBezTo>
                    <a:pt x="52059" y="43"/>
                    <a:pt x="54019" y="2060"/>
                    <a:pt x="53991" y="4518"/>
                  </a:cubicBezTo>
                  <a:cubicBezTo>
                    <a:pt x="53955" y="6954"/>
                    <a:pt x="51973" y="8900"/>
                    <a:pt x="49544" y="8900"/>
                  </a:cubicBezTo>
                  <a:cubicBezTo>
                    <a:pt x="49438" y="8907"/>
                    <a:pt x="49132" y="8893"/>
                    <a:pt x="48905" y="8893"/>
                  </a:cubicBezTo>
                  <a:cubicBezTo>
                    <a:pt x="27098" y="8893"/>
                    <a:pt x="9206" y="26466"/>
                    <a:pt x="8900" y="48336"/>
                  </a:cubicBezTo>
                  <a:cubicBezTo>
                    <a:pt x="8865" y="50780"/>
                    <a:pt x="6890" y="52726"/>
                    <a:pt x="4454" y="52726"/>
                  </a:cubicBezTo>
                  <a:close/>
                </a:path>
              </a:pathLst>
            </a:custGeom>
            <a:solidFill>
              <a:srgbClr val="383D45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AA83691-225C-4DF5-BEC0-6EC68B10B343}"/>
                </a:ext>
              </a:extLst>
            </p:cNvPr>
            <p:cNvSpPr/>
            <p:nvPr/>
          </p:nvSpPr>
          <p:spPr>
            <a:xfrm>
              <a:off x="1872696" y="3101360"/>
              <a:ext cx="57647" cy="80298"/>
            </a:xfrm>
            <a:custGeom>
              <a:avLst/>
              <a:gdLst>
                <a:gd name="connsiteX0" fmla="*/ 40133 w 40132"/>
                <a:gd name="connsiteY0" fmla="*/ 0 h 55901"/>
                <a:gd name="connsiteX1" fmla="*/ 40133 w 40132"/>
                <a:gd name="connsiteY1" fmla="*/ 55773 h 55901"/>
                <a:gd name="connsiteX2" fmla="*/ 86 w 40132"/>
                <a:gd name="connsiteY2" fmla="*/ 55901 h 55901"/>
                <a:gd name="connsiteX3" fmla="*/ 40133 w 40132"/>
                <a:gd name="connsiteY3" fmla="*/ 0 h 55901"/>
                <a:gd name="connsiteX4" fmla="*/ 40133 w 40132"/>
                <a:gd name="connsiteY4" fmla="*/ 0 h 55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32" h="55901">
                  <a:moveTo>
                    <a:pt x="40133" y="0"/>
                  </a:moveTo>
                  <a:lnTo>
                    <a:pt x="40133" y="55773"/>
                  </a:lnTo>
                  <a:lnTo>
                    <a:pt x="86" y="55901"/>
                  </a:lnTo>
                  <a:cubicBezTo>
                    <a:pt x="93" y="55901"/>
                    <a:pt x="-3807" y="20016"/>
                    <a:pt x="40133" y="0"/>
                  </a:cubicBezTo>
                  <a:lnTo>
                    <a:pt x="40133" y="0"/>
                  </a:lnTo>
                  <a:close/>
                </a:path>
              </a:pathLst>
            </a:custGeom>
            <a:solidFill>
              <a:srgbClr val="E85826"/>
            </a:solidFill>
            <a:ln w="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0" y="2098800"/>
            <a:ext cx="3003550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00" y="1969200"/>
            <a:ext cx="3862388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400" y="4176000"/>
            <a:ext cx="5006975" cy="236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00" y="4273200"/>
            <a:ext cx="3508375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43" y="1980000"/>
            <a:ext cx="4643438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0669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822523"/>
            <a:ext cx="5223293" cy="3140089"/>
            <a:chOff x="10427" y="1822523"/>
            <a:chExt cx="5223293" cy="3140089"/>
          </a:xfrm>
        </p:grpSpPr>
        <p:sp>
          <p:nvSpPr>
            <p:cNvPr id="50" name="Freeform 49"/>
            <p:cNvSpPr/>
            <p:nvPr/>
          </p:nvSpPr>
          <p:spPr>
            <a:xfrm>
              <a:off x="10546" y="308408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8206" y="308549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46821" y="323400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az-Cyrl-AZ" sz="127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ВОСПРИЯТИЕ БРЕНДА УНИВЕРСИТЕТА</a:t>
              </a:r>
              <a:endParaRPr lang="en-GB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10546" y="245330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8206" y="245471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46821" y="260322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az-Cyrl-AZ" sz="127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ПРОФИЛЬ ТАЛАНТА</a:t>
              </a:r>
              <a:endParaRPr lang="en-US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10546" y="434564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8206" y="434705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GB" sz="3400" dirty="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46821" y="449556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az-Cyrl-AZ" sz="127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КОММУНИКАЦИЯ</a:t>
              </a:r>
              <a:endParaRPr lang="en-US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10546" y="182252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8206" y="182393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46821" y="197244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z-Cyrl-AZ" sz="127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ВВЕДЕНИЕ</a:t>
              </a:r>
              <a:endParaRPr kumimoji="0" lang="en-US" sz="127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10427" y="3714863"/>
              <a:ext cx="5223174" cy="587607"/>
            </a:xfrm>
            <a:custGeom>
              <a:avLst/>
              <a:gdLst>
                <a:gd name="connsiteX0" fmla="*/ 0 w 5223174"/>
                <a:gd name="connsiteY0" fmla="*/ 0 h 587607"/>
                <a:gd name="connsiteX1" fmla="*/ 4926997 w 5223174"/>
                <a:gd name="connsiteY1" fmla="*/ 0 h 587607"/>
                <a:gd name="connsiteX2" fmla="*/ 4927992 w 5223174"/>
                <a:gd name="connsiteY2" fmla="*/ 987 h 587607"/>
                <a:gd name="connsiteX3" fmla="*/ 4929774 w 5223174"/>
                <a:gd name="connsiteY3" fmla="*/ 807 h 587607"/>
                <a:gd name="connsiteX4" fmla="*/ 5200117 w 5223174"/>
                <a:gd name="connsiteY4" fmla="*/ 180003 h 587607"/>
                <a:gd name="connsiteX5" fmla="*/ 5223072 w 5223174"/>
                <a:gd name="connsiteY5" fmla="*/ 293703 h 587607"/>
                <a:gd name="connsiteX6" fmla="*/ 5223174 w 5223174"/>
                <a:gd name="connsiteY6" fmla="*/ 293804 h 587607"/>
                <a:gd name="connsiteX7" fmla="*/ 5223106 w 5223174"/>
                <a:gd name="connsiteY7" fmla="*/ 293871 h 587607"/>
                <a:gd name="connsiteX8" fmla="*/ 5223174 w 5223174"/>
                <a:gd name="connsiteY8" fmla="*/ 294207 h 587607"/>
                <a:gd name="connsiteX9" fmla="*/ 4929774 w 5223174"/>
                <a:gd name="connsiteY9" fmla="*/ 587607 h 587607"/>
                <a:gd name="connsiteX10" fmla="*/ 4927253 w 5223174"/>
                <a:gd name="connsiteY10" fmla="*/ 587353 h 587607"/>
                <a:gd name="connsiteX11" fmla="*/ 4926997 w 5223174"/>
                <a:gd name="connsiteY11" fmla="*/ 587607 h 587607"/>
                <a:gd name="connsiteX12" fmla="*/ 0 w 5223174"/>
                <a:gd name="connsiteY12" fmla="*/ 587607 h 5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174" h="587607">
                  <a:moveTo>
                    <a:pt x="0" y="0"/>
                  </a:moveTo>
                  <a:lnTo>
                    <a:pt x="4926997" y="0"/>
                  </a:lnTo>
                  <a:lnTo>
                    <a:pt x="4927992" y="987"/>
                  </a:lnTo>
                  <a:lnTo>
                    <a:pt x="4929774" y="807"/>
                  </a:lnTo>
                  <a:cubicBezTo>
                    <a:pt x="5051304" y="807"/>
                    <a:pt x="5155576" y="74697"/>
                    <a:pt x="5200117" y="180003"/>
                  </a:cubicBezTo>
                  <a:lnTo>
                    <a:pt x="5223072" y="293703"/>
                  </a:lnTo>
                  <a:lnTo>
                    <a:pt x="5223174" y="293804"/>
                  </a:lnTo>
                  <a:lnTo>
                    <a:pt x="5223106" y="293871"/>
                  </a:lnTo>
                  <a:lnTo>
                    <a:pt x="5223174" y="294207"/>
                  </a:lnTo>
                  <a:cubicBezTo>
                    <a:pt x="5223174" y="456247"/>
                    <a:pt x="5091814" y="587607"/>
                    <a:pt x="4929774" y="587607"/>
                  </a:cubicBezTo>
                  <a:lnTo>
                    <a:pt x="4927253" y="587353"/>
                  </a:lnTo>
                  <a:lnTo>
                    <a:pt x="4926997" y="587607"/>
                  </a:lnTo>
                  <a:lnTo>
                    <a:pt x="0" y="587607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68087" y="3716279"/>
              <a:ext cx="383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46702" y="3864781"/>
              <a:ext cx="3202065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az-Cyrl-AZ" sz="1270" dirty="0">
                  <a:solidFill>
                    <a:prstClr val="white">
                      <a:lumMod val="65000"/>
                    </a:prstClr>
                  </a:solidFill>
                  <a:latin typeface="Calibri" pitchFamily="34" charset="0"/>
                </a:rPr>
                <a:t>КАРЬЕРНЫЙ ЦЕНТР</a:t>
              </a:r>
              <a:endParaRPr lang="sv-SE" sz="1270" dirty="0">
                <a:solidFill>
                  <a:prstClr val="white">
                    <a:lumMod val="65000"/>
                  </a:prstClr>
                </a:solidFill>
                <a:latin typeface="Calibri" pitchFamily="34" charset="0"/>
              </a:endParaRPr>
            </a:p>
          </p:txBody>
        </p: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</p:spPr>
        <p:txBody>
          <a:bodyPr vert="horz" lIns="90273" tIns="45136" rIns="90273" bIns="45136" rtlCol="0" anchor="t">
            <a:normAutofit fontScale="90000"/>
          </a:bodyPr>
          <a:lstStyle/>
          <a:p>
            <a:r>
              <a:rPr lang="az-Cyrl-AZ" dirty="0"/>
              <a:t>Содержание</a:t>
            </a:r>
            <a:endParaRPr lang="en-GB" dirty="0"/>
          </a:p>
        </p:txBody>
      </p:sp>
      <p:sp>
        <p:nvSpPr>
          <p:cNvPr id="8" name="Rubrik 1"/>
          <p:cNvSpPr txBox="1">
            <a:spLocks/>
          </p:cNvSpPr>
          <p:nvPr/>
        </p:nvSpPr>
        <p:spPr>
          <a:xfrm>
            <a:off x="1901139" y="561143"/>
            <a:ext cx="8389723" cy="567765"/>
          </a:xfrm>
          <a:prstGeom prst="rect">
            <a:avLst/>
          </a:prstGeom>
        </p:spPr>
        <p:txBody>
          <a:bodyPr vert="horz" lIns="90273" tIns="45136" rIns="90273" bIns="45136" rtlCol="0" anchor="ctr">
            <a:norm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2800" b="0" i="0" kern="1200" baseline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539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5968821" y="39110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20930" y="1776387"/>
            <a:ext cx="2601542" cy="508161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4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45716" y="1953173"/>
            <a:ext cx="23519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srgbClr val="414041"/>
                </a:solidFill>
                <a:cs typeface="Calibri" pitchFamily="34" charset="0"/>
              </a:rPr>
              <a:t>В этой главе рассматриваются атрибуты работодателя и работодатели, которые являются наиболее привлекательными для Ваших студентов или профессионалов.</a:t>
            </a:r>
          </a:p>
          <a:p>
            <a:pPr lvl="0" algn="ctr">
              <a:defRPr/>
            </a:pPr>
            <a:endParaRPr lang="ru-RU" sz="1400" dirty="0">
              <a:solidFill>
                <a:srgbClr val="414041"/>
              </a:solidFill>
              <a:latin typeface="Calibri"/>
              <a:cs typeface="Calibri" pitchFamily="34" charset="0"/>
            </a:endParaRPr>
          </a:p>
          <a:p>
            <a:pPr lvl="0" algn="ctr">
              <a:defRPr/>
            </a:pPr>
            <a:r>
              <a:rPr lang="ru-RU" sz="1400" dirty="0">
                <a:solidFill>
                  <a:srgbClr val="414041"/>
                </a:solidFill>
                <a:cs typeface="Calibri" pitchFamily="34" charset="0"/>
              </a:rPr>
              <a:t>Вы узнаете, насколько предпочтения Ваших студентов или профессионалов соответствуют реальности рынка труда. Таким образом, Вы можете определить, какие работодатели являются наиболее важными и привлекательными для Ваших студентов и профессионалов.</a:t>
            </a:r>
          </a:p>
        </p:txBody>
      </p:sp>
      <p:sp>
        <p:nvSpPr>
          <p:cNvPr id="24" name="Freeform 50">
            <a:extLst>
              <a:ext uri="{FF2B5EF4-FFF2-40B4-BE49-F238E27FC236}">
                <a16:creationId xmlns:a16="http://schemas.microsoft.com/office/drawing/2014/main" id="{6BC16B29-5A51-46C7-9FD8-2D130918F98A}"/>
              </a:ext>
            </a:extLst>
          </p:cNvPr>
          <p:cNvSpPr/>
          <p:nvPr/>
        </p:nvSpPr>
        <p:spPr>
          <a:xfrm>
            <a:off x="0" y="4976423"/>
            <a:ext cx="5223174" cy="587607"/>
          </a:xfrm>
          <a:custGeom>
            <a:avLst/>
            <a:gdLst>
              <a:gd name="connsiteX0" fmla="*/ 0 w 5223174"/>
              <a:gd name="connsiteY0" fmla="*/ 0 h 587607"/>
              <a:gd name="connsiteX1" fmla="*/ 4926997 w 5223174"/>
              <a:gd name="connsiteY1" fmla="*/ 0 h 587607"/>
              <a:gd name="connsiteX2" fmla="*/ 4927992 w 5223174"/>
              <a:gd name="connsiteY2" fmla="*/ 987 h 587607"/>
              <a:gd name="connsiteX3" fmla="*/ 4929774 w 5223174"/>
              <a:gd name="connsiteY3" fmla="*/ 807 h 587607"/>
              <a:gd name="connsiteX4" fmla="*/ 5200117 w 5223174"/>
              <a:gd name="connsiteY4" fmla="*/ 180003 h 587607"/>
              <a:gd name="connsiteX5" fmla="*/ 5223072 w 5223174"/>
              <a:gd name="connsiteY5" fmla="*/ 293703 h 587607"/>
              <a:gd name="connsiteX6" fmla="*/ 5223174 w 5223174"/>
              <a:gd name="connsiteY6" fmla="*/ 293804 h 587607"/>
              <a:gd name="connsiteX7" fmla="*/ 5223106 w 5223174"/>
              <a:gd name="connsiteY7" fmla="*/ 293871 h 587607"/>
              <a:gd name="connsiteX8" fmla="*/ 5223174 w 5223174"/>
              <a:gd name="connsiteY8" fmla="*/ 294207 h 587607"/>
              <a:gd name="connsiteX9" fmla="*/ 4929774 w 5223174"/>
              <a:gd name="connsiteY9" fmla="*/ 587607 h 587607"/>
              <a:gd name="connsiteX10" fmla="*/ 4927253 w 5223174"/>
              <a:gd name="connsiteY10" fmla="*/ 587353 h 587607"/>
              <a:gd name="connsiteX11" fmla="*/ 4926997 w 5223174"/>
              <a:gd name="connsiteY11" fmla="*/ 587607 h 587607"/>
              <a:gd name="connsiteX12" fmla="*/ 0 w 5223174"/>
              <a:gd name="connsiteY12" fmla="*/ 587607 h 58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174" h="587607">
                <a:moveTo>
                  <a:pt x="0" y="0"/>
                </a:moveTo>
                <a:lnTo>
                  <a:pt x="4926997" y="0"/>
                </a:lnTo>
                <a:lnTo>
                  <a:pt x="4927992" y="987"/>
                </a:lnTo>
                <a:lnTo>
                  <a:pt x="4929774" y="807"/>
                </a:lnTo>
                <a:cubicBezTo>
                  <a:pt x="5051304" y="807"/>
                  <a:pt x="5155576" y="74697"/>
                  <a:pt x="5200117" y="180003"/>
                </a:cubicBezTo>
                <a:lnTo>
                  <a:pt x="5223072" y="293703"/>
                </a:lnTo>
                <a:lnTo>
                  <a:pt x="5223174" y="293804"/>
                </a:lnTo>
                <a:lnTo>
                  <a:pt x="5223106" y="293871"/>
                </a:lnTo>
                <a:lnTo>
                  <a:pt x="5223174" y="294207"/>
                </a:lnTo>
                <a:cubicBezTo>
                  <a:pt x="5223174" y="456247"/>
                  <a:pt x="5091814" y="587607"/>
                  <a:pt x="4929774" y="587607"/>
                </a:cubicBezTo>
                <a:lnTo>
                  <a:pt x="4927253" y="587353"/>
                </a:lnTo>
                <a:lnTo>
                  <a:pt x="4926997" y="587607"/>
                </a:lnTo>
                <a:lnTo>
                  <a:pt x="0" y="587607"/>
                </a:ln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EA61F9-CC50-4458-8164-B76F836898C9}"/>
              </a:ext>
            </a:extLst>
          </p:cNvPr>
          <p:cNvSpPr txBox="1"/>
          <p:nvPr/>
        </p:nvSpPr>
        <p:spPr>
          <a:xfrm>
            <a:off x="157660" y="4977839"/>
            <a:ext cx="3839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400" dirty="0">
                <a:solidFill>
                  <a:srgbClr val="4CAFCD"/>
                </a:solidFill>
                <a:latin typeface="Calibri" pitchFamily="34" charset="0"/>
              </a:rPr>
              <a:t>6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srgbClr val="4CAFC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A8B045-ADB5-4ED0-BE8E-E8061ED9B379}"/>
              </a:ext>
            </a:extLst>
          </p:cNvPr>
          <p:cNvSpPr txBox="1"/>
          <p:nvPr/>
        </p:nvSpPr>
        <p:spPr>
          <a:xfrm>
            <a:off x="736275" y="5126341"/>
            <a:ext cx="4162296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70" dirty="0">
                <a:solidFill>
                  <a:srgbClr val="4CAFCD"/>
                </a:solidFill>
                <a:latin typeface="Calibri" pitchFamily="34" charset="0"/>
              </a:rPr>
              <a:t>ПРЕДПОЧТЕНИЯ В КАРЬЕРЕ И РАБОТОДАТЕЛЯХ</a:t>
            </a:r>
            <a:endParaRPr lang="en-US" sz="1270" dirty="0">
              <a:solidFill>
                <a:srgbClr val="4CAFCD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9660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3CDC09E-AAF9-4157-A94F-DE49BE7954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Какой тип занятости Вы предпочитаете?</a:t>
            </a:r>
          </a:p>
          <a:p>
            <a:endParaRPr lang="en-ZA" dirty="0"/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82C2AEBA-D41E-42AF-BA97-306BF2BD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Предпочтительный тип занятости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5C23F-7D12-4445-A192-F8F624F9E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23"/>
          <p:cNvSpPr txBox="1"/>
          <p:nvPr/>
        </p:nvSpPr>
        <p:spPr>
          <a:xfrm>
            <a:off x="2615793" y="4852438"/>
            <a:ext cx="2478759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1363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2726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4089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5452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6815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8178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9541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10904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z-Cyrl-AZ" sz="1050">
                <a:solidFill>
                  <a:srgbClr val="373C44"/>
                </a:solidFill>
              </a:rPr>
              <a:t>Полная занятость</a:t>
            </a:r>
            <a:endParaRPr lang="en-US" sz="1050" dirty="0">
              <a:solidFill>
                <a:srgbClr val="373C44"/>
              </a:solidFill>
            </a:endParaRPr>
          </a:p>
        </p:txBody>
      </p:sp>
      <p:sp>
        <p:nvSpPr>
          <p:cNvPr id="32" name="Rektangel 49"/>
          <p:cNvSpPr/>
          <p:nvPr/>
        </p:nvSpPr>
        <p:spPr>
          <a:xfrm>
            <a:off x="2367419" y="4860768"/>
            <a:ext cx="153988" cy="153988"/>
          </a:xfrm>
          <a:prstGeom prst="rect">
            <a:avLst/>
          </a:prstGeom>
          <a:solidFill>
            <a:srgbClr val="901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5165" tIns="42582" rIns="85165" bIns="4258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1363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2726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4089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5452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6815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8178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9541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10904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sz="1711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33" name="Rektangel 51"/>
          <p:cNvSpPr/>
          <p:nvPr/>
        </p:nvSpPr>
        <p:spPr>
          <a:xfrm>
            <a:off x="2367419" y="5220185"/>
            <a:ext cx="153988" cy="153988"/>
          </a:xfrm>
          <a:prstGeom prst="rect">
            <a:avLst/>
          </a:prstGeom>
          <a:solidFill>
            <a:srgbClr val="FDBE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5165" tIns="42582" rIns="85165" bIns="4258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1363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2726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4089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5452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6815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8178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9541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10904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sz="1711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34" name="TextBox 23"/>
          <p:cNvSpPr txBox="1"/>
          <p:nvPr/>
        </p:nvSpPr>
        <p:spPr>
          <a:xfrm>
            <a:off x="2615793" y="5216388"/>
            <a:ext cx="2470126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1363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2726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4089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5452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6815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8178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9541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10904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z-Cyrl-AZ" sz="1050">
                <a:solidFill>
                  <a:srgbClr val="373C44"/>
                </a:solidFill>
              </a:rPr>
              <a:t>Неполная занятость</a:t>
            </a:r>
            <a:endParaRPr lang="en-US" sz="1050" dirty="0">
              <a:solidFill>
                <a:srgbClr val="373C44"/>
              </a:solidFill>
            </a:endParaRPr>
          </a:p>
        </p:txBody>
      </p:sp>
      <p:sp>
        <p:nvSpPr>
          <p:cNvPr id="35" name="TextBox 23"/>
          <p:cNvSpPr txBox="1"/>
          <p:nvPr/>
        </p:nvSpPr>
        <p:spPr>
          <a:xfrm>
            <a:off x="2624426" y="5612539"/>
            <a:ext cx="2123383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1363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2726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4089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5452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6815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8178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9541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10904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z-Cyrl-AZ" sz="1050">
                <a:solidFill>
                  <a:srgbClr val="373C44"/>
                </a:solidFill>
              </a:rPr>
              <a:t>Фриланс/гиг-работа</a:t>
            </a:r>
            <a:endParaRPr lang="en-US" sz="1050" dirty="0">
              <a:solidFill>
                <a:srgbClr val="373C44"/>
              </a:solidFill>
            </a:endParaRPr>
          </a:p>
        </p:txBody>
      </p:sp>
      <p:sp>
        <p:nvSpPr>
          <p:cNvPr id="36" name="Rektangel 49"/>
          <p:cNvSpPr/>
          <p:nvPr/>
        </p:nvSpPr>
        <p:spPr>
          <a:xfrm>
            <a:off x="2367419" y="5618275"/>
            <a:ext cx="153988" cy="153988"/>
          </a:xfrm>
          <a:prstGeom prst="rect">
            <a:avLst/>
          </a:prstGeom>
          <a:solidFill>
            <a:srgbClr val="E2E3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5165" tIns="42582" rIns="85165" bIns="4258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1363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2726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4089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5452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6815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8178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9541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10904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sz="1711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37" name="TextBox 23">
            <a:extLst>
              <a:ext uri="{FF2B5EF4-FFF2-40B4-BE49-F238E27FC236}">
                <a16:creationId xmlns:a16="http://schemas.microsoft.com/office/drawing/2014/main" id="{CD035AF9-5366-4D76-8B2F-D8D3848998F6}"/>
              </a:ext>
            </a:extLst>
          </p:cNvPr>
          <p:cNvSpPr txBox="1"/>
          <p:nvPr/>
        </p:nvSpPr>
        <p:spPr>
          <a:xfrm>
            <a:off x="7761472" y="4852438"/>
            <a:ext cx="2478759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1363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2726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4089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5452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6815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8178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9541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10904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z-Cyrl-AZ" sz="1050">
                <a:solidFill>
                  <a:srgbClr val="373C44"/>
                </a:solidFill>
              </a:rPr>
              <a:t>Полная занятость</a:t>
            </a:r>
            <a:endParaRPr lang="en-US" sz="1050" dirty="0">
              <a:solidFill>
                <a:srgbClr val="373C44"/>
              </a:solidFill>
            </a:endParaRPr>
          </a:p>
        </p:txBody>
      </p:sp>
      <p:sp>
        <p:nvSpPr>
          <p:cNvPr id="38" name="Rektangel 49">
            <a:extLst>
              <a:ext uri="{FF2B5EF4-FFF2-40B4-BE49-F238E27FC236}">
                <a16:creationId xmlns:a16="http://schemas.microsoft.com/office/drawing/2014/main" id="{5184174C-3437-42C5-B1CF-06930F24A36F}"/>
              </a:ext>
            </a:extLst>
          </p:cNvPr>
          <p:cNvSpPr/>
          <p:nvPr/>
        </p:nvSpPr>
        <p:spPr>
          <a:xfrm>
            <a:off x="7513098" y="4860768"/>
            <a:ext cx="153988" cy="153988"/>
          </a:xfrm>
          <a:prstGeom prst="rect">
            <a:avLst/>
          </a:prstGeom>
          <a:solidFill>
            <a:srgbClr val="901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5165" tIns="42582" rIns="85165" bIns="4258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1363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2726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4089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5452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6815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8178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9541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10904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sz="1711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39" name="Rektangel 51">
            <a:extLst>
              <a:ext uri="{FF2B5EF4-FFF2-40B4-BE49-F238E27FC236}">
                <a16:creationId xmlns:a16="http://schemas.microsoft.com/office/drawing/2014/main" id="{A9B8370E-1BE0-4E12-9319-0D3F3D5104A0}"/>
              </a:ext>
            </a:extLst>
          </p:cNvPr>
          <p:cNvSpPr/>
          <p:nvPr/>
        </p:nvSpPr>
        <p:spPr>
          <a:xfrm>
            <a:off x="7513098" y="5220185"/>
            <a:ext cx="153988" cy="153988"/>
          </a:xfrm>
          <a:prstGeom prst="rect">
            <a:avLst/>
          </a:prstGeom>
          <a:solidFill>
            <a:srgbClr val="FDBE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5165" tIns="42582" rIns="85165" bIns="4258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1363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2726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4089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5452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6815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8178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9541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10904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sz="1711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40" name="TextBox 23">
            <a:extLst>
              <a:ext uri="{FF2B5EF4-FFF2-40B4-BE49-F238E27FC236}">
                <a16:creationId xmlns:a16="http://schemas.microsoft.com/office/drawing/2014/main" id="{F295A30B-30AF-43A2-A860-659F0DA7FFF2}"/>
              </a:ext>
            </a:extLst>
          </p:cNvPr>
          <p:cNvSpPr txBox="1"/>
          <p:nvPr/>
        </p:nvSpPr>
        <p:spPr>
          <a:xfrm>
            <a:off x="7761472" y="5216388"/>
            <a:ext cx="2470126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1363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2726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4089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5452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6815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8178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9541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10904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z-Cyrl-AZ" sz="1050">
                <a:solidFill>
                  <a:srgbClr val="373C44"/>
                </a:solidFill>
              </a:rPr>
              <a:t>Неполная занятость</a:t>
            </a:r>
            <a:endParaRPr lang="en-US" sz="1050" dirty="0">
              <a:solidFill>
                <a:srgbClr val="373C44"/>
              </a:solidFill>
            </a:endParaRPr>
          </a:p>
        </p:txBody>
      </p:sp>
      <p:sp>
        <p:nvSpPr>
          <p:cNvPr id="41" name="TextBox 23">
            <a:extLst>
              <a:ext uri="{FF2B5EF4-FFF2-40B4-BE49-F238E27FC236}">
                <a16:creationId xmlns:a16="http://schemas.microsoft.com/office/drawing/2014/main" id="{E47C2BCE-239D-4B92-AE07-8AFF4FD7D7F8}"/>
              </a:ext>
            </a:extLst>
          </p:cNvPr>
          <p:cNvSpPr txBox="1"/>
          <p:nvPr/>
        </p:nvSpPr>
        <p:spPr>
          <a:xfrm>
            <a:off x="7770105" y="5612539"/>
            <a:ext cx="2123383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1363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2726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4089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5452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6815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8178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9541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10904" algn="l" defTabSz="451363" rtl="0" eaLnBrk="1" latinLnBrk="0" hangingPunct="1"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z-Cyrl-AZ" sz="1050">
                <a:solidFill>
                  <a:srgbClr val="373C44"/>
                </a:solidFill>
              </a:rPr>
              <a:t>Фриланс/гиг-работа</a:t>
            </a:r>
            <a:endParaRPr lang="en-US" sz="1050" dirty="0">
              <a:solidFill>
                <a:srgbClr val="373C44"/>
              </a:solidFill>
            </a:endParaRPr>
          </a:p>
        </p:txBody>
      </p:sp>
      <p:sp>
        <p:nvSpPr>
          <p:cNvPr id="42" name="Rektangel 49">
            <a:extLst>
              <a:ext uri="{FF2B5EF4-FFF2-40B4-BE49-F238E27FC236}">
                <a16:creationId xmlns:a16="http://schemas.microsoft.com/office/drawing/2014/main" id="{D60E656F-BAC5-4DBA-8BF3-BE72F4267827}"/>
              </a:ext>
            </a:extLst>
          </p:cNvPr>
          <p:cNvSpPr/>
          <p:nvPr/>
        </p:nvSpPr>
        <p:spPr>
          <a:xfrm>
            <a:off x="7513098" y="5618275"/>
            <a:ext cx="153988" cy="153988"/>
          </a:xfrm>
          <a:prstGeom prst="rect">
            <a:avLst/>
          </a:prstGeom>
          <a:solidFill>
            <a:srgbClr val="E2E3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5165" tIns="42582" rIns="85165" bIns="4258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1363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2726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4089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5452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6815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8178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9541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10904" algn="l" defTabSz="451363" rtl="0" eaLnBrk="1" latinLnBrk="0" hangingPunct="1">
              <a:defRPr sz="181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sz="1711" dirty="0">
              <a:solidFill>
                <a:srgbClr val="414041"/>
              </a:solidFill>
              <a:cs typeface="Calibri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16600" y="2544133"/>
            <a:ext cx="2123383" cy="25314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az-Cyrl-AZ" sz="1645">
                <a:solidFill>
                  <a:srgbClr val="0E97C1"/>
                </a:solidFill>
                <a:cs typeface="Calibri" pitchFamily="34" charset="0"/>
              </a:rPr>
              <a:t>Ваши студенты</a:t>
            </a:r>
            <a:endParaRPr lang="en-US" sz="1645" dirty="0">
              <a:solidFill>
                <a:srgbClr val="0E97C1"/>
              </a:solidFill>
              <a:cs typeface="Calibri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16087" y="2531176"/>
            <a:ext cx="2123383" cy="25314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az-Cyrl-AZ" sz="1645">
                <a:solidFill>
                  <a:srgbClr val="074B60"/>
                </a:solidFill>
                <a:cs typeface="Calibri" pitchFamily="34" charset="0"/>
              </a:rPr>
              <a:t>Все студенты</a:t>
            </a:r>
            <a:endParaRPr lang="en-US" sz="1645" dirty="0">
              <a:solidFill>
                <a:srgbClr val="074B60"/>
              </a:solidFill>
              <a:cs typeface="Calibri" pitchFamily="34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00" y="1121780"/>
            <a:ext cx="3705225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00" y="1121780"/>
            <a:ext cx="3705225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193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2">
            <a:extLst>
              <a:ext uri="{FF2B5EF4-FFF2-40B4-BE49-F238E27FC236}">
                <a16:creationId xmlns:a16="http://schemas.microsoft.com/office/drawing/2014/main" id="{8476503C-000F-4CC5-BF44-82F04BB9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70" y="586902"/>
            <a:ext cx="11472746" cy="567765"/>
          </a:xfrm>
        </p:spPr>
        <p:txBody>
          <a:bodyPr/>
          <a:lstStyle/>
          <a:p>
            <a:r>
              <a:rPr lang="az-Cyrl-AZ"/>
              <a:t>Этот отчет поможет Вам…</a:t>
            </a:r>
            <a:endParaRPr lang="en-ZA"/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E350F49D-BC50-456F-9810-C8D52E6D4D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6700" y="89665"/>
            <a:ext cx="10265849" cy="280711"/>
          </a:xfrm>
        </p:spPr>
        <p:txBody>
          <a:bodyPr vert="horz" lIns="99551" tIns="49775" rIns="99551" bIns="49775" rtlCol="0">
            <a:noAutofit/>
          </a:bodyPr>
          <a:lstStyle/>
          <a:p>
            <a:pPr marL="0" indent="0">
              <a:buNone/>
            </a:pPr>
            <a:r>
              <a:rPr lang="en-US" sz="1088" dirty="0"/>
              <a:t>2021 </a:t>
            </a:r>
            <a:r>
              <a:rPr lang="en-US" sz="1088"/>
              <a:t>| </a:t>
            </a:r>
            <a:r>
              <a:rPr lang="az-Cyrl-AZ" sz="1088"/>
              <a:t>Россия</a:t>
            </a:r>
            <a:r>
              <a:rPr lang="en-US" sz="1088"/>
              <a:t> | </a:t>
            </a:r>
            <a:r>
              <a:rPr lang="ru-RU" sz="1088"/>
              <a:t>Студенты | Все основные направления обучения</a:t>
            </a:r>
            <a:endParaRPr lang="en-US" sz="1088" dirty="0"/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9" name="Group 2">
            <a:extLst>
              <a:ext uri="{FF2B5EF4-FFF2-40B4-BE49-F238E27FC236}">
                <a16:creationId xmlns:a16="http://schemas.microsoft.com/office/drawing/2014/main" id="{34A7004F-84C3-4F65-97D7-E6954EB7C3F8}"/>
              </a:ext>
            </a:extLst>
          </p:cNvPr>
          <p:cNvGrpSpPr/>
          <p:nvPr/>
        </p:nvGrpSpPr>
        <p:grpSpPr>
          <a:xfrm>
            <a:off x="1704160" y="1999576"/>
            <a:ext cx="2731925" cy="4036629"/>
            <a:chOff x="0" y="0"/>
            <a:chExt cx="6839944" cy="10106544"/>
          </a:xfrm>
        </p:grpSpPr>
        <p:sp>
          <p:nvSpPr>
            <p:cNvPr id="60" name="Freeform 3">
              <a:extLst>
                <a:ext uri="{FF2B5EF4-FFF2-40B4-BE49-F238E27FC236}">
                  <a16:creationId xmlns:a16="http://schemas.microsoft.com/office/drawing/2014/main" id="{B0E756FA-94D8-448D-9FB4-605DD671A02C}"/>
                </a:ext>
              </a:extLst>
            </p:cNvPr>
            <p:cNvSpPr/>
            <p:nvPr/>
          </p:nvSpPr>
          <p:spPr>
            <a:xfrm>
              <a:off x="0" y="0"/>
              <a:ext cx="6839945" cy="10106544"/>
            </a:xfrm>
            <a:custGeom>
              <a:avLst/>
              <a:gdLst/>
              <a:ahLst/>
              <a:cxnLst/>
              <a:rect l="l" t="t" r="r" b="b"/>
              <a:pathLst>
                <a:path w="6839945" h="10106544">
                  <a:moveTo>
                    <a:pt x="0" y="0"/>
                  </a:moveTo>
                  <a:lnTo>
                    <a:pt x="0" y="10106544"/>
                  </a:lnTo>
                  <a:lnTo>
                    <a:pt x="6839945" y="10106544"/>
                  </a:lnTo>
                  <a:lnTo>
                    <a:pt x="6839945" y="0"/>
                  </a:lnTo>
                  <a:lnTo>
                    <a:pt x="0" y="0"/>
                  </a:lnTo>
                  <a:close/>
                  <a:moveTo>
                    <a:pt x="6778984" y="10045585"/>
                  </a:moveTo>
                  <a:lnTo>
                    <a:pt x="59690" y="10045585"/>
                  </a:lnTo>
                  <a:lnTo>
                    <a:pt x="59690" y="59690"/>
                  </a:lnTo>
                  <a:lnTo>
                    <a:pt x="6778984" y="59690"/>
                  </a:lnTo>
                  <a:lnTo>
                    <a:pt x="6778984" y="10045585"/>
                  </a:lnTo>
                  <a:close/>
                </a:path>
              </a:pathLst>
            </a:custGeom>
            <a:solidFill>
              <a:srgbClr val="191919">
                <a:alpha val="19607"/>
              </a:srgbClr>
            </a:solidFill>
          </p:spPr>
        </p:sp>
      </p:grpSp>
      <p:grpSp>
        <p:nvGrpSpPr>
          <p:cNvPr id="62" name="Group 5">
            <a:extLst>
              <a:ext uri="{FF2B5EF4-FFF2-40B4-BE49-F238E27FC236}">
                <a16:creationId xmlns:a16="http://schemas.microsoft.com/office/drawing/2014/main" id="{F5DDA245-C4A2-4F34-9D09-18E2ABE8FE23}"/>
              </a:ext>
            </a:extLst>
          </p:cNvPr>
          <p:cNvGrpSpPr/>
          <p:nvPr/>
        </p:nvGrpSpPr>
        <p:grpSpPr>
          <a:xfrm>
            <a:off x="4730038" y="1999576"/>
            <a:ext cx="2731925" cy="4036629"/>
            <a:chOff x="0" y="0"/>
            <a:chExt cx="6839944" cy="10106544"/>
          </a:xfrm>
        </p:grpSpPr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C9B56A9E-4BB2-4C08-8F00-147591DFFE13}"/>
                </a:ext>
              </a:extLst>
            </p:cNvPr>
            <p:cNvSpPr/>
            <p:nvPr/>
          </p:nvSpPr>
          <p:spPr>
            <a:xfrm>
              <a:off x="0" y="0"/>
              <a:ext cx="6839945" cy="10106544"/>
            </a:xfrm>
            <a:custGeom>
              <a:avLst/>
              <a:gdLst/>
              <a:ahLst/>
              <a:cxnLst/>
              <a:rect l="l" t="t" r="r" b="b"/>
              <a:pathLst>
                <a:path w="6839945" h="10106544">
                  <a:moveTo>
                    <a:pt x="0" y="0"/>
                  </a:moveTo>
                  <a:lnTo>
                    <a:pt x="0" y="10106544"/>
                  </a:lnTo>
                  <a:lnTo>
                    <a:pt x="6839945" y="10106544"/>
                  </a:lnTo>
                  <a:lnTo>
                    <a:pt x="6839945" y="0"/>
                  </a:lnTo>
                  <a:lnTo>
                    <a:pt x="0" y="0"/>
                  </a:lnTo>
                  <a:close/>
                  <a:moveTo>
                    <a:pt x="6778984" y="10045585"/>
                  </a:moveTo>
                  <a:lnTo>
                    <a:pt x="59690" y="10045585"/>
                  </a:lnTo>
                  <a:lnTo>
                    <a:pt x="59690" y="59690"/>
                  </a:lnTo>
                  <a:lnTo>
                    <a:pt x="6778984" y="59690"/>
                  </a:lnTo>
                  <a:lnTo>
                    <a:pt x="6778984" y="10045585"/>
                  </a:lnTo>
                  <a:close/>
                </a:path>
              </a:pathLst>
            </a:custGeom>
            <a:solidFill>
              <a:srgbClr val="191919">
                <a:alpha val="19607"/>
              </a:srgbClr>
            </a:solidFill>
          </p:spPr>
        </p:sp>
      </p:grpSp>
      <p:pic>
        <p:nvPicPr>
          <p:cNvPr id="64" name="Picture 7">
            <a:extLst>
              <a:ext uri="{FF2B5EF4-FFF2-40B4-BE49-F238E27FC236}">
                <a16:creationId xmlns:a16="http://schemas.microsoft.com/office/drawing/2014/main" id="{9BFCDEBC-AD91-4293-9736-51026CEF3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493641" y="1397217"/>
            <a:ext cx="1204719" cy="1204719"/>
          </a:xfrm>
          <a:prstGeom prst="rect">
            <a:avLst/>
          </a:prstGeom>
        </p:spPr>
      </p:pic>
      <p:grpSp>
        <p:nvGrpSpPr>
          <p:cNvPr id="65" name="Group 8">
            <a:extLst>
              <a:ext uri="{FF2B5EF4-FFF2-40B4-BE49-F238E27FC236}">
                <a16:creationId xmlns:a16="http://schemas.microsoft.com/office/drawing/2014/main" id="{8F1B22EC-524F-4B1E-B2AD-9B88B97906E8}"/>
              </a:ext>
            </a:extLst>
          </p:cNvPr>
          <p:cNvGrpSpPr/>
          <p:nvPr/>
        </p:nvGrpSpPr>
        <p:grpSpPr>
          <a:xfrm>
            <a:off x="7755916" y="1999576"/>
            <a:ext cx="2731925" cy="4036629"/>
            <a:chOff x="0" y="0"/>
            <a:chExt cx="6839944" cy="10106544"/>
          </a:xfrm>
        </p:grpSpPr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id="{4CB97447-0AF1-426A-A20F-C76E1ACABA60}"/>
                </a:ext>
              </a:extLst>
            </p:cNvPr>
            <p:cNvSpPr/>
            <p:nvPr/>
          </p:nvSpPr>
          <p:spPr>
            <a:xfrm>
              <a:off x="0" y="0"/>
              <a:ext cx="6839945" cy="10106544"/>
            </a:xfrm>
            <a:custGeom>
              <a:avLst/>
              <a:gdLst/>
              <a:ahLst/>
              <a:cxnLst/>
              <a:rect l="l" t="t" r="r" b="b"/>
              <a:pathLst>
                <a:path w="6839945" h="10106544">
                  <a:moveTo>
                    <a:pt x="0" y="0"/>
                  </a:moveTo>
                  <a:lnTo>
                    <a:pt x="0" y="10106544"/>
                  </a:lnTo>
                  <a:lnTo>
                    <a:pt x="6839945" y="10106544"/>
                  </a:lnTo>
                  <a:lnTo>
                    <a:pt x="6839945" y="0"/>
                  </a:lnTo>
                  <a:lnTo>
                    <a:pt x="0" y="0"/>
                  </a:lnTo>
                  <a:close/>
                  <a:moveTo>
                    <a:pt x="6778984" y="10045585"/>
                  </a:moveTo>
                  <a:lnTo>
                    <a:pt x="59690" y="10045585"/>
                  </a:lnTo>
                  <a:lnTo>
                    <a:pt x="59690" y="59690"/>
                  </a:lnTo>
                  <a:lnTo>
                    <a:pt x="6778984" y="59690"/>
                  </a:lnTo>
                  <a:lnTo>
                    <a:pt x="6778984" y="10045585"/>
                  </a:lnTo>
                  <a:close/>
                </a:path>
              </a:pathLst>
            </a:custGeom>
            <a:solidFill>
              <a:srgbClr val="191919">
                <a:alpha val="19607"/>
              </a:srgbClr>
            </a:solidFill>
          </p:spPr>
        </p:sp>
      </p:grpSp>
      <p:sp>
        <p:nvSpPr>
          <p:cNvPr id="68" name="AutoShape 11">
            <a:extLst>
              <a:ext uri="{FF2B5EF4-FFF2-40B4-BE49-F238E27FC236}">
                <a16:creationId xmlns:a16="http://schemas.microsoft.com/office/drawing/2014/main" id="{A33174AF-48A7-440B-8320-5D7B14FDBE24}"/>
              </a:ext>
            </a:extLst>
          </p:cNvPr>
          <p:cNvSpPr/>
          <p:nvPr/>
        </p:nvSpPr>
        <p:spPr>
          <a:xfrm>
            <a:off x="1704160" y="5889180"/>
            <a:ext cx="2731925" cy="147025"/>
          </a:xfrm>
          <a:prstGeom prst="rect">
            <a:avLst/>
          </a:prstGeom>
          <a:solidFill>
            <a:srgbClr val="D4DDEC"/>
          </a:solidFill>
        </p:spPr>
        <p:txBody>
          <a:bodyPr/>
          <a:lstStyle/>
          <a:p>
            <a:endParaRPr lang="en-US"/>
          </a:p>
        </p:txBody>
      </p:sp>
      <p:sp>
        <p:nvSpPr>
          <p:cNvPr id="69" name="AutoShape 12">
            <a:extLst>
              <a:ext uri="{FF2B5EF4-FFF2-40B4-BE49-F238E27FC236}">
                <a16:creationId xmlns:a16="http://schemas.microsoft.com/office/drawing/2014/main" id="{C49C28B7-68E2-4040-9E14-88F2C5F58FCE}"/>
              </a:ext>
            </a:extLst>
          </p:cNvPr>
          <p:cNvSpPr/>
          <p:nvPr/>
        </p:nvSpPr>
        <p:spPr>
          <a:xfrm>
            <a:off x="4730038" y="5889180"/>
            <a:ext cx="2731925" cy="147025"/>
          </a:xfrm>
          <a:prstGeom prst="rect">
            <a:avLst/>
          </a:prstGeom>
          <a:solidFill>
            <a:srgbClr val="BDD2EC"/>
          </a:solidFill>
        </p:spPr>
        <p:txBody>
          <a:bodyPr/>
          <a:lstStyle/>
          <a:p>
            <a:endParaRPr lang="en-US"/>
          </a:p>
        </p:txBody>
      </p:sp>
      <p:sp>
        <p:nvSpPr>
          <p:cNvPr id="70" name="AutoShape 13">
            <a:extLst>
              <a:ext uri="{FF2B5EF4-FFF2-40B4-BE49-F238E27FC236}">
                <a16:creationId xmlns:a16="http://schemas.microsoft.com/office/drawing/2014/main" id="{846A1096-5742-48D9-B195-D6C97ADF576A}"/>
              </a:ext>
            </a:extLst>
          </p:cNvPr>
          <p:cNvSpPr/>
          <p:nvPr/>
        </p:nvSpPr>
        <p:spPr>
          <a:xfrm>
            <a:off x="7755916" y="5889180"/>
            <a:ext cx="2731925" cy="147025"/>
          </a:xfrm>
          <a:prstGeom prst="rect">
            <a:avLst/>
          </a:prstGeom>
          <a:solidFill>
            <a:srgbClr val="7C94CF"/>
          </a:solidFill>
        </p:spPr>
        <p:txBody>
          <a:bodyPr/>
          <a:lstStyle/>
          <a:p>
            <a:endParaRPr lang="en-US"/>
          </a:p>
        </p:txBody>
      </p:sp>
      <p:pic>
        <p:nvPicPr>
          <p:cNvPr id="72" name="Picture 15">
            <a:extLst>
              <a:ext uri="{FF2B5EF4-FFF2-40B4-BE49-F238E27FC236}">
                <a16:creationId xmlns:a16="http://schemas.microsoft.com/office/drawing/2014/main" id="{FDF2F888-5E60-4443-8789-4D5126109A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44212" y="1483234"/>
            <a:ext cx="703576" cy="921350"/>
          </a:xfrm>
          <a:prstGeom prst="rect">
            <a:avLst/>
          </a:prstGeom>
        </p:spPr>
      </p:pic>
      <p:grpSp>
        <p:nvGrpSpPr>
          <p:cNvPr id="74" name="Group 17">
            <a:extLst>
              <a:ext uri="{FF2B5EF4-FFF2-40B4-BE49-F238E27FC236}">
                <a16:creationId xmlns:a16="http://schemas.microsoft.com/office/drawing/2014/main" id="{F01C048F-8113-4BE9-9A43-B4275727A199}"/>
              </a:ext>
            </a:extLst>
          </p:cNvPr>
          <p:cNvGrpSpPr/>
          <p:nvPr/>
        </p:nvGrpSpPr>
        <p:grpSpPr>
          <a:xfrm>
            <a:off x="4927756" y="2654157"/>
            <a:ext cx="2336488" cy="3151708"/>
            <a:chOff x="-2" y="-19051"/>
            <a:chExt cx="4672977" cy="6303416"/>
          </a:xfrm>
        </p:grpSpPr>
        <p:sp>
          <p:nvSpPr>
            <p:cNvPr id="75" name="TextBox 18">
              <a:extLst>
                <a:ext uri="{FF2B5EF4-FFF2-40B4-BE49-F238E27FC236}">
                  <a16:creationId xmlns:a16="http://schemas.microsoft.com/office/drawing/2014/main" id="{F8F6631B-9B88-476E-BDEE-3C44FB87D400}"/>
                </a:ext>
              </a:extLst>
            </p:cNvPr>
            <p:cNvSpPr txBox="1"/>
            <p:nvPr/>
          </p:nvSpPr>
          <p:spPr>
            <a:xfrm>
              <a:off x="0" y="-19051"/>
              <a:ext cx="4672975" cy="1225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az-Cyrl-AZ" sz="1400" b="1">
                  <a:solidFill>
                    <a:schemeClr val="bg2">
                      <a:lumMod val="50000"/>
                    </a:schemeClr>
                  </a:solidFill>
                  <a:latin typeface="Calibri"/>
                </a:rPr>
                <a:t>УЗНАТЬ</a:t>
              </a: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az-Cyrl-AZ" sz="1400">
                  <a:solidFill>
                    <a:schemeClr val="bg2">
                      <a:lumMod val="50000"/>
                    </a:schemeClr>
                  </a:solidFill>
                  <a:latin typeface="Calibri"/>
                </a:rPr>
                <a:t>СВОЙ БРЕНД</a:t>
              </a:r>
              <a:endParaRPr lang="en-US" sz="1400" dirty="0">
                <a:solidFill>
                  <a:schemeClr val="bg2">
                    <a:lumMod val="50000"/>
                  </a:schemeClr>
                </a:solidFill>
                <a:latin typeface="Calibri"/>
              </a:endParaRPr>
            </a:p>
          </p:txBody>
        </p:sp>
        <p:sp>
          <p:nvSpPr>
            <p:cNvPr id="76" name="TextBox 19">
              <a:extLst>
                <a:ext uri="{FF2B5EF4-FFF2-40B4-BE49-F238E27FC236}">
                  <a16:creationId xmlns:a16="http://schemas.microsoft.com/office/drawing/2014/main" id="{4AFBB435-81C6-409A-B1B2-3670256380BE}"/>
                </a:ext>
              </a:extLst>
            </p:cNvPr>
            <p:cNvSpPr txBox="1"/>
            <p:nvPr/>
          </p:nvSpPr>
          <p:spPr>
            <a:xfrm>
              <a:off x="-2" y="1501517"/>
              <a:ext cx="4672975" cy="4782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28600" indent="-228600">
                <a:lnSpc>
                  <a:spcPct val="90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ru-RU" sz="1300" kern="0">
                  <a:solidFill>
                    <a:srgbClr val="000000"/>
                  </a:solidFill>
                  <a:latin typeface="Calibri" pitchFamily="34" charset="0"/>
                  <a:ea typeface="+mj-ea"/>
                  <a:cs typeface="+mj-cs"/>
                </a:rPr>
                <a:t>Оцените мнение студентов о бренде Вашего университета.</a:t>
              </a:r>
            </a:p>
            <a:p>
              <a:pPr marL="228600" indent="-228600">
                <a:lnSpc>
                  <a:spcPct val="90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ru-RU" sz="1300" kern="0">
                  <a:solidFill>
                    <a:srgbClr val="000000"/>
                  </a:solidFill>
                  <a:latin typeface="Calibri" pitchFamily="34" charset="0"/>
                  <a:ea typeface="+mj-ea"/>
                  <a:cs typeface="+mj-cs"/>
                </a:rPr>
                <a:t>Выясните, в чём бренд Вашего университета уникален.</a:t>
              </a:r>
            </a:p>
            <a:p>
              <a:pPr marL="228600" indent="-228600">
                <a:lnSpc>
                  <a:spcPct val="90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ru-RU" sz="1300" kern="0">
                  <a:solidFill>
                    <a:srgbClr val="000000"/>
                  </a:solidFill>
                  <a:latin typeface="Calibri" pitchFamily="34" charset="0"/>
                  <a:ea typeface="+mj-ea"/>
                  <a:cs typeface="+mj-cs"/>
                </a:rPr>
                <a:t>Узнайте восприятие Вашего вуза и его бренда Вашими студентами в сравнении с другими вузами и студентами на национальном уровне.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en-US" sz="1300" kern="0" dirty="0">
                <a:latin typeface="Calibri" pitchFamily="34" charset="0"/>
              </a:endParaRPr>
            </a:p>
          </p:txBody>
        </p:sp>
      </p:grpSp>
      <p:grpSp>
        <p:nvGrpSpPr>
          <p:cNvPr id="77" name="Group 20">
            <a:extLst>
              <a:ext uri="{FF2B5EF4-FFF2-40B4-BE49-F238E27FC236}">
                <a16:creationId xmlns:a16="http://schemas.microsoft.com/office/drawing/2014/main" id="{35B17B09-5F0D-4183-A8D3-099743D96D0E}"/>
              </a:ext>
            </a:extLst>
          </p:cNvPr>
          <p:cNvGrpSpPr/>
          <p:nvPr/>
        </p:nvGrpSpPr>
        <p:grpSpPr>
          <a:xfrm>
            <a:off x="1901878" y="2654156"/>
            <a:ext cx="2336488" cy="3054975"/>
            <a:chOff x="-2" y="-19051"/>
            <a:chExt cx="4672977" cy="6109950"/>
          </a:xfrm>
        </p:grpSpPr>
        <p:sp>
          <p:nvSpPr>
            <p:cNvPr id="78" name="TextBox 21">
              <a:extLst>
                <a:ext uri="{FF2B5EF4-FFF2-40B4-BE49-F238E27FC236}">
                  <a16:creationId xmlns:a16="http://schemas.microsoft.com/office/drawing/2014/main" id="{1576E2A2-F7E9-4227-ABFC-5E8FC59DCD49}"/>
                </a:ext>
              </a:extLst>
            </p:cNvPr>
            <p:cNvSpPr txBox="1"/>
            <p:nvPr/>
          </p:nvSpPr>
          <p:spPr>
            <a:xfrm>
              <a:off x="0" y="-19051"/>
              <a:ext cx="4672975" cy="1154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z-Cyrl-AZ" sz="1400" b="1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ПОНЯТЬ</a:t>
              </a:r>
              <a:endParaRPr lang="sv-SE" sz="14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az-Cyrl-AZ" sz="1100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ВАШИХ СТУДЕНТОВ</a:t>
              </a:r>
            </a:p>
          </p:txBody>
        </p:sp>
        <p:sp>
          <p:nvSpPr>
            <p:cNvPr id="79" name="TextBox 22">
              <a:extLst>
                <a:ext uri="{FF2B5EF4-FFF2-40B4-BE49-F238E27FC236}">
                  <a16:creationId xmlns:a16="http://schemas.microsoft.com/office/drawing/2014/main" id="{CFAF8966-37AA-47BB-835C-34742C53E2AB}"/>
                </a:ext>
              </a:extLst>
            </p:cNvPr>
            <p:cNvSpPr txBox="1"/>
            <p:nvPr/>
          </p:nvSpPr>
          <p:spPr>
            <a:xfrm>
              <a:off x="-2" y="1461939"/>
              <a:ext cx="4672975" cy="4628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28600" indent="-228600" defTabSz="914400">
                <a:lnSpc>
                  <a:spcPct val="90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ru-RU" sz="1300" kern="0" dirty="0">
                  <a:solidFill>
                    <a:srgbClr val="000000"/>
                  </a:solidFill>
                  <a:latin typeface="Calibri" pitchFamily="34" charset="0"/>
                  <a:ea typeface="+mj-ea"/>
                  <a:cs typeface="+mj-cs"/>
                </a:rPr>
                <a:t>Проанализируйте предпочтения Ваших студентов в отношении трудоустройства и коммуникаций.</a:t>
              </a:r>
            </a:p>
            <a:p>
              <a:pPr marL="228600" indent="-228600" defTabSz="914400">
                <a:lnSpc>
                  <a:spcPct val="90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ru-RU" sz="1300" kern="0" dirty="0">
                  <a:solidFill>
                    <a:srgbClr val="000000"/>
                  </a:solidFill>
                  <a:latin typeface="Calibri" pitchFamily="34" charset="0"/>
                  <a:ea typeface="+mj-ea"/>
                  <a:cs typeface="+mj-cs"/>
                </a:rPr>
                <a:t>Выясните, почему студенты (не)довольны Вашими услугами по трудоустройству.</a:t>
              </a:r>
            </a:p>
            <a:p>
              <a:pPr marL="228600" indent="-228600" defTabSz="914400">
                <a:lnSpc>
                  <a:spcPct val="90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ru-RU" sz="1300" kern="0" dirty="0">
                  <a:solidFill>
                    <a:srgbClr val="000000"/>
                  </a:solidFill>
                  <a:latin typeface="Calibri" pitchFamily="34" charset="0"/>
                  <a:ea typeface="+mj-ea"/>
                  <a:cs typeface="+mj-cs"/>
                </a:rPr>
                <a:t>Узнайте, соответствуют ли ожидания Ваших студентов реальному положению дел</a:t>
              </a:r>
              <a:r>
                <a:rPr lang="en-US" sz="1300" kern="0" dirty="0">
                  <a:solidFill>
                    <a:srgbClr val="000000"/>
                  </a:solidFill>
                  <a:latin typeface="Calibri" pitchFamily="34" charset="0"/>
                  <a:ea typeface="+mj-ea"/>
                  <a:cs typeface="+mj-cs"/>
                </a:rPr>
                <a:t> </a:t>
              </a:r>
              <a:r>
                <a:rPr lang="ru-RU" sz="1300" kern="0" dirty="0">
                  <a:solidFill>
                    <a:srgbClr val="000000"/>
                  </a:solidFill>
                  <a:latin typeface="Calibri" pitchFamily="34" charset="0"/>
                  <a:ea typeface="+mj-ea"/>
                  <a:cs typeface="+mj-cs"/>
                </a:rPr>
                <a:t>на рынке труда.</a:t>
              </a:r>
              <a:endParaRPr lang="sv-SE" sz="1300" kern="0" dirty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80" name="Group 23">
            <a:extLst>
              <a:ext uri="{FF2B5EF4-FFF2-40B4-BE49-F238E27FC236}">
                <a16:creationId xmlns:a16="http://schemas.microsoft.com/office/drawing/2014/main" id="{39801A40-AF84-4F7B-8D1B-3B2CDAFC10A3}"/>
              </a:ext>
            </a:extLst>
          </p:cNvPr>
          <p:cNvGrpSpPr/>
          <p:nvPr/>
        </p:nvGrpSpPr>
        <p:grpSpPr>
          <a:xfrm>
            <a:off x="7953635" y="2654156"/>
            <a:ext cx="2336487" cy="2909688"/>
            <a:chOff x="0" y="-19050"/>
            <a:chExt cx="4672975" cy="5819369"/>
          </a:xfrm>
        </p:grpSpPr>
        <p:sp>
          <p:nvSpPr>
            <p:cNvPr id="81" name="TextBox 24">
              <a:extLst>
                <a:ext uri="{FF2B5EF4-FFF2-40B4-BE49-F238E27FC236}">
                  <a16:creationId xmlns:a16="http://schemas.microsoft.com/office/drawing/2014/main" id="{7C06DBA4-85C4-4798-A5ED-D3F204D3FC66}"/>
                </a:ext>
              </a:extLst>
            </p:cNvPr>
            <p:cNvSpPr txBox="1"/>
            <p:nvPr/>
          </p:nvSpPr>
          <p:spPr>
            <a:xfrm>
              <a:off x="0" y="1531464"/>
              <a:ext cx="4672975" cy="4268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28600" indent="-228600">
                <a:lnSpc>
                  <a:spcPct val="90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ru-RU" sz="1300" kern="0">
                  <a:solidFill>
                    <a:srgbClr val="000000"/>
                  </a:solidFill>
                  <a:latin typeface="Calibri" pitchFamily="34" charset="0"/>
                  <a:ea typeface="+mj-ea"/>
                  <a:cs typeface="+mj-cs"/>
                </a:rPr>
                <a:t>Сравните разные группы своих студентов как между собой, так и с другими студентами в стране и на международном уровне.</a:t>
              </a:r>
            </a:p>
            <a:p>
              <a:pPr marL="228600" indent="-228600">
                <a:lnSpc>
                  <a:spcPct val="90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ru-RU" sz="1300" kern="0">
                  <a:solidFill>
                    <a:srgbClr val="000000"/>
                  </a:solidFill>
                  <a:latin typeface="Calibri" pitchFamily="34" charset="0"/>
                  <a:ea typeface="+mj-ea"/>
                  <a:cs typeface="+mj-cs"/>
                </a:rPr>
                <a:t>Выясните, в чём Ваши студенты превосходят других.</a:t>
              </a:r>
            </a:p>
            <a:p>
              <a:pPr marL="228600" indent="-228600">
                <a:lnSpc>
                  <a:spcPct val="90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ru-RU" sz="1300" kern="0">
                  <a:solidFill>
                    <a:srgbClr val="000000"/>
                  </a:solidFill>
                  <a:latin typeface="Calibri" pitchFamily="34" charset="0"/>
                  <a:ea typeface="+mj-ea"/>
                  <a:cs typeface="+mj-cs"/>
                </a:rPr>
                <a:t>Сравните предпочтения Ваших и других студентов в отношении трудоустройства.</a:t>
              </a:r>
              <a:endParaRPr lang="sv-SE" sz="1300" kern="0" dirty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endParaRPr>
            </a:p>
          </p:txBody>
        </p:sp>
        <p:sp>
          <p:nvSpPr>
            <p:cNvPr id="82" name="TextBox 25">
              <a:extLst>
                <a:ext uri="{FF2B5EF4-FFF2-40B4-BE49-F238E27FC236}">
                  <a16:creationId xmlns:a16="http://schemas.microsoft.com/office/drawing/2014/main" id="{D002E650-0432-4039-992B-A06AAB2170B0}"/>
                </a:ext>
              </a:extLst>
            </p:cNvPr>
            <p:cNvSpPr txBox="1"/>
            <p:nvPr/>
          </p:nvSpPr>
          <p:spPr>
            <a:xfrm>
              <a:off x="0" y="-19050"/>
              <a:ext cx="4672975" cy="1225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az-Cyrl-AZ" sz="1400" b="1">
                  <a:solidFill>
                    <a:schemeClr val="bg2">
                      <a:lumMod val="50000"/>
                    </a:schemeClr>
                  </a:solidFill>
                  <a:latin typeface="Calibri"/>
                </a:rPr>
                <a:t>ПРОВЕСТИ</a:t>
              </a: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az-Cyrl-AZ" sz="1400">
                  <a:solidFill>
                    <a:schemeClr val="bg2">
                      <a:lumMod val="50000"/>
                    </a:schemeClr>
                  </a:solidFill>
                  <a:latin typeface="Calibri"/>
                </a:rPr>
                <a:t>СРАВНЕНИЕ</a:t>
              </a:r>
              <a:endParaRPr lang="en-US" sz="1400" dirty="0">
                <a:solidFill>
                  <a:schemeClr val="bg2">
                    <a:lumMod val="50000"/>
                  </a:schemeClr>
                </a:solidFill>
                <a:latin typeface="Calibri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6683A264-5866-4ACC-B7E6-FDEF5DD6657D}"/>
              </a:ext>
            </a:extLst>
          </p:cNvPr>
          <p:cNvSpPr/>
          <p:nvPr/>
        </p:nvSpPr>
        <p:spPr>
          <a:xfrm>
            <a:off x="2467761" y="1371193"/>
            <a:ext cx="1204719" cy="1204719"/>
          </a:xfrm>
          <a:prstGeom prst="ellipse">
            <a:avLst/>
          </a:prstGeom>
          <a:solidFill>
            <a:srgbClr val="D4DD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3" name="Picture 16">
            <a:extLst>
              <a:ext uri="{FF2B5EF4-FFF2-40B4-BE49-F238E27FC236}">
                <a16:creationId xmlns:a16="http://schemas.microsoft.com/office/drawing/2014/main" id="{57CB4EC4-5A8E-4E28-91C3-A15BE1F653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36771" y="1492522"/>
            <a:ext cx="908737" cy="9320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5C58CF1-75AE-4C8B-82BC-16790C247A62}"/>
              </a:ext>
            </a:extLst>
          </p:cNvPr>
          <p:cNvSpPr/>
          <p:nvPr/>
        </p:nvSpPr>
        <p:spPr>
          <a:xfrm>
            <a:off x="8519518" y="1397217"/>
            <a:ext cx="1204719" cy="1204719"/>
          </a:xfrm>
          <a:prstGeom prst="ellipse">
            <a:avLst/>
          </a:prstGeom>
          <a:solidFill>
            <a:srgbClr val="7C94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1" name="Picture 14">
            <a:extLst>
              <a:ext uri="{FF2B5EF4-FFF2-40B4-BE49-F238E27FC236}">
                <a16:creationId xmlns:a16="http://schemas.microsoft.com/office/drawing/2014/main" id="{012050E4-E2B0-4918-9867-A6A86DFE07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77205" y="1472724"/>
            <a:ext cx="895215" cy="914651"/>
          </a:xfrm>
          <a:prstGeom prst="rect">
            <a:avLst/>
          </a:prstGeom>
        </p:spPr>
      </p:pic>
      <p:sp>
        <p:nvSpPr>
          <p:cNvPr id="34" name="Text Placeholder 2"/>
          <p:cNvSpPr txBox="1">
            <a:spLocks/>
          </p:cNvSpPr>
          <p:nvPr/>
        </p:nvSpPr>
        <p:spPr>
          <a:xfrm>
            <a:off x="5270726" y="3320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7996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D8508045-40EF-4FA6-8ADC-1206C1D5EA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Если Вам нужно выбрать что-то одно, где Вы бы предпочли работать?</a:t>
            </a:r>
            <a:endParaRPr lang="en-US" dirty="0"/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82C2AEBA-D41E-42AF-BA97-306BF2BD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Предпочтения организаций по типу </a:t>
            </a:r>
            <a:r>
              <a:rPr lang="ru-RU"/>
              <a:t>| Ваши студенты </a:t>
            </a:r>
            <a:r>
              <a:rPr lang="en-US"/>
              <a:t>vs</a:t>
            </a:r>
            <a:r>
              <a:rPr lang="ru-RU"/>
              <a:t> Все студенты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5C23F-7D12-4445-A192-F8F624F9E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58D25C29-EF95-455E-93BE-69AEE3FB5696}"/>
              </a:ext>
            </a:extLst>
          </p:cNvPr>
          <p:cNvSpPr txBox="1">
            <a:spLocks/>
          </p:cNvSpPr>
          <p:nvPr/>
        </p:nvSpPr>
        <p:spPr>
          <a:xfrm>
            <a:off x="4962194" y="1282175"/>
            <a:ext cx="2194560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z-Cyrl-AZ" sz="1300" b="1">
                <a:latin typeface="+mn-lt"/>
                <a:cs typeface="Calibri" panose="020F0502020204030204" pitchFamily="34" charset="0"/>
              </a:rPr>
              <a:t>Размер</a:t>
            </a:r>
            <a:endParaRPr lang="en-US" sz="1300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5A51139B-FC0B-4E4E-B67A-D8061F4E285B}"/>
              </a:ext>
            </a:extLst>
          </p:cNvPr>
          <p:cNvSpPr txBox="1">
            <a:spLocks/>
          </p:cNvSpPr>
          <p:nvPr/>
        </p:nvSpPr>
        <p:spPr>
          <a:xfrm>
            <a:off x="8460168" y="1282175"/>
            <a:ext cx="2194560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z-Cyrl-AZ" sz="1300" b="1">
                <a:latin typeface="Calibri" panose="020F0502020204030204" pitchFamily="34" charset="0"/>
                <a:cs typeface="Calibri" panose="020F0502020204030204" pitchFamily="34" charset="0"/>
              </a:rPr>
              <a:t>Деятельность</a:t>
            </a:r>
            <a:endParaRPr lang="en-US" sz="13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5D8CC7AD-8D87-4310-9E62-0988AD27F6A7}"/>
              </a:ext>
            </a:extLst>
          </p:cNvPr>
          <p:cNvSpPr txBox="1">
            <a:spLocks/>
          </p:cNvSpPr>
          <p:nvPr/>
        </p:nvSpPr>
        <p:spPr>
          <a:xfrm>
            <a:off x="1429615" y="1282130"/>
            <a:ext cx="2194560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z-Cyrl-AZ" sz="1300" b="1">
                <a:latin typeface="Calibri" panose="020F0502020204030204" pitchFamily="34" charset="0"/>
                <a:cs typeface="Calibri" panose="020F0502020204030204" pitchFamily="34" charset="0"/>
              </a:rPr>
              <a:t>Зрелость организация</a:t>
            </a:r>
            <a:endParaRPr lang="en-US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12425140-C659-486E-8FE7-723CEA630EDA}"/>
              </a:ext>
            </a:extLst>
          </p:cNvPr>
          <p:cNvSpPr txBox="1">
            <a:spLocks/>
          </p:cNvSpPr>
          <p:nvPr/>
        </p:nvSpPr>
        <p:spPr>
          <a:xfrm>
            <a:off x="1426759" y="3815738"/>
            <a:ext cx="2194560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z-Cyrl-AZ" sz="1300" b="1">
                <a:latin typeface="Calibri" panose="020F0502020204030204" pitchFamily="34" charset="0"/>
                <a:cs typeface="Calibri" panose="020F0502020204030204" pitchFamily="34" charset="0"/>
              </a:rPr>
              <a:t>Происхождение</a:t>
            </a:r>
            <a:endParaRPr lang="en-US" sz="1300" b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5AA85D56-E92F-4526-BFF7-D642A93E0831}"/>
              </a:ext>
            </a:extLst>
          </p:cNvPr>
          <p:cNvSpPr txBox="1">
            <a:spLocks/>
          </p:cNvSpPr>
          <p:nvPr/>
        </p:nvSpPr>
        <p:spPr>
          <a:xfrm>
            <a:off x="4989224" y="3813791"/>
            <a:ext cx="2194560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z-Cyrl-AZ" sz="1300" b="1">
                <a:latin typeface="Calibri" panose="020F0502020204030204" pitchFamily="34" charset="0"/>
                <a:cs typeface="Calibri" panose="020F0502020204030204" pitchFamily="34" charset="0"/>
              </a:rPr>
              <a:t>Сектор</a:t>
            </a:r>
            <a:endParaRPr lang="en-US" sz="13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F7848701-CE26-43D5-96C0-E6449054BBFB}"/>
              </a:ext>
            </a:extLst>
          </p:cNvPr>
          <p:cNvSpPr txBox="1">
            <a:spLocks/>
          </p:cNvSpPr>
          <p:nvPr/>
        </p:nvSpPr>
        <p:spPr>
          <a:xfrm>
            <a:off x="8448027" y="3810388"/>
            <a:ext cx="2194560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z-Cyrl-AZ" sz="1300" b="1">
                <a:latin typeface="Calibri" panose="020F0502020204030204" pitchFamily="34" charset="0"/>
                <a:cs typeface="Calibri" panose="020F0502020204030204" pitchFamily="34" charset="0"/>
              </a:rPr>
              <a:t>Расположение</a:t>
            </a:r>
            <a:endParaRPr lang="sv-SE" sz="1300" dirty="0">
              <a:latin typeface="+mn-lt"/>
              <a:cs typeface="Calibri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0BA6D0-E5D6-4C21-B12D-7B76BC15EBA4}"/>
              </a:ext>
            </a:extLst>
          </p:cNvPr>
          <p:cNvCxnSpPr/>
          <p:nvPr/>
        </p:nvCxnSpPr>
        <p:spPr>
          <a:xfrm>
            <a:off x="1530928" y="1606667"/>
            <a:ext cx="2011680" cy="0"/>
          </a:xfrm>
          <a:prstGeom prst="line">
            <a:avLst/>
          </a:prstGeom>
          <a:ln w="28575">
            <a:solidFill>
              <a:srgbClr val="636675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DDE8B65-47FB-4019-BE9E-CFC8ABAD0569}"/>
              </a:ext>
            </a:extLst>
          </p:cNvPr>
          <p:cNvCxnSpPr/>
          <p:nvPr/>
        </p:nvCxnSpPr>
        <p:spPr>
          <a:xfrm>
            <a:off x="5051570" y="1602903"/>
            <a:ext cx="2011680" cy="0"/>
          </a:xfrm>
          <a:prstGeom prst="line">
            <a:avLst/>
          </a:prstGeom>
          <a:ln w="28575">
            <a:solidFill>
              <a:srgbClr val="636675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AAE05B-B06F-4450-A968-35B38EF01907}"/>
              </a:ext>
            </a:extLst>
          </p:cNvPr>
          <p:cNvCxnSpPr/>
          <p:nvPr/>
        </p:nvCxnSpPr>
        <p:spPr>
          <a:xfrm>
            <a:off x="8557205" y="1602903"/>
            <a:ext cx="2011680" cy="0"/>
          </a:xfrm>
          <a:prstGeom prst="line">
            <a:avLst/>
          </a:prstGeom>
          <a:ln w="28575">
            <a:solidFill>
              <a:srgbClr val="636675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C1E4DD-F5F2-4FFA-AD7F-873ACB9E3F9E}"/>
              </a:ext>
            </a:extLst>
          </p:cNvPr>
          <p:cNvCxnSpPr/>
          <p:nvPr/>
        </p:nvCxnSpPr>
        <p:spPr>
          <a:xfrm>
            <a:off x="1542116" y="4136836"/>
            <a:ext cx="2011680" cy="0"/>
          </a:xfrm>
          <a:prstGeom prst="line">
            <a:avLst/>
          </a:prstGeom>
          <a:ln w="28575">
            <a:solidFill>
              <a:srgbClr val="636675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1A1EF7D-D69C-4535-960A-3564C82208CA}"/>
              </a:ext>
            </a:extLst>
          </p:cNvPr>
          <p:cNvCxnSpPr/>
          <p:nvPr/>
        </p:nvCxnSpPr>
        <p:spPr>
          <a:xfrm>
            <a:off x="5053233" y="4133072"/>
            <a:ext cx="2011680" cy="0"/>
          </a:xfrm>
          <a:prstGeom prst="line">
            <a:avLst/>
          </a:prstGeom>
          <a:ln w="28575">
            <a:solidFill>
              <a:srgbClr val="636675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AADAC35-B97C-4C08-898E-47D66BF56CF9}"/>
              </a:ext>
            </a:extLst>
          </p:cNvPr>
          <p:cNvCxnSpPr/>
          <p:nvPr/>
        </p:nvCxnSpPr>
        <p:spPr>
          <a:xfrm>
            <a:off x="8549343" y="4133072"/>
            <a:ext cx="2011680" cy="0"/>
          </a:xfrm>
          <a:prstGeom prst="line">
            <a:avLst/>
          </a:prstGeom>
          <a:ln w="28575">
            <a:solidFill>
              <a:srgbClr val="636675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AA889CFE-99F4-40DD-95E4-DD1B62AE68A3}"/>
              </a:ext>
            </a:extLst>
          </p:cNvPr>
          <p:cNvSpPr txBox="1">
            <a:spLocks/>
          </p:cNvSpPr>
          <p:nvPr/>
        </p:nvSpPr>
        <p:spPr>
          <a:xfrm>
            <a:off x="1557459" y="2805290"/>
            <a:ext cx="2194560" cy="202135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z-Cyrl-AZ" sz="1000">
                <a:latin typeface="Calibri" panose="020F0502020204030204" pitchFamily="34" charset="0"/>
                <a:cs typeface="Calibri" panose="020F0502020204030204" pitchFamily="34" charset="0"/>
              </a:rPr>
              <a:t>Установленная организация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Content Placeholder 17">
            <a:extLst>
              <a:ext uri="{FF2B5EF4-FFF2-40B4-BE49-F238E27FC236}">
                <a16:creationId xmlns:a16="http://schemas.microsoft.com/office/drawing/2014/main" id="{8D913250-0C17-4C06-A377-FAB5C20B8FD2}"/>
              </a:ext>
            </a:extLst>
          </p:cNvPr>
          <p:cNvSpPr txBox="1">
            <a:spLocks/>
          </p:cNvSpPr>
          <p:nvPr/>
        </p:nvSpPr>
        <p:spPr>
          <a:xfrm>
            <a:off x="1557459" y="2985721"/>
            <a:ext cx="2194560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z-Cyrl-AZ" sz="1000">
                <a:latin typeface="Calibri" panose="020F0502020204030204" pitchFamily="34" charset="0"/>
                <a:cs typeface="Calibri" panose="020F0502020204030204" pitchFamily="34" charset="0"/>
              </a:rPr>
              <a:t>Стартап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5783E96E-AD40-4A72-A9E6-50991481F930}"/>
              </a:ext>
            </a:extLst>
          </p:cNvPr>
          <p:cNvSpPr txBox="1">
            <a:spLocks/>
          </p:cNvSpPr>
          <p:nvPr/>
        </p:nvSpPr>
        <p:spPr>
          <a:xfrm>
            <a:off x="5083293" y="2807854"/>
            <a:ext cx="2194560" cy="202135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z-Cyrl-AZ" sz="1000">
                <a:latin typeface="Calibri" panose="020F0502020204030204" pitchFamily="34" charset="0"/>
                <a:cs typeface="Calibri" panose="020F0502020204030204" pitchFamily="34" charset="0"/>
              </a:rPr>
              <a:t>Крупная организация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Content Placeholder 17">
            <a:extLst>
              <a:ext uri="{FF2B5EF4-FFF2-40B4-BE49-F238E27FC236}">
                <a16:creationId xmlns:a16="http://schemas.microsoft.com/office/drawing/2014/main" id="{B78CB8C5-DDD3-4803-8C90-7E96CF1941EB}"/>
              </a:ext>
            </a:extLst>
          </p:cNvPr>
          <p:cNvSpPr txBox="1">
            <a:spLocks/>
          </p:cNvSpPr>
          <p:nvPr/>
        </p:nvSpPr>
        <p:spPr>
          <a:xfrm>
            <a:off x="5083293" y="2988285"/>
            <a:ext cx="2194560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>
                <a:latin typeface="Calibri" panose="020F0502020204030204" pitchFamily="34" charset="0"/>
                <a:cs typeface="Calibri" panose="020F0502020204030204" pitchFamily="34" charset="0"/>
              </a:rPr>
              <a:t>Организация малого и среднего размера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2A3A5BC-373F-43C5-B8EB-0A5FD94EA58D}"/>
              </a:ext>
            </a:extLst>
          </p:cNvPr>
          <p:cNvSpPr/>
          <p:nvPr/>
        </p:nvSpPr>
        <p:spPr>
          <a:xfrm>
            <a:off x="5047518" y="2887277"/>
            <a:ext cx="86782" cy="91440"/>
          </a:xfrm>
          <a:prstGeom prst="rect">
            <a:avLst/>
          </a:prstGeom>
          <a:solidFill>
            <a:srgbClr val="2C68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1BB086-A1FC-4924-8DBD-7E06E45D590A}"/>
              </a:ext>
            </a:extLst>
          </p:cNvPr>
          <p:cNvSpPr/>
          <p:nvPr/>
        </p:nvSpPr>
        <p:spPr>
          <a:xfrm>
            <a:off x="5047518" y="3069201"/>
            <a:ext cx="86782" cy="91440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E826C462-6F59-4389-96FD-355BE9A8EAD0}"/>
              </a:ext>
            </a:extLst>
          </p:cNvPr>
          <p:cNvSpPr txBox="1">
            <a:spLocks/>
          </p:cNvSpPr>
          <p:nvPr/>
        </p:nvSpPr>
        <p:spPr>
          <a:xfrm>
            <a:off x="8583309" y="2803989"/>
            <a:ext cx="3384131" cy="262571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>
                <a:latin typeface="Calibri" panose="020F0502020204030204" pitchFamily="34" charset="0"/>
                <a:cs typeface="Calibri" panose="020F0502020204030204" pitchFamily="34" charset="0"/>
              </a:rPr>
              <a:t>Организация, ведущая свою деятельность в основном в России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5BFEFC6-7E2A-40E8-BC50-21E5FA807BFC}"/>
              </a:ext>
            </a:extLst>
          </p:cNvPr>
          <p:cNvSpPr txBox="1">
            <a:spLocks/>
          </p:cNvSpPr>
          <p:nvPr/>
        </p:nvSpPr>
        <p:spPr>
          <a:xfrm>
            <a:off x="8583310" y="3115044"/>
            <a:ext cx="2920004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>
                <a:latin typeface="Calibri" panose="020F0502020204030204" pitchFamily="34" charset="0"/>
                <a:cs typeface="Calibri" panose="020F0502020204030204" pitchFamily="34" charset="0"/>
              </a:rPr>
              <a:t>Организация, ведущая свою деятельность по всему миру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EEDADEE-C06F-443D-96FA-5AF0E004C8CC}"/>
              </a:ext>
            </a:extLst>
          </p:cNvPr>
          <p:cNvSpPr/>
          <p:nvPr/>
        </p:nvSpPr>
        <p:spPr>
          <a:xfrm>
            <a:off x="8547535" y="2883412"/>
            <a:ext cx="86782" cy="91440"/>
          </a:xfrm>
          <a:prstGeom prst="rect">
            <a:avLst/>
          </a:prstGeom>
          <a:solidFill>
            <a:srgbClr val="2C68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3319651-2A28-4A56-810B-EE9A667BDFF0}"/>
              </a:ext>
            </a:extLst>
          </p:cNvPr>
          <p:cNvSpPr/>
          <p:nvPr/>
        </p:nvSpPr>
        <p:spPr>
          <a:xfrm>
            <a:off x="8547535" y="3195960"/>
            <a:ext cx="86782" cy="91440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ontent Placeholder 17">
            <a:extLst>
              <a:ext uri="{FF2B5EF4-FFF2-40B4-BE49-F238E27FC236}">
                <a16:creationId xmlns:a16="http://schemas.microsoft.com/office/drawing/2014/main" id="{61C1DED3-A752-42BC-912E-483E0B989587}"/>
              </a:ext>
            </a:extLst>
          </p:cNvPr>
          <p:cNvSpPr txBox="1">
            <a:spLocks/>
          </p:cNvSpPr>
          <p:nvPr/>
        </p:nvSpPr>
        <p:spPr>
          <a:xfrm>
            <a:off x="1557459" y="5347092"/>
            <a:ext cx="2743192" cy="226566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z-Cyrl-AZ" sz="1000">
                <a:latin typeface="Calibri" panose="020F0502020204030204" pitchFamily="34" charset="0"/>
                <a:cs typeface="Calibri" panose="020F0502020204030204" pitchFamily="34" charset="0"/>
              </a:rPr>
              <a:t>Организация, основанная в России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Content Placeholder 17">
            <a:extLst>
              <a:ext uri="{FF2B5EF4-FFF2-40B4-BE49-F238E27FC236}">
                <a16:creationId xmlns:a16="http://schemas.microsoft.com/office/drawing/2014/main" id="{2DF4FE33-B360-4963-91B9-57FE369213AA}"/>
              </a:ext>
            </a:extLst>
          </p:cNvPr>
          <p:cNvSpPr txBox="1">
            <a:spLocks/>
          </p:cNvSpPr>
          <p:nvPr/>
        </p:nvSpPr>
        <p:spPr>
          <a:xfrm>
            <a:off x="1557458" y="5526618"/>
            <a:ext cx="2607727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>
                <a:latin typeface="Calibri" panose="020F0502020204030204" pitchFamily="34" charset="0"/>
                <a:cs typeface="Calibri" panose="020F0502020204030204" pitchFamily="34" charset="0"/>
              </a:rPr>
              <a:t>Организация, основанная за пределами России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2D5DFBC-0A5C-433E-B752-7261656832D6}"/>
              </a:ext>
            </a:extLst>
          </p:cNvPr>
          <p:cNvSpPr/>
          <p:nvPr/>
        </p:nvSpPr>
        <p:spPr>
          <a:xfrm>
            <a:off x="1521684" y="5431958"/>
            <a:ext cx="86782" cy="91440"/>
          </a:xfrm>
          <a:prstGeom prst="rect">
            <a:avLst/>
          </a:prstGeom>
          <a:solidFill>
            <a:srgbClr val="2C68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1E4183-2F68-4EDD-8884-7789D2ADE54C}"/>
              </a:ext>
            </a:extLst>
          </p:cNvPr>
          <p:cNvSpPr/>
          <p:nvPr/>
        </p:nvSpPr>
        <p:spPr>
          <a:xfrm>
            <a:off x="1521684" y="5607534"/>
            <a:ext cx="86782" cy="91440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809CA806-F120-4ACF-BBE2-476B441A6CDE}"/>
              </a:ext>
            </a:extLst>
          </p:cNvPr>
          <p:cNvSpPr txBox="1">
            <a:spLocks/>
          </p:cNvSpPr>
          <p:nvPr/>
        </p:nvSpPr>
        <p:spPr>
          <a:xfrm>
            <a:off x="5083293" y="5349656"/>
            <a:ext cx="2194560" cy="202135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z-Cyrl-AZ" sz="1000">
                <a:latin typeface="Calibri" panose="020F0502020204030204" pitchFamily="34" charset="0"/>
                <a:cs typeface="Calibri" panose="020F0502020204030204" pitchFamily="34" charset="0"/>
              </a:rPr>
              <a:t>Частный сектор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9E8AAC95-3B66-4081-A12E-3CA034F0F134}"/>
              </a:ext>
            </a:extLst>
          </p:cNvPr>
          <p:cNvSpPr txBox="1">
            <a:spLocks/>
          </p:cNvSpPr>
          <p:nvPr/>
        </p:nvSpPr>
        <p:spPr>
          <a:xfrm>
            <a:off x="5083293" y="5529182"/>
            <a:ext cx="2194560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z-Cyrl-AZ" sz="100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сектор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D6037CE-B901-4244-9863-CB96BDDA56BB}"/>
              </a:ext>
            </a:extLst>
          </p:cNvPr>
          <p:cNvSpPr/>
          <p:nvPr/>
        </p:nvSpPr>
        <p:spPr>
          <a:xfrm>
            <a:off x="5047518" y="5434522"/>
            <a:ext cx="86782" cy="91440"/>
          </a:xfrm>
          <a:prstGeom prst="rect">
            <a:avLst/>
          </a:prstGeom>
          <a:solidFill>
            <a:srgbClr val="2C68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A26AD4D-C34E-44DF-88B2-41F13CB9A95D}"/>
              </a:ext>
            </a:extLst>
          </p:cNvPr>
          <p:cNvSpPr/>
          <p:nvPr/>
        </p:nvSpPr>
        <p:spPr>
          <a:xfrm>
            <a:off x="5047518" y="5610098"/>
            <a:ext cx="86782" cy="91440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Content Placeholder 17">
            <a:extLst>
              <a:ext uri="{FF2B5EF4-FFF2-40B4-BE49-F238E27FC236}">
                <a16:creationId xmlns:a16="http://schemas.microsoft.com/office/drawing/2014/main" id="{E3085BA5-A587-4F49-92E9-10F3209A5485}"/>
              </a:ext>
            </a:extLst>
          </p:cNvPr>
          <p:cNvSpPr txBox="1">
            <a:spLocks/>
          </p:cNvSpPr>
          <p:nvPr/>
        </p:nvSpPr>
        <p:spPr>
          <a:xfrm>
            <a:off x="8583310" y="5345791"/>
            <a:ext cx="2194560" cy="202135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z-Cyrl-AZ" sz="1000">
                <a:latin typeface="Calibri" panose="020F0502020204030204" pitchFamily="34" charset="0"/>
                <a:cs typeface="Calibri" panose="020F0502020204030204" pitchFamily="34" charset="0"/>
              </a:rPr>
              <a:t>Большой город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898C1293-8412-4D08-B5B8-C35A430AB6C7}"/>
              </a:ext>
            </a:extLst>
          </p:cNvPr>
          <p:cNvSpPr txBox="1">
            <a:spLocks/>
          </p:cNvSpPr>
          <p:nvPr/>
        </p:nvSpPr>
        <p:spPr>
          <a:xfrm>
            <a:off x="8583310" y="5525317"/>
            <a:ext cx="2194560" cy="326448"/>
          </a:xfrm>
          <a:prstGeom prst="rect">
            <a:avLst/>
          </a:prstGeom>
        </p:spPr>
        <p:txBody>
          <a:bodyPr/>
          <a:lstStyle>
            <a:lvl1pPr marL="241554" indent="-241554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2358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36528" indent="-215440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995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98859" indent="-159949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814" b="0" i="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84041" indent="-159949" algn="l" defTabSz="451331" rtl="0" eaLnBrk="1" latinLnBrk="0" hangingPunct="1">
              <a:spcBef>
                <a:spcPct val="20000"/>
              </a:spcBef>
              <a:buFont typeface="Arial"/>
              <a:buChar char="–"/>
              <a:defRPr sz="1632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769221" indent="-159949" algn="l" defTabSz="451331" rtl="0" eaLnBrk="1" latinLnBrk="0" hangingPunct="1">
              <a:spcBef>
                <a:spcPct val="20000"/>
              </a:spcBef>
              <a:buFont typeface="Arial"/>
              <a:buChar char="»"/>
              <a:defRPr sz="1451" b="0" i="0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482318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64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4979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6311" indent="-225666" algn="l" defTabSz="451331" rtl="0" eaLnBrk="1" latinLnBrk="0" hangingPunct="1">
              <a:spcBef>
                <a:spcPct val="20000"/>
              </a:spcBef>
              <a:buFont typeface="Arial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>
                <a:latin typeface="Calibri" panose="020F0502020204030204" pitchFamily="34" charset="0"/>
                <a:cs typeface="Calibri" panose="020F0502020204030204" pitchFamily="34" charset="0"/>
              </a:rPr>
              <a:t>Город малого или среднего размера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9F444D4-D1AE-4AEF-99B0-C981327B83D4}"/>
              </a:ext>
            </a:extLst>
          </p:cNvPr>
          <p:cNvSpPr/>
          <p:nvPr/>
        </p:nvSpPr>
        <p:spPr>
          <a:xfrm>
            <a:off x="8547535" y="5430657"/>
            <a:ext cx="86782" cy="91440"/>
          </a:xfrm>
          <a:prstGeom prst="rect">
            <a:avLst/>
          </a:prstGeom>
          <a:solidFill>
            <a:srgbClr val="2C68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8B1A599-1F1C-487C-AC67-2038973FA9F3}"/>
              </a:ext>
            </a:extLst>
          </p:cNvPr>
          <p:cNvSpPr/>
          <p:nvPr/>
        </p:nvSpPr>
        <p:spPr>
          <a:xfrm>
            <a:off x="8547535" y="5606233"/>
            <a:ext cx="86782" cy="91440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09DF92A-7598-4A68-9856-1950047DED67}"/>
              </a:ext>
            </a:extLst>
          </p:cNvPr>
          <p:cNvSpPr/>
          <p:nvPr/>
        </p:nvSpPr>
        <p:spPr>
          <a:xfrm>
            <a:off x="1527954" y="2876330"/>
            <a:ext cx="86782" cy="91440"/>
          </a:xfrm>
          <a:prstGeom prst="rect">
            <a:avLst/>
          </a:prstGeom>
          <a:solidFill>
            <a:srgbClr val="2C68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5EEAA0B-3528-4A1C-9570-4552D4DF3762}"/>
              </a:ext>
            </a:extLst>
          </p:cNvPr>
          <p:cNvSpPr/>
          <p:nvPr/>
        </p:nvSpPr>
        <p:spPr>
          <a:xfrm>
            <a:off x="1525744" y="3049933"/>
            <a:ext cx="86782" cy="91440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37807" y="104566"/>
            <a:ext cx="184731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44" y="1650188"/>
            <a:ext cx="326390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400" y="1670400"/>
            <a:ext cx="326390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200" y="1670400"/>
            <a:ext cx="326390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00" y="4197600"/>
            <a:ext cx="326390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00" y="4197600"/>
            <a:ext cx="326390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00" y="4197600"/>
            <a:ext cx="326390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2386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Меня интересуют возможности удаленной работы. </a:t>
            </a:r>
          </a:p>
          <a:p>
            <a:r>
              <a:rPr lang="ru-RU"/>
              <a:t> Если вас интересуют возможности удаленной работы, что из следующего вас беспокоит?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Обеспокоенность студентов при удаленной работе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5" name="Rounded Rectangle 37">
            <a:extLst>
              <a:ext uri="{FF2B5EF4-FFF2-40B4-BE49-F238E27FC236}">
                <a16:creationId xmlns:a16="http://schemas.microsoft.com/office/drawing/2014/main" id="{6ADC8338-0E8C-41E5-9FFD-FEDB25E22079}"/>
              </a:ext>
            </a:extLst>
          </p:cNvPr>
          <p:cNvSpPr>
            <a:spLocks/>
          </p:cNvSpPr>
          <p:nvPr/>
        </p:nvSpPr>
        <p:spPr>
          <a:xfrm>
            <a:off x="9324434" y="2286000"/>
            <a:ext cx="2286000" cy="2286000"/>
          </a:xfrm>
          <a:prstGeom prst="roundRect">
            <a:avLst>
              <a:gd name="adj" fmla="val 4278"/>
            </a:avLst>
          </a:prstGeom>
          <a:solidFill>
            <a:srgbClr val="F2F2F2">
              <a:alpha val="89804"/>
            </a:srgb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81E115-6554-4009-B16A-F7C12E46FE52}"/>
              </a:ext>
            </a:extLst>
          </p:cNvPr>
          <p:cNvSpPr/>
          <p:nvPr/>
        </p:nvSpPr>
        <p:spPr>
          <a:xfrm>
            <a:off x="9555130" y="2352287"/>
            <a:ext cx="2055303" cy="9437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5100" b="1">
                <a:solidFill>
                  <a:srgbClr val="0E97C1"/>
                </a:solidFill>
              </a:rPr>
              <a:t>88%</a:t>
            </a:r>
            <a:endParaRPr lang="x-none" sz="5100" b="1" dirty="0">
              <a:solidFill>
                <a:srgbClr val="0E97C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86B6B7-52E8-484E-A4A4-887E307C3A9F}"/>
              </a:ext>
            </a:extLst>
          </p:cNvPr>
          <p:cNvSpPr/>
          <p:nvPr/>
        </p:nvSpPr>
        <p:spPr>
          <a:xfrm>
            <a:off x="9555131" y="3239485"/>
            <a:ext cx="2055303" cy="10914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Ваших студентов</a:t>
            </a:r>
          </a:p>
          <a:p>
            <a:r>
              <a:rPr lang="ru-RU" sz="1400" dirty="0">
                <a:solidFill>
                  <a:schemeClr val="tx1"/>
                </a:solidFill>
              </a:rPr>
              <a:t>заинтересованы в возможности удаленной работы</a:t>
            </a:r>
          </a:p>
          <a:p>
            <a:pPr>
              <a:lnSpc>
                <a:spcPct val="150000"/>
              </a:lnSpc>
            </a:pPr>
            <a:r>
              <a:rPr lang="en-US" sz="1400" i="1" dirty="0">
                <a:solidFill>
                  <a:srgbClr val="074B60"/>
                </a:solidFill>
              </a:rPr>
              <a:t>(</a:t>
            </a:r>
            <a:r>
              <a:rPr lang="az-Cyrl-AZ" sz="1400" i="1" dirty="0">
                <a:solidFill>
                  <a:srgbClr val="074B60"/>
                </a:solidFill>
              </a:rPr>
              <a:t>по сравнению </a:t>
            </a:r>
            <a:r>
              <a:rPr lang="az-Cyrl-AZ" sz="1400" i="1">
                <a:solidFill>
                  <a:srgbClr val="074B60"/>
                </a:solidFill>
              </a:rPr>
              <a:t>с </a:t>
            </a:r>
            <a:r>
              <a:rPr lang="en-US" sz="1400" i="1">
                <a:solidFill>
                  <a:srgbClr val="074B60"/>
                </a:solidFill>
              </a:rPr>
              <a:t> 77% </a:t>
            </a:r>
            <a:r>
              <a:rPr lang="az-Cyrl-AZ" sz="1400" i="1" dirty="0">
                <a:solidFill>
                  <a:srgbClr val="074B60"/>
                </a:solidFill>
              </a:rPr>
              <a:t>всех студентов</a:t>
            </a:r>
            <a:r>
              <a:rPr lang="en-US" sz="1400" i="1" dirty="0">
                <a:solidFill>
                  <a:srgbClr val="074B60"/>
                </a:solidFill>
              </a:rPr>
              <a:t>)</a:t>
            </a:r>
            <a:endParaRPr lang="x-none" sz="1400" i="1" dirty="0">
              <a:solidFill>
                <a:srgbClr val="074B6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A9CF95-64CD-4BEE-B7E9-DA4F8EB9F9D3}"/>
              </a:ext>
            </a:extLst>
          </p:cNvPr>
          <p:cNvSpPr/>
          <p:nvPr/>
        </p:nvSpPr>
        <p:spPr>
          <a:xfrm>
            <a:off x="7406703" y="5550032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6B72F2-F450-40B7-B758-BA1F1E07C7C2}"/>
              </a:ext>
            </a:extLst>
          </p:cNvPr>
          <p:cNvSpPr/>
          <p:nvPr/>
        </p:nvSpPr>
        <p:spPr>
          <a:xfrm>
            <a:off x="7406703" y="5836300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7581911" y="5482057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7581911" y="5760921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56" y="1203921"/>
            <a:ext cx="8443912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4013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C9642-28A4-4BEF-BB98-4EFA419282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В каких отраслях Вы хотели бы работать по окончании учебы?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770512-78CA-464B-8754-DE8711B7C1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/>
              <a:t>Это десятка наиболее популярных отраслей для Ваших студентов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7A7BC3-3228-44D6-B0D8-E45547359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Наиболее популярные отрасли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9E58A9-EEF4-420C-901E-ADA54759F1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5118326" y="1796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9A9CF95-64CD-4BEE-B7E9-DA4F8EB9F9D3}"/>
              </a:ext>
            </a:extLst>
          </p:cNvPr>
          <p:cNvSpPr/>
          <p:nvPr/>
        </p:nvSpPr>
        <p:spPr>
          <a:xfrm>
            <a:off x="8898519" y="3113753"/>
            <a:ext cx="130579" cy="130579"/>
          </a:xfrm>
          <a:prstGeom prst="ellipse">
            <a:avLst/>
          </a:prstGeom>
          <a:solidFill>
            <a:srgbClr val="0E97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6B72F2-F450-40B7-B758-BA1F1E07C7C2}"/>
              </a:ext>
            </a:extLst>
          </p:cNvPr>
          <p:cNvSpPr/>
          <p:nvPr/>
        </p:nvSpPr>
        <p:spPr>
          <a:xfrm>
            <a:off x="8898519" y="3400021"/>
            <a:ext cx="130579" cy="130579"/>
          </a:xfrm>
          <a:prstGeom prst="ellips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45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F6C5DA-2457-43DC-8CFE-AB86B0F911D9}"/>
              </a:ext>
            </a:extLst>
          </p:cNvPr>
          <p:cNvSpPr txBox="1"/>
          <p:nvPr/>
        </p:nvSpPr>
        <p:spPr>
          <a:xfrm>
            <a:off x="9073727" y="3045778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lang="en-GB" sz="1088" dirty="0">
              <a:solidFill>
                <a:srgbClr val="0E97C1"/>
              </a:solidFill>
              <a:latin typeface="Calibri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B3E668-50FF-43CE-810C-ABAE74B66E52}"/>
              </a:ext>
            </a:extLst>
          </p:cNvPr>
          <p:cNvSpPr txBox="1"/>
          <p:nvPr/>
        </p:nvSpPr>
        <p:spPr>
          <a:xfrm>
            <a:off x="9073727" y="3324642"/>
            <a:ext cx="3178143" cy="255525"/>
          </a:xfrm>
          <a:prstGeom prst="rect">
            <a:avLst/>
          </a:prstGeom>
        </p:spPr>
        <p:txBody>
          <a:bodyPr vert="horz" wrap="square" lIns="90273" tIns="45136" rIns="90273" bIns="45136"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az-Cyrl-AZ" sz="1088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lang="en-GB" sz="1088" dirty="0">
              <a:solidFill>
                <a:srgbClr val="074B60"/>
              </a:solidFill>
              <a:latin typeface="Calibri" pitchFamily="3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25" y="1216800"/>
            <a:ext cx="8443912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3300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3">
            <a:extLst>
              <a:ext uri="{FF2B5EF4-FFF2-40B4-BE49-F238E27FC236}">
                <a16:creationId xmlns:a16="http://schemas.microsoft.com/office/drawing/2014/main" id="{6C07F9FF-B44B-4EE4-BBAC-06DF4900EE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Средняя месячная заработная </a:t>
            </a:r>
            <a:r>
              <a:rPr lang="ru-RU"/>
              <a:t>плата (</a:t>
            </a:r>
            <a:r>
              <a:rPr lang="en-US"/>
              <a:t>RUB</a:t>
            </a:r>
            <a:r>
              <a:rPr lang="ru-RU"/>
              <a:t>)</a:t>
            </a:r>
            <a:endParaRPr lang="en-US" dirty="0"/>
          </a:p>
        </p:txBody>
      </p:sp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71DF3D91-DFA1-48CD-A1B1-91DE2A02AA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435357"/>
          </a:xfrm>
        </p:spPr>
        <p:txBody>
          <a:bodyPr/>
          <a:lstStyle/>
          <a:p>
            <a:r>
              <a:rPr lang="ru-RU"/>
              <a:t>На какую заработную плату Вы рассчитываете на своей первой постоянной работе после окончания учебного заведения? (Укажите зарплату до вычета налогов без учета комиссионных и премий).</a:t>
            </a:r>
          </a:p>
          <a:p>
            <a:r>
              <a:rPr lang="ru-RU"/>
              <a:t>Пол</a:t>
            </a:r>
            <a:endParaRPr lang="en-ZA" dirty="0"/>
          </a:p>
        </p:txBody>
      </p:sp>
      <p:sp>
        <p:nvSpPr>
          <p:cNvPr id="101" name="Title 4">
            <a:extLst>
              <a:ext uri="{FF2B5EF4-FFF2-40B4-BE49-F238E27FC236}">
                <a16:creationId xmlns:a16="http://schemas.microsoft.com/office/drawing/2014/main" id="{88E9FCE6-8CF2-4BE0-8202-27B10EBD4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70" y="515462"/>
            <a:ext cx="11472746" cy="567765"/>
          </a:xfrm>
        </p:spPr>
        <p:txBody>
          <a:bodyPr>
            <a:normAutofit/>
          </a:bodyPr>
          <a:lstStyle/>
          <a:p>
            <a:r>
              <a:rPr lang="ru-RU" dirty="0"/>
              <a:t>Ожидаемая заработная плата в зависимости от пола </a:t>
            </a:r>
            <a:r>
              <a:rPr lang="ru-RU"/>
              <a:t>| Ваши студенты </a:t>
            </a:r>
            <a:r>
              <a:rPr lang="en-US"/>
              <a:t>vs </a:t>
            </a:r>
            <a:r>
              <a:rPr lang="ru-RU"/>
              <a:t>Все студенты</a:t>
            </a:r>
            <a:endParaRPr lang="en-ZA" dirty="0"/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8F5BED87-B06A-44E4-92A7-3BE87B4DD0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  <a:p>
            <a:endParaRPr lang="en-ZA" dirty="0"/>
          </a:p>
        </p:txBody>
      </p:sp>
      <p:sp>
        <p:nvSpPr>
          <p:cNvPr id="102" name="Rounded Rectangle 37">
            <a:extLst>
              <a:ext uri="{FF2B5EF4-FFF2-40B4-BE49-F238E27FC236}">
                <a16:creationId xmlns:a16="http://schemas.microsoft.com/office/drawing/2014/main" id="{23C440D0-1135-441C-A2CB-86813E0C8529}"/>
              </a:ext>
            </a:extLst>
          </p:cNvPr>
          <p:cNvSpPr/>
          <p:nvPr/>
        </p:nvSpPr>
        <p:spPr>
          <a:xfrm>
            <a:off x="6855060" y="2405902"/>
            <a:ext cx="1952845" cy="835756"/>
          </a:xfrm>
          <a:prstGeom prst="roundRect">
            <a:avLst>
              <a:gd name="adj" fmla="val 4278"/>
            </a:avLst>
          </a:prstGeom>
          <a:solidFill>
            <a:srgbClr val="F2F2F2"/>
          </a:solidFill>
          <a:ln>
            <a:solidFill>
              <a:srgbClr val="F2F2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Rounded Rectangle 37">
            <a:extLst>
              <a:ext uri="{FF2B5EF4-FFF2-40B4-BE49-F238E27FC236}">
                <a16:creationId xmlns:a16="http://schemas.microsoft.com/office/drawing/2014/main" id="{FEF8E8F5-979D-4ED0-A4E7-8660008F3F71}"/>
              </a:ext>
            </a:extLst>
          </p:cNvPr>
          <p:cNvSpPr/>
          <p:nvPr/>
        </p:nvSpPr>
        <p:spPr>
          <a:xfrm>
            <a:off x="6857167" y="3302566"/>
            <a:ext cx="1952845" cy="835756"/>
          </a:xfrm>
          <a:prstGeom prst="roundRect">
            <a:avLst>
              <a:gd name="adj" fmla="val 4278"/>
            </a:avLst>
          </a:prstGeom>
          <a:solidFill>
            <a:srgbClr val="6D7276"/>
          </a:solidFill>
          <a:ln>
            <a:solidFill>
              <a:srgbClr val="6D72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ounded Rectangle 37">
            <a:extLst>
              <a:ext uri="{FF2B5EF4-FFF2-40B4-BE49-F238E27FC236}">
                <a16:creationId xmlns:a16="http://schemas.microsoft.com/office/drawing/2014/main" id="{C4EC5A4F-8DCD-47A0-B923-4906B62BB183}"/>
              </a:ext>
            </a:extLst>
          </p:cNvPr>
          <p:cNvSpPr/>
          <p:nvPr/>
        </p:nvSpPr>
        <p:spPr>
          <a:xfrm>
            <a:off x="6855058" y="4182652"/>
            <a:ext cx="1952845" cy="835756"/>
          </a:xfrm>
          <a:prstGeom prst="roundRect">
            <a:avLst>
              <a:gd name="adj" fmla="val 4278"/>
            </a:avLst>
          </a:prstGeom>
          <a:solidFill>
            <a:srgbClr val="7EC170"/>
          </a:solidFill>
          <a:ln>
            <a:solidFill>
              <a:srgbClr val="7EC1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ounded Rectangle 37">
            <a:extLst>
              <a:ext uri="{FF2B5EF4-FFF2-40B4-BE49-F238E27FC236}">
                <a16:creationId xmlns:a16="http://schemas.microsoft.com/office/drawing/2014/main" id="{89274B12-E6B3-4214-B7E0-CE3C1C793910}"/>
              </a:ext>
            </a:extLst>
          </p:cNvPr>
          <p:cNvSpPr/>
          <p:nvPr/>
        </p:nvSpPr>
        <p:spPr>
          <a:xfrm>
            <a:off x="6855058" y="5060312"/>
            <a:ext cx="1952845" cy="835756"/>
          </a:xfrm>
          <a:prstGeom prst="roundRect">
            <a:avLst>
              <a:gd name="adj" fmla="val 4278"/>
            </a:avLst>
          </a:prstGeom>
          <a:solidFill>
            <a:srgbClr val="A7AAAD"/>
          </a:solidFill>
          <a:ln>
            <a:solidFill>
              <a:srgbClr val="A7AAA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ounded Rectangle 37">
            <a:extLst>
              <a:ext uri="{FF2B5EF4-FFF2-40B4-BE49-F238E27FC236}">
                <a16:creationId xmlns:a16="http://schemas.microsoft.com/office/drawing/2014/main" id="{A9E0A15B-B362-4826-9131-D0A216C19DF1}"/>
              </a:ext>
            </a:extLst>
          </p:cNvPr>
          <p:cNvSpPr/>
          <p:nvPr/>
        </p:nvSpPr>
        <p:spPr>
          <a:xfrm>
            <a:off x="4725718" y="2414428"/>
            <a:ext cx="1952845" cy="835756"/>
          </a:xfrm>
          <a:prstGeom prst="roundRect">
            <a:avLst>
              <a:gd name="adj" fmla="val 4278"/>
            </a:avLst>
          </a:prstGeom>
          <a:solidFill>
            <a:srgbClr val="F2F2F2"/>
          </a:solidFill>
          <a:ln>
            <a:solidFill>
              <a:srgbClr val="F2F2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ounded Rectangle 37">
            <a:extLst>
              <a:ext uri="{FF2B5EF4-FFF2-40B4-BE49-F238E27FC236}">
                <a16:creationId xmlns:a16="http://schemas.microsoft.com/office/drawing/2014/main" id="{EC5904A2-76B8-4EFB-803B-D8A4F6535843}"/>
              </a:ext>
            </a:extLst>
          </p:cNvPr>
          <p:cNvSpPr/>
          <p:nvPr/>
        </p:nvSpPr>
        <p:spPr>
          <a:xfrm>
            <a:off x="4727825" y="3311092"/>
            <a:ext cx="1952845" cy="835756"/>
          </a:xfrm>
          <a:prstGeom prst="roundRect">
            <a:avLst>
              <a:gd name="adj" fmla="val 4278"/>
            </a:avLst>
          </a:prstGeom>
          <a:solidFill>
            <a:srgbClr val="6D7276"/>
          </a:solidFill>
          <a:ln>
            <a:solidFill>
              <a:srgbClr val="6D72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ounded Rectangle 37">
            <a:extLst>
              <a:ext uri="{FF2B5EF4-FFF2-40B4-BE49-F238E27FC236}">
                <a16:creationId xmlns:a16="http://schemas.microsoft.com/office/drawing/2014/main" id="{6C4FA032-4F2A-4F3A-8E7D-CEAE8086B285}"/>
              </a:ext>
            </a:extLst>
          </p:cNvPr>
          <p:cNvSpPr/>
          <p:nvPr/>
        </p:nvSpPr>
        <p:spPr>
          <a:xfrm>
            <a:off x="4725716" y="4191178"/>
            <a:ext cx="1952845" cy="835756"/>
          </a:xfrm>
          <a:prstGeom prst="roundRect">
            <a:avLst>
              <a:gd name="adj" fmla="val 4278"/>
            </a:avLst>
          </a:prstGeom>
          <a:solidFill>
            <a:srgbClr val="7EC170"/>
          </a:solidFill>
          <a:ln>
            <a:solidFill>
              <a:srgbClr val="7EC1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ounded Rectangle 37">
            <a:extLst>
              <a:ext uri="{FF2B5EF4-FFF2-40B4-BE49-F238E27FC236}">
                <a16:creationId xmlns:a16="http://schemas.microsoft.com/office/drawing/2014/main" id="{3E5B01D2-B7C1-4D79-A03C-290D042A73D2}"/>
              </a:ext>
            </a:extLst>
          </p:cNvPr>
          <p:cNvSpPr/>
          <p:nvPr/>
        </p:nvSpPr>
        <p:spPr>
          <a:xfrm>
            <a:off x="4725716" y="5068838"/>
            <a:ext cx="1952845" cy="835756"/>
          </a:xfrm>
          <a:prstGeom prst="roundRect">
            <a:avLst>
              <a:gd name="adj" fmla="val 4278"/>
            </a:avLst>
          </a:prstGeom>
          <a:solidFill>
            <a:srgbClr val="A7AAAD"/>
          </a:solidFill>
          <a:ln>
            <a:solidFill>
              <a:srgbClr val="A7AAA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textruta 39">
            <a:extLst>
              <a:ext uri="{FF2B5EF4-FFF2-40B4-BE49-F238E27FC236}">
                <a16:creationId xmlns:a16="http://schemas.microsoft.com/office/drawing/2014/main" id="{AEA48D23-4556-4B50-BE07-F400D3FD5A5C}"/>
              </a:ext>
            </a:extLst>
          </p:cNvPr>
          <p:cNvSpPr txBox="1"/>
          <p:nvPr/>
        </p:nvSpPr>
        <p:spPr>
          <a:xfrm>
            <a:off x="4939549" y="1939832"/>
            <a:ext cx="1469018" cy="30162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lvl="0" algn="ctr">
              <a:defRPr/>
            </a:pPr>
            <a:r>
              <a:rPr lang="az-Cyrl-AZ" sz="1360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endParaRPr kumimoji="0" lang="en-GB" sz="1360" b="0" i="0" u="none" strike="noStrike" kern="1200" cap="none" spc="0" normalizeH="0" baseline="0" noProof="0" dirty="0">
              <a:ln>
                <a:noFill/>
              </a:ln>
              <a:solidFill>
                <a:srgbClr val="0E97C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1" name="textruta 39">
            <a:extLst>
              <a:ext uri="{FF2B5EF4-FFF2-40B4-BE49-F238E27FC236}">
                <a16:creationId xmlns:a16="http://schemas.microsoft.com/office/drawing/2014/main" id="{79D303BB-9050-409E-B8EC-B6286B42FD33}"/>
              </a:ext>
            </a:extLst>
          </p:cNvPr>
          <p:cNvSpPr txBox="1"/>
          <p:nvPr/>
        </p:nvSpPr>
        <p:spPr>
          <a:xfrm>
            <a:off x="7061054" y="1939831"/>
            <a:ext cx="1469018" cy="30162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rgbClr val="FFFFFF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az-Cyrl-AZ" sz="1360" b="0">
                <a:solidFill>
                  <a:srgbClr val="074B60"/>
                </a:solidFill>
                <a:latin typeface="Calibri" pitchFamily="34" charset="0"/>
              </a:rPr>
              <a:t>Все студенты</a:t>
            </a:r>
            <a:endParaRPr kumimoji="0" lang="en-GB" sz="1360" b="0" i="0" u="none" strike="noStrike" kern="1200" cap="none" spc="0" normalizeH="0" baseline="0" noProof="0" dirty="0">
              <a:ln>
                <a:noFill/>
              </a:ln>
              <a:solidFill>
                <a:srgbClr val="074B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57D88E2-2AC1-460F-A6C8-953455A5552C}"/>
              </a:ext>
            </a:extLst>
          </p:cNvPr>
          <p:cNvSpPr/>
          <p:nvPr/>
        </p:nvSpPr>
        <p:spPr>
          <a:xfrm>
            <a:off x="4781253" y="2623725"/>
            <a:ext cx="186244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414041"/>
                </a:solidFill>
                <a:latin typeface="Calibri" pitchFamily="34" charset="0"/>
                <a:cs typeface="Calibri" pitchFamily="34" charset="0"/>
              </a:rPr>
              <a:t>66 607</a:t>
            </a:r>
            <a:endParaRPr lang="en-US" sz="2000" dirty="0">
              <a:solidFill>
                <a:srgbClr val="41404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874A6F9-90A9-435A-9ED6-78C8C1AB02EB}"/>
              </a:ext>
            </a:extLst>
          </p:cNvPr>
          <p:cNvSpPr/>
          <p:nvPr/>
        </p:nvSpPr>
        <p:spPr>
          <a:xfrm>
            <a:off x="4781253" y="3536172"/>
            <a:ext cx="186244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69 000</a:t>
            </a:r>
            <a:endParaRPr lang="en-US" sz="2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53F5556-657E-4471-B3EA-2FA1AF3DA6D5}"/>
              </a:ext>
            </a:extLst>
          </p:cNvPr>
          <p:cNvSpPr/>
          <p:nvPr/>
        </p:nvSpPr>
        <p:spPr>
          <a:xfrm>
            <a:off x="4768803" y="4416258"/>
            <a:ext cx="187489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66 087</a:t>
            </a:r>
            <a:endParaRPr lang="en-US" sz="20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90FC9F3-B68F-4E22-BD25-74B051511070}"/>
              </a:ext>
            </a:extLst>
          </p:cNvPr>
          <p:cNvSpPr/>
          <p:nvPr/>
        </p:nvSpPr>
        <p:spPr>
          <a:xfrm>
            <a:off x="4781253" y="5286996"/>
            <a:ext cx="186244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2 913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F8FBB16-9A37-4C17-8FB2-BF69FF11DDBF}"/>
              </a:ext>
            </a:extLst>
          </p:cNvPr>
          <p:cNvSpPr/>
          <p:nvPr/>
        </p:nvSpPr>
        <p:spPr>
          <a:xfrm>
            <a:off x="6820195" y="2589819"/>
            <a:ext cx="1950736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414041"/>
                </a:solidFill>
                <a:latin typeface="Calibri" pitchFamily="34" charset="0"/>
                <a:cs typeface="Calibri" pitchFamily="34" charset="0"/>
              </a:rPr>
              <a:t>79 166</a:t>
            </a:r>
            <a:endParaRPr lang="en-US" sz="2000" dirty="0">
              <a:solidFill>
                <a:srgbClr val="41404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9DE38976-FF15-4CB6-8AE0-FAB1DBBCE865}"/>
              </a:ext>
            </a:extLst>
          </p:cNvPr>
          <p:cNvSpPr/>
          <p:nvPr/>
        </p:nvSpPr>
        <p:spPr>
          <a:xfrm>
            <a:off x="6857166" y="3550631"/>
            <a:ext cx="195284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89 334</a:t>
            </a:r>
            <a:endParaRPr lang="en-US" sz="2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2DE1EC9-3CE3-4D13-9217-89F1EA7A62EF}"/>
              </a:ext>
            </a:extLst>
          </p:cNvPr>
          <p:cNvSpPr/>
          <p:nvPr/>
        </p:nvSpPr>
        <p:spPr>
          <a:xfrm>
            <a:off x="6857167" y="4430717"/>
            <a:ext cx="1950736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75 050</a:t>
            </a:r>
            <a:endParaRPr lang="en-US" sz="20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143B50C-BD16-4E74-A3EA-CB99320382FB}"/>
              </a:ext>
            </a:extLst>
          </p:cNvPr>
          <p:cNvSpPr/>
          <p:nvPr/>
        </p:nvSpPr>
        <p:spPr>
          <a:xfrm>
            <a:off x="6857167" y="5301455"/>
            <a:ext cx="195284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14 284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41" name="Rounded Rectangle 37">
            <a:extLst>
              <a:ext uri="{FF2B5EF4-FFF2-40B4-BE49-F238E27FC236}">
                <a16:creationId xmlns:a16="http://schemas.microsoft.com/office/drawing/2014/main" id="{99D557ED-9600-4E46-9D0C-A7FD91B3CCE9}"/>
              </a:ext>
            </a:extLst>
          </p:cNvPr>
          <p:cNvSpPr/>
          <p:nvPr/>
        </p:nvSpPr>
        <p:spPr>
          <a:xfrm>
            <a:off x="3343621" y="5306728"/>
            <a:ext cx="1055242" cy="462985"/>
          </a:xfrm>
          <a:prstGeom prst="roundRect">
            <a:avLst>
              <a:gd name="adj" fmla="val 4278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РАЗНИЦА В ЗАРПЛАТЕ СРЕДИ ПОЛОВ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Text Placeholder 2"/>
          <p:cNvSpPr txBox="1">
            <a:spLocks/>
          </p:cNvSpPr>
          <p:nvPr/>
        </p:nvSpPr>
        <p:spPr>
          <a:xfrm>
            <a:off x="3423702" y="27296"/>
            <a:ext cx="3495683" cy="591518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3" name="Text Placeholder 2"/>
          <p:cNvSpPr txBox="1">
            <a:spLocks/>
          </p:cNvSpPr>
          <p:nvPr/>
        </p:nvSpPr>
        <p:spPr>
          <a:xfrm>
            <a:off x="6166950" y="27296"/>
            <a:ext cx="3495683" cy="591518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E4A52C49-B218-45E7-9948-FEE721ED49DA}"/>
              </a:ext>
            </a:extLst>
          </p:cNvPr>
          <p:cNvSpPr/>
          <p:nvPr/>
        </p:nvSpPr>
        <p:spPr>
          <a:xfrm>
            <a:off x="3640727" y="3557760"/>
            <a:ext cx="438854" cy="452435"/>
          </a:xfrm>
          <a:prstGeom prst="flowChartConnector">
            <a:avLst/>
          </a:prstGeom>
          <a:noFill/>
          <a:ln w="38100">
            <a:solidFill>
              <a:srgbClr val="5F63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F73AEDC-864B-4F50-B6F5-E639DDB27ACF}"/>
              </a:ext>
            </a:extLst>
          </p:cNvPr>
          <p:cNvCxnSpPr>
            <a:cxnSpLocks/>
          </p:cNvCxnSpPr>
          <p:nvPr/>
        </p:nvCxnSpPr>
        <p:spPr>
          <a:xfrm>
            <a:off x="4079570" y="3508345"/>
            <a:ext cx="73364" cy="0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7C71315-3EB4-42DB-9D4C-229C59B35BF5}"/>
              </a:ext>
            </a:extLst>
          </p:cNvPr>
          <p:cNvCxnSpPr>
            <a:cxnSpLocks/>
          </p:cNvCxnSpPr>
          <p:nvPr/>
        </p:nvCxnSpPr>
        <p:spPr>
          <a:xfrm>
            <a:off x="4144024" y="3497987"/>
            <a:ext cx="0" cy="82609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5679D91-B7F5-4472-AA9D-7DA87906EB54}"/>
              </a:ext>
            </a:extLst>
          </p:cNvPr>
          <p:cNvCxnSpPr>
            <a:cxnSpLocks/>
          </p:cNvCxnSpPr>
          <p:nvPr/>
        </p:nvCxnSpPr>
        <p:spPr>
          <a:xfrm flipH="1">
            <a:off x="4024024" y="3514048"/>
            <a:ext cx="111092" cy="130345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5DD928AC-B8EB-413F-88E7-EB064536233E}"/>
              </a:ext>
            </a:extLst>
          </p:cNvPr>
          <p:cNvSpPr/>
          <p:nvPr/>
        </p:nvSpPr>
        <p:spPr>
          <a:xfrm>
            <a:off x="3651815" y="4324542"/>
            <a:ext cx="438854" cy="452435"/>
          </a:xfrm>
          <a:prstGeom prst="flowChartConnector">
            <a:avLst/>
          </a:prstGeom>
          <a:noFill/>
          <a:ln w="38100">
            <a:solidFill>
              <a:srgbClr val="7EC1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E7E423F-68FA-49F5-844F-106DD753A848}"/>
              </a:ext>
            </a:extLst>
          </p:cNvPr>
          <p:cNvCxnSpPr>
            <a:cxnSpLocks/>
            <a:stCxn id="53" idx="4"/>
          </p:cNvCxnSpPr>
          <p:nvPr/>
        </p:nvCxnSpPr>
        <p:spPr>
          <a:xfrm>
            <a:off x="3871242" y="4776977"/>
            <a:ext cx="0" cy="184942"/>
          </a:xfrm>
          <a:prstGeom prst="line">
            <a:avLst/>
          </a:prstGeom>
          <a:ln w="28575">
            <a:solidFill>
              <a:srgbClr val="7EC1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D18B342-1B31-424E-A1C9-8C4917E3522C}"/>
              </a:ext>
            </a:extLst>
          </p:cNvPr>
          <p:cNvCxnSpPr>
            <a:cxnSpLocks/>
          </p:cNvCxnSpPr>
          <p:nvPr/>
        </p:nvCxnSpPr>
        <p:spPr>
          <a:xfrm>
            <a:off x="3811426" y="4880982"/>
            <a:ext cx="120675" cy="0"/>
          </a:xfrm>
          <a:prstGeom prst="line">
            <a:avLst/>
          </a:prstGeom>
          <a:ln w="28575">
            <a:solidFill>
              <a:srgbClr val="7EC1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8DC53FA-76E5-4196-9D30-D09697232277}"/>
              </a:ext>
            </a:extLst>
          </p:cNvPr>
          <p:cNvCxnSpPr>
            <a:cxnSpLocks/>
            <a:stCxn id="58" idx="5"/>
            <a:endCxn id="58" idx="5"/>
          </p:cNvCxnSpPr>
          <p:nvPr/>
        </p:nvCxnSpPr>
        <p:spPr>
          <a:xfrm>
            <a:off x="3898886" y="2970595"/>
            <a:ext cx="0" cy="0"/>
          </a:xfrm>
          <a:prstGeom prst="line">
            <a:avLst/>
          </a:prstGeom>
          <a:ln w="28575">
            <a:solidFill>
              <a:srgbClr val="FD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D6E8B7C-644E-4D42-A0A0-E2A1CDC9E4AB}"/>
              </a:ext>
            </a:extLst>
          </p:cNvPr>
          <p:cNvGrpSpPr/>
          <p:nvPr/>
        </p:nvGrpSpPr>
        <p:grpSpPr>
          <a:xfrm>
            <a:off x="3524301" y="2584418"/>
            <a:ext cx="438854" cy="637377"/>
            <a:chOff x="5220780" y="1466850"/>
            <a:chExt cx="566648" cy="798277"/>
          </a:xfrm>
        </p:grpSpPr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E203BD90-8834-44F1-A75F-98DC3F319E23}"/>
                </a:ext>
              </a:extLst>
            </p:cNvPr>
            <p:cNvSpPr/>
            <p:nvPr/>
          </p:nvSpPr>
          <p:spPr>
            <a:xfrm>
              <a:off x="5220780" y="1466850"/>
              <a:ext cx="566648" cy="566648"/>
            </a:xfrm>
            <a:prstGeom prst="flowChartConnector">
              <a:avLst/>
            </a:prstGeom>
            <a:noFill/>
            <a:ln w="38100">
              <a:solidFill>
                <a:srgbClr val="7EC17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B31F260-98FD-4DCC-B89C-A8DACCBEC4D3}"/>
                </a:ext>
              </a:extLst>
            </p:cNvPr>
            <p:cNvCxnSpPr>
              <a:cxnSpLocks/>
              <a:stCxn id="58" idx="4"/>
            </p:cNvCxnSpPr>
            <p:nvPr/>
          </p:nvCxnSpPr>
          <p:spPr>
            <a:xfrm>
              <a:off x="5504104" y="2033498"/>
              <a:ext cx="0" cy="231629"/>
            </a:xfrm>
            <a:prstGeom prst="line">
              <a:avLst/>
            </a:prstGeom>
            <a:ln w="28575">
              <a:solidFill>
                <a:srgbClr val="7EC1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88DCD7E-4E68-41CA-A1DA-860EBFEB3FCC}"/>
                </a:ext>
              </a:extLst>
            </p:cNvPr>
            <p:cNvCxnSpPr>
              <a:cxnSpLocks/>
            </p:cNvCxnSpPr>
            <p:nvPr/>
          </p:nvCxnSpPr>
          <p:spPr>
            <a:xfrm>
              <a:off x="5426870" y="2163758"/>
              <a:ext cx="155816" cy="0"/>
            </a:xfrm>
            <a:prstGeom prst="line">
              <a:avLst/>
            </a:prstGeom>
            <a:ln w="28575">
              <a:solidFill>
                <a:srgbClr val="7EC1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4ABF3E18-2C08-4D80-BE70-58FF4702DFB1}"/>
              </a:ext>
            </a:extLst>
          </p:cNvPr>
          <p:cNvSpPr/>
          <p:nvPr/>
        </p:nvSpPr>
        <p:spPr>
          <a:xfrm>
            <a:off x="3759222" y="2573069"/>
            <a:ext cx="438854" cy="452435"/>
          </a:xfrm>
          <a:prstGeom prst="flowChartConnector">
            <a:avLst/>
          </a:prstGeom>
          <a:noFill/>
          <a:ln w="38100">
            <a:solidFill>
              <a:srgbClr val="5F63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AD97785-934A-4155-9665-5E153F418FC0}"/>
              </a:ext>
            </a:extLst>
          </p:cNvPr>
          <p:cNvCxnSpPr>
            <a:cxnSpLocks/>
          </p:cNvCxnSpPr>
          <p:nvPr/>
        </p:nvCxnSpPr>
        <p:spPr>
          <a:xfrm>
            <a:off x="4198065" y="2523654"/>
            <a:ext cx="73364" cy="0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7F025D3-FEAE-4ED5-875A-C8858CE69A0E}"/>
              </a:ext>
            </a:extLst>
          </p:cNvPr>
          <p:cNvCxnSpPr>
            <a:cxnSpLocks/>
          </p:cNvCxnSpPr>
          <p:nvPr/>
        </p:nvCxnSpPr>
        <p:spPr>
          <a:xfrm>
            <a:off x="4262519" y="2513296"/>
            <a:ext cx="0" cy="82609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F8B4246-3852-4523-9E16-DA87CB4C9D61}"/>
              </a:ext>
            </a:extLst>
          </p:cNvPr>
          <p:cNvCxnSpPr>
            <a:cxnSpLocks/>
          </p:cNvCxnSpPr>
          <p:nvPr/>
        </p:nvCxnSpPr>
        <p:spPr>
          <a:xfrm flipH="1">
            <a:off x="4142519" y="2529357"/>
            <a:ext cx="111092" cy="130345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Arc 64">
            <a:extLst>
              <a:ext uri="{FF2B5EF4-FFF2-40B4-BE49-F238E27FC236}">
                <a16:creationId xmlns:a16="http://schemas.microsoft.com/office/drawing/2014/main" id="{74ED5226-028A-422E-AF49-3EE6AB13A361}"/>
              </a:ext>
            </a:extLst>
          </p:cNvPr>
          <p:cNvSpPr/>
          <p:nvPr/>
        </p:nvSpPr>
        <p:spPr>
          <a:xfrm rot="7417386">
            <a:off x="3766505" y="2908385"/>
            <a:ext cx="256613" cy="46064"/>
          </a:xfrm>
          <a:prstGeom prst="arc">
            <a:avLst>
              <a:gd name="adj1" fmla="val 16163987"/>
              <a:gd name="adj2" fmla="val 0"/>
            </a:avLst>
          </a:prstGeom>
          <a:ln w="28575">
            <a:solidFill>
              <a:srgbClr val="7EC1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3342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3">
            <a:extLst>
              <a:ext uri="{FF2B5EF4-FFF2-40B4-BE49-F238E27FC236}">
                <a16:creationId xmlns:a16="http://schemas.microsoft.com/office/drawing/2014/main" id="{6C07F9FF-B44B-4EE4-BBAC-06DF4900EE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Средняя месячная заработная </a:t>
            </a:r>
            <a:r>
              <a:rPr lang="ru-RU"/>
              <a:t>плата (</a:t>
            </a:r>
            <a:r>
              <a:rPr lang="en-US"/>
              <a:t>RUB</a:t>
            </a:r>
            <a:r>
              <a:rPr lang="ru-RU"/>
              <a:t>)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71DF3D91-DFA1-48CD-A1B1-91DE2A02AA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435357"/>
          </a:xfrm>
        </p:spPr>
        <p:txBody>
          <a:bodyPr/>
          <a:lstStyle/>
          <a:p>
            <a:r>
              <a:rPr lang="ru-RU"/>
              <a:t>На какую заработную плату Вы рассчитываете на своей первой постоянной работе после окончания учебного заведения? (Укажите зарплату до вычета налогов без учета комиссионных и премий).</a:t>
            </a:r>
          </a:p>
          <a:p>
            <a:r>
              <a:rPr lang="ru-RU"/>
              <a:t>Пол</a:t>
            </a:r>
            <a:endParaRPr lang="en-ZA" dirty="0"/>
          </a:p>
        </p:txBody>
      </p:sp>
      <p:sp>
        <p:nvSpPr>
          <p:cNvPr id="56" name="Title 4">
            <a:extLst>
              <a:ext uri="{FF2B5EF4-FFF2-40B4-BE49-F238E27FC236}">
                <a16:creationId xmlns:a16="http://schemas.microsoft.com/office/drawing/2014/main" id="{88E9FCE6-8CF2-4BE0-8202-27B10EBD4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70" y="501174"/>
            <a:ext cx="11472746" cy="567765"/>
          </a:xfrm>
        </p:spPr>
        <p:txBody>
          <a:bodyPr>
            <a:normAutofit fontScale="90000"/>
          </a:bodyPr>
          <a:lstStyle/>
          <a:p>
            <a:r>
              <a:rPr lang="ru-RU" dirty="0"/>
              <a:t>Ожидаемая заработная плата в зависимости от пола </a:t>
            </a:r>
            <a:r>
              <a:rPr lang="ru-RU"/>
              <a:t>| Ваши студенты </a:t>
            </a:r>
            <a:r>
              <a:rPr lang="ru-RU" dirty="0"/>
              <a:t>в 2021 г. по сравнению </a:t>
            </a:r>
            <a:r>
              <a:rPr lang="ru-RU"/>
              <a:t>с Ваши студенты </a:t>
            </a:r>
            <a:r>
              <a:rPr lang="ru-RU" dirty="0"/>
              <a:t>в 2020 г.</a:t>
            </a:r>
            <a:endParaRPr lang="en-ZA" dirty="0"/>
          </a:p>
        </p:txBody>
      </p: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8F5BED87-B06A-44E4-92A7-3BE87B4DD0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57" name="Rounded Rectangle 37">
            <a:extLst>
              <a:ext uri="{FF2B5EF4-FFF2-40B4-BE49-F238E27FC236}">
                <a16:creationId xmlns:a16="http://schemas.microsoft.com/office/drawing/2014/main" id="{23C440D0-1135-441C-A2CB-86813E0C8529}"/>
              </a:ext>
            </a:extLst>
          </p:cNvPr>
          <p:cNvSpPr/>
          <p:nvPr/>
        </p:nvSpPr>
        <p:spPr>
          <a:xfrm>
            <a:off x="6855060" y="2405902"/>
            <a:ext cx="1952845" cy="835756"/>
          </a:xfrm>
          <a:prstGeom prst="roundRect">
            <a:avLst>
              <a:gd name="adj" fmla="val 4278"/>
            </a:avLst>
          </a:prstGeom>
          <a:solidFill>
            <a:srgbClr val="F2F2F2"/>
          </a:solidFill>
          <a:ln>
            <a:solidFill>
              <a:srgbClr val="F2F2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37">
            <a:extLst>
              <a:ext uri="{FF2B5EF4-FFF2-40B4-BE49-F238E27FC236}">
                <a16:creationId xmlns:a16="http://schemas.microsoft.com/office/drawing/2014/main" id="{FEF8E8F5-979D-4ED0-A4E7-8660008F3F71}"/>
              </a:ext>
            </a:extLst>
          </p:cNvPr>
          <p:cNvSpPr/>
          <p:nvPr/>
        </p:nvSpPr>
        <p:spPr>
          <a:xfrm>
            <a:off x="6857167" y="3302566"/>
            <a:ext cx="1952845" cy="835756"/>
          </a:xfrm>
          <a:prstGeom prst="roundRect">
            <a:avLst>
              <a:gd name="adj" fmla="val 4278"/>
            </a:avLst>
          </a:prstGeom>
          <a:solidFill>
            <a:srgbClr val="6D7276"/>
          </a:solidFill>
          <a:ln>
            <a:solidFill>
              <a:srgbClr val="6D72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ounded Rectangle 37">
            <a:extLst>
              <a:ext uri="{FF2B5EF4-FFF2-40B4-BE49-F238E27FC236}">
                <a16:creationId xmlns:a16="http://schemas.microsoft.com/office/drawing/2014/main" id="{C4EC5A4F-8DCD-47A0-B923-4906B62BB183}"/>
              </a:ext>
            </a:extLst>
          </p:cNvPr>
          <p:cNvSpPr/>
          <p:nvPr/>
        </p:nvSpPr>
        <p:spPr>
          <a:xfrm>
            <a:off x="6855058" y="4182652"/>
            <a:ext cx="1952845" cy="835756"/>
          </a:xfrm>
          <a:prstGeom prst="roundRect">
            <a:avLst>
              <a:gd name="adj" fmla="val 4278"/>
            </a:avLst>
          </a:prstGeom>
          <a:solidFill>
            <a:srgbClr val="7EC170"/>
          </a:solidFill>
          <a:ln>
            <a:solidFill>
              <a:srgbClr val="7EC1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ounded Rectangle 37">
            <a:extLst>
              <a:ext uri="{FF2B5EF4-FFF2-40B4-BE49-F238E27FC236}">
                <a16:creationId xmlns:a16="http://schemas.microsoft.com/office/drawing/2014/main" id="{89274B12-E6B3-4214-B7E0-CE3C1C793910}"/>
              </a:ext>
            </a:extLst>
          </p:cNvPr>
          <p:cNvSpPr/>
          <p:nvPr/>
        </p:nvSpPr>
        <p:spPr>
          <a:xfrm>
            <a:off x="6855058" y="5060312"/>
            <a:ext cx="1952845" cy="835756"/>
          </a:xfrm>
          <a:prstGeom prst="roundRect">
            <a:avLst>
              <a:gd name="adj" fmla="val 4278"/>
            </a:avLst>
          </a:prstGeom>
          <a:solidFill>
            <a:srgbClr val="A7AAAD"/>
          </a:solidFill>
          <a:ln>
            <a:solidFill>
              <a:srgbClr val="A7AAA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ounded Rectangle 37">
            <a:extLst>
              <a:ext uri="{FF2B5EF4-FFF2-40B4-BE49-F238E27FC236}">
                <a16:creationId xmlns:a16="http://schemas.microsoft.com/office/drawing/2014/main" id="{A9E0A15B-B362-4826-9131-D0A216C19DF1}"/>
              </a:ext>
            </a:extLst>
          </p:cNvPr>
          <p:cNvSpPr/>
          <p:nvPr/>
        </p:nvSpPr>
        <p:spPr>
          <a:xfrm>
            <a:off x="4725718" y="2414428"/>
            <a:ext cx="1952845" cy="835756"/>
          </a:xfrm>
          <a:prstGeom prst="roundRect">
            <a:avLst>
              <a:gd name="adj" fmla="val 4278"/>
            </a:avLst>
          </a:prstGeom>
          <a:solidFill>
            <a:srgbClr val="F2F2F2"/>
          </a:solidFill>
          <a:ln>
            <a:solidFill>
              <a:srgbClr val="F2F2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37">
            <a:extLst>
              <a:ext uri="{FF2B5EF4-FFF2-40B4-BE49-F238E27FC236}">
                <a16:creationId xmlns:a16="http://schemas.microsoft.com/office/drawing/2014/main" id="{EC5904A2-76B8-4EFB-803B-D8A4F6535843}"/>
              </a:ext>
            </a:extLst>
          </p:cNvPr>
          <p:cNvSpPr/>
          <p:nvPr/>
        </p:nvSpPr>
        <p:spPr>
          <a:xfrm>
            <a:off x="4727825" y="3311092"/>
            <a:ext cx="1952845" cy="835756"/>
          </a:xfrm>
          <a:prstGeom prst="roundRect">
            <a:avLst>
              <a:gd name="adj" fmla="val 4278"/>
            </a:avLst>
          </a:prstGeom>
          <a:solidFill>
            <a:srgbClr val="6D7276"/>
          </a:solidFill>
          <a:ln>
            <a:solidFill>
              <a:srgbClr val="6D72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37">
            <a:extLst>
              <a:ext uri="{FF2B5EF4-FFF2-40B4-BE49-F238E27FC236}">
                <a16:creationId xmlns:a16="http://schemas.microsoft.com/office/drawing/2014/main" id="{6C4FA032-4F2A-4F3A-8E7D-CEAE8086B285}"/>
              </a:ext>
            </a:extLst>
          </p:cNvPr>
          <p:cNvSpPr/>
          <p:nvPr/>
        </p:nvSpPr>
        <p:spPr>
          <a:xfrm>
            <a:off x="4725716" y="4191178"/>
            <a:ext cx="1952845" cy="835756"/>
          </a:xfrm>
          <a:prstGeom prst="roundRect">
            <a:avLst>
              <a:gd name="adj" fmla="val 4278"/>
            </a:avLst>
          </a:prstGeom>
          <a:solidFill>
            <a:srgbClr val="7EC170"/>
          </a:solidFill>
          <a:ln>
            <a:solidFill>
              <a:srgbClr val="7EC1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ounded Rectangle 37">
            <a:extLst>
              <a:ext uri="{FF2B5EF4-FFF2-40B4-BE49-F238E27FC236}">
                <a16:creationId xmlns:a16="http://schemas.microsoft.com/office/drawing/2014/main" id="{3E5B01D2-B7C1-4D79-A03C-290D042A73D2}"/>
              </a:ext>
            </a:extLst>
          </p:cNvPr>
          <p:cNvSpPr/>
          <p:nvPr/>
        </p:nvSpPr>
        <p:spPr>
          <a:xfrm>
            <a:off x="4725716" y="5068838"/>
            <a:ext cx="1952845" cy="835756"/>
          </a:xfrm>
          <a:prstGeom prst="roundRect">
            <a:avLst>
              <a:gd name="adj" fmla="val 4278"/>
            </a:avLst>
          </a:prstGeom>
          <a:solidFill>
            <a:srgbClr val="A7AAAD"/>
          </a:solidFill>
          <a:ln>
            <a:solidFill>
              <a:srgbClr val="A7AAA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extruta 39">
            <a:extLst>
              <a:ext uri="{FF2B5EF4-FFF2-40B4-BE49-F238E27FC236}">
                <a16:creationId xmlns:a16="http://schemas.microsoft.com/office/drawing/2014/main" id="{AEA48D23-4556-4B50-BE07-F400D3FD5A5C}"/>
              </a:ext>
            </a:extLst>
          </p:cNvPr>
          <p:cNvSpPr txBox="1"/>
          <p:nvPr/>
        </p:nvSpPr>
        <p:spPr>
          <a:xfrm>
            <a:off x="4939549" y="1730544"/>
            <a:ext cx="1469018" cy="51090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lvl="0" algn="ctr">
              <a:defRPr/>
            </a:pPr>
            <a:r>
              <a:rPr lang="az-Cyrl-AZ" sz="1360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r>
              <a:rPr lang="sv-SE" sz="1360">
                <a:solidFill>
                  <a:srgbClr val="0E97C1"/>
                </a:solidFill>
                <a:latin typeface="Calibri" pitchFamily="34" charset="0"/>
              </a:rPr>
              <a:t>  </a:t>
            </a:r>
            <a:r>
              <a:rPr lang="sv-SE" sz="1360" dirty="0">
                <a:solidFill>
                  <a:srgbClr val="0E97C1"/>
                </a:solidFill>
                <a:latin typeface="Calibri" pitchFamily="34" charset="0"/>
              </a:rPr>
              <a:t>2021</a:t>
            </a:r>
            <a:endParaRPr kumimoji="0" lang="en-GB" sz="1360" b="0" i="0" u="none" strike="noStrike" kern="1200" cap="none" spc="0" normalizeH="0" baseline="0" noProof="0" dirty="0">
              <a:ln>
                <a:noFill/>
              </a:ln>
              <a:solidFill>
                <a:srgbClr val="0E97C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6" name="textruta 39">
            <a:extLst>
              <a:ext uri="{FF2B5EF4-FFF2-40B4-BE49-F238E27FC236}">
                <a16:creationId xmlns:a16="http://schemas.microsoft.com/office/drawing/2014/main" id="{79D303BB-9050-409E-B8EC-B6286B42FD33}"/>
              </a:ext>
            </a:extLst>
          </p:cNvPr>
          <p:cNvSpPr txBox="1"/>
          <p:nvPr/>
        </p:nvSpPr>
        <p:spPr>
          <a:xfrm>
            <a:off x="7061054" y="1730543"/>
            <a:ext cx="1469018" cy="51090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rgbClr val="FFFFFF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az-Cyrl-AZ" sz="1360" b="0">
                <a:solidFill>
                  <a:srgbClr val="0E97C1"/>
                </a:solidFill>
                <a:latin typeface="Calibri" pitchFamily="34" charset="0"/>
              </a:rPr>
              <a:t>Ваши студенты</a:t>
            </a:r>
            <a:r>
              <a:rPr lang="sv-SE" sz="1360" b="0">
                <a:solidFill>
                  <a:srgbClr val="0E97C1"/>
                </a:solidFill>
                <a:latin typeface="Calibri" pitchFamily="34" charset="0"/>
              </a:rPr>
              <a:t> </a:t>
            </a:r>
            <a:r>
              <a:rPr lang="sv-SE" sz="1360" b="0" dirty="0">
                <a:solidFill>
                  <a:srgbClr val="0E97C1"/>
                </a:solidFill>
                <a:latin typeface="Calibri" pitchFamily="34" charset="0"/>
              </a:rPr>
              <a:t>2020</a:t>
            </a:r>
            <a:endParaRPr kumimoji="0" lang="en-GB" sz="1360" b="0" i="0" u="none" strike="noStrike" kern="1200" cap="none" spc="0" normalizeH="0" baseline="0" noProof="0" dirty="0">
              <a:ln>
                <a:noFill/>
              </a:ln>
              <a:solidFill>
                <a:srgbClr val="074B6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57D88E2-2AC1-460F-A6C8-953455A5552C}"/>
              </a:ext>
            </a:extLst>
          </p:cNvPr>
          <p:cNvSpPr/>
          <p:nvPr/>
        </p:nvSpPr>
        <p:spPr>
          <a:xfrm>
            <a:off x="4781253" y="2623725"/>
            <a:ext cx="186244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414041"/>
                </a:solidFill>
                <a:latin typeface="Calibri" pitchFamily="34" charset="0"/>
                <a:cs typeface="Calibri" pitchFamily="34" charset="0"/>
              </a:rPr>
              <a:t>66 607</a:t>
            </a:r>
            <a:endParaRPr lang="en-US" sz="2000" dirty="0">
              <a:solidFill>
                <a:srgbClr val="41404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874A6F9-90A9-435A-9ED6-78C8C1AB02EB}"/>
              </a:ext>
            </a:extLst>
          </p:cNvPr>
          <p:cNvSpPr/>
          <p:nvPr/>
        </p:nvSpPr>
        <p:spPr>
          <a:xfrm>
            <a:off x="4781253" y="3536172"/>
            <a:ext cx="186244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69 000</a:t>
            </a:r>
            <a:endParaRPr lang="en-US" sz="2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53F5556-657E-4471-B3EA-2FA1AF3DA6D5}"/>
              </a:ext>
            </a:extLst>
          </p:cNvPr>
          <p:cNvSpPr/>
          <p:nvPr/>
        </p:nvSpPr>
        <p:spPr>
          <a:xfrm>
            <a:off x="4768803" y="4416258"/>
            <a:ext cx="187489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66 087</a:t>
            </a:r>
            <a:endParaRPr lang="en-US" sz="20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90FC9F3-B68F-4E22-BD25-74B051511070}"/>
              </a:ext>
            </a:extLst>
          </p:cNvPr>
          <p:cNvSpPr/>
          <p:nvPr/>
        </p:nvSpPr>
        <p:spPr>
          <a:xfrm>
            <a:off x="4781253" y="5286996"/>
            <a:ext cx="186244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2 913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F8FBB16-9A37-4C17-8FB2-BF69FF11DDBF}"/>
              </a:ext>
            </a:extLst>
          </p:cNvPr>
          <p:cNvSpPr/>
          <p:nvPr/>
        </p:nvSpPr>
        <p:spPr>
          <a:xfrm>
            <a:off x="6820195" y="2589819"/>
            <a:ext cx="1950736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414041"/>
                </a:solidFill>
                <a:latin typeface="Calibri" pitchFamily="34" charset="0"/>
                <a:cs typeface="Calibri" pitchFamily="34" charset="0"/>
              </a:rPr>
              <a:t>46 604</a:t>
            </a:r>
            <a:endParaRPr lang="en-US" sz="2000" dirty="0">
              <a:solidFill>
                <a:srgbClr val="41404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DE38976-FF15-4CB6-8AE0-FAB1DBBCE865}"/>
              </a:ext>
            </a:extLst>
          </p:cNvPr>
          <p:cNvSpPr/>
          <p:nvPr/>
        </p:nvSpPr>
        <p:spPr>
          <a:xfrm>
            <a:off x="6857166" y="3550631"/>
            <a:ext cx="195284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46 923</a:t>
            </a:r>
            <a:endParaRPr lang="en-US" sz="2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2DE1EC9-3CE3-4D13-9217-89F1EA7A62EF}"/>
              </a:ext>
            </a:extLst>
          </p:cNvPr>
          <p:cNvSpPr/>
          <p:nvPr/>
        </p:nvSpPr>
        <p:spPr>
          <a:xfrm>
            <a:off x="6857167" y="4430717"/>
            <a:ext cx="1950736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46 500</a:t>
            </a:r>
            <a:endParaRPr lang="en-US" sz="20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143B50C-BD16-4E74-A3EA-CB99320382FB}"/>
              </a:ext>
            </a:extLst>
          </p:cNvPr>
          <p:cNvSpPr/>
          <p:nvPr/>
        </p:nvSpPr>
        <p:spPr>
          <a:xfrm>
            <a:off x="6857167" y="5301455"/>
            <a:ext cx="195284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423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7" name="Rounded Rectangle 37">
            <a:extLst>
              <a:ext uri="{FF2B5EF4-FFF2-40B4-BE49-F238E27FC236}">
                <a16:creationId xmlns:a16="http://schemas.microsoft.com/office/drawing/2014/main" id="{99D557ED-9600-4E46-9D0C-A7FD91B3CCE9}"/>
              </a:ext>
            </a:extLst>
          </p:cNvPr>
          <p:cNvSpPr/>
          <p:nvPr/>
        </p:nvSpPr>
        <p:spPr>
          <a:xfrm>
            <a:off x="3343621" y="5306728"/>
            <a:ext cx="1055242" cy="462985"/>
          </a:xfrm>
          <a:prstGeom prst="roundRect">
            <a:avLst>
              <a:gd name="adj" fmla="val 4278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РАЗНИЦА В ЗАРПЛАТЕ СРЕДИ ПОЛОВ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9" name="Text Placeholder 2"/>
          <p:cNvSpPr txBox="1">
            <a:spLocks/>
          </p:cNvSpPr>
          <p:nvPr/>
        </p:nvSpPr>
        <p:spPr>
          <a:xfrm>
            <a:off x="7709174" y="27296"/>
            <a:ext cx="3495683" cy="591518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E4A52C49-B218-45E7-9948-FEE721ED49DA}"/>
              </a:ext>
            </a:extLst>
          </p:cNvPr>
          <p:cNvSpPr/>
          <p:nvPr/>
        </p:nvSpPr>
        <p:spPr>
          <a:xfrm>
            <a:off x="3640727" y="3557760"/>
            <a:ext cx="438854" cy="452435"/>
          </a:xfrm>
          <a:prstGeom prst="flowChartConnector">
            <a:avLst/>
          </a:prstGeom>
          <a:noFill/>
          <a:ln w="38100">
            <a:solidFill>
              <a:srgbClr val="5F63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F73AEDC-864B-4F50-B6F5-E639DDB27ACF}"/>
              </a:ext>
            </a:extLst>
          </p:cNvPr>
          <p:cNvCxnSpPr>
            <a:cxnSpLocks/>
          </p:cNvCxnSpPr>
          <p:nvPr/>
        </p:nvCxnSpPr>
        <p:spPr>
          <a:xfrm>
            <a:off x="4079570" y="3508345"/>
            <a:ext cx="73364" cy="0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7C71315-3EB4-42DB-9D4C-229C59B35BF5}"/>
              </a:ext>
            </a:extLst>
          </p:cNvPr>
          <p:cNvCxnSpPr>
            <a:cxnSpLocks/>
          </p:cNvCxnSpPr>
          <p:nvPr/>
        </p:nvCxnSpPr>
        <p:spPr>
          <a:xfrm>
            <a:off x="4144024" y="3497987"/>
            <a:ext cx="0" cy="82609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5679D91-B7F5-4472-AA9D-7DA87906EB54}"/>
              </a:ext>
            </a:extLst>
          </p:cNvPr>
          <p:cNvCxnSpPr>
            <a:cxnSpLocks/>
          </p:cNvCxnSpPr>
          <p:nvPr/>
        </p:nvCxnSpPr>
        <p:spPr>
          <a:xfrm flipH="1">
            <a:off x="4024024" y="3514048"/>
            <a:ext cx="111092" cy="130345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Flowchart: Connector 99">
            <a:extLst>
              <a:ext uri="{FF2B5EF4-FFF2-40B4-BE49-F238E27FC236}">
                <a16:creationId xmlns:a16="http://schemas.microsoft.com/office/drawing/2014/main" id="{5DD928AC-B8EB-413F-88E7-EB064536233E}"/>
              </a:ext>
            </a:extLst>
          </p:cNvPr>
          <p:cNvSpPr/>
          <p:nvPr/>
        </p:nvSpPr>
        <p:spPr>
          <a:xfrm>
            <a:off x="3651815" y="4324542"/>
            <a:ext cx="438854" cy="452435"/>
          </a:xfrm>
          <a:prstGeom prst="flowChartConnector">
            <a:avLst/>
          </a:prstGeom>
          <a:noFill/>
          <a:ln w="38100">
            <a:solidFill>
              <a:srgbClr val="7EC1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E7E423F-68FA-49F5-844F-106DD753A848}"/>
              </a:ext>
            </a:extLst>
          </p:cNvPr>
          <p:cNvCxnSpPr>
            <a:cxnSpLocks/>
            <a:stCxn id="100" idx="4"/>
          </p:cNvCxnSpPr>
          <p:nvPr/>
        </p:nvCxnSpPr>
        <p:spPr>
          <a:xfrm>
            <a:off x="3871242" y="4776977"/>
            <a:ext cx="0" cy="184942"/>
          </a:xfrm>
          <a:prstGeom prst="line">
            <a:avLst/>
          </a:prstGeom>
          <a:ln w="28575">
            <a:solidFill>
              <a:srgbClr val="7EC1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D18B342-1B31-424E-A1C9-8C4917E3522C}"/>
              </a:ext>
            </a:extLst>
          </p:cNvPr>
          <p:cNvCxnSpPr>
            <a:cxnSpLocks/>
          </p:cNvCxnSpPr>
          <p:nvPr/>
        </p:nvCxnSpPr>
        <p:spPr>
          <a:xfrm>
            <a:off x="3811426" y="4880982"/>
            <a:ext cx="120675" cy="0"/>
          </a:xfrm>
          <a:prstGeom prst="line">
            <a:avLst/>
          </a:prstGeom>
          <a:ln w="28575">
            <a:solidFill>
              <a:srgbClr val="7EC1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8DC53FA-76E5-4196-9D30-D09697232277}"/>
              </a:ext>
            </a:extLst>
          </p:cNvPr>
          <p:cNvCxnSpPr>
            <a:cxnSpLocks/>
            <a:stCxn id="105" idx="5"/>
            <a:endCxn id="105" idx="5"/>
          </p:cNvCxnSpPr>
          <p:nvPr/>
        </p:nvCxnSpPr>
        <p:spPr>
          <a:xfrm>
            <a:off x="3898886" y="2970595"/>
            <a:ext cx="0" cy="0"/>
          </a:xfrm>
          <a:prstGeom prst="line">
            <a:avLst/>
          </a:prstGeom>
          <a:ln w="28575">
            <a:solidFill>
              <a:srgbClr val="FD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D6E8B7C-644E-4D42-A0A0-E2A1CDC9E4AB}"/>
              </a:ext>
            </a:extLst>
          </p:cNvPr>
          <p:cNvGrpSpPr/>
          <p:nvPr/>
        </p:nvGrpSpPr>
        <p:grpSpPr>
          <a:xfrm>
            <a:off x="3524301" y="2584418"/>
            <a:ext cx="438854" cy="637377"/>
            <a:chOff x="5220780" y="1466850"/>
            <a:chExt cx="566648" cy="798277"/>
          </a:xfrm>
        </p:grpSpPr>
        <p:sp>
          <p:nvSpPr>
            <p:cNvPr id="105" name="Flowchart: Connector 104">
              <a:extLst>
                <a:ext uri="{FF2B5EF4-FFF2-40B4-BE49-F238E27FC236}">
                  <a16:creationId xmlns:a16="http://schemas.microsoft.com/office/drawing/2014/main" id="{E203BD90-8834-44F1-A75F-98DC3F319E23}"/>
                </a:ext>
              </a:extLst>
            </p:cNvPr>
            <p:cNvSpPr/>
            <p:nvPr/>
          </p:nvSpPr>
          <p:spPr>
            <a:xfrm>
              <a:off x="5220780" y="1466850"/>
              <a:ext cx="566648" cy="566648"/>
            </a:xfrm>
            <a:prstGeom prst="flowChartConnector">
              <a:avLst/>
            </a:prstGeom>
            <a:noFill/>
            <a:ln w="38100">
              <a:solidFill>
                <a:srgbClr val="7EC17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B31F260-98FD-4DCC-B89C-A8DACCBEC4D3}"/>
                </a:ext>
              </a:extLst>
            </p:cNvPr>
            <p:cNvCxnSpPr>
              <a:cxnSpLocks/>
              <a:stCxn id="105" idx="4"/>
            </p:cNvCxnSpPr>
            <p:nvPr/>
          </p:nvCxnSpPr>
          <p:spPr>
            <a:xfrm>
              <a:off x="5504104" y="2033498"/>
              <a:ext cx="0" cy="231629"/>
            </a:xfrm>
            <a:prstGeom prst="line">
              <a:avLst/>
            </a:prstGeom>
            <a:ln w="28575">
              <a:solidFill>
                <a:srgbClr val="7EC1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88DCD7E-4E68-41CA-A1DA-860EBFEB3FCC}"/>
                </a:ext>
              </a:extLst>
            </p:cNvPr>
            <p:cNvCxnSpPr>
              <a:cxnSpLocks/>
            </p:cNvCxnSpPr>
            <p:nvPr/>
          </p:nvCxnSpPr>
          <p:spPr>
            <a:xfrm>
              <a:off x="5426870" y="2163758"/>
              <a:ext cx="155816" cy="0"/>
            </a:xfrm>
            <a:prstGeom prst="line">
              <a:avLst/>
            </a:prstGeom>
            <a:ln w="28575">
              <a:solidFill>
                <a:srgbClr val="7EC1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Flowchart: Connector 107">
            <a:extLst>
              <a:ext uri="{FF2B5EF4-FFF2-40B4-BE49-F238E27FC236}">
                <a16:creationId xmlns:a16="http://schemas.microsoft.com/office/drawing/2014/main" id="{4ABF3E18-2C08-4D80-BE70-58FF4702DFB1}"/>
              </a:ext>
            </a:extLst>
          </p:cNvPr>
          <p:cNvSpPr/>
          <p:nvPr/>
        </p:nvSpPr>
        <p:spPr>
          <a:xfrm>
            <a:off x="3759222" y="2573069"/>
            <a:ext cx="438854" cy="452435"/>
          </a:xfrm>
          <a:prstGeom prst="flowChartConnector">
            <a:avLst/>
          </a:prstGeom>
          <a:noFill/>
          <a:ln w="38100">
            <a:solidFill>
              <a:srgbClr val="5F63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AAD97785-934A-4155-9665-5E153F418FC0}"/>
              </a:ext>
            </a:extLst>
          </p:cNvPr>
          <p:cNvCxnSpPr>
            <a:cxnSpLocks/>
          </p:cNvCxnSpPr>
          <p:nvPr/>
        </p:nvCxnSpPr>
        <p:spPr>
          <a:xfrm>
            <a:off x="4198065" y="2523654"/>
            <a:ext cx="73364" cy="0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7F025D3-FEAE-4ED5-875A-C8858CE69A0E}"/>
              </a:ext>
            </a:extLst>
          </p:cNvPr>
          <p:cNvCxnSpPr>
            <a:cxnSpLocks/>
          </p:cNvCxnSpPr>
          <p:nvPr/>
        </p:nvCxnSpPr>
        <p:spPr>
          <a:xfrm>
            <a:off x="4262519" y="2513296"/>
            <a:ext cx="0" cy="82609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F8B4246-3852-4523-9E16-DA87CB4C9D61}"/>
              </a:ext>
            </a:extLst>
          </p:cNvPr>
          <p:cNvCxnSpPr>
            <a:cxnSpLocks/>
          </p:cNvCxnSpPr>
          <p:nvPr/>
        </p:nvCxnSpPr>
        <p:spPr>
          <a:xfrm flipH="1">
            <a:off x="4142519" y="2529357"/>
            <a:ext cx="111092" cy="130345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Arc 111">
            <a:extLst>
              <a:ext uri="{FF2B5EF4-FFF2-40B4-BE49-F238E27FC236}">
                <a16:creationId xmlns:a16="http://schemas.microsoft.com/office/drawing/2014/main" id="{74ED5226-028A-422E-AF49-3EE6AB13A361}"/>
              </a:ext>
            </a:extLst>
          </p:cNvPr>
          <p:cNvSpPr/>
          <p:nvPr/>
        </p:nvSpPr>
        <p:spPr>
          <a:xfrm rot="7417386">
            <a:off x="3766505" y="2908385"/>
            <a:ext cx="256613" cy="46064"/>
          </a:xfrm>
          <a:prstGeom prst="arc">
            <a:avLst>
              <a:gd name="adj1" fmla="val 16163987"/>
              <a:gd name="adj2" fmla="val 0"/>
            </a:avLst>
          </a:prstGeom>
          <a:ln w="28575">
            <a:solidFill>
              <a:srgbClr val="7EC1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958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ounded Rectangle 37">
            <a:extLst>
              <a:ext uri="{FF2B5EF4-FFF2-40B4-BE49-F238E27FC236}">
                <a16:creationId xmlns:a16="http://schemas.microsoft.com/office/drawing/2014/main" id="{3DF7CA75-FA93-4685-BBDE-D2A90E5972F5}"/>
              </a:ext>
            </a:extLst>
          </p:cNvPr>
          <p:cNvSpPr/>
          <p:nvPr/>
        </p:nvSpPr>
        <p:spPr>
          <a:xfrm>
            <a:off x="3373796" y="2291720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F2F2F2"/>
          </a:solidFill>
          <a:ln>
            <a:solidFill>
              <a:srgbClr val="F2F2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2" name="Rounded Rectangle 37">
            <a:extLst>
              <a:ext uri="{FF2B5EF4-FFF2-40B4-BE49-F238E27FC236}">
                <a16:creationId xmlns:a16="http://schemas.microsoft.com/office/drawing/2014/main" id="{5649325A-D23F-487B-B00E-161D4F231754}"/>
              </a:ext>
            </a:extLst>
          </p:cNvPr>
          <p:cNvSpPr/>
          <p:nvPr/>
        </p:nvSpPr>
        <p:spPr>
          <a:xfrm>
            <a:off x="4905988" y="2291720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F2F2F2"/>
          </a:solidFill>
          <a:ln>
            <a:solidFill>
              <a:srgbClr val="F2F2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3" name="Rounded Rectangle 37">
            <a:extLst>
              <a:ext uri="{FF2B5EF4-FFF2-40B4-BE49-F238E27FC236}">
                <a16:creationId xmlns:a16="http://schemas.microsoft.com/office/drawing/2014/main" id="{7182F847-3295-4CA4-8552-8ABC67F2B587}"/>
              </a:ext>
            </a:extLst>
          </p:cNvPr>
          <p:cNvSpPr/>
          <p:nvPr/>
        </p:nvSpPr>
        <p:spPr>
          <a:xfrm>
            <a:off x="6459068" y="2284881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F2F2F2"/>
          </a:solidFill>
          <a:ln>
            <a:solidFill>
              <a:srgbClr val="F2F2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4" name="Rounded Rectangle 37">
            <a:extLst>
              <a:ext uri="{FF2B5EF4-FFF2-40B4-BE49-F238E27FC236}">
                <a16:creationId xmlns:a16="http://schemas.microsoft.com/office/drawing/2014/main" id="{999F6064-74A9-4557-9050-99FCB29AB454}"/>
              </a:ext>
            </a:extLst>
          </p:cNvPr>
          <p:cNvSpPr/>
          <p:nvPr/>
        </p:nvSpPr>
        <p:spPr>
          <a:xfrm>
            <a:off x="8007932" y="2284880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D9D9D9"/>
          </a:solidFill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5" name="Rounded Rectangle 37">
            <a:extLst>
              <a:ext uri="{FF2B5EF4-FFF2-40B4-BE49-F238E27FC236}">
                <a16:creationId xmlns:a16="http://schemas.microsoft.com/office/drawing/2014/main" id="{F22C64A3-4211-4D26-BE3A-7A54A1E9F95E}"/>
              </a:ext>
            </a:extLst>
          </p:cNvPr>
          <p:cNvSpPr/>
          <p:nvPr/>
        </p:nvSpPr>
        <p:spPr>
          <a:xfrm>
            <a:off x="8007932" y="1385570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D9D9D9"/>
          </a:solidFill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6" name="Rounded Rectangle 37">
            <a:extLst>
              <a:ext uri="{FF2B5EF4-FFF2-40B4-BE49-F238E27FC236}">
                <a16:creationId xmlns:a16="http://schemas.microsoft.com/office/drawing/2014/main" id="{B1755609-6442-45A3-8E82-9E98F3BA07FE}"/>
              </a:ext>
            </a:extLst>
          </p:cNvPr>
          <p:cNvSpPr/>
          <p:nvPr/>
        </p:nvSpPr>
        <p:spPr>
          <a:xfrm>
            <a:off x="3375903" y="3188384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6D7276"/>
          </a:solidFill>
          <a:ln>
            <a:solidFill>
              <a:srgbClr val="6D72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7" name="Rounded Rectangle 37">
            <a:extLst>
              <a:ext uri="{FF2B5EF4-FFF2-40B4-BE49-F238E27FC236}">
                <a16:creationId xmlns:a16="http://schemas.microsoft.com/office/drawing/2014/main" id="{870700F2-C0A9-453A-8E1C-81840D945665}"/>
              </a:ext>
            </a:extLst>
          </p:cNvPr>
          <p:cNvSpPr/>
          <p:nvPr/>
        </p:nvSpPr>
        <p:spPr>
          <a:xfrm>
            <a:off x="4915377" y="3188384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6D7276"/>
          </a:solidFill>
          <a:ln>
            <a:solidFill>
              <a:srgbClr val="6D72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8" name="Rounded Rectangle 37">
            <a:extLst>
              <a:ext uri="{FF2B5EF4-FFF2-40B4-BE49-F238E27FC236}">
                <a16:creationId xmlns:a16="http://schemas.microsoft.com/office/drawing/2014/main" id="{4870B46D-ADB5-4E9F-9EF6-40F835901B2C}"/>
              </a:ext>
            </a:extLst>
          </p:cNvPr>
          <p:cNvSpPr/>
          <p:nvPr/>
        </p:nvSpPr>
        <p:spPr>
          <a:xfrm>
            <a:off x="6459740" y="3180254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6D7276"/>
          </a:solidFill>
          <a:ln>
            <a:solidFill>
              <a:srgbClr val="6D72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0" name="Rounded Rectangle 37">
            <a:extLst>
              <a:ext uri="{FF2B5EF4-FFF2-40B4-BE49-F238E27FC236}">
                <a16:creationId xmlns:a16="http://schemas.microsoft.com/office/drawing/2014/main" id="{8F6FEAE9-CC31-475B-B023-78309B56A6F8}"/>
              </a:ext>
            </a:extLst>
          </p:cNvPr>
          <p:cNvSpPr/>
          <p:nvPr/>
        </p:nvSpPr>
        <p:spPr>
          <a:xfrm>
            <a:off x="8011300" y="3180957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414041"/>
          </a:solidFill>
          <a:ln>
            <a:solidFill>
              <a:srgbClr val="41404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1" name="Rounded Rectangle 37">
            <a:extLst>
              <a:ext uri="{FF2B5EF4-FFF2-40B4-BE49-F238E27FC236}">
                <a16:creationId xmlns:a16="http://schemas.microsoft.com/office/drawing/2014/main" id="{4AE6BCCD-97E4-449E-B2B9-03947AC539C1}"/>
              </a:ext>
            </a:extLst>
          </p:cNvPr>
          <p:cNvSpPr/>
          <p:nvPr/>
        </p:nvSpPr>
        <p:spPr>
          <a:xfrm>
            <a:off x="3373794" y="4068470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7EC170"/>
          </a:solidFill>
          <a:ln>
            <a:solidFill>
              <a:srgbClr val="7EC1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2" name="Rounded Rectangle 37">
            <a:extLst>
              <a:ext uri="{FF2B5EF4-FFF2-40B4-BE49-F238E27FC236}">
                <a16:creationId xmlns:a16="http://schemas.microsoft.com/office/drawing/2014/main" id="{8B87B5F0-C3BB-4A6D-88F8-FE8F5450E38F}"/>
              </a:ext>
            </a:extLst>
          </p:cNvPr>
          <p:cNvSpPr/>
          <p:nvPr/>
        </p:nvSpPr>
        <p:spPr>
          <a:xfrm>
            <a:off x="4921689" y="4068470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7EC170"/>
          </a:solidFill>
          <a:ln>
            <a:solidFill>
              <a:srgbClr val="7EC1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3" name="Rounded Rectangle 37">
            <a:extLst>
              <a:ext uri="{FF2B5EF4-FFF2-40B4-BE49-F238E27FC236}">
                <a16:creationId xmlns:a16="http://schemas.microsoft.com/office/drawing/2014/main" id="{B912DFAE-7B3D-47C9-A680-3FF5CFE1AA18}"/>
              </a:ext>
            </a:extLst>
          </p:cNvPr>
          <p:cNvSpPr/>
          <p:nvPr/>
        </p:nvSpPr>
        <p:spPr>
          <a:xfrm>
            <a:off x="6459740" y="4060535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7EC170"/>
          </a:solidFill>
          <a:ln>
            <a:solidFill>
              <a:srgbClr val="7EC1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4" name="Rounded Rectangle 37">
            <a:extLst>
              <a:ext uri="{FF2B5EF4-FFF2-40B4-BE49-F238E27FC236}">
                <a16:creationId xmlns:a16="http://schemas.microsoft.com/office/drawing/2014/main" id="{4F73EFED-AAE5-44DE-A89F-DD1A3C8674D2}"/>
              </a:ext>
            </a:extLst>
          </p:cNvPr>
          <p:cNvSpPr/>
          <p:nvPr/>
        </p:nvSpPr>
        <p:spPr>
          <a:xfrm>
            <a:off x="7998542" y="4060535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658E33"/>
          </a:solidFill>
          <a:ln>
            <a:solidFill>
              <a:srgbClr val="658E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5" name="Rounded Rectangle 37">
            <a:extLst>
              <a:ext uri="{FF2B5EF4-FFF2-40B4-BE49-F238E27FC236}">
                <a16:creationId xmlns:a16="http://schemas.microsoft.com/office/drawing/2014/main" id="{6124E686-C42C-4D32-B647-ED41F6BF933B}"/>
              </a:ext>
            </a:extLst>
          </p:cNvPr>
          <p:cNvSpPr/>
          <p:nvPr/>
        </p:nvSpPr>
        <p:spPr>
          <a:xfrm>
            <a:off x="3373794" y="4946130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A7AAAD"/>
          </a:solidFill>
          <a:ln>
            <a:solidFill>
              <a:srgbClr val="A7AAA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7" name="Rounded Rectangle 37">
            <a:extLst>
              <a:ext uri="{FF2B5EF4-FFF2-40B4-BE49-F238E27FC236}">
                <a16:creationId xmlns:a16="http://schemas.microsoft.com/office/drawing/2014/main" id="{1A9C9799-9E79-4FC8-B3EE-A1757085E900}"/>
              </a:ext>
            </a:extLst>
          </p:cNvPr>
          <p:cNvSpPr/>
          <p:nvPr/>
        </p:nvSpPr>
        <p:spPr>
          <a:xfrm>
            <a:off x="4919879" y="4939208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A7AAAD"/>
          </a:solidFill>
          <a:ln>
            <a:solidFill>
              <a:srgbClr val="A7AAA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8" name="Rounded Rectangle 37">
            <a:extLst>
              <a:ext uri="{FF2B5EF4-FFF2-40B4-BE49-F238E27FC236}">
                <a16:creationId xmlns:a16="http://schemas.microsoft.com/office/drawing/2014/main" id="{F11269E8-8659-4192-8344-7BF9089C49E1}"/>
              </a:ext>
            </a:extLst>
          </p:cNvPr>
          <p:cNvSpPr/>
          <p:nvPr/>
        </p:nvSpPr>
        <p:spPr>
          <a:xfrm>
            <a:off x="6459740" y="4937843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A7AAAD"/>
          </a:solidFill>
          <a:ln>
            <a:solidFill>
              <a:srgbClr val="A7AAA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9" name="Rounded Rectangle 37">
            <a:extLst>
              <a:ext uri="{FF2B5EF4-FFF2-40B4-BE49-F238E27FC236}">
                <a16:creationId xmlns:a16="http://schemas.microsoft.com/office/drawing/2014/main" id="{D4104AEC-ECCA-4B73-A858-122A3106758E}"/>
              </a:ext>
            </a:extLst>
          </p:cNvPr>
          <p:cNvSpPr/>
          <p:nvPr/>
        </p:nvSpPr>
        <p:spPr>
          <a:xfrm>
            <a:off x="8007932" y="4946130"/>
            <a:ext cx="1459628" cy="813417"/>
          </a:xfrm>
          <a:prstGeom prst="roundRect">
            <a:avLst>
              <a:gd name="adj" fmla="val 4278"/>
            </a:avLst>
          </a:prstGeom>
          <a:solidFill>
            <a:srgbClr val="8E8C8E"/>
          </a:solidFill>
          <a:ln>
            <a:solidFill>
              <a:srgbClr val="8E8C8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2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09810"/>
          </a:xfrm>
        </p:spPr>
        <p:txBody>
          <a:bodyPr/>
          <a:lstStyle/>
          <a:p>
            <a:r>
              <a:rPr lang="ru-RU"/>
              <a:t>На какую заработную плату Вы рассчитываете на своей первой постоянной работе после окончания учебного заведения? (Укажите зарплату до вычета налогов без учета комиссионных и премий)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Ожидаемая зарплата в </a:t>
            </a:r>
            <a:r>
              <a:rPr lang="ru-RU"/>
              <a:t>месяц</a:t>
            </a:r>
            <a:r>
              <a:rPr lang="en-US"/>
              <a:t> </a:t>
            </a:r>
            <a:r>
              <a:rPr lang="ru-RU"/>
              <a:t>(</a:t>
            </a:r>
            <a:r>
              <a:rPr lang="en-US"/>
              <a:t>RUB</a:t>
            </a:r>
            <a:r>
              <a:rPr lang="ru-RU"/>
              <a:t>)</a:t>
            </a:r>
            <a:endParaRPr lang="en-US" dirty="0"/>
          </a:p>
        </p:txBody>
      </p:sp>
      <p:sp>
        <p:nvSpPr>
          <p:cNvPr id="95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  <a:p>
            <a:endParaRPr lang="en-US" dirty="0"/>
          </a:p>
        </p:txBody>
      </p:sp>
      <p:sp>
        <p:nvSpPr>
          <p:cNvPr id="102" name="Text Placeholder 2"/>
          <p:cNvSpPr txBox="1">
            <a:spLocks/>
          </p:cNvSpPr>
          <p:nvPr/>
        </p:nvSpPr>
        <p:spPr>
          <a:xfrm>
            <a:off x="5694588" y="39111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88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1088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1" name="Text Placeholder 2"/>
          <p:cNvSpPr txBox="1">
            <a:spLocks/>
          </p:cNvSpPr>
          <p:nvPr/>
        </p:nvSpPr>
        <p:spPr>
          <a:xfrm>
            <a:off x="5968821" y="39110"/>
            <a:ext cx="3104721" cy="280712"/>
          </a:xfrm>
          <a:prstGeom prst="rect">
            <a:avLst/>
          </a:prstGeom>
        </p:spPr>
        <p:txBody>
          <a:bodyPr vert="horz" lIns="90273" tIns="45136" rIns="90273" bIns="45136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88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1088" dirty="0">
              <a:latin typeface="Calibri" pitchFamily="34" charset="0"/>
              <a:cs typeface="Calibri" pitchFamily="34" charset="0"/>
            </a:endParaRPr>
          </a:p>
          <a:p>
            <a:endParaRPr lang="en-US" sz="1088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0" name="textruta 39"/>
          <p:cNvSpPr txBox="1"/>
          <p:nvPr/>
        </p:nvSpPr>
        <p:spPr>
          <a:xfrm>
            <a:off x="3373794" y="1594859"/>
            <a:ext cx="1469018" cy="51090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az-Cyrl-AZ" sz="1360">
                <a:latin typeface="Calibri" pitchFamily="34" charset="0"/>
              </a:rPr>
              <a:t>Бизнес/Экономика/Торговля</a:t>
            </a:r>
            <a:r>
              <a:rPr lang="en-US" sz="1360">
                <a:latin typeface="Calibri" pitchFamily="34" charset="0"/>
              </a:rPr>
              <a:t> </a:t>
            </a:r>
            <a:endParaRPr lang="en-GB" sz="1360" dirty="0">
              <a:latin typeface="Calibri" pitchFamily="34" charset="0"/>
            </a:endParaRPr>
          </a:p>
        </p:txBody>
      </p:sp>
      <p:sp>
        <p:nvSpPr>
          <p:cNvPr id="123" name="textruta 39"/>
          <p:cNvSpPr txBox="1"/>
          <p:nvPr/>
        </p:nvSpPr>
        <p:spPr>
          <a:xfrm>
            <a:off x="4915377" y="1385571"/>
            <a:ext cx="1469018" cy="72019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z-Cyrl-AZ" sz="1360" b="0">
                <a:solidFill>
                  <a:schemeClr val="tx1"/>
                </a:solidFill>
                <a:latin typeface="Calibri" pitchFamily="34" charset="0"/>
              </a:rPr>
              <a:t>Инженерное дело/Естественные науки</a:t>
            </a:r>
            <a:endParaRPr lang="en-US" sz="136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32" name="textruta 39"/>
          <p:cNvSpPr txBox="1"/>
          <p:nvPr/>
        </p:nvSpPr>
        <p:spPr>
          <a:xfrm>
            <a:off x="6456959" y="1594858"/>
            <a:ext cx="1469018" cy="51090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z-Cyrl-AZ" sz="1360" b="0">
                <a:solidFill>
                  <a:schemeClr val="tx1"/>
                </a:solidFill>
                <a:latin typeface="Calibri" pitchFamily="34" charset="0"/>
              </a:rPr>
              <a:t>Информационные технологии</a:t>
            </a:r>
            <a:endParaRPr lang="en-US" sz="136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2" name="textruta 39"/>
          <p:cNvSpPr txBox="1"/>
          <p:nvPr/>
        </p:nvSpPr>
        <p:spPr>
          <a:xfrm>
            <a:off x="7998542" y="1594858"/>
            <a:ext cx="1469018" cy="51090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z-Cyrl-AZ" sz="1360" b="0">
                <a:solidFill>
                  <a:schemeClr val="tx1"/>
                </a:solidFill>
                <a:latin typeface="Calibri" pitchFamily="34" charset="0"/>
              </a:rPr>
              <a:t>Все студенты</a:t>
            </a:r>
            <a:r>
              <a:rPr lang="en-GB" sz="1360" b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sz="1360" b="0" dirty="0">
                <a:solidFill>
                  <a:schemeClr val="tx1"/>
                </a:solidFill>
                <a:latin typeface="Calibri" pitchFamily="34" charset="0"/>
              </a:rPr>
              <a:t>2021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334926" y="2518851"/>
            <a:ext cx="1541583" cy="345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645">
                <a:cs typeface="Calibri" pitchFamily="34" charset="0"/>
              </a:rPr>
              <a:t>79 287</a:t>
            </a:r>
            <a:endParaRPr lang="en-US" sz="1645" dirty="0">
              <a:cs typeface="Calibri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334926" y="3418441"/>
            <a:ext cx="1541583" cy="345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645">
                <a:solidFill>
                  <a:srgbClr val="FFFFFF"/>
                </a:solidFill>
                <a:cs typeface="Calibri" pitchFamily="34" charset="0"/>
              </a:rPr>
              <a:t>91 721</a:t>
            </a:r>
            <a:endParaRPr lang="en-US" sz="1645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334926" y="4298527"/>
            <a:ext cx="1541583" cy="345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645">
                <a:solidFill>
                  <a:schemeClr val="bg1"/>
                </a:solidFill>
                <a:cs typeface="Calibri" pitchFamily="34" charset="0"/>
              </a:rPr>
              <a:t>76 285</a:t>
            </a:r>
            <a:endParaRPr lang="en-US" sz="1645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334926" y="5169265"/>
            <a:ext cx="1541583" cy="345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645">
                <a:solidFill>
                  <a:schemeClr val="bg1"/>
                </a:solidFill>
                <a:cs typeface="Calibri" pitchFamily="34" charset="0"/>
              </a:rPr>
              <a:t>15 437</a:t>
            </a:r>
            <a:endParaRPr lang="en-US" sz="1645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4876509" y="2533310"/>
            <a:ext cx="1541583" cy="345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645">
                <a:cs typeface="Calibri" pitchFamily="34" charset="0"/>
              </a:rPr>
              <a:t>79 302</a:t>
            </a:r>
            <a:endParaRPr lang="en-US" sz="1645" dirty="0">
              <a:cs typeface="Calibri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876509" y="3432900"/>
            <a:ext cx="1541583" cy="345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645">
                <a:solidFill>
                  <a:srgbClr val="FFFFFF"/>
                </a:solidFill>
                <a:cs typeface="Calibri" pitchFamily="34" charset="0"/>
              </a:rPr>
              <a:t>88 234</a:t>
            </a:r>
            <a:endParaRPr lang="en-US" sz="1645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4876509" y="4312986"/>
            <a:ext cx="1541583" cy="345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645">
                <a:solidFill>
                  <a:schemeClr val="bg1"/>
                </a:solidFill>
                <a:cs typeface="Calibri" pitchFamily="34" charset="0"/>
              </a:rPr>
              <a:t>73 405</a:t>
            </a:r>
            <a:endParaRPr lang="en-US" sz="1645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867120" y="5183724"/>
            <a:ext cx="1541583" cy="345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645">
                <a:solidFill>
                  <a:schemeClr val="bg1"/>
                </a:solidFill>
                <a:cs typeface="Calibri" pitchFamily="34" charset="0"/>
              </a:rPr>
              <a:t>14 829</a:t>
            </a:r>
            <a:endParaRPr lang="en-US" sz="1645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418091" y="2518851"/>
            <a:ext cx="1541583" cy="345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645">
                <a:cs typeface="Calibri" pitchFamily="34" charset="0"/>
              </a:rPr>
              <a:t>75 580</a:t>
            </a:r>
            <a:endParaRPr lang="en-US" sz="1645" dirty="0">
              <a:cs typeface="Calibri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418091" y="3418441"/>
            <a:ext cx="1541583" cy="345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645">
                <a:solidFill>
                  <a:srgbClr val="FFFFFF"/>
                </a:solidFill>
                <a:cs typeface="Calibri" pitchFamily="34" charset="0"/>
              </a:rPr>
              <a:t>84 764</a:t>
            </a:r>
            <a:endParaRPr lang="en-US" sz="1645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418091" y="4298527"/>
            <a:ext cx="1541583" cy="345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645">
                <a:solidFill>
                  <a:schemeClr val="bg1"/>
                </a:solidFill>
                <a:cs typeface="Calibri" pitchFamily="34" charset="0"/>
              </a:rPr>
              <a:t>72 630</a:t>
            </a:r>
            <a:endParaRPr lang="en-US" sz="1645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408702" y="5169265"/>
            <a:ext cx="1541583" cy="345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645">
                <a:solidFill>
                  <a:schemeClr val="bg1"/>
                </a:solidFill>
                <a:cs typeface="Calibri" pitchFamily="34" charset="0"/>
              </a:rPr>
              <a:t>12 134</a:t>
            </a:r>
            <a:endParaRPr lang="en-US" sz="1645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7959674" y="2518851"/>
            <a:ext cx="1541583" cy="345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645">
                <a:cs typeface="Calibri" pitchFamily="34" charset="0"/>
              </a:rPr>
              <a:t>79 166</a:t>
            </a:r>
            <a:endParaRPr lang="en-US" sz="1645" dirty="0">
              <a:cs typeface="Calibri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7959674" y="3418441"/>
            <a:ext cx="1541583" cy="345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645">
                <a:solidFill>
                  <a:srgbClr val="FFFFFF"/>
                </a:solidFill>
                <a:cs typeface="Calibri" pitchFamily="34" charset="0"/>
              </a:rPr>
              <a:t>89 334</a:t>
            </a:r>
            <a:endParaRPr lang="en-US" sz="1645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7959674" y="4298527"/>
            <a:ext cx="1541583" cy="345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645">
                <a:solidFill>
                  <a:schemeClr val="bg1"/>
                </a:solidFill>
                <a:cs typeface="Calibri" pitchFamily="34" charset="0"/>
              </a:rPr>
              <a:t>75 050</a:t>
            </a:r>
            <a:endParaRPr lang="en-US" sz="1645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7950285" y="5169265"/>
            <a:ext cx="1541583" cy="345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645">
                <a:solidFill>
                  <a:schemeClr val="bg1"/>
                </a:solidFill>
                <a:cs typeface="Calibri" pitchFamily="34" charset="0"/>
              </a:rPr>
              <a:t>14 284</a:t>
            </a:r>
            <a:endParaRPr lang="en-US" sz="1645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148" name="Rounded Rectangle 37">
            <a:extLst>
              <a:ext uri="{FF2B5EF4-FFF2-40B4-BE49-F238E27FC236}">
                <a16:creationId xmlns:a16="http://schemas.microsoft.com/office/drawing/2014/main" id="{329DB551-4E49-4784-AC76-381454A04138}"/>
              </a:ext>
            </a:extLst>
          </p:cNvPr>
          <p:cNvSpPr/>
          <p:nvPr/>
        </p:nvSpPr>
        <p:spPr>
          <a:xfrm>
            <a:off x="2156920" y="5155956"/>
            <a:ext cx="1055242" cy="462985"/>
          </a:xfrm>
          <a:prstGeom prst="roundRect">
            <a:avLst>
              <a:gd name="adj" fmla="val 4278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r>
              <a:rPr lang="ru-RU" sz="900" b="1" dirty="0">
                <a:solidFill>
                  <a:schemeClr val="tx1"/>
                </a:solidFill>
                <a:latin typeface="Calibri"/>
              </a:rPr>
              <a:t>РАЗНИЦА В ЗАРПЛАТЕ СРЕДИ ПОЛОВ</a:t>
            </a:r>
            <a:endParaRPr lang="en-US" sz="9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" name="Text Placeholder 2"/>
          <p:cNvSpPr txBox="1">
            <a:spLocks/>
          </p:cNvSpPr>
          <p:nvPr/>
        </p:nvSpPr>
        <p:spPr>
          <a:xfrm>
            <a:off x="4901648" y="43128"/>
            <a:ext cx="3423817" cy="309563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8" name="Text Placeholder 2"/>
          <p:cNvSpPr txBox="1">
            <a:spLocks/>
          </p:cNvSpPr>
          <p:nvPr/>
        </p:nvSpPr>
        <p:spPr>
          <a:xfrm>
            <a:off x="5734176" y="43128"/>
            <a:ext cx="3423817" cy="309563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6" name="Text Placeholder 2"/>
          <p:cNvSpPr txBox="1">
            <a:spLocks/>
          </p:cNvSpPr>
          <p:nvPr/>
        </p:nvSpPr>
        <p:spPr>
          <a:xfrm>
            <a:off x="4965926" y="27296"/>
            <a:ext cx="3495683" cy="352691"/>
          </a:xfrm>
          <a:prstGeom prst="rect">
            <a:avLst/>
          </a:prstGeom>
        </p:spPr>
        <p:txBody>
          <a:bodyPr vert="horz" lIns="99551" tIns="49775" rIns="99551" bIns="49775" rtlCol="0">
            <a:no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200" b="0" i="0" kern="1200" cap="none" baseline="0">
                <a:solidFill>
                  <a:schemeClr val="bg1"/>
                </a:solidFill>
                <a:latin typeface="+mj-lt"/>
                <a:ea typeface="+mn-ea"/>
                <a:cs typeface="Titillium WebLight"/>
              </a:defRPr>
            </a:lvl1pPr>
            <a:lvl2pPr marL="702000" indent="-2376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2pPr>
            <a:lvl3pPr marL="1101600" indent="-176400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3pPr>
            <a:lvl4pPr marL="1526400" indent="-176400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4pPr>
            <a:lvl5pPr marL="1951200" indent="-176400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 baseline="0">
                <a:solidFill>
                  <a:schemeClr val="tx1"/>
                </a:solidFill>
                <a:latin typeface="+mj-lt"/>
                <a:ea typeface="+mn-ea"/>
                <a:cs typeface="Titillium WebLight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5" name="Flowchart: Connector 64">
            <a:extLst>
              <a:ext uri="{FF2B5EF4-FFF2-40B4-BE49-F238E27FC236}">
                <a16:creationId xmlns:a16="http://schemas.microsoft.com/office/drawing/2014/main" id="{E4A52C49-B218-45E7-9948-FEE721ED49DA}"/>
              </a:ext>
            </a:extLst>
          </p:cNvPr>
          <p:cNvSpPr/>
          <p:nvPr/>
        </p:nvSpPr>
        <p:spPr>
          <a:xfrm>
            <a:off x="2469111" y="3557760"/>
            <a:ext cx="438854" cy="452435"/>
          </a:xfrm>
          <a:prstGeom prst="flowChartConnector">
            <a:avLst/>
          </a:prstGeom>
          <a:noFill/>
          <a:ln w="38100">
            <a:solidFill>
              <a:srgbClr val="5F63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F73AEDC-864B-4F50-B6F5-E639DDB27ACF}"/>
              </a:ext>
            </a:extLst>
          </p:cNvPr>
          <p:cNvCxnSpPr>
            <a:cxnSpLocks/>
          </p:cNvCxnSpPr>
          <p:nvPr/>
        </p:nvCxnSpPr>
        <p:spPr>
          <a:xfrm>
            <a:off x="2907954" y="3508345"/>
            <a:ext cx="73364" cy="0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7C71315-3EB4-42DB-9D4C-229C59B35BF5}"/>
              </a:ext>
            </a:extLst>
          </p:cNvPr>
          <p:cNvCxnSpPr>
            <a:cxnSpLocks/>
          </p:cNvCxnSpPr>
          <p:nvPr/>
        </p:nvCxnSpPr>
        <p:spPr>
          <a:xfrm>
            <a:off x="2972408" y="3497987"/>
            <a:ext cx="0" cy="82609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5679D91-B7F5-4472-AA9D-7DA87906EB54}"/>
              </a:ext>
            </a:extLst>
          </p:cNvPr>
          <p:cNvCxnSpPr>
            <a:cxnSpLocks/>
          </p:cNvCxnSpPr>
          <p:nvPr/>
        </p:nvCxnSpPr>
        <p:spPr>
          <a:xfrm flipH="1">
            <a:off x="2852408" y="3514048"/>
            <a:ext cx="111092" cy="130345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Flowchart: Connector 80">
            <a:extLst>
              <a:ext uri="{FF2B5EF4-FFF2-40B4-BE49-F238E27FC236}">
                <a16:creationId xmlns:a16="http://schemas.microsoft.com/office/drawing/2014/main" id="{5DD928AC-B8EB-413F-88E7-EB064536233E}"/>
              </a:ext>
            </a:extLst>
          </p:cNvPr>
          <p:cNvSpPr/>
          <p:nvPr/>
        </p:nvSpPr>
        <p:spPr>
          <a:xfrm>
            <a:off x="2480199" y="4324542"/>
            <a:ext cx="438854" cy="452435"/>
          </a:xfrm>
          <a:prstGeom prst="flowChartConnector">
            <a:avLst/>
          </a:prstGeom>
          <a:noFill/>
          <a:ln w="38100">
            <a:solidFill>
              <a:srgbClr val="7EC1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E7E423F-68FA-49F5-844F-106DD753A848}"/>
              </a:ext>
            </a:extLst>
          </p:cNvPr>
          <p:cNvCxnSpPr>
            <a:cxnSpLocks/>
            <a:stCxn id="81" idx="4"/>
          </p:cNvCxnSpPr>
          <p:nvPr/>
        </p:nvCxnSpPr>
        <p:spPr>
          <a:xfrm>
            <a:off x="2699626" y="4776977"/>
            <a:ext cx="0" cy="184942"/>
          </a:xfrm>
          <a:prstGeom prst="line">
            <a:avLst/>
          </a:prstGeom>
          <a:ln w="28575">
            <a:solidFill>
              <a:srgbClr val="7EC1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D18B342-1B31-424E-A1C9-8C4917E3522C}"/>
              </a:ext>
            </a:extLst>
          </p:cNvPr>
          <p:cNvCxnSpPr>
            <a:cxnSpLocks/>
          </p:cNvCxnSpPr>
          <p:nvPr/>
        </p:nvCxnSpPr>
        <p:spPr>
          <a:xfrm>
            <a:off x="2639810" y="4880982"/>
            <a:ext cx="120675" cy="0"/>
          </a:xfrm>
          <a:prstGeom prst="line">
            <a:avLst/>
          </a:prstGeom>
          <a:ln w="28575">
            <a:solidFill>
              <a:srgbClr val="7EC1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8DC53FA-76E5-4196-9D30-D09697232277}"/>
              </a:ext>
            </a:extLst>
          </p:cNvPr>
          <p:cNvCxnSpPr>
            <a:cxnSpLocks/>
            <a:stCxn id="103" idx="5"/>
            <a:endCxn id="103" idx="5"/>
          </p:cNvCxnSpPr>
          <p:nvPr/>
        </p:nvCxnSpPr>
        <p:spPr>
          <a:xfrm>
            <a:off x="2727270" y="2970595"/>
            <a:ext cx="0" cy="0"/>
          </a:xfrm>
          <a:prstGeom prst="line">
            <a:avLst/>
          </a:prstGeom>
          <a:ln w="28575">
            <a:solidFill>
              <a:srgbClr val="FD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D6E8B7C-644E-4D42-A0A0-E2A1CDC9E4AB}"/>
              </a:ext>
            </a:extLst>
          </p:cNvPr>
          <p:cNvGrpSpPr/>
          <p:nvPr/>
        </p:nvGrpSpPr>
        <p:grpSpPr>
          <a:xfrm>
            <a:off x="2352685" y="2584418"/>
            <a:ext cx="438854" cy="637377"/>
            <a:chOff x="5220780" y="1466850"/>
            <a:chExt cx="566648" cy="798277"/>
          </a:xfrm>
        </p:grpSpPr>
        <p:sp>
          <p:nvSpPr>
            <p:cNvPr id="103" name="Flowchart: Connector 102">
              <a:extLst>
                <a:ext uri="{FF2B5EF4-FFF2-40B4-BE49-F238E27FC236}">
                  <a16:creationId xmlns:a16="http://schemas.microsoft.com/office/drawing/2014/main" id="{E203BD90-8834-44F1-A75F-98DC3F319E23}"/>
                </a:ext>
              </a:extLst>
            </p:cNvPr>
            <p:cNvSpPr/>
            <p:nvPr/>
          </p:nvSpPr>
          <p:spPr>
            <a:xfrm>
              <a:off x="5220780" y="1466850"/>
              <a:ext cx="566648" cy="566648"/>
            </a:xfrm>
            <a:prstGeom prst="flowChartConnector">
              <a:avLst/>
            </a:prstGeom>
            <a:noFill/>
            <a:ln w="38100">
              <a:solidFill>
                <a:srgbClr val="7EC17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4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B31F260-98FD-4DCC-B89C-A8DACCBEC4D3}"/>
                </a:ext>
              </a:extLst>
            </p:cNvPr>
            <p:cNvCxnSpPr>
              <a:cxnSpLocks/>
              <a:stCxn id="103" idx="4"/>
            </p:cNvCxnSpPr>
            <p:nvPr/>
          </p:nvCxnSpPr>
          <p:spPr>
            <a:xfrm>
              <a:off x="5504104" y="2033498"/>
              <a:ext cx="0" cy="231629"/>
            </a:xfrm>
            <a:prstGeom prst="line">
              <a:avLst/>
            </a:prstGeom>
            <a:ln w="28575">
              <a:solidFill>
                <a:srgbClr val="7EC1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88DCD7E-4E68-41CA-A1DA-860EBFEB3FCC}"/>
                </a:ext>
              </a:extLst>
            </p:cNvPr>
            <p:cNvCxnSpPr>
              <a:cxnSpLocks/>
            </p:cNvCxnSpPr>
            <p:nvPr/>
          </p:nvCxnSpPr>
          <p:spPr>
            <a:xfrm>
              <a:off x="5426870" y="2163758"/>
              <a:ext cx="155816" cy="0"/>
            </a:xfrm>
            <a:prstGeom prst="line">
              <a:avLst/>
            </a:prstGeom>
            <a:ln w="28575">
              <a:solidFill>
                <a:srgbClr val="7EC1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Flowchart: Connector 105">
            <a:extLst>
              <a:ext uri="{FF2B5EF4-FFF2-40B4-BE49-F238E27FC236}">
                <a16:creationId xmlns:a16="http://schemas.microsoft.com/office/drawing/2014/main" id="{4ABF3E18-2C08-4D80-BE70-58FF4702DFB1}"/>
              </a:ext>
            </a:extLst>
          </p:cNvPr>
          <p:cNvSpPr/>
          <p:nvPr/>
        </p:nvSpPr>
        <p:spPr>
          <a:xfrm>
            <a:off x="2587606" y="2573069"/>
            <a:ext cx="438854" cy="452435"/>
          </a:xfrm>
          <a:prstGeom prst="flowChartConnector">
            <a:avLst/>
          </a:prstGeom>
          <a:noFill/>
          <a:ln w="38100">
            <a:solidFill>
              <a:srgbClr val="5F63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AD97785-934A-4155-9665-5E153F418FC0}"/>
              </a:ext>
            </a:extLst>
          </p:cNvPr>
          <p:cNvCxnSpPr>
            <a:cxnSpLocks/>
          </p:cNvCxnSpPr>
          <p:nvPr/>
        </p:nvCxnSpPr>
        <p:spPr>
          <a:xfrm>
            <a:off x="3026449" y="2523654"/>
            <a:ext cx="73364" cy="0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7F025D3-FEAE-4ED5-875A-C8858CE69A0E}"/>
              </a:ext>
            </a:extLst>
          </p:cNvPr>
          <p:cNvCxnSpPr>
            <a:cxnSpLocks/>
          </p:cNvCxnSpPr>
          <p:nvPr/>
        </p:nvCxnSpPr>
        <p:spPr>
          <a:xfrm>
            <a:off x="3090903" y="2513296"/>
            <a:ext cx="0" cy="82609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FF8B4246-3852-4523-9E16-DA87CB4C9D61}"/>
              </a:ext>
            </a:extLst>
          </p:cNvPr>
          <p:cNvCxnSpPr>
            <a:cxnSpLocks/>
          </p:cNvCxnSpPr>
          <p:nvPr/>
        </p:nvCxnSpPr>
        <p:spPr>
          <a:xfrm flipH="1">
            <a:off x="2970903" y="2529357"/>
            <a:ext cx="111092" cy="130345"/>
          </a:xfrm>
          <a:prstGeom prst="line">
            <a:avLst/>
          </a:prstGeom>
          <a:ln w="28575">
            <a:solidFill>
              <a:srgbClr val="5F6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Arc 111">
            <a:extLst>
              <a:ext uri="{FF2B5EF4-FFF2-40B4-BE49-F238E27FC236}">
                <a16:creationId xmlns:a16="http://schemas.microsoft.com/office/drawing/2014/main" id="{74ED5226-028A-422E-AF49-3EE6AB13A361}"/>
              </a:ext>
            </a:extLst>
          </p:cNvPr>
          <p:cNvSpPr/>
          <p:nvPr/>
        </p:nvSpPr>
        <p:spPr>
          <a:xfrm rot="7417386">
            <a:off x="2594889" y="2908385"/>
            <a:ext cx="256613" cy="46064"/>
          </a:xfrm>
          <a:prstGeom prst="arc">
            <a:avLst>
              <a:gd name="adj1" fmla="val 16163987"/>
              <a:gd name="adj2" fmla="val 0"/>
            </a:avLst>
          </a:prstGeom>
          <a:ln w="28575">
            <a:solidFill>
              <a:srgbClr val="7EC1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1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4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0755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Критерии привлекательности работодателя по методологии Universum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2021 </a:t>
            </a:r>
            <a:r>
              <a:rPr lang="en-US"/>
              <a:t>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  <a:p>
            <a:endParaRPr lang="en-ZA" dirty="0"/>
          </a:p>
        </p:txBody>
      </p:sp>
      <p:sp>
        <p:nvSpPr>
          <p:cNvPr id="57" name="Rectangle: Rounded Corners 5">
            <a:extLst>
              <a:ext uri="{FF2B5EF4-FFF2-40B4-BE49-F238E27FC236}">
                <a16:creationId xmlns:a16="http://schemas.microsoft.com/office/drawing/2014/main" id="{10A18E49-463E-47B4-85CE-3D485558EB29}"/>
              </a:ext>
            </a:extLst>
          </p:cNvPr>
          <p:cNvSpPr>
            <a:spLocks/>
          </p:cNvSpPr>
          <p:nvPr/>
        </p:nvSpPr>
        <p:spPr>
          <a:xfrm>
            <a:off x="6314287" y="3828976"/>
            <a:ext cx="5183796" cy="2230645"/>
          </a:xfrm>
          <a:prstGeom prst="roundRect">
            <a:avLst>
              <a:gd name="adj" fmla="val 2767"/>
            </a:avLst>
          </a:prstGeom>
          <a:solidFill>
            <a:srgbClr val="414041">
              <a:alpha val="30000"/>
            </a:srgbClr>
          </a:solidFill>
          <a:ln w="88900">
            <a:noFill/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8" name="Rectangle: Rounded Corners 8">
            <a:extLst>
              <a:ext uri="{FF2B5EF4-FFF2-40B4-BE49-F238E27FC236}">
                <a16:creationId xmlns:a16="http://schemas.microsoft.com/office/drawing/2014/main" id="{0BA711DF-B0B0-43A5-AA68-B82708390761}"/>
              </a:ext>
            </a:extLst>
          </p:cNvPr>
          <p:cNvSpPr/>
          <p:nvPr/>
        </p:nvSpPr>
        <p:spPr>
          <a:xfrm>
            <a:off x="734346" y="1171410"/>
            <a:ext cx="5183796" cy="2230645"/>
          </a:xfrm>
          <a:prstGeom prst="roundRect">
            <a:avLst>
              <a:gd name="adj" fmla="val 2767"/>
            </a:avLst>
          </a:prstGeom>
          <a:solidFill>
            <a:srgbClr val="F1612A">
              <a:alpha val="30000"/>
            </a:srgbClr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7F447AF-A790-4EEB-8A08-561D423A9C1D}"/>
              </a:ext>
            </a:extLst>
          </p:cNvPr>
          <p:cNvSpPr txBox="1"/>
          <p:nvPr/>
        </p:nvSpPr>
        <p:spPr>
          <a:xfrm>
            <a:off x="689461" y="1359958"/>
            <a:ext cx="323473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600" b="1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Репутация и имидж работодателя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459DF3E-590D-47DC-AF4C-12F43D7EE559}"/>
              </a:ext>
            </a:extLst>
          </p:cNvPr>
          <p:cNvSpPr txBox="1"/>
          <p:nvPr/>
        </p:nvSpPr>
        <p:spPr>
          <a:xfrm>
            <a:off x="734346" y="1626983"/>
            <a:ext cx="3669595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270" b="0" i="1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Характеристики работодателя как организации</a:t>
            </a:r>
            <a:endParaRPr kumimoji="0" lang="en-GB" sz="1270" b="0" i="1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131394D-B0CB-4F52-8579-E0430DB42CC0}"/>
              </a:ext>
            </a:extLst>
          </p:cNvPr>
          <p:cNvSpPr txBox="1"/>
          <p:nvPr/>
        </p:nvSpPr>
        <p:spPr>
          <a:xfrm>
            <a:off x="710188" y="1925832"/>
            <a:ext cx="5174840" cy="1496894"/>
          </a:xfrm>
          <a:prstGeom prst="rect">
            <a:avLst/>
          </a:prstGeom>
          <a:noFill/>
        </p:spPr>
        <p:txBody>
          <a:bodyPr wrap="square" numCol="2" spcCol="288000" rtlCol="0">
            <a:noAutofit/>
          </a:bodyPr>
          <a:lstStyle/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Привлекательные/интересные товары и услуги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Корпоративная социальная ответственность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Использование новых технологий в работе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Высокие этические стандарты ведения бизнеса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Быстро развивающаяся компания с большим количеством предпринимательских инициатив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Инновации в своей сфере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Руководство, которое вдохновляет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Миссия, которая вдохновляет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Успех компании на рынке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Престижность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1" name="Rectangle: Rounded Corners 6">
            <a:extLst>
              <a:ext uri="{FF2B5EF4-FFF2-40B4-BE49-F238E27FC236}">
                <a16:creationId xmlns:a16="http://schemas.microsoft.com/office/drawing/2014/main" id="{D6ABD60B-8407-450E-B957-BD6FE0A0CC61}"/>
              </a:ext>
            </a:extLst>
          </p:cNvPr>
          <p:cNvSpPr>
            <a:spLocks/>
          </p:cNvSpPr>
          <p:nvPr/>
        </p:nvSpPr>
        <p:spPr>
          <a:xfrm>
            <a:off x="710188" y="3828976"/>
            <a:ext cx="5183796" cy="2230645"/>
          </a:xfrm>
          <a:prstGeom prst="roundRect">
            <a:avLst>
              <a:gd name="adj" fmla="val 2767"/>
            </a:avLst>
          </a:prstGeom>
          <a:solidFill>
            <a:srgbClr val="86BC45">
              <a:alpha val="30000"/>
            </a:srgbClr>
          </a:solidFill>
          <a:ln w="88900">
            <a:noFill/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63463B2-C23E-46F3-88B8-8D42DFBD9C8D}"/>
              </a:ext>
            </a:extLst>
          </p:cNvPr>
          <p:cNvSpPr txBox="1"/>
          <p:nvPr/>
        </p:nvSpPr>
        <p:spPr>
          <a:xfrm>
            <a:off x="869983" y="3923738"/>
            <a:ext cx="483196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Заработная плата и возможности для продвижения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E746A48-2FF1-41D3-B7F0-4F4D4D3C7C76}"/>
              </a:ext>
            </a:extLst>
          </p:cNvPr>
          <p:cNvSpPr txBox="1"/>
          <p:nvPr/>
        </p:nvSpPr>
        <p:spPr>
          <a:xfrm>
            <a:off x="869984" y="4199824"/>
            <a:ext cx="3094117" cy="44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70" b="0" i="1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Денежная компенсация и другие льготы, </a:t>
            </a:r>
            <a:br>
              <a:rPr kumimoji="0" lang="ru-RU" sz="1270" b="0" i="1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</a:br>
            <a:r>
              <a:rPr kumimoji="0" lang="ru-RU" sz="1270" b="0" i="1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сейчас и в будущем</a:t>
            </a:r>
            <a:endParaRPr kumimoji="0" lang="en-GB" sz="1270" b="0" i="1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9F8E611-D20E-481A-8B39-1A38A1E7DECA}"/>
              </a:ext>
            </a:extLst>
          </p:cNvPr>
          <p:cNvSpPr txBox="1"/>
          <p:nvPr/>
        </p:nvSpPr>
        <p:spPr>
          <a:xfrm>
            <a:off x="710188" y="4648543"/>
            <a:ext cx="5127224" cy="1411077"/>
          </a:xfrm>
          <a:prstGeom prst="rect">
            <a:avLst/>
          </a:prstGeom>
          <a:noFill/>
        </p:spPr>
        <p:txBody>
          <a:bodyPr wrap="square" numCol="2" spcCol="288000" rtlCol="0">
            <a:noAutofit/>
          </a:bodyPr>
          <a:lstStyle/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Понятный путь продвижения по карьерной лестнице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Конкурентоспособная заработная плата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Хороший социальный пакет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Хорошие рекомендации для будущей карьеры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Хорошие перспективы высокого дохода в будущем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</a:b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Возможность проявить лидерские качества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Премии и бонусы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Возможность быстрого повышения в должности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Финансовая поддержка при повышении квалификации, дополнительном образовании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Культура, уважающая равноправие полов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8" name="Rectangle: Rounded Corners 7">
            <a:extLst>
              <a:ext uri="{FF2B5EF4-FFF2-40B4-BE49-F238E27FC236}">
                <a16:creationId xmlns:a16="http://schemas.microsoft.com/office/drawing/2014/main" id="{F865E514-C456-4D78-9D65-81C8A2DBDEBF}"/>
              </a:ext>
            </a:extLst>
          </p:cNvPr>
          <p:cNvSpPr>
            <a:spLocks/>
          </p:cNvSpPr>
          <p:nvPr/>
        </p:nvSpPr>
        <p:spPr>
          <a:xfrm>
            <a:off x="6314287" y="1292285"/>
            <a:ext cx="5183796" cy="2230645"/>
          </a:xfrm>
          <a:prstGeom prst="roundRect">
            <a:avLst>
              <a:gd name="adj" fmla="val 2767"/>
            </a:avLst>
          </a:prstGeom>
          <a:solidFill>
            <a:srgbClr val="0E97C1">
              <a:alpha val="30000"/>
            </a:srgbClr>
          </a:solidFill>
          <a:ln w="88900">
            <a:noFill/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25E0189-60A8-4A90-984C-CD433E25223E}"/>
              </a:ext>
            </a:extLst>
          </p:cNvPr>
          <p:cNvSpPr txBox="1"/>
          <p:nvPr/>
        </p:nvSpPr>
        <p:spPr>
          <a:xfrm>
            <a:off x="6429828" y="1368970"/>
            <a:ext cx="168693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6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Люди и культура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17E54F5-C1EF-4612-87E5-1B57AE629626}"/>
              </a:ext>
            </a:extLst>
          </p:cNvPr>
          <p:cNvSpPr txBox="1"/>
          <p:nvPr/>
        </p:nvSpPr>
        <p:spPr>
          <a:xfrm>
            <a:off x="6593660" y="1635995"/>
            <a:ext cx="3515706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70" b="0" i="1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Социальная среда и атрибуты рабочего места</a:t>
            </a:r>
            <a:endParaRPr kumimoji="0" lang="en-GB" sz="1270" b="0" i="1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B8142D1-FDD0-481B-999F-83FFCF85BB57}"/>
              </a:ext>
            </a:extLst>
          </p:cNvPr>
          <p:cNvSpPr txBox="1"/>
          <p:nvPr/>
        </p:nvSpPr>
        <p:spPr>
          <a:xfrm>
            <a:off x="6305331" y="1934845"/>
            <a:ext cx="5192752" cy="1542407"/>
          </a:xfrm>
          <a:prstGeom prst="rect">
            <a:avLst/>
          </a:prstGeom>
          <a:noFill/>
        </p:spPr>
        <p:txBody>
          <a:bodyPr wrap="square" numCol="2" spcCol="216000" rtlCol="0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600"/>
              </a:spcAft>
              <a:defRPr sz="10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Творческая и динамичная среда на работe</a:t>
            </a:r>
          </a:p>
          <a:p>
            <a:pPr marL="228600" marR="0" lvl="0" indent="-22860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Дружеская рабочая атмосфера</a:t>
            </a:r>
          </a:p>
          <a:p>
            <a:pPr marL="228600" marR="0" lvl="0" indent="-22860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Стремление к уважению различий и реализации возможностей каждого сотрудника</a:t>
            </a:r>
          </a:p>
          <a:p>
            <a:pPr marL="228600" marR="0" lvl="0" indent="-22860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Сохранение баланса между работой и личной жизнью</a:t>
            </a:r>
          </a:p>
          <a:p>
            <a:pPr marL="228600" marR="0" lvl="0" indent="-22860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Контакты с международными клиентами и коллегами-иностранцами</a:t>
            </a:r>
          </a:p>
          <a:p>
            <a:pPr marL="228600" marR="0" lvl="0" indent="-22860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28600" marR="0" lvl="0" indent="-22860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Руководители, которые поддерживают мой личностный рост</a:t>
            </a:r>
          </a:p>
          <a:p>
            <a:pPr marL="228600" marR="0" lvl="0" indent="-22860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Возможности сделать личный вклад</a:t>
            </a:r>
          </a:p>
          <a:p>
            <a:pPr marL="228600" marR="0" lvl="0" indent="-22860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Поощрение сотрудников за активный вклад в деятельность компании</a:t>
            </a:r>
          </a:p>
          <a:p>
            <a:pPr marL="228600" marR="0" lvl="0" indent="-22860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Набор только лучших специалистов в компанию</a:t>
            </a:r>
          </a:p>
          <a:p>
            <a:pPr marL="228600" marR="0" lvl="0" indent="-22860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Уважительное отношение к сотрудникам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0C93C27-8821-464C-A8E2-EC494044401F}"/>
              </a:ext>
            </a:extLst>
          </p:cNvPr>
          <p:cNvSpPr txBox="1"/>
          <p:nvPr/>
        </p:nvSpPr>
        <p:spPr>
          <a:xfrm>
            <a:off x="6483090" y="3914725"/>
            <a:ext cx="175913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6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Характер работы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1BC2134-E2DA-4BEB-983B-CFDE9E0B526E}"/>
              </a:ext>
            </a:extLst>
          </p:cNvPr>
          <p:cNvSpPr txBox="1"/>
          <p:nvPr/>
        </p:nvSpPr>
        <p:spPr>
          <a:xfrm>
            <a:off x="6483090" y="4151326"/>
            <a:ext cx="3656770" cy="44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70" b="0" i="1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Сама работа, а также возможность заработка,</a:t>
            </a:r>
            <a:br>
              <a:rPr kumimoji="0" lang="ru-RU" sz="1270" b="0" i="1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</a:br>
            <a:r>
              <a:rPr kumimoji="0" lang="ru-RU" sz="1270" b="0" i="1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предоставляемая работой</a:t>
            </a:r>
            <a:endParaRPr kumimoji="0" lang="en-GB" sz="1270" b="0" i="1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F7E1901-637E-4E75-9150-68825CACE365}"/>
              </a:ext>
            </a:extLst>
          </p:cNvPr>
          <p:cNvSpPr txBox="1"/>
          <p:nvPr/>
        </p:nvSpPr>
        <p:spPr>
          <a:xfrm>
            <a:off x="6305331" y="4600046"/>
            <a:ext cx="5192752" cy="1510385"/>
          </a:xfrm>
          <a:prstGeom prst="rect">
            <a:avLst/>
          </a:prstGeom>
          <a:noFill/>
        </p:spPr>
        <p:txBody>
          <a:bodyPr wrap="square" numCol="2" spcCol="288000" rtlCol="0">
            <a:noAutofit/>
          </a:bodyPr>
          <a:lstStyle/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Сложные и интересные задания, требующие усилий и определенных навыков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Клиентоориентированность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Непривязанность к рабочему месту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Высокий уровень ответственности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Стремление к достижению высоких результатов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Возможность командировок или постоянной работы за границей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Профессиональное обучениe и развитие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Надежность трудоустройства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Работа в команде</a:t>
            </a:r>
          </a:p>
          <a:p>
            <a:pPr marL="171450" marR="0" lvl="0" indent="-171450" algn="l" defTabSz="9143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Разнообразие заданий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118" name="Grupp 12"/>
          <p:cNvGrpSpPr>
            <a:grpSpLocks noChangeAspect="1"/>
          </p:cNvGrpSpPr>
          <p:nvPr/>
        </p:nvGrpSpPr>
        <p:grpSpPr>
          <a:xfrm>
            <a:off x="10719205" y="3681787"/>
            <a:ext cx="662805" cy="516636"/>
            <a:chOff x="2541724" y="3847884"/>
            <a:chExt cx="1907678" cy="1678286"/>
          </a:xfrm>
        </p:grpSpPr>
        <p:sp>
          <p:nvSpPr>
            <p:cNvPr id="119" name="Freeform 58"/>
            <p:cNvSpPr>
              <a:spLocks/>
            </p:cNvSpPr>
            <p:nvPr/>
          </p:nvSpPr>
          <p:spPr bwMode="auto">
            <a:xfrm rot="10800000">
              <a:off x="2541724" y="3847884"/>
              <a:ext cx="1907678" cy="1678286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4" b="0" i="0" u="none" strike="noStrike" kern="1200" cap="none" spc="0" normalizeH="0" baseline="0" noProof="0" dirty="0">
                <a:ln w="38100" cmpd="sng">
                  <a:solidFill>
                    <a:prstClr val="white"/>
                  </a:solidFill>
                </a:ln>
                <a:solidFill>
                  <a:srgbClr val="E2E3E4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grpSp>
          <p:nvGrpSpPr>
            <p:cNvPr id="120" name="Grupp 79"/>
            <p:cNvGrpSpPr/>
            <p:nvPr/>
          </p:nvGrpSpPr>
          <p:grpSpPr>
            <a:xfrm>
              <a:off x="3366443" y="4346158"/>
              <a:ext cx="633700" cy="983678"/>
              <a:chOff x="3272575" y="4273335"/>
              <a:chExt cx="755742" cy="1173120"/>
            </a:xfrm>
          </p:grpSpPr>
          <p:sp>
            <p:nvSpPr>
              <p:cNvPr id="121" name="Freeform 70"/>
              <p:cNvSpPr>
                <a:spLocks/>
              </p:cNvSpPr>
              <p:nvPr/>
            </p:nvSpPr>
            <p:spPr bwMode="auto">
              <a:xfrm>
                <a:off x="3306390" y="4946777"/>
                <a:ext cx="548449" cy="499678"/>
              </a:xfrm>
              <a:custGeom>
                <a:avLst/>
                <a:gdLst>
                  <a:gd name="T0" fmla="*/ 53 w 107"/>
                  <a:gd name="T1" fmla="*/ 18 h 94"/>
                  <a:gd name="T2" fmla="*/ 0 w 107"/>
                  <a:gd name="T3" fmla="*/ 0 h 94"/>
                  <a:gd name="T4" fmla="*/ 0 w 107"/>
                  <a:gd name="T5" fmla="*/ 72 h 94"/>
                  <a:gd name="T6" fmla="*/ 53 w 107"/>
                  <a:gd name="T7" fmla="*/ 94 h 94"/>
                  <a:gd name="T8" fmla="*/ 107 w 107"/>
                  <a:gd name="T9" fmla="*/ 72 h 94"/>
                  <a:gd name="T10" fmla="*/ 107 w 107"/>
                  <a:gd name="T11" fmla="*/ 0 h 94"/>
                  <a:gd name="T12" fmla="*/ 53 w 107"/>
                  <a:gd name="T13" fmla="*/ 1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94">
                    <a:moveTo>
                      <a:pt x="53" y="18"/>
                    </a:moveTo>
                    <a:cubicBezTo>
                      <a:pt x="28" y="18"/>
                      <a:pt x="7" y="10"/>
                      <a:pt x="0" y="0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84"/>
                      <a:pt x="24" y="94"/>
                      <a:pt x="53" y="94"/>
                    </a:cubicBezTo>
                    <a:cubicBezTo>
                      <a:pt x="83" y="94"/>
                      <a:pt x="107" y="84"/>
                      <a:pt x="107" y="72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0" y="10"/>
                      <a:pt x="79" y="18"/>
                      <a:pt x="53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122" name="Freeform 71"/>
              <p:cNvSpPr>
                <a:spLocks/>
              </p:cNvSpPr>
              <p:nvPr/>
            </p:nvSpPr>
            <p:spPr bwMode="auto">
              <a:xfrm>
                <a:off x="3890487" y="4495380"/>
                <a:ext cx="137830" cy="170293"/>
              </a:xfrm>
              <a:custGeom>
                <a:avLst/>
                <a:gdLst>
                  <a:gd name="T0" fmla="*/ 21 w 27"/>
                  <a:gd name="T1" fmla="*/ 19 h 32"/>
                  <a:gd name="T2" fmla="*/ 4 w 27"/>
                  <a:gd name="T3" fmla="*/ 30 h 32"/>
                  <a:gd name="T4" fmla="*/ 9 w 27"/>
                  <a:gd name="T5" fmla="*/ 10 h 32"/>
                  <a:gd name="T6" fmla="*/ 26 w 27"/>
                  <a:gd name="T7" fmla="*/ 0 h 32"/>
                  <a:gd name="T8" fmla="*/ 21 w 27"/>
                  <a:gd name="T9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2">
                    <a:moveTo>
                      <a:pt x="21" y="19"/>
                    </a:moveTo>
                    <a:cubicBezTo>
                      <a:pt x="15" y="28"/>
                      <a:pt x="7" y="32"/>
                      <a:pt x="4" y="30"/>
                    </a:cubicBezTo>
                    <a:cubicBezTo>
                      <a:pt x="0" y="27"/>
                      <a:pt x="2" y="18"/>
                      <a:pt x="9" y="10"/>
                    </a:cubicBezTo>
                    <a:cubicBezTo>
                      <a:pt x="15" y="2"/>
                      <a:pt x="26" y="0"/>
                      <a:pt x="26" y="0"/>
                    </a:cubicBezTo>
                    <a:cubicBezTo>
                      <a:pt x="26" y="0"/>
                      <a:pt x="27" y="11"/>
                      <a:pt x="21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123" name="Freeform 73"/>
              <p:cNvSpPr>
                <a:spLocks/>
              </p:cNvSpPr>
              <p:nvPr/>
            </p:nvSpPr>
            <p:spPr bwMode="auto">
              <a:xfrm>
                <a:off x="3272575" y="4488981"/>
                <a:ext cx="266331" cy="505656"/>
              </a:xfrm>
              <a:custGeom>
                <a:avLst/>
                <a:gdLst>
                  <a:gd name="T0" fmla="*/ 34 w 52"/>
                  <a:gd name="T1" fmla="*/ 34 h 95"/>
                  <a:gd name="T2" fmla="*/ 40 w 52"/>
                  <a:gd name="T3" fmla="*/ 14 h 95"/>
                  <a:gd name="T4" fmla="*/ 24 w 52"/>
                  <a:gd name="T5" fmla="*/ 0 h 95"/>
                  <a:gd name="T6" fmla="*/ 28 w 52"/>
                  <a:gd name="T7" fmla="*/ 13 h 95"/>
                  <a:gd name="T8" fmla="*/ 13 w 52"/>
                  <a:gd name="T9" fmla="*/ 18 h 95"/>
                  <a:gd name="T10" fmla="*/ 9 w 52"/>
                  <a:gd name="T11" fmla="*/ 4 h 95"/>
                  <a:gd name="T12" fmla="*/ 3 w 52"/>
                  <a:gd name="T13" fmla="*/ 25 h 95"/>
                  <a:gd name="T14" fmla="*/ 19 w 52"/>
                  <a:gd name="T15" fmla="*/ 39 h 95"/>
                  <a:gd name="T16" fmla="*/ 24 w 52"/>
                  <a:gd name="T17" fmla="*/ 58 h 95"/>
                  <a:gd name="T18" fmla="*/ 13 w 52"/>
                  <a:gd name="T19" fmla="*/ 72 h 95"/>
                  <a:gd name="T20" fmla="*/ 52 w 52"/>
                  <a:gd name="T21" fmla="*/ 95 h 95"/>
                  <a:gd name="T22" fmla="*/ 34 w 52"/>
                  <a:gd name="T23" fmla="*/ 3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95">
                    <a:moveTo>
                      <a:pt x="34" y="34"/>
                    </a:moveTo>
                    <a:cubicBezTo>
                      <a:pt x="40" y="30"/>
                      <a:pt x="42" y="22"/>
                      <a:pt x="40" y="14"/>
                    </a:cubicBezTo>
                    <a:cubicBezTo>
                      <a:pt x="38" y="6"/>
                      <a:pt x="32" y="1"/>
                      <a:pt x="24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3" y="9"/>
                      <a:pt x="0" y="17"/>
                      <a:pt x="3" y="25"/>
                    </a:cubicBezTo>
                    <a:cubicBezTo>
                      <a:pt x="5" y="33"/>
                      <a:pt x="11" y="38"/>
                      <a:pt x="19" y="39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17" y="62"/>
                      <a:pt x="13" y="67"/>
                      <a:pt x="13" y="72"/>
                    </a:cubicBezTo>
                    <a:cubicBezTo>
                      <a:pt x="13" y="83"/>
                      <a:pt x="30" y="92"/>
                      <a:pt x="52" y="95"/>
                    </a:cubicBezTo>
                    <a:lnTo>
                      <a:pt x="34" y="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124" name="Freeform 74"/>
              <p:cNvSpPr>
                <a:spLocks/>
              </p:cNvSpPr>
              <p:nvPr/>
            </p:nvSpPr>
            <p:spPr bwMode="auto">
              <a:xfrm>
                <a:off x="3396971" y="4273335"/>
                <a:ext cx="399856" cy="664747"/>
              </a:xfrm>
              <a:custGeom>
                <a:avLst/>
                <a:gdLst>
                  <a:gd name="T0" fmla="*/ 74 w 78"/>
                  <a:gd name="T1" fmla="*/ 7 h 125"/>
                  <a:gd name="T2" fmla="*/ 69 w 78"/>
                  <a:gd name="T3" fmla="*/ 6 h 125"/>
                  <a:gd name="T4" fmla="*/ 65 w 78"/>
                  <a:gd name="T5" fmla="*/ 9 h 125"/>
                  <a:gd name="T6" fmla="*/ 61 w 78"/>
                  <a:gd name="T7" fmla="*/ 9 h 125"/>
                  <a:gd name="T8" fmla="*/ 53 w 78"/>
                  <a:gd name="T9" fmla="*/ 4 h 125"/>
                  <a:gd name="T10" fmla="*/ 48 w 78"/>
                  <a:gd name="T11" fmla="*/ 3 h 125"/>
                  <a:gd name="T12" fmla="*/ 44 w 78"/>
                  <a:gd name="T13" fmla="*/ 2 h 125"/>
                  <a:gd name="T14" fmla="*/ 0 w 78"/>
                  <a:gd name="T15" fmla="*/ 23 h 125"/>
                  <a:gd name="T16" fmla="*/ 3 w 78"/>
                  <a:gd name="T17" fmla="*/ 25 h 125"/>
                  <a:gd name="T18" fmla="*/ 41 w 78"/>
                  <a:gd name="T19" fmla="*/ 21 h 125"/>
                  <a:gd name="T20" fmla="*/ 35 w 78"/>
                  <a:gd name="T21" fmla="*/ 59 h 125"/>
                  <a:gd name="T22" fmla="*/ 31 w 78"/>
                  <a:gd name="T23" fmla="*/ 61 h 125"/>
                  <a:gd name="T24" fmla="*/ 28 w 78"/>
                  <a:gd name="T25" fmla="*/ 78 h 125"/>
                  <a:gd name="T26" fmla="*/ 28 w 78"/>
                  <a:gd name="T27" fmla="*/ 78 h 125"/>
                  <a:gd name="T28" fmla="*/ 20 w 78"/>
                  <a:gd name="T29" fmla="*/ 117 h 125"/>
                  <a:gd name="T30" fmla="*/ 20 w 78"/>
                  <a:gd name="T31" fmla="*/ 116 h 125"/>
                  <a:gd name="T32" fmla="*/ 22 w 78"/>
                  <a:gd name="T33" fmla="*/ 124 h 125"/>
                  <a:gd name="T34" fmla="*/ 30 w 78"/>
                  <a:gd name="T35" fmla="*/ 125 h 125"/>
                  <a:gd name="T36" fmla="*/ 31 w 78"/>
                  <a:gd name="T37" fmla="*/ 125 h 125"/>
                  <a:gd name="T38" fmla="*/ 66 w 78"/>
                  <a:gd name="T39" fmla="*/ 84 h 125"/>
                  <a:gd name="T40" fmla="*/ 50 w 78"/>
                  <a:gd name="T41" fmla="*/ 79 h 125"/>
                  <a:gd name="T42" fmla="*/ 52 w 78"/>
                  <a:gd name="T43" fmla="*/ 74 h 125"/>
                  <a:gd name="T44" fmla="*/ 45 w 78"/>
                  <a:gd name="T45" fmla="*/ 60 h 125"/>
                  <a:gd name="T46" fmla="*/ 50 w 78"/>
                  <a:gd name="T47" fmla="*/ 22 h 125"/>
                  <a:gd name="T48" fmla="*/ 60 w 78"/>
                  <a:gd name="T49" fmla="*/ 20 h 125"/>
                  <a:gd name="T50" fmla="*/ 63 w 78"/>
                  <a:gd name="T51" fmla="*/ 20 h 125"/>
                  <a:gd name="T52" fmla="*/ 66 w 78"/>
                  <a:gd name="T53" fmla="*/ 25 h 125"/>
                  <a:gd name="T54" fmla="*/ 72 w 78"/>
                  <a:gd name="T55" fmla="*/ 25 h 125"/>
                  <a:gd name="T56" fmla="*/ 76 w 78"/>
                  <a:gd name="T57" fmla="*/ 24 h 125"/>
                  <a:gd name="T58" fmla="*/ 78 w 78"/>
                  <a:gd name="T59" fmla="*/ 9 h 125"/>
                  <a:gd name="T60" fmla="*/ 74 w 78"/>
                  <a:gd name="T61" fmla="*/ 7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25">
                    <a:moveTo>
                      <a:pt x="74" y="7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7" y="5"/>
                      <a:pt x="65" y="7"/>
                      <a:pt x="65" y="9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58" y="8"/>
                      <a:pt x="55" y="4"/>
                      <a:pt x="53" y="4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2"/>
                      <a:pt x="45" y="2"/>
                      <a:pt x="44" y="2"/>
                    </a:cubicBezTo>
                    <a:cubicBezTo>
                      <a:pt x="30" y="0"/>
                      <a:pt x="5" y="9"/>
                      <a:pt x="0" y="23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13" y="16"/>
                      <a:pt x="30" y="12"/>
                      <a:pt x="41" y="21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3" y="59"/>
                      <a:pt x="31" y="58"/>
                      <a:pt x="31" y="61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0" y="117"/>
                      <a:pt x="20" y="117"/>
                      <a:pt x="20" y="117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25" y="125"/>
                      <a:pt x="28" y="125"/>
                      <a:pt x="30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66" y="84"/>
                      <a:pt x="66" y="84"/>
                      <a:pt x="66" y="84"/>
                    </a:cubicBezTo>
                    <a:cubicBezTo>
                      <a:pt x="61" y="82"/>
                      <a:pt x="56" y="80"/>
                      <a:pt x="50" y="79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53" y="64"/>
                      <a:pt x="48" y="61"/>
                      <a:pt x="45" y="60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53" y="23"/>
                      <a:pt x="57" y="19"/>
                      <a:pt x="60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22"/>
                      <a:pt x="64" y="24"/>
                      <a:pt x="66" y="25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4" y="26"/>
                      <a:pt x="76" y="26"/>
                      <a:pt x="76" y="24"/>
                    </a:cubicBezTo>
                    <a:cubicBezTo>
                      <a:pt x="78" y="9"/>
                      <a:pt x="78" y="9"/>
                      <a:pt x="78" y="9"/>
                    </a:cubicBezTo>
                    <a:cubicBezTo>
                      <a:pt x="78" y="7"/>
                      <a:pt x="77" y="7"/>
                      <a:pt x="74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125" name="Freeform 75"/>
              <p:cNvSpPr>
                <a:spLocks/>
              </p:cNvSpPr>
              <p:nvPr/>
            </p:nvSpPr>
            <p:spPr bwMode="auto">
              <a:xfrm>
                <a:off x="3567568" y="4659275"/>
                <a:ext cx="301507" cy="335362"/>
              </a:xfrm>
              <a:custGeom>
                <a:avLst/>
                <a:gdLst>
                  <a:gd name="T0" fmla="*/ 40 w 59"/>
                  <a:gd name="T1" fmla="*/ 31 h 63"/>
                  <a:gd name="T2" fmla="*/ 59 w 59"/>
                  <a:gd name="T3" fmla="*/ 5 h 63"/>
                  <a:gd name="T4" fmla="*/ 52 w 59"/>
                  <a:gd name="T5" fmla="*/ 0 h 63"/>
                  <a:gd name="T6" fmla="*/ 0 w 59"/>
                  <a:gd name="T7" fmla="*/ 63 h 63"/>
                  <a:gd name="T8" fmla="*/ 45 w 59"/>
                  <a:gd name="T9" fmla="*/ 40 h 63"/>
                  <a:gd name="T10" fmla="*/ 40 w 59"/>
                  <a:gd name="T11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63">
                    <a:moveTo>
                      <a:pt x="40" y="31"/>
                    </a:moveTo>
                    <a:cubicBezTo>
                      <a:pt x="59" y="5"/>
                      <a:pt x="59" y="5"/>
                      <a:pt x="59" y="5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25" y="62"/>
                      <a:pt x="45" y="52"/>
                      <a:pt x="45" y="40"/>
                    </a:cubicBezTo>
                    <a:cubicBezTo>
                      <a:pt x="45" y="37"/>
                      <a:pt x="43" y="34"/>
                      <a:pt x="40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</p:grpSp>
      <p:grpSp>
        <p:nvGrpSpPr>
          <p:cNvPr id="126" name="Grupp 1"/>
          <p:cNvGrpSpPr/>
          <p:nvPr/>
        </p:nvGrpSpPr>
        <p:grpSpPr>
          <a:xfrm>
            <a:off x="10848257" y="1068855"/>
            <a:ext cx="533753" cy="546115"/>
            <a:chOff x="3243006" y="1681720"/>
            <a:chExt cx="1615919" cy="1980844"/>
          </a:xfrm>
        </p:grpSpPr>
        <p:sp>
          <p:nvSpPr>
            <p:cNvPr id="127" name="Freeform 59"/>
            <p:cNvSpPr>
              <a:spLocks/>
            </p:cNvSpPr>
            <p:nvPr/>
          </p:nvSpPr>
          <p:spPr bwMode="auto">
            <a:xfrm rot="5400000">
              <a:off x="3060544" y="1864182"/>
              <a:ext cx="1980844" cy="1615919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4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E97C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grpSp>
          <p:nvGrpSpPr>
            <p:cNvPr id="128" name="Grupp 62"/>
            <p:cNvGrpSpPr/>
            <p:nvPr/>
          </p:nvGrpSpPr>
          <p:grpSpPr>
            <a:xfrm>
              <a:off x="3754289" y="2017235"/>
              <a:ext cx="707694" cy="954502"/>
              <a:chOff x="3270824" y="2406480"/>
              <a:chExt cx="855586" cy="1153970"/>
            </a:xfrm>
          </p:grpSpPr>
          <p:sp>
            <p:nvSpPr>
              <p:cNvPr id="129" name="Oval 64"/>
              <p:cNvSpPr>
                <a:spLocks noChangeArrowheads="1"/>
              </p:cNvSpPr>
              <p:nvPr/>
            </p:nvSpPr>
            <p:spPr bwMode="auto">
              <a:xfrm>
                <a:off x="3797715" y="2461805"/>
                <a:ext cx="169581" cy="1885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130" name="Oval 65"/>
              <p:cNvSpPr>
                <a:spLocks noChangeArrowheads="1"/>
              </p:cNvSpPr>
              <p:nvPr/>
            </p:nvSpPr>
            <p:spPr bwMode="auto">
              <a:xfrm>
                <a:off x="3459946" y="2406480"/>
                <a:ext cx="178655" cy="1994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131" name="Freeform 66"/>
              <p:cNvSpPr>
                <a:spLocks/>
              </p:cNvSpPr>
              <p:nvPr/>
            </p:nvSpPr>
            <p:spPr bwMode="auto">
              <a:xfrm>
                <a:off x="3270824" y="2417387"/>
                <a:ext cx="442451" cy="1143063"/>
              </a:xfrm>
              <a:custGeom>
                <a:avLst/>
                <a:gdLst>
                  <a:gd name="T0" fmla="*/ 63 w 89"/>
                  <a:gd name="T1" fmla="*/ 42 h 206"/>
                  <a:gd name="T2" fmla="*/ 60 w 89"/>
                  <a:gd name="T3" fmla="*/ 42 h 206"/>
                  <a:gd name="T4" fmla="*/ 63 w 89"/>
                  <a:gd name="T5" fmla="*/ 66 h 206"/>
                  <a:gd name="T6" fmla="*/ 56 w 89"/>
                  <a:gd name="T7" fmla="*/ 73 h 206"/>
                  <a:gd name="T8" fmla="*/ 49 w 89"/>
                  <a:gd name="T9" fmla="*/ 66 h 206"/>
                  <a:gd name="T10" fmla="*/ 52 w 89"/>
                  <a:gd name="T11" fmla="*/ 42 h 206"/>
                  <a:gd name="T12" fmla="*/ 49 w 89"/>
                  <a:gd name="T13" fmla="*/ 42 h 206"/>
                  <a:gd name="T14" fmla="*/ 18 w 89"/>
                  <a:gd name="T15" fmla="*/ 0 h 206"/>
                  <a:gd name="T16" fmla="*/ 0 w 89"/>
                  <a:gd name="T17" fmla="*/ 24 h 206"/>
                  <a:gd name="T18" fmla="*/ 16 w 89"/>
                  <a:gd name="T19" fmla="*/ 60 h 206"/>
                  <a:gd name="T20" fmla="*/ 26 w 89"/>
                  <a:gd name="T21" fmla="*/ 90 h 206"/>
                  <a:gd name="T22" fmla="*/ 26 w 89"/>
                  <a:gd name="T23" fmla="*/ 96 h 206"/>
                  <a:gd name="T24" fmla="*/ 26 w 89"/>
                  <a:gd name="T25" fmla="*/ 123 h 206"/>
                  <a:gd name="T26" fmla="*/ 26 w 89"/>
                  <a:gd name="T27" fmla="*/ 125 h 206"/>
                  <a:gd name="T28" fmla="*/ 26 w 89"/>
                  <a:gd name="T29" fmla="*/ 206 h 206"/>
                  <a:gd name="T30" fmla="*/ 44 w 89"/>
                  <a:gd name="T31" fmla="*/ 206 h 206"/>
                  <a:gd name="T32" fmla="*/ 56 w 89"/>
                  <a:gd name="T33" fmla="*/ 149 h 206"/>
                  <a:gd name="T34" fmla="*/ 69 w 89"/>
                  <a:gd name="T35" fmla="*/ 206 h 206"/>
                  <a:gd name="T36" fmla="*/ 89 w 89"/>
                  <a:gd name="T37" fmla="*/ 206 h 206"/>
                  <a:gd name="T38" fmla="*/ 89 w 89"/>
                  <a:gd name="T39" fmla="*/ 125 h 206"/>
                  <a:gd name="T40" fmla="*/ 89 w 89"/>
                  <a:gd name="T41" fmla="*/ 116 h 206"/>
                  <a:gd name="T42" fmla="*/ 89 w 89"/>
                  <a:gd name="T43" fmla="*/ 67 h 206"/>
                  <a:gd name="T44" fmla="*/ 83 w 89"/>
                  <a:gd name="T45" fmla="*/ 49 h 206"/>
                  <a:gd name="T46" fmla="*/ 63 w 89"/>
                  <a:gd name="T47" fmla="*/ 42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9" h="206">
                    <a:moveTo>
                      <a:pt x="63" y="42"/>
                    </a:moveTo>
                    <a:cubicBezTo>
                      <a:pt x="60" y="42"/>
                      <a:pt x="60" y="42"/>
                      <a:pt x="60" y="42"/>
                    </a:cubicBezTo>
                    <a:cubicBezTo>
                      <a:pt x="63" y="66"/>
                      <a:pt x="63" y="66"/>
                      <a:pt x="63" y="66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22" y="42"/>
                      <a:pt x="18" y="21"/>
                      <a:pt x="18" y="0"/>
                    </a:cubicBezTo>
                    <a:cubicBezTo>
                      <a:pt x="12" y="0"/>
                      <a:pt x="0" y="0"/>
                      <a:pt x="0" y="24"/>
                    </a:cubicBezTo>
                    <a:cubicBezTo>
                      <a:pt x="0" y="33"/>
                      <a:pt x="4" y="48"/>
                      <a:pt x="16" y="60"/>
                    </a:cubicBezTo>
                    <a:cubicBezTo>
                      <a:pt x="25" y="69"/>
                      <a:pt x="25" y="83"/>
                      <a:pt x="26" y="90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5"/>
                      <a:pt x="26" y="125"/>
                      <a:pt x="26" y="125"/>
                    </a:cubicBezTo>
                    <a:cubicBezTo>
                      <a:pt x="26" y="206"/>
                      <a:pt x="26" y="206"/>
                      <a:pt x="26" y="206"/>
                    </a:cubicBezTo>
                    <a:cubicBezTo>
                      <a:pt x="44" y="206"/>
                      <a:pt x="44" y="206"/>
                      <a:pt x="44" y="206"/>
                    </a:cubicBezTo>
                    <a:cubicBezTo>
                      <a:pt x="56" y="149"/>
                      <a:pt x="56" y="149"/>
                      <a:pt x="56" y="149"/>
                    </a:cubicBezTo>
                    <a:cubicBezTo>
                      <a:pt x="69" y="206"/>
                      <a:pt x="69" y="206"/>
                      <a:pt x="69" y="206"/>
                    </a:cubicBezTo>
                    <a:cubicBezTo>
                      <a:pt x="89" y="206"/>
                      <a:pt x="89" y="206"/>
                      <a:pt x="89" y="206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16"/>
                      <a:pt x="89" y="116"/>
                      <a:pt x="89" y="116"/>
                    </a:cubicBezTo>
                    <a:cubicBezTo>
                      <a:pt x="89" y="67"/>
                      <a:pt x="89" y="67"/>
                      <a:pt x="89" y="67"/>
                    </a:cubicBezTo>
                    <a:cubicBezTo>
                      <a:pt x="89" y="59"/>
                      <a:pt x="88" y="54"/>
                      <a:pt x="83" y="49"/>
                    </a:cubicBezTo>
                    <a:cubicBezTo>
                      <a:pt x="78" y="44"/>
                      <a:pt x="71" y="42"/>
                      <a:pt x="63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132" name="Freeform 67"/>
              <p:cNvSpPr>
                <a:spLocks/>
              </p:cNvSpPr>
              <p:nvPr/>
            </p:nvSpPr>
            <p:spPr bwMode="auto">
              <a:xfrm>
                <a:off x="3748165" y="2506214"/>
                <a:ext cx="378245" cy="1054235"/>
              </a:xfrm>
              <a:custGeom>
                <a:avLst/>
                <a:gdLst>
                  <a:gd name="T0" fmla="*/ 63 w 76"/>
                  <a:gd name="T1" fmla="*/ 51 h 190"/>
                  <a:gd name="T2" fmla="*/ 76 w 76"/>
                  <a:gd name="T3" fmla="*/ 21 h 190"/>
                  <a:gd name="T4" fmla="*/ 63 w 76"/>
                  <a:gd name="T5" fmla="*/ 2 h 190"/>
                  <a:gd name="T6" fmla="*/ 33 w 76"/>
                  <a:gd name="T7" fmla="*/ 37 h 190"/>
                  <a:gd name="T8" fmla="*/ 22 w 76"/>
                  <a:gd name="T9" fmla="*/ 37 h 190"/>
                  <a:gd name="T10" fmla="*/ 6 w 76"/>
                  <a:gd name="T11" fmla="*/ 46 h 190"/>
                  <a:gd name="T12" fmla="*/ 3 w 76"/>
                  <a:gd name="T13" fmla="*/ 51 h 190"/>
                  <a:gd name="T14" fmla="*/ 2 w 76"/>
                  <a:gd name="T15" fmla="*/ 57 h 190"/>
                  <a:gd name="T16" fmla="*/ 2 w 76"/>
                  <a:gd name="T17" fmla="*/ 94 h 190"/>
                  <a:gd name="T18" fmla="*/ 0 w 76"/>
                  <a:gd name="T19" fmla="*/ 146 h 190"/>
                  <a:gd name="T20" fmla="*/ 17 w 76"/>
                  <a:gd name="T21" fmla="*/ 147 h 190"/>
                  <a:gd name="T22" fmla="*/ 21 w 76"/>
                  <a:gd name="T23" fmla="*/ 190 h 190"/>
                  <a:gd name="T24" fmla="*/ 39 w 76"/>
                  <a:gd name="T25" fmla="*/ 190 h 190"/>
                  <a:gd name="T26" fmla="*/ 46 w 76"/>
                  <a:gd name="T27" fmla="*/ 148 h 190"/>
                  <a:gd name="T28" fmla="*/ 58 w 76"/>
                  <a:gd name="T29" fmla="*/ 148 h 190"/>
                  <a:gd name="T30" fmla="*/ 56 w 76"/>
                  <a:gd name="T31" fmla="*/ 100 h 190"/>
                  <a:gd name="T32" fmla="*/ 63 w 76"/>
                  <a:gd name="T33" fmla="*/ 5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90">
                    <a:moveTo>
                      <a:pt x="63" y="51"/>
                    </a:moveTo>
                    <a:cubicBezTo>
                      <a:pt x="73" y="41"/>
                      <a:pt x="76" y="28"/>
                      <a:pt x="76" y="21"/>
                    </a:cubicBezTo>
                    <a:cubicBezTo>
                      <a:pt x="76" y="0"/>
                      <a:pt x="68" y="2"/>
                      <a:pt x="63" y="2"/>
                    </a:cubicBezTo>
                    <a:cubicBezTo>
                      <a:pt x="63" y="19"/>
                      <a:pt x="56" y="37"/>
                      <a:pt x="33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5" y="37"/>
                      <a:pt x="9" y="41"/>
                      <a:pt x="6" y="46"/>
                    </a:cubicBezTo>
                    <a:cubicBezTo>
                      <a:pt x="4" y="47"/>
                      <a:pt x="3" y="49"/>
                      <a:pt x="3" y="51"/>
                    </a:cubicBezTo>
                    <a:cubicBezTo>
                      <a:pt x="2" y="53"/>
                      <a:pt x="2" y="55"/>
                      <a:pt x="2" y="57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17" y="147"/>
                      <a:pt x="17" y="147"/>
                      <a:pt x="17" y="147"/>
                    </a:cubicBezTo>
                    <a:cubicBezTo>
                      <a:pt x="21" y="190"/>
                      <a:pt x="21" y="190"/>
                      <a:pt x="21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100"/>
                      <a:pt x="55" y="58"/>
                      <a:pt x="63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</p:grpSp>
      <p:grpSp>
        <p:nvGrpSpPr>
          <p:cNvPr id="133" name="Group 132"/>
          <p:cNvGrpSpPr/>
          <p:nvPr/>
        </p:nvGrpSpPr>
        <p:grpSpPr>
          <a:xfrm>
            <a:off x="5449909" y="3420051"/>
            <a:ext cx="517090" cy="570982"/>
            <a:chOff x="1873997" y="4293305"/>
            <a:chExt cx="1073211" cy="1317916"/>
          </a:xfrm>
        </p:grpSpPr>
        <p:grpSp>
          <p:nvGrpSpPr>
            <p:cNvPr id="134" name="Group 209"/>
            <p:cNvGrpSpPr/>
            <p:nvPr/>
          </p:nvGrpSpPr>
          <p:grpSpPr>
            <a:xfrm>
              <a:off x="2099798" y="4686221"/>
              <a:ext cx="569946" cy="738830"/>
              <a:chOff x="6873880" y="4046538"/>
              <a:chExt cx="1946269" cy="2351089"/>
            </a:xfrm>
            <a:solidFill>
              <a:schemeClr val="bg1"/>
            </a:solidFill>
          </p:grpSpPr>
          <p:sp>
            <p:nvSpPr>
              <p:cNvPr id="140" name="Oval 60"/>
              <p:cNvSpPr>
                <a:spLocks noChangeArrowheads="1"/>
              </p:cNvSpPr>
              <p:nvPr/>
            </p:nvSpPr>
            <p:spPr bwMode="auto">
              <a:xfrm>
                <a:off x="8072438" y="4159250"/>
                <a:ext cx="385763" cy="38417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141" name="Oval 61"/>
              <p:cNvSpPr>
                <a:spLocks noChangeArrowheads="1"/>
              </p:cNvSpPr>
              <p:nvPr/>
            </p:nvSpPr>
            <p:spPr bwMode="auto">
              <a:xfrm>
                <a:off x="7304088" y="4046538"/>
                <a:ext cx="406400" cy="406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142" name="Freeform 62"/>
              <p:cNvSpPr>
                <a:spLocks/>
              </p:cNvSpPr>
              <p:nvPr/>
            </p:nvSpPr>
            <p:spPr bwMode="auto">
              <a:xfrm>
                <a:off x="6873880" y="4068761"/>
                <a:ext cx="1006476" cy="2328866"/>
              </a:xfrm>
              <a:custGeom>
                <a:avLst/>
                <a:gdLst>
                  <a:gd name="T0" fmla="*/ 63 w 89"/>
                  <a:gd name="T1" fmla="*/ 42 h 206"/>
                  <a:gd name="T2" fmla="*/ 60 w 89"/>
                  <a:gd name="T3" fmla="*/ 42 h 206"/>
                  <a:gd name="T4" fmla="*/ 63 w 89"/>
                  <a:gd name="T5" fmla="*/ 66 h 206"/>
                  <a:gd name="T6" fmla="*/ 56 w 89"/>
                  <a:gd name="T7" fmla="*/ 73 h 206"/>
                  <a:gd name="T8" fmla="*/ 49 w 89"/>
                  <a:gd name="T9" fmla="*/ 66 h 206"/>
                  <a:gd name="T10" fmla="*/ 52 w 89"/>
                  <a:gd name="T11" fmla="*/ 42 h 206"/>
                  <a:gd name="T12" fmla="*/ 49 w 89"/>
                  <a:gd name="T13" fmla="*/ 42 h 206"/>
                  <a:gd name="T14" fmla="*/ 18 w 89"/>
                  <a:gd name="T15" fmla="*/ 0 h 206"/>
                  <a:gd name="T16" fmla="*/ 0 w 89"/>
                  <a:gd name="T17" fmla="*/ 24 h 206"/>
                  <a:gd name="T18" fmla="*/ 16 w 89"/>
                  <a:gd name="T19" fmla="*/ 60 h 206"/>
                  <a:gd name="T20" fmla="*/ 26 w 89"/>
                  <a:gd name="T21" fmla="*/ 90 h 206"/>
                  <a:gd name="T22" fmla="*/ 26 w 89"/>
                  <a:gd name="T23" fmla="*/ 96 h 206"/>
                  <a:gd name="T24" fmla="*/ 26 w 89"/>
                  <a:gd name="T25" fmla="*/ 123 h 206"/>
                  <a:gd name="T26" fmla="*/ 26 w 89"/>
                  <a:gd name="T27" fmla="*/ 125 h 206"/>
                  <a:gd name="T28" fmla="*/ 26 w 89"/>
                  <a:gd name="T29" fmla="*/ 206 h 206"/>
                  <a:gd name="T30" fmla="*/ 44 w 89"/>
                  <a:gd name="T31" fmla="*/ 206 h 206"/>
                  <a:gd name="T32" fmla="*/ 56 w 89"/>
                  <a:gd name="T33" fmla="*/ 149 h 206"/>
                  <a:gd name="T34" fmla="*/ 69 w 89"/>
                  <a:gd name="T35" fmla="*/ 206 h 206"/>
                  <a:gd name="T36" fmla="*/ 89 w 89"/>
                  <a:gd name="T37" fmla="*/ 206 h 206"/>
                  <a:gd name="T38" fmla="*/ 89 w 89"/>
                  <a:gd name="T39" fmla="*/ 125 h 206"/>
                  <a:gd name="T40" fmla="*/ 89 w 89"/>
                  <a:gd name="T41" fmla="*/ 116 h 206"/>
                  <a:gd name="T42" fmla="*/ 89 w 89"/>
                  <a:gd name="T43" fmla="*/ 67 h 206"/>
                  <a:gd name="T44" fmla="*/ 83 w 89"/>
                  <a:gd name="T45" fmla="*/ 49 h 206"/>
                  <a:gd name="T46" fmla="*/ 63 w 89"/>
                  <a:gd name="T47" fmla="*/ 42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9" h="206">
                    <a:moveTo>
                      <a:pt x="63" y="42"/>
                    </a:moveTo>
                    <a:cubicBezTo>
                      <a:pt x="60" y="42"/>
                      <a:pt x="60" y="42"/>
                      <a:pt x="60" y="42"/>
                    </a:cubicBezTo>
                    <a:cubicBezTo>
                      <a:pt x="63" y="66"/>
                      <a:pt x="63" y="66"/>
                      <a:pt x="63" y="66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22" y="42"/>
                      <a:pt x="18" y="21"/>
                      <a:pt x="18" y="0"/>
                    </a:cubicBezTo>
                    <a:cubicBezTo>
                      <a:pt x="12" y="0"/>
                      <a:pt x="0" y="0"/>
                      <a:pt x="0" y="24"/>
                    </a:cubicBezTo>
                    <a:cubicBezTo>
                      <a:pt x="0" y="33"/>
                      <a:pt x="4" y="48"/>
                      <a:pt x="16" y="60"/>
                    </a:cubicBezTo>
                    <a:cubicBezTo>
                      <a:pt x="25" y="69"/>
                      <a:pt x="25" y="83"/>
                      <a:pt x="26" y="90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5"/>
                      <a:pt x="26" y="125"/>
                      <a:pt x="26" y="125"/>
                    </a:cubicBezTo>
                    <a:cubicBezTo>
                      <a:pt x="26" y="206"/>
                      <a:pt x="26" y="206"/>
                      <a:pt x="26" y="206"/>
                    </a:cubicBezTo>
                    <a:cubicBezTo>
                      <a:pt x="44" y="206"/>
                      <a:pt x="44" y="206"/>
                      <a:pt x="44" y="206"/>
                    </a:cubicBezTo>
                    <a:cubicBezTo>
                      <a:pt x="56" y="149"/>
                      <a:pt x="56" y="149"/>
                      <a:pt x="56" y="149"/>
                    </a:cubicBezTo>
                    <a:cubicBezTo>
                      <a:pt x="69" y="206"/>
                      <a:pt x="69" y="206"/>
                      <a:pt x="69" y="206"/>
                    </a:cubicBezTo>
                    <a:cubicBezTo>
                      <a:pt x="89" y="206"/>
                      <a:pt x="89" y="206"/>
                      <a:pt x="89" y="206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16"/>
                      <a:pt x="89" y="116"/>
                      <a:pt x="89" y="116"/>
                    </a:cubicBezTo>
                    <a:cubicBezTo>
                      <a:pt x="89" y="67"/>
                      <a:pt x="89" y="67"/>
                      <a:pt x="89" y="67"/>
                    </a:cubicBezTo>
                    <a:cubicBezTo>
                      <a:pt x="89" y="59"/>
                      <a:pt x="88" y="54"/>
                      <a:pt x="83" y="49"/>
                    </a:cubicBezTo>
                    <a:cubicBezTo>
                      <a:pt x="78" y="44"/>
                      <a:pt x="71" y="42"/>
                      <a:pt x="63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143" name="Freeform 63"/>
              <p:cNvSpPr>
                <a:spLocks/>
              </p:cNvSpPr>
              <p:nvPr/>
            </p:nvSpPr>
            <p:spPr bwMode="auto">
              <a:xfrm>
                <a:off x="7959724" y="4249739"/>
                <a:ext cx="860425" cy="2147888"/>
              </a:xfrm>
              <a:custGeom>
                <a:avLst/>
                <a:gdLst>
                  <a:gd name="T0" fmla="*/ 63 w 76"/>
                  <a:gd name="T1" fmla="*/ 51 h 190"/>
                  <a:gd name="T2" fmla="*/ 76 w 76"/>
                  <a:gd name="T3" fmla="*/ 21 h 190"/>
                  <a:gd name="T4" fmla="*/ 63 w 76"/>
                  <a:gd name="T5" fmla="*/ 2 h 190"/>
                  <a:gd name="T6" fmla="*/ 33 w 76"/>
                  <a:gd name="T7" fmla="*/ 37 h 190"/>
                  <a:gd name="T8" fmla="*/ 22 w 76"/>
                  <a:gd name="T9" fmla="*/ 37 h 190"/>
                  <a:gd name="T10" fmla="*/ 6 w 76"/>
                  <a:gd name="T11" fmla="*/ 46 h 190"/>
                  <a:gd name="T12" fmla="*/ 3 w 76"/>
                  <a:gd name="T13" fmla="*/ 51 h 190"/>
                  <a:gd name="T14" fmla="*/ 2 w 76"/>
                  <a:gd name="T15" fmla="*/ 57 h 190"/>
                  <a:gd name="T16" fmla="*/ 2 w 76"/>
                  <a:gd name="T17" fmla="*/ 94 h 190"/>
                  <a:gd name="T18" fmla="*/ 0 w 76"/>
                  <a:gd name="T19" fmla="*/ 146 h 190"/>
                  <a:gd name="T20" fmla="*/ 17 w 76"/>
                  <a:gd name="T21" fmla="*/ 147 h 190"/>
                  <a:gd name="T22" fmla="*/ 21 w 76"/>
                  <a:gd name="T23" fmla="*/ 190 h 190"/>
                  <a:gd name="T24" fmla="*/ 39 w 76"/>
                  <a:gd name="T25" fmla="*/ 190 h 190"/>
                  <a:gd name="T26" fmla="*/ 46 w 76"/>
                  <a:gd name="T27" fmla="*/ 148 h 190"/>
                  <a:gd name="T28" fmla="*/ 58 w 76"/>
                  <a:gd name="T29" fmla="*/ 148 h 190"/>
                  <a:gd name="T30" fmla="*/ 56 w 76"/>
                  <a:gd name="T31" fmla="*/ 100 h 190"/>
                  <a:gd name="T32" fmla="*/ 63 w 76"/>
                  <a:gd name="T33" fmla="*/ 5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90">
                    <a:moveTo>
                      <a:pt x="63" y="51"/>
                    </a:moveTo>
                    <a:cubicBezTo>
                      <a:pt x="73" y="41"/>
                      <a:pt x="76" y="28"/>
                      <a:pt x="76" y="21"/>
                    </a:cubicBezTo>
                    <a:cubicBezTo>
                      <a:pt x="76" y="0"/>
                      <a:pt x="68" y="2"/>
                      <a:pt x="63" y="2"/>
                    </a:cubicBezTo>
                    <a:cubicBezTo>
                      <a:pt x="63" y="19"/>
                      <a:pt x="56" y="37"/>
                      <a:pt x="33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5" y="37"/>
                      <a:pt x="9" y="41"/>
                      <a:pt x="6" y="46"/>
                    </a:cubicBezTo>
                    <a:cubicBezTo>
                      <a:pt x="4" y="47"/>
                      <a:pt x="3" y="49"/>
                      <a:pt x="3" y="51"/>
                    </a:cubicBezTo>
                    <a:cubicBezTo>
                      <a:pt x="2" y="53"/>
                      <a:pt x="2" y="55"/>
                      <a:pt x="2" y="57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17" y="147"/>
                      <a:pt x="17" y="147"/>
                      <a:pt x="17" y="147"/>
                    </a:cubicBezTo>
                    <a:cubicBezTo>
                      <a:pt x="21" y="190"/>
                      <a:pt x="21" y="190"/>
                      <a:pt x="21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100"/>
                      <a:pt x="55" y="58"/>
                      <a:pt x="63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  <p:grpSp>
          <p:nvGrpSpPr>
            <p:cNvPr id="135" name="Grupp 10"/>
            <p:cNvGrpSpPr/>
            <p:nvPr/>
          </p:nvGrpSpPr>
          <p:grpSpPr>
            <a:xfrm>
              <a:off x="1873997" y="4293305"/>
              <a:ext cx="1073211" cy="1317916"/>
              <a:chOff x="1873997" y="3546277"/>
              <a:chExt cx="1613044" cy="1980837"/>
            </a:xfrm>
          </p:grpSpPr>
          <p:sp>
            <p:nvSpPr>
              <p:cNvPr id="136" name="Freeform 60"/>
              <p:cNvSpPr>
                <a:spLocks/>
              </p:cNvSpPr>
              <p:nvPr/>
            </p:nvSpPr>
            <p:spPr bwMode="auto">
              <a:xfrm rot="16200000">
                <a:off x="1690100" y="3730174"/>
                <a:ext cx="1980837" cy="1613044"/>
              </a:xfrm>
              <a:custGeom>
                <a:avLst/>
                <a:gdLst>
                  <a:gd name="T0" fmla="*/ 0 w 157"/>
                  <a:gd name="T1" fmla="*/ 133 h 133"/>
                  <a:gd name="T2" fmla="*/ 21 w 157"/>
                  <a:gd name="T3" fmla="*/ 133 h 133"/>
                  <a:gd name="T4" fmla="*/ 57 w 157"/>
                  <a:gd name="T5" fmla="*/ 133 h 133"/>
                  <a:gd name="T6" fmla="*/ 57 w 157"/>
                  <a:gd name="T7" fmla="*/ 128 h 133"/>
                  <a:gd name="T8" fmla="*/ 48 w 157"/>
                  <a:gd name="T9" fmla="*/ 120 h 133"/>
                  <a:gd name="T10" fmla="*/ 57 w 157"/>
                  <a:gd name="T11" fmla="*/ 109 h 133"/>
                  <a:gd name="T12" fmla="*/ 76 w 157"/>
                  <a:gd name="T13" fmla="*/ 109 h 133"/>
                  <a:gd name="T14" fmla="*/ 85 w 157"/>
                  <a:gd name="T15" fmla="*/ 120 h 133"/>
                  <a:gd name="T16" fmla="*/ 76 w 157"/>
                  <a:gd name="T17" fmla="*/ 128 h 133"/>
                  <a:gd name="T18" fmla="*/ 76 w 157"/>
                  <a:gd name="T19" fmla="*/ 133 h 133"/>
                  <a:gd name="T20" fmla="*/ 88 w 157"/>
                  <a:gd name="T21" fmla="*/ 133 h 133"/>
                  <a:gd name="T22" fmla="*/ 133 w 157"/>
                  <a:gd name="T23" fmla="*/ 133 h 133"/>
                  <a:gd name="T24" fmla="*/ 133 w 157"/>
                  <a:gd name="T25" fmla="*/ 76 h 133"/>
                  <a:gd name="T26" fmla="*/ 138 w 157"/>
                  <a:gd name="T27" fmla="*/ 76 h 133"/>
                  <a:gd name="T28" fmla="*/ 146 w 157"/>
                  <a:gd name="T29" fmla="*/ 85 h 133"/>
                  <a:gd name="T30" fmla="*/ 157 w 157"/>
                  <a:gd name="T31" fmla="*/ 76 h 133"/>
                  <a:gd name="T32" fmla="*/ 157 w 157"/>
                  <a:gd name="T33" fmla="*/ 57 h 133"/>
                  <a:gd name="T34" fmla="*/ 146 w 157"/>
                  <a:gd name="T35" fmla="*/ 48 h 133"/>
                  <a:gd name="T36" fmla="*/ 138 w 157"/>
                  <a:gd name="T37" fmla="*/ 57 h 133"/>
                  <a:gd name="T38" fmla="*/ 133 w 157"/>
                  <a:gd name="T39" fmla="*/ 57 h 133"/>
                  <a:gd name="T40" fmla="*/ 133 w 157"/>
                  <a:gd name="T41" fmla="*/ 0 h 133"/>
                  <a:gd name="T42" fmla="*/ 133 w 157"/>
                  <a:gd name="T43" fmla="*/ 0 h 133"/>
                  <a:gd name="T44" fmla="*/ 133 w 157"/>
                  <a:gd name="T45" fmla="*/ 0 h 133"/>
                  <a:gd name="T46" fmla="*/ 0 w 157"/>
                  <a:gd name="T47" fmla="*/ 0 h 133"/>
                  <a:gd name="T48" fmla="*/ 0 w 157"/>
                  <a:gd name="T4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33">
                    <a:moveTo>
                      <a:pt x="0" y="133"/>
                    </a:moveTo>
                    <a:cubicBezTo>
                      <a:pt x="21" y="133"/>
                      <a:pt x="21" y="133"/>
                      <a:pt x="21" y="133"/>
                    </a:cubicBezTo>
                    <a:cubicBezTo>
                      <a:pt x="57" y="133"/>
                      <a:pt x="57" y="133"/>
                      <a:pt x="57" y="133"/>
                    </a:cubicBezTo>
                    <a:cubicBezTo>
                      <a:pt x="57" y="128"/>
                      <a:pt x="57" y="128"/>
                      <a:pt x="57" y="128"/>
                    </a:cubicBezTo>
                    <a:cubicBezTo>
                      <a:pt x="52" y="127"/>
                      <a:pt x="48" y="125"/>
                      <a:pt x="48" y="120"/>
                    </a:cubicBezTo>
                    <a:cubicBezTo>
                      <a:pt x="48" y="115"/>
                      <a:pt x="52" y="109"/>
                      <a:pt x="57" y="109"/>
                    </a:cubicBezTo>
                    <a:cubicBezTo>
                      <a:pt x="76" y="109"/>
                      <a:pt x="76" y="109"/>
                      <a:pt x="76" y="109"/>
                    </a:cubicBezTo>
                    <a:cubicBezTo>
                      <a:pt x="81" y="109"/>
                      <a:pt x="85" y="115"/>
                      <a:pt x="85" y="120"/>
                    </a:cubicBezTo>
                    <a:cubicBezTo>
                      <a:pt x="85" y="125"/>
                      <a:pt x="80" y="127"/>
                      <a:pt x="76" y="128"/>
                    </a:cubicBezTo>
                    <a:cubicBezTo>
                      <a:pt x="76" y="133"/>
                      <a:pt x="76" y="133"/>
                      <a:pt x="76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133" y="133"/>
                      <a:pt x="133" y="133"/>
                      <a:pt x="133" y="133"/>
                    </a:cubicBezTo>
                    <a:cubicBezTo>
                      <a:pt x="133" y="76"/>
                      <a:pt x="133" y="76"/>
                      <a:pt x="133" y="76"/>
                    </a:cubicBezTo>
                    <a:cubicBezTo>
                      <a:pt x="138" y="76"/>
                      <a:pt x="138" y="76"/>
                      <a:pt x="138" y="76"/>
                    </a:cubicBezTo>
                    <a:cubicBezTo>
                      <a:pt x="138" y="80"/>
                      <a:pt x="141" y="85"/>
                      <a:pt x="146" y="85"/>
                    </a:cubicBezTo>
                    <a:cubicBezTo>
                      <a:pt x="151" y="85"/>
                      <a:pt x="157" y="81"/>
                      <a:pt x="157" y="76"/>
                    </a:cubicBezTo>
                    <a:cubicBezTo>
                      <a:pt x="157" y="57"/>
                      <a:pt x="157" y="57"/>
                      <a:pt x="157" y="57"/>
                    </a:cubicBezTo>
                    <a:cubicBezTo>
                      <a:pt x="157" y="52"/>
                      <a:pt x="151" y="48"/>
                      <a:pt x="146" y="48"/>
                    </a:cubicBezTo>
                    <a:cubicBezTo>
                      <a:pt x="141" y="48"/>
                      <a:pt x="138" y="52"/>
                      <a:pt x="138" y="57"/>
                    </a:cubicBezTo>
                    <a:cubicBezTo>
                      <a:pt x="133" y="57"/>
                      <a:pt x="133" y="57"/>
                      <a:pt x="133" y="57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3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4" b="0" i="0" u="none" strike="noStrike" kern="1200" cap="none" spc="0" normalizeH="0" baseline="0" noProof="0" dirty="0">
                  <a:ln w="76200" cmpd="sng">
                    <a:solidFill>
                      <a:prstClr val="white"/>
                    </a:solidFill>
                  </a:ln>
                  <a:solidFill>
                    <a:srgbClr val="0E97C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grpSp>
            <p:nvGrpSpPr>
              <p:cNvPr id="137" name="Grupp 75"/>
              <p:cNvGrpSpPr/>
              <p:nvPr/>
            </p:nvGrpSpPr>
            <p:grpSpPr>
              <a:xfrm>
                <a:off x="2142879" y="4280411"/>
                <a:ext cx="909434" cy="810832"/>
                <a:chOff x="1412330" y="4262837"/>
                <a:chExt cx="995860" cy="887888"/>
              </a:xfrm>
            </p:grpSpPr>
            <p:sp>
              <p:nvSpPr>
                <p:cNvPr id="138" name="Freeform 68"/>
                <p:cNvSpPr>
                  <a:spLocks/>
                </p:cNvSpPr>
                <p:nvPr/>
              </p:nvSpPr>
              <p:spPr bwMode="auto">
                <a:xfrm>
                  <a:off x="1412330" y="4262837"/>
                  <a:ext cx="952647" cy="887888"/>
                </a:xfrm>
                <a:custGeom>
                  <a:avLst/>
                  <a:gdLst>
                    <a:gd name="T0" fmla="*/ 1353 w 1353"/>
                    <a:gd name="T1" fmla="*/ 1212 h 1212"/>
                    <a:gd name="T2" fmla="*/ 0 w 1353"/>
                    <a:gd name="T3" fmla="*/ 1212 h 1212"/>
                    <a:gd name="T4" fmla="*/ 0 w 1353"/>
                    <a:gd name="T5" fmla="*/ 0 h 1212"/>
                    <a:gd name="T6" fmla="*/ 64 w 1353"/>
                    <a:gd name="T7" fmla="*/ 0 h 1212"/>
                    <a:gd name="T8" fmla="*/ 64 w 1353"/>
                    <a:gd name="T9" fmla="*/ 1155 h 1212"/>
                    <a:gd name="T10" fmla="*/ 1353 w 1353"/>
                    <a:gd name="T11" fmla="*/ 1155 h 1212"/>
                    <a:gd name="T12" fmla="*/ 1353 w 1353"/>
                    <a:gd name="T13" fmla="*/ 1212 h 1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53" h="1212">
                      <a:moveTo>
                        <a:pt x="1353" y="1212"/>
                      </a:moveTo>
                      <a:lnTo>
                        <a:pt x="0" y="1212"/>
                      </a:lnTo>
                      <a:lnTo>
                        <a:pt x="0" y="0"/>
                      </a:lnTo>
                      <a:lnTo>
                        <a:pt x="64" y="0"/>
                      </a:lnTo>
                      <a:lnTo>
                        <a:pt x="64" y="1155"/>
                      </a:lnTo>
                      <a:lnTo>
                        <a:pt x="1353" y="1155"/>
                      </a:lnTo>
                      <a:lnTo>
                        <a:pt x="1353" y="12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82918" tIns="41459" rIns="82918" bIns="41459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97754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95507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93261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991015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488768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86522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84275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982029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1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1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404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endParaRPr>
                </a:p>
              </p:txBody>
            </p:sp>
            <p:sp>
              <p:nvSpPr>
                <p:cNvPr id="139" name="Freeform 69"/>
                <p:cNvSpPr>
                  <a:spLocks/>
                </p:cNvSpPr>
                <p:nvPr/>
              </p:nvSpPr>
              <p:spPr bwMode="auto">
                <a:xfrm>
                  <a:off x="1520320" y="4493875"/>
                  <a:ext cx="887870" cy="506946"/>
                </a:xfrm>
                <a:custGeom>
                  <a:avLst/>
                  <a:gdLst>
                    <a:gd name="T0" fmla="*/ 93 w 1261"/>
                    <a:gd name="T1" fmla="*/ 692 h 692"/>
                    <a:gd name="T2" fmla="*/ 0 w 1261"/>
                    <a:gd name="T3" fmla="*/ 613 h 692"/>
                    <a:gd name="T4" fmla="*/ 321 w 1261"/>
                    <a:gd name="T5" fmla="*/ 243 h 692"/>
                    <a:gd name="T6" fmla="*/ 478 w 1261"/>
                    <a:gd name="T7" fmla="*/ 350 h 692"/>
                    <a:gd name="T8" fmla="*/ 670 w 1261"/>
                    <a:gd name="T9" fmla="*/ 72 h 692"/>
                    <a:gd name="T10" fmla="*/ 912 w 1261"/>
                    <a:gd name="T11" fmla="*/ 335 h 692"/>
                    <a:gd name="T12" fmla="*/ 1168 w 1261"/>
                    <a:gd name="T13" fmla="*/ 0 h 692"/>
                    <a:gd name="T14" fmla="*/ 1261 w 1261"/>
                    <a:gd name="T15" fmla="*/ 72 h 692"/>
                    <a:gd name="T16" fmla="*/ 912 w 1261"/>
                    <a:gd name="T17" fmla="*/ 521 h 692"/>
                    <a:gd name="T18" fmla="*/ 684 w 1261"/>
                    <a:gd name="T19" fmla="*/ 257 h 692"/>
                    <a:gd name="T20" fmla="*/ 506 w 1261"/>
                    <a:gd name="T21" fmla="*/ 514 h 692"/>
                    <a:gd name="T22" fmla="*/ 342 w 1261"/>
                    <a:gd name="T23" fmla="*/ 399 h 692"/>
                    <a:gd name="T24" fmla="*/ 93 w 1261"/>
                    <a:gd name="T25" fmla="*/ 692 h 6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61" h="692">
                      <a:moveTo>
                        <a:pt x="93" y="692"/>
                      </a:moveTo>
                      <a:lnTo>
                        <a:pt x="0" y="613"/>
                      </a:lnTo>
                      <a:lnTo>
                        <a:pt x="321" y="243"/>
                      </a:lnTo>
                      <a:lnTo>
                        <a:pt x="478" y="350"/>
                      </a:lnTo>
                      <a:lnTo>
                        <a:pt x="670" y="72"/>
                      </a:lnTo>
                      <a:lnTo>
                        <a:pt x="912" y="335"/>
                      </a:lnTo>
                      <a:lnTo>
                        <a:pt x="1168" y="0"/>
                      </a:lnTo>
                      <a:lnTo>
                        <a:pt x="1261" y="72"/>
                      </a:lnTo>
                      <a:lnTo>
                        <a:pt x="912" y="521"/>
                      </a:lnTo>
                      <a:lnTo>
                        <a:pt x="684" y="257"/>
                      </a:lnTo>
                      <a:lnTo>
                        <a:pt x="506" y="514"/>
                      </a:lnTo>
                      <a:lnTo>
                        <a:pt x="342" y="399"/>
                      </a:lnTo>
                      <a:lnTo>
                        <a:pt x="93" y="69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82918" tIns="41459" rIns="82918" bIns="41459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97754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95507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93261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991015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488768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86522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84275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982029" algn="l" defTabSz="497754" rtl="0" eaLnBrk="1" latinLnBrk="0" hangingPunct="1"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1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1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404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endParaRPr>
                </a:p>
              </p:txBody>
            </p:sp>
          </p:grpSp>
        </p:grpSp>
      </p:grpSp>
      <p:grpSp>
        <p:nvGrpSpPr>
          <p:cNvPr id="144" name="Group 143"/>
          <p:cNvGrpSpPr/>
          <p:nvPr/>
        </p:nvGrpSpPr>
        <p:grpSpPr>
          <a:xfrm>
            <a:off x="5311966" y="1044363"/>
            <a:ext cx="577287" cy="474767"/>
            <a:chOff x="1873997" y="1681719"/>
            <a:chExt cx="1268234" cy="1074525"/>
          </a:xfrm>
        </p:grpSpPr>
        <p:sp>
          <p:nvSpPr>
            <p:cNvPr id="145" name="Freeform 67"/>
            <p:cNvSpPr>
              <a:spLocks/>
            </p:cNvSpPr>
            <p:nvPr/>
          </p:nvSpPr>
          <p:spPr bwMode="auto">
            <a:xfrm>
              <a:off x="1873997" y="1681719"/>
              <a:ext cx="1268234" cy="1074525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1"/>
            </a:solidFill>
            <a:ln w="38100" cmpd="sng">
              <a:noFill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1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4" b="0" i="0" u="none" strike="noStrike" kern="1200" cap="none" spc="0" normalizeH="0" baseline="0" noProof="0" dirty="0">
                <a:ln>
                  <a:noFill/>
                </a:ln>
                <a:solidFill>
                  <a:srgbClr val="0E97C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grpSp>
          <p:nvGrpSpPr>
            <p:cNvPr id="146" name="Group 206"/>
            <p:cNvGrpSpPr/>
            <p:nvPr/>
          </p:nvGrpSpPr>
          <p:grpSpPr>
            <a:xfrm>
              <a:off x="2109507" y="1897288"/>
              <a:ext cx="593250" cy="482733"/>
              <a:chOff x="4291699" y="2425110"/>
              <a:chExt cx="1925058" cy="1566436"/>
            </a:xfrm>
            <a:solidFill>
              <a:schemeClr val="bg1"/>
            </a:solidFill>
          </p:grpSpPr>
          <p:sp>
            <p:nvSpPr>
              <p:cNvPr id="147" name="Freeform 32"/>
              <p:cNvSpPr>
                <a:spLocks/>
              </p:cNvSpPr>
              <p:nvPr/>
            </p:nvSpPr>
            <p:spPr bwMode="auto">
              <a:xfrm>
                <a:off x="5077736" y="2978832"/>
                <a:ext cx="1139021" cy="1012714"/>
              </a:xfrm>
              <a:custGeom>
                <a:avLst/>
                <a:gdLst>
                  <a:gd name="T0" fmla="*/ 69 w 142"/>
                  <a:gd name="T1" fmla="*/ 105 h 126"/>
                  <a:gd name="T2" fmla="*/ 70 w 142"/>
                  <a:gd name="T3" fmla="*/ 106 h 126"/>
                  <a:gd name="T4" fmla="*/ 88 w 142"/>
                  <a:gd name="T5" fmla="*/ 117 h 126"/>
                  <a:gd name="T6" fmla="*/ 109 w 142"/>
                  <a:gd name="T7" fmla="*/ 124 h 126"/>
                  <a:gd name="T8" fmla="*/ 114 w 142"/>
                  <a:gd name="T9" fmla="*/ 125 h 126"/>
                  <a:gd name="T10" fmla="*/ 118 w 142"/>
                  <a:gd name="T11" fmla="*/ 125 h 126"/>
                  <a:gd name="T12" fmla="*/ 120 w 142"/>
                  <a:gd name="T13" fmla="*/ 126 h 126"/>
                  <a:gd name="T14" fmla="*/ 120 w 142"/>
                  <a:gd name="T15" fmla="*/ 126 h 126"/>
                  <a:gd name="T16" fmla="*/ 120 w 142"/>
                  <a:gd name="T17" fmla="*/ 125 h 126"/>
                  <a:gd name="T18" fmla="*/ 121 w 142"/>
                  <a:gd name="T19" fmla="*/ 125 h 126"/>
                  <a:gd name="T20" fmla="*/ 121 w 142"/>
                  <a:gd name="T21" fmla="*/ 125 h 126"/>
                  <a:gd name="T22" fmla="*/ 121 w 142"/>
                  <a:gd name="T23" fmla="*/ 124 h 126"/>
                  <a:gd name="T24" fmla="*/ 119 w 142"/>
                  <a:gd name="T25" fmla="*/ 122 h 126"/>
                  <a:gd name="T26" fmla="*/ 115 w 142"/>
                  <a:gd name="T27" fmla="*/ 118 h 126"/>
                  <a:gd name="T28" fmla="*/ 111 w 142"/>
                  <a:gd name="T29" fmla="*/ 112 h 126"/>
                  <a:gd name="T30" fmla="*/ 108 w 142"/>
                  <a:gd name="T31" fmla="*/ 105 h 126"/>
                  <a:gd name="T32" fmla="*/ 105 w 142"/>
                  <a:gd name="T33" fmla="*/ 95 h 126"/>
                  <a:gd name="T34" fmla="*/ 105 w 142"/>
                  <a:gd name="T35" fmla="*/ 93 h 126"/>
                  <a:gd name="T36" fmla="*/ 106 w 142"/>
                  <a:gd name="T37" fmla="*/ 92 h 126"/>
                  <a:gd name="T38" fmla="*/ 133 w 142"/>
                  <a:gd name="T39" fmla="*/ 70 h 126"/>
                  <a:gd name="T40" fmla="*/ 142 w 142"/>
                  <a:gd name="T41" fmla="*/ 40 h 126"/>
                  <a:gd name="T42" fmla="*/ 136 w 142"/>
                  <a:gd name="T43" fmla="*/ 17 h 126"/>
                  <a:gd name="T44" fmla="*/ 123 w 142"/>
                  <a:gd name="T45" fmla="*/ 0 h 126"/>
                  <a:gd name="T46" fmla="*/ 123 w 142"/>
                  <a:gd name="T47" fmla="*/ 4 h 126"/>
                  <a:gd name="T48" fmla="*/ 114 w 142"/>
                  <a:gd name="T49" fmla="*/ 40 h 126"/>
                  <a:gd name="T50" fmla="*/ 89 w 142"/>
                  <a:gd name="T51" fmla="*/ 69 h 126"/>
                  <a:gd name="T52" fmla="*/ 53 w 142"/>
                  <a:gd name="T53" fmla="*/ 88 h 126"/>
                  <a:gd name="T54" fmla="*/ 8 w 142"/>
                  <a:gd name="T55" fmla="*/ 95 h 126"/>
                  <a:gd name="T56" fmla="*/ 0 w 142"/>
                  <a:gd name="T57" fmla="*/ 94 h 126"/>
                  <a:gd name="T58" fmla="*/ 20 w 142"/>
                  <a:gd name="T59" fmla="*/ 102 h 126"/>
                  <a:gd name="T60" fmla="*/ 51 w 142"/>
                  <a:gd name="T61" fmla="*/ 106 h 126"/>
                  <a:gd name="T62" fmla="*/ 60 w 142"/>
                  <a:gd name="T63" fmla="*/ 106 h 126"/>
                  <a:gd name="T64" fmla="*/ 68 w 142"/>
                  <a:gd name="T65" fmla="*/ 105 h 126"/>
                  <a:gd name="T66" fmla="*/ 69 w 142"/>
                  <a:gd name="T67" fmla="*/ 10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2" h="126">
                    <a:moveTo>
                      <a:pt x="69" y="105"/>
                    </a:moveTo>
                    <a:cubicBezTo>
                      <a:pt x="70" y="106"/>
                      <a:pt x="70" y="106"/>
                      <a:pt x="70" y="106"/>
                    </a:cubicBezTo>
                    <a:cubicBezTo>
                      <a:pt x="76" y="110"/>
                      <a:pt x="82" y="114"/>
                      <a:pt x="88" y="117"/>
                    </a:cubicBezTo>
                    <a:cubicBezTo>
                      <a:pt x="95" y="120"/>
                      <a:pt x="102" y="122"/>
                      <a:pt x="109" y="124"/>
                    </a:cubicBezTo>
                    <a:cubicBezTo>
                      <a:pt x="111" y="124"/>
                      <a:pt x="113" y="124"/>
                      <a:pt x="114" y="125"/>
                    </a:cubicBezTo>
                    <a:cubicBezTo>
                      <a:pt x="115" y="125"/>
                      <a:pt x="116" y="125"/>
                      <a:pt x="118" y="125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20" y="126"/>
                      <a:pt x="120" y="126"/>
                      <a:pt x="120" y="125"/>
                    </a:cubicBezTo>
                    <a:cubicBezTo>
                      <a:pt x="121" y="125"/>
                      <a:pt x="121" y="125"/>
                      <a:pt x="121" y="125"/>
                    </a:cubicBezTo>
                    <a:cubicBezTo>
                      <a:pt x="121" y="125"/>
                      <a:pt x="121" y="125"/>
                      <a:pt x="121" y="125"/>
                    </a:cubicBezTo>
                    <a:cubicBezTo>
                      <a:pt x="121" y="124"/>
                      <a:pt x="121" y="124"/>
                      <a:pt x="121" y="124"/>
                    </a:cubicBezTo>
                    <a:cubicBezTo>
                      <a:pt x="120" y="124"/>
                      <a:pt x="120" y="123"/>
                      <a:pt x="119" y="122"/>
                    </a:cubicBezTo>
                    <a:cubicBezTo>
                      <a:pt x="117" y="121"/>
                      <a:pt x="116" y="119"/>
                      <a:pt x="115" y="118"/>
                    </a:cubicBezTo>
                    <a:cubicBezTo>
                      <a:pt x="113" y="116"/>
                      <a:pt x="112" y="114"/>
                      <a:pt x="111" y="112"/>
                    </a:cubicBezTo>
                    <a:cubicBezTo>
                      <a:pt x="110" y="110"/>
                      <a:pt x="109" y="108"/>
                      <a:pt x="108" y="105"/>
                    </a:cubicBezTo>
                    <a:cubicBezTo>
                      <a:pt x="107" y="102"/>
                      <a:pt x="106" y="99"/>
                      <a:pt x="105" y="95"/>
                    </a:cubicBezTo>
                    <a:cubicBezTo>
                      <a:pt x="105" y="93"/>
                      <a:pt x="105" y="93"/>
                      <a:pt x="105" y="93"/>
                    </a:cubicBezTo>
                    <a:cubicBezTo>
                      <a:pt x="106" y="92"/>
                      <a:pt x="106" y="92"/>
                      <a:pt x="106" y="92"/>
                    </a:cubicBezTo>
                    <a:cubicBezTo>
                      <a:pt x="117" y="86"/>
                      <a:pt x="126" y="79"/>
                      <a:pt x="133" y="70"/>
                    </a:cubicBezTo>
                    <a:cubicBezTo>
                      <a:pt x="139" y="61"/>
                      <a:pt x="142" y="51"/>
                      <a:pt x="142" y="40"/>
                    </a:cubicBezTo>
                    <a:cubicBezTo>
                      <a:pt x="142" y="32"/>
                      <a:pt x="140" y="24"/>
                      <a:pt x="136" y="17"/>
                    </a:cubicBezTo>
                    <a:cubicBezTo>
                      <a:pt x="132" y="11"/>
                      <a:pt x="128" y="5"/>
                      <a:pt x="123" y="0"/>
                    </a:cubicBezTo>
                    <a:cubicBezTo>
                      <a:pt x="123" y="2"/>
                      <a:pt x="123" y="3"/>
                      <a:pt x="123" y="4"/>
                    </a:cubicBezTo>
                    <a:cubicBezTo>
                      <a:pt x="123" y="17"/>
                      <a:pt x="120" y="29"/>
                      <a:pt x="114" y="40"/>
                    </a:cubicBezTo>
                    <a:cubicBezTo>
                      <a:pt x="108" y="51"/>
                      <a:pt x="100" y="61"/>
                      <a:pt x="89" y="69"/>
                    </a:cubicBezTo>
                    <a:cubicBezTo>
                      <a:pt x="79" y="77"/>
                      <a:pt x="67" y="83"/>
                      <a:pt x="53" y="88"/>
                    </a:cubicBezTo>
                    <a:cubicBezTo>
                      <a:pt x="39" y="92"/>
                      <a:pt x="24" y="95"/>
                      <a:pt x="8" y="95"/>
                    </a:cubicBezTo>
                    <a:cubicBezTo>
                      <a:pt x="5" y="95"/>
                      <a:pt x="2" y="95"/>
                      <a:pt x="0" y="94"/>
                    </a:cubicBezTo>
                    <a:cubicBezTo>
                      <a:pt x="6" y="97"/>
                      <a:pt x="13" y="100"/>
                      <a:pt x="20" y="102"/>
                    </a:cubicBezTo>
                    <a:cubicBezTo>
                      <a:pt x="30" y="105"/>
                      <a:pt x="40" y="106"/>
                      <a:pt x="51" y="106"/>
                    </a:cubicBezTo>
                    <a:cubicBezTo>
                      <a:pt x="54" y="106"/>
                      <a:pt x="56" y="106"/>
                      <a:pt x="60" y="106"/>
                    </a:cubicBezTo>
                    <a:cubicBezTo>
                      <a:pt x="63" y="106"/>
                      <a:pt x="65" y="105"/>
                      <a:pt x="68" y="105"/>
                    </a:cubicBezTo>
                    <a:lnTo>
                      <a:pt x="69" y="10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148" name="Freeform 33"/>
              <p:cNvSpPr>
                <a:spLocks noEditPoints="1"/>
              </p:cNvSpPr>
              <p:nvPr/>
            </p:nvSpPr>
            <p:spPr bwMode="auto">
              <a:xfrm>
                <a:off x="4291699" y="2425110"/>
                <a:ext cx="1684850" cy="1414192"/>
              </a:xfrm>
              <a:custGeom>
                <a:avLst/>
                <a:gdLst>
                  <a:gd name="T0" fmla="*/ 202 w 210"/>
                  <a:gd name="T1" fmla="*/ 47 h 176"/>
                  <a:gd name="T2" fmla="*/ 180 w 210"/>
                  <a:gd name="T3" fmla="*/ 23 h 176"/>
                  <a:gd name="T4" fmla="*/ 146 w 210"/>
                  <a:gd name="T5" fmla="*/ 6 h 176"/>
                  <a:gd name="T6" fmla="*/ 105 w 210"/>
                  <a:gd name="T7" fmla="*/ 0 h 176"/>
                  <a:gd name="T8" fmla="*/ 64 w 210"/>
                  <a:gd name="T9" fmla="*/ 6 h 176"/>
                  <a:gd name="T10" fmla="*/ 31 w 210"/>
                  <a:gd name="T11" fmla="*/ 23 h 176"/>
                  <a:gd name="T12" fmla="*/ 8 w 210"/>
                  <a:gd name="T13" fmla="*/ 47 h 176"/>
                  <a:gd name="T14" fmla="*/ 0 w 210"/>
                  <a:gd name="T15" fmla="*/ 77 h 176"/>
                  <a:gd name="T16" fmla="*/ 11 w 210"/>
                  <a:gd name="T17" fmla="*/ 112 h 176"/>
                  <a:gd name="T18" fmla="*/ 42 w 210"/>
                  <a:gd name="T19" fmla="*/ 139 h 176"/>
                  <a:gd name="T20" fmla="*/ 39 w 210"/>
                  <a:gd name="T21" fmla="*/ 149 h 176"/>
                  <a:gd name="T22" fmla="*/ 36 w 210"/>
                  <a:gd name="T23" fmla="*/ 157 h 176"/>
                  <a:gd name="T24" fmla="*/ 32 w 210"/>
                  <a:gd name="T25" fmla="*/ 162 h 176"/>
                  <a:gd name="T26" fmla="*/ 27 w 210"/>
                  <a:gd name="T27" fmla="*/ 167 h 176"/>
                  <a:gd name="T28" fmla="*/ 24 w 210"/>
                  <a:gd name="T29" fmla="*/ 170 h 176"/>
                  <a:gd name="T30" fmla="*/ 24 w 210"/>
                  <a:gd name="T31" fmla="*/ 172 h 176"/>
                  <a:gd name="T32" fmla="*/ 24 w 210"/>
                  <a:gd name="T33" fmla="*/ 173 h 176"/>
                  <a:gd name="T34" fmla="*/ 26 w 210"/>
                  <a:gd name="T35" fmla="*/ 175 h 176"/>
                  <a:gd name="T36" fmla="*/ 29 w 210"/>
                  <a:gd name="T37" fmla="*/ 176 h 176"/>
                  <a:gd name="T38" fmla="*/ 35 w 210"/>
                  <a:gd name="T39" fmla="*/ 175 h 176"/>
                  <a:gd name="T40" fmla="*/ 40 w 210"/>
                  <a:gd name="T41" fmla="*/ 174 h 176"/>
                  <a:gd name="T42" fmla="*/ 86 w 210"/>
                  <a:gd name="T43" fmla="*/ 153 h 176"/>
                  <a:gd name="T44" fmla="*/ 95 w 210"/>
                  <a:gd name="T45" fmla="*/ 154 h 176"/>
                  <a:gd name="T46" fmla="*/ 105 w 210"/>
                  <a:gd name="T47" fmla="*/ 154 h 176"/>
                  <a:gd name="T48" fmla="*/ 146 w 210"/>
                  <a:gd name="T49" fmla="*/ 148 h 176"/>
                  <a:gd name="T50" fmla="*/ 180 w 210"/>
                  <a:gd name="T51" fmla="*/ 132 h 176"/>
                  <a:gd name="T52" fmla="*/ 202 w 210"/>
                  <a:gd name="T53" fmla="*/ 107 h 176"/>
                  <a:gd name="T54" fmla="*/ 210 w 210"/>
                  <a:gd name="T55" fmla="*/ 77 h 176"/>
                  <a:gd name="T56" fmla="*/ 202 w 210"/>
                  <a:gd name="T57" fmla="*/ 47 h 176"/>
                  <a:gd name="T58" fmla="*/ 114 w 210"/>
                  <a:gd name="T59" fmla="*/ 127 h 176"/>
                  <a:gd name="T60" fmla="*/ 112 w 210"/>
                  <a:gd name="T61" fmla="*/ 130 h 176"/>
                  <a:gd name="T62" fmla="*/ 93 w 210"/>
                  <a:gd name="T63" fmla="*/ 130 h 176"/>
                  <a:gd name="T64" fmla="*/ 90 w 210"/>
                  <a:gd name="T65" fmla="*/ 127 h 176"/>
                  <a:gd name="T66" fmla="*/ 91 w 210"/>
                  <a:gd name="T67" fmla="*/ 108 h 176"/>
                  <a:gd name="T68" fmla="*/ 93 w 210"/>
                  <a:gd name="T69" fmla="*/ 106 h 176"/>
                  <a:gd name="T70" fmla="*/ 112 w 210"/>
                  <a:gd name="T71" fmla="*/ 106 h 176"/>
                  <a:gd name="T72" fmla="*/ 115 w 210"/>
                  <a:gd name="T73" fmla="*/ 109 h 176"/>
                  <a:gd name="T74" fmla="*/ 114 w 210"/>
                  <a:gd name="T75" fmla="*/ 127 h 176"/>
                  <a:gd name="T76" fmla="*/ 117 w 210"/>
                  <a:gd name="T77" fmla="*/ 31 h 176"/>
                  <a:gd name="T78" fmla="*/ 110 w 210"/>
                  <a:gd name="T79" fmla="*/ 92 h 176"/>
                  <a:gd name="T80" fmla="*/ 106 w 210"/>
                  <a:gd name="T81" fmla="*/ 94 h 176"/>
                  <a:gd name="T82" fmla="*/ 99 w 210"/>
                  <a:gd name="T83" fmla="*/ 94 h 176"/>
                  <a:gd name="T84" fmla="*/ 96 w 210"/>
                  <a:gd name="T85" fmla="*/ 91 h 176"/>
                  <a:gd name="T86" fmla="*/ 91 w 210"/>
                  <a:gd name="T87" fmla="*/ 31 h 176"/>
                  <a:gd name="T88" fmla="*/ 91 w 210"/>
                  <a:gd name="T89" fmla="*/ 26 h 176"/>
                  <a:gd name="T90" fmla="*/ 94 w 210"/>
                  <a:gd name="T91" fmla="*/ 25 h 176"/>
                  <a:gd name="T92" fmla="*/ 115 w 210"/>
                  <a:gd name="T93" fmla="*/ 25 h 176"/>
                  <a:gd name="T94" fmla="*/ 118 w 210"/>
                  <a:gd name="T95" fmla="*/ 27 h 176"/>
                  <a:gd name="T96" fmla="*/ 117 w 210"/>
                  <a:gd name="T97" fmla="*/ 3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10" h="176">
                    <a:moveTo>
                      <a:pt x="202" y="47"/>
                    </a:moveTo>
                    <a:cubicBezTo>
                      <a:pt x="197" y="38"/>
                      <a:pt x="189" y="30"/>
                      <a:pt x="180" y="23"/>
                    </a:cubicBezTo>
                    <a:cubicBezTo>
                      <a:pt x="170" y="16"/>
                      <a:pt x="159" y="10"/>
                      <a:pt x="146" y="6"/>
                    </a:cubicBezTo>
                    <a:cubicBezTo>
                      <a:pt x="133" y="2"/>
                      <a:pt x="120" y="0"/>
                      <a:pt x="105" y="0"/>
                    </a:cubicBezTo>
                    <a:cubicBezTo>
                      <a:pt x="91" y="0"/>
                      <a:pt x="77" y="2"/>
                      <a:pt x="64" y="6"/>
                    </a:cubicBezTo>
                    <a:cubicBezTo>
                      <a:pt x="52" y="10"/>
                      <a:pt x="40" y="16"/>
                      <a:pt x="31" y="23"/>
                    </a:cubicBezTo>
                    <a:cubicBezTo>
                      <a:pt x="21" y="30"/>
                      <a:pt x="14" y="38"/>
                      <a:pt x="8" y="47"/>
                    </a:cubicBezTo>
                    <a:cubicBezTo>
                      <a:pt x="3" y="57"/>
                      <a:pt x="0" y="67"/>
                      <a:pt x="0" y="77"/>
                    </a:cubicBezTo>
                    <a:cubicBezTo>
                      <a:pt x="0" y="90"/>
                      <a:pt x="4" y="102"/>
                      <a:pt x="11" y="112"/>
                    </a:cubicBezTo>
                    <a:cubicBezTo>
                      <a:pt x="19" y="123"/>
                      <a:pt x="29" y="132"/>
                      <a:pt x="42" y="139"/>
                    </a:cubicBezTo>
                    <a:cubicBezTo>
                      <a:pt x="41" y="143"/>
                      <a:pt x="40" y="146"/>
                      <a:pt x="39" y="149"/>
                    </a:cubicBezTo>
                    <a:cubicBezTo>
                      <a:pt x="38" y="152"/>
                      <a:pt x="37" y="155"/>
                      <a:pt x="36" y="157"/>
                    </a:cubicBezTo>
                    <a:cubicBezTo>
                      <a:pt x="34" y="159"/>
                      <a:pt x="33" y="161"/>
                      <a:pt x="32" y="162"/>
                    </a:cubicBezTo>
                    <a:cubicBezTo>
                      <a:pt x="30" y="164"/>
                      <a:pt x="29" y="166"/>
                      <a:pt x="27" y="167"/>
                    </a:cubicBezTo>
                    <a:cubicBezTo>
                      <a:pt x="26" y="168"/>
                      <a:pt x="25" y="169"/>
                      <a:pt x="24" y="170"/>
                    </a:cubicBezTo>
                    <a:cubicBezTo>
                      <a:pt x="24" y="170"/>
                      <a:pt x="24" y="171"/>
                      <a:pt x="24" y="172"/>
                    </a:cubicBezTo>
                    <a:cubicBezTo>
                      <a:pt x="24" y="173"/>
                      <a:pt x="24" y="173"/>
                      <a:pt x="24" y="173"/>
                    </a:cubicBezTo>
                    <a:cubicBezTo>
                      <a:pt x="24" y="174"/>
                      <a:pt x="25" y="174"/>
                      <a:pt x="26" y="175"/>
                    </a:cubicBezTo>
                    <a:cubicBezTo>
                      <a:pt x="27" y="176"/>
                      <a:pt x="28" y="176"/>
                      <a:pt x="29" y="176"/>
                    </a:cubicBezTo>
                    <a:cubicBezTo>
                      <a:pt x="31" y="176"/>
                      <a:pt x="33" y="175"/>
                      <a:pt x="35" y="175"/>
                    </a:cubicBezTo>
                    <a:cubicBezTo>
                      <a:pt x="37" y="175"/>
                      <a:pt x="38" y="174"/>
                      <a:pt x="40" y="174"/>
                    </a:cubicBezTo>
                    <a:cubicBezTo>
                      <a:pt x="57" y="170"/>
                      <a:pt x="72" y="163"/>
                      <a:pt x="86" y="153"/>
                    </a:cubicBezTo>
                    <a:cubicBezTo>
                      <a:pt x="89" y="153"/>
                      <a:pt x="92" y="154"/>
                      <a:pt x="95" y="154"/>
                    </a:cubicBezTo>
                    <a:cubicBezTo>
                      <a:pt x="99" y="154"/>
                      <a:pt x="102" y="154"/>
                      <a:pt x="105" y="154"/>
                    </a:cubicBezTo>
                    <a:cubicBezTo>
                      <a:pt x="120" y="154"/>
                      <a:pt x="133" y="152"/>
                      <a:pt x="146" y="148"/>
                    </a:cubicBezTo>
                    <a:cubicBezTo>
                      <a:pt x="159" y="144"/>
                      <a:pt x="170" y="139"/>
                      <a:pt x="180" y="132"/>
                    </a:cubicBezTo>
                    <a:cubicBezTo>
                      <a:pt x="189" y="125"/>
                      <a:pt x="197" y="117"/>
                      <a:pt x="202" y="107"/>
                    </a:cubicBezTo>
                    <a:cubicBezTo>
                      <a:pt x="208" y="98"/>
                      <a:pt x="210" y="88"/>
                      <a:pt x="210" y="77"/>
                    </a:cubicBezTo>
                    <a:cubicBezTo>
                      <a:pt x="210" y="67"/>
                      <a:pt x="208" y="57"/>
                      <a:pt x="202" y="47"/>
                    </a:cubicBezTo>
                    <a:close/>
                    <a:moveTo>
                      <a:pt x="114" y="127"/>
                    </a:moveTo>
                    <a:cubicBezTo>
                      <a:pt x="114" y="129"/>
                      <a:pt x="113" y="130"/>
                      <a:pt x="112" y="130"/>
                    </a:cubicBezTo>
                    <a:cubicBezTo>
                      <a:pt x="93" y="130"/>
                      <a:pt x="93" y="130"/>
                      <a:pt x="93" y="130"/>
                    </a:cubicBezTo>
                    <a:cubicBezTo>
                      <a:pt x="91" y="130"/>
                      <a:pt x="90" y="128"/>
                      <a:pt x="90" y="127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2" y="106"/>
                      <a:pt x="93" y="106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4" y="106"/>
                      <a:pt x="115" y="107"/>
                      <a:pt x="115" y="109"/>
                    </a:cubicBezTo>
                    <a:lnTo>
                      <a:pt x="114" y="127"/>
                    </a:lnTo>
                    <a:close/>
                    <a:moveTo>
                      <a:pt x="117" y="31"/>
                    </a:moveTo>
                    <a:cubicBezTo>
                      <a:pt x="110" y="92"/>
                      <a:pt x="110" y="92"/>
                      <a:pt x="110" y="92"/>
                    </a:cubicBezTo>
                    <a:cubicBezTo>
                      <a:pt x="109" y="93"/>
                      <a:pt x="108" y="94"/>
                      <a:pt x="106" y="94"/>
                    </a:cubicBezTo>
                    <a:cubicBezTo>
                      <a:pt x="99" y="94"/>
                      <a:pt x="99" y="94"/>
                      <a:pt x="99" y="94"/>
                    </a:cubicBezTo>
                    <a:cubicBezTo>
                      <a:pt x="98" y="94"/>
                      <a:pt x="97" y="93"/>
                      <a:pt x="96" y="91"/>
                    </a:cubicBezTo>
                    <a:cubicBezTo>
                      <a:pt x="91" y="31"/>
                      <a:pt x="91" y="31"/>
                      <a:pt x="91" y="31"/>
                    </a:cubicBezTo>
                    <a:cubicBezTo>
                      <a:pt x="91" y="29"/>
                      <a:pt x="91" y="27"/>
                      <a:pt x="91" y="26"/>
                    </a:cubicBezTo>
                    <a:cubicBezTo>
                      <a:pt x="91" y="26"/>
                      <a:pt x="92" y="25"/>
                      <a:pt x="94" y="25"/>
                    </a:cubicBezTo>
                    <a:cubicBezTo>
                      <a:pt x="115" y="25"/>
                      <a:pt x="115" y="25"/>
                      <a:pt x="115" y="25"/>
                    </a:cubicBezTo>
                    <a:cubicBezTo>
                      <a:pt x="117" y="25"/>
                      <a:pt x="118" y="26"/>
                      <a:pt x="118" y="27"/>
                    </a:cubicBezTo>
                    <a:cubicBezTo>
                      <a:pt x="118" y="28"/>
                      <a:pt x="118" y="30"/>
                      <a:pt x="117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1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14" b="0" i="0" u="none" strike="noStrike" kern="1200" cap="none" spc="0" normalizeH="0" baseline="0" noProof="0" dirty="0">
                  <a:ln>
                    <a:noFill/>
                  </a:ln>
                  <a:solidFill>
                    <a:srgbClr val="41404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63791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4D87CCCE-B1F9-496F-9E98-5D2FC77B0197}"/>
              </a:ext>
            </a:extLst>
          </p:cNvPr>
          <p:cNvSpPr/>
          <p:nvPr/>
        </p:nvSpPr>
        <p:spPr>
          <a:xfrm>
            <a:off x="7236711" y="1787031"/>
            <a:ext cx="3419517" cy="17026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414041"/>
              </a:solidFill>
              <a:latin typeface="Calibri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48FE763-A29B-4F28-A6BA-A21F698851A6}"/>
              </a:ext>
            </a:extLst>
          </p:cNvPr>
          <p:cNvSpPr/>
          <p:nvPr/>
        </p:nvSpPr>
        <p:spPr>
          <a:xfrm flipV="1">
            <a:off x="7244655" y="1910245"/>
            <a:ext cx="3411574" cy="7292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105" name="Rounded Rectangle 37">
            <a:extLst>
              <a:ext uri="{FF2B5EF4-FFF2-40B4-BE49-F238E27FC236}">
                <a16:creationId xmlns:a16="http://schemas.microsoft.com/office/drawing/2014/main" id="{204FF1E9-2C50-4A2E-8187-B09BA02366E3}"/>
              </a:ext>
            </a:extLst>
          </p:cNvPr>
          <p:cNvSpPr/>
          <p:nvPr/>
        </p:nvSpPr>
        <p:spPr>
          <a:xfrm>
            <a:off x="7236708" y="1359032"/>
            <a:ext cx="3419517" cy="567765"/>
          </a:xfrm>
          <a:prstGeom prst="roundRect">
            <a:avLst>
              <a:gd name="adj" fmla="val 427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106" name="Rounded Rectangle 37">
            <a:extLst>
              <a:ext uri="{FF2B5EF4-FFF2-40B4-BE49-F238E27FC236}">
                <a16:creationId xmlns:a16="http://schemas.microsoft.com/office/drawing/2014/main" id="{C245F175-F3D6-4080-88CE-2A8B7892E726}"/>
              </a:ext>
            </a:extLst>
          </p:cNvPr>
          <p:cNvSpPr/>
          <p:nvPr/>
        </p:nvSpPr>
        <p:spPr>
          <a:xfrm>
            <a:off x="1604380" y="1388006"/>
            <a:ext cx="3419517" cy="540385"/>
          </a:xfrm>
          <a:prstGeom prst="roundRect">
            <a:avLst>
              <a:gd name="adj" fmla="val 4278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C6709-F191-4FAA-BC9A-8BA2761A65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Что из этого для Вас важнее всего? (Выберите не более 3 вариантов ответа).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DBDE9-AADE-471E-A446-F6EF2AEBD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Что является самым важным в работодателе для Ваших студентов?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F19B16-1628-4ACF-B361-902C9595FD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6036F-E80F-4785-92D4-E424C300CBDC}"/>
              </a:ext>
            </a:extLst>
          </p:cNvPr>
          <p:cNvSpPr/>
          <p:nvPr/>
        </p:nvSpPr>
        <p:spPr>
          <a:xfrm>
            <a:off x="566670" y="1089645"/>
            <a:ext cx="8945774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97754">
              <a:spcBef>
                <a:spcPct val="20000"/>
              </a:spcBef>
              <a:defRPr/>
            </a:pPr>
            <a:r>
              <a:rPr lang="az-Cyrl-AZ" sz="1270">
                <a:solidFill>
                  <a:srgbClr val="0E97C1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sv-SE" sz="1270" dirty="0">
              <a:solidFill>
                <a:srgbClr val="0E97C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" name="Rounded Rectangle 37">
            <a:extLst>
              <a:ext uri="{FF2B5EF4-FFF2-40B4-BE49-F238E27FC236}">
                <a16:creationId xmlns:a16="http://schemas.microsoft.com/office/drawing/2014/main" id="{6B9D9E49-7A39-4FB9-88D0-517D577ECB44}"/>
              </a:ext>
            </a:extLst>
          </p:cNvPr>
          <p:cNvSpPr/>
          <p:nvPr/>
        </p:nvSpPr>
        <p:spPr>
          <a:xfrm>
            <a:off x="7236710" y="4083198"/>
            <a:ext cx="3419517" cy="540385"/>
          </a:xfrm>
          <a:prstGeom prst="roundRect">
            <a:avLst>
              <a:gd name="adj" fmla="val 4278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65" name="Rounded Rectangle 37">
            <a:extLst>
              <a:ext uri="{FF2B5EF4-FFF2-40B4-BE49-F238E27FC236}">
                <a16:creationId xmlns:a16="http://schemas.microsoft.com/office/drawing/2014/main" id="{9D8EA846-2453-4BB4-B680-C26262B0B0F0}"/>
              </a:ext>
            </a:extLst>
          </p:cNvPr>
          <p:cNvSpPr/>
          <p:nvPr/>
        </p:nvSpPr>
        <p:spPr>
          <a:xfrm>
            <a:off x="1604380" y="4112172"/>
            <a:ext cx="3419517" cy="540385"/>
          </a:xfrm>
          <a:prstGeom prst="roundRect">
            <a:avLst>
              <a:gd name="adj" fmla="val 4278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47B742-FA4F-4575-9837-AFB04779489E}"/>
              </a:ext>
            </a:extLst>
          </p:cNvPr>
          <p:cNvSpPr/>
          <p:nvPr/>
        </p:nvSpPr>
        <p:spPr>
          <a:xfrm>
            <a:off x="1604381" y="1983769"/>
            <a:ext cx="3419517" cy="15059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F7223A3-30B6-487A-825A-6F57C44D98D2}"/>
              </a:ext>
            </a:extLst>
          </p:cNvPr>
          <p:cNvSpPr/>
          <p:nvPr/>
        </p:nvSpPr>
        <p:spPr>
          <a:xfrm>
            <a:off x="1604381" y="1916295"/>
            <a:ext cx="3419517" cy="6747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70" name="Rounded Rectangle 177">
            <a:extLst>
              <a:ext uri="{FF2B5EF4-FFF2-40B4-BE49-F238E27FC236}">
                <a16:creationId xmlns:a16="http://schemas.microsoft.com/office/drawing/2014/main" id="{A70F9C3A-D062-4DC7-A5B6-18C7B00D1388}"/>
              </a:ext>
            </a:extLst>
          </p:cNvPr>
          <p:cNvSpPr/>
          <p:nvPr/>
        </p:nvSpPr>
        <p:spPr>
          <a:xfrm>
            <a:off x="1681795" y="2090305"/>
            <a:ext cx="3179704" cy="512743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r>
              <a:rPr lang="ru-RU" sz="1100">
                <a:solidFill>
                  <a:srgbClr val="414041">
                    <a:lumMod val="50000"/>
                  </a:srgbClr>
                </a:solidFill>
                <a:cs typeface="Calibri" pitchFamily="34" charset="0"/>
              </a:rPr>
              <a:t>1. Успех компании на рынке</a:t>
            </a:r>
          </a:p>
          <a:p>
            <a:pPr marL="252000" indent="-198000"/>
            <a:r>
              <a:rPr lang="ru-RU" sz="1100">
                <a:solidFill>
                  <a:srgbClr val="414041">
                    <a:lumMod val="50000"/>
                  </a:srgbClr>
                </a:solidFill>
                <a:cs typeface="Calibri" pitchFamily="34" charset="0"/>
              </a:rPr>
              <a:t>2. Престижность</a:t>
            </a:r>
          </a:p>
          <a:p>
            <a:pPr marL="252000" indent="-198000"/>
            <a:r>
              <a:rPr lang="ru-RU" sz="1100">
                <a:solidFill>
                  <a:srgbClr val="414041">
                    <a:lumMod val="50000"/>
                  </a:srgbClr>
                </a:solidFill>
                <a:cs typeface="Calibri" pitchFamily="34" charset="0"/>
              </a:rPr>
              <a:t>3. Высокие этические стандарты ведения бизнеса</a:t>
            </a:r>
            <a:endParaRPr lang="en-US" sz="1100" dirty="0">
              <a:solidFill>
                <a:srgbClr val="414041">
                  <a:lumMod val="50000"/>
                </a:srgbClr>
              </a:solidFill>
              <a:cs typeface="Calibri" pitchFamily="34" charset="0"/>
            </a:endParaRPr>
          </a:p>
        </p:txBody>
      </p:sp>
      <p:sp>
        <p:nvSpPr>
          <p:cNvPr id="71" name="Rounded Rectangle 178">
            <a:extLst>
              <a:ext uri="{FF2B5EF4-FFF2-40B4-BE49-F238E27FC236}">
                <a16:creationId xmlns:a16="http://schemas.microsoft.com/office/drawing/2014/main" id="{F6A3E508-F4A2-4A29-BEF7-B5A9615FE4F1}"/>
              </a:ext>
            </a:extLst>
          </p:cNvPr>
          <p:cNvSpPr/>
          <p:nvPr/>
        </p:nvSpPr>
        <p:spPr>
          <a:xfrm>
            <a:off x="1808123" y="1525998"/>
            <a:ext cx="3053376" cy="186452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 anchorCtr="0">
            <a:spAutoFit/>
          </a:bodyPr>
          <a:lstStyle/>
          <a:p>
            <a:r>
              <a:rPr lang="az-Cyrl-AZ" sz="1200" b="1" kern="0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Репутация и имидж работодателя</a:t>
            </a:r>
            <a:endParaRPr lang="en-GB" sz="1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0F6F8E8-B49A-4C82-801D-60A18E97C2FC}"/>
              </a:ext>
            </a:extLst>
          </p:cNvPr>
          <p:cNvSpPr/>
          <p:nvPr/>
        </p:nvSpPr>
        <p:spPr>
          <a:xfrm>
            <a:off x="7236711" y="4676370"/>
            <a:ext cx="3419517" cy="1517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73" name="Rounded Rectangle 183">
            <a:extLst>
              <a:ext uri="{FF2B5EF4-FFF2-40B4-BE49-F238E27FC236}">
                <a16:creationId xmlns:a16="http://schemas.microsoft.com/office/drawing/2014/main" id="{F43D1883-0461-4EBB-BEE4-A5D55A3BD425}"/>
              </a:ext>
            </a:extLst>
          </p:cNvPr>
          <p:cNvSpPr/>
          <p:nvPr/>
        </p:nvSpPr>
        <p:spPr>
          <a:xfrm>
            <a:off x="7273808" y="4850644"/>
            <a:ext cx="3193165" cy="512743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r>
              <a:rPr lang="ru-RU" sz="1100">
                <a:solidFill>
                  <a:srgbClr val="414041">
                    <a:lumMod val="50000"/>
                  </a:srgbClr>
                </a:solidFill>
                <a:cs typeface="Calibri" pitchFamily="34" charset="0"/>
              </a:rPr>
              <a:t>1. Профессиональное обучениe и развитие</a:t>
            </a:r>
          </a:p>
          <a:p>
            <a:pPr marL="252000" indent="-198000"/>
            <a:r>
              <a:rPr lang="ru-RU" sz="1100">
                <a:solidFill>
                  <a:srgbClr val="414041">
                    <a:lumMod val="50000"/>
                  </a:srgbClr>
                </a:solidFill>
                <a:cs typeface="Calibri" pitchFamily="34" charset="0"/>
              </a:rPr>
              <a:t>2. Надежность трудоустройства</a:t>
            </a:r>
          </a:p>
          <a:p>
            <a:pPr marL="252000" indent="-198000"/>
            <a:r>
              <a:rPr lang="ru-RU" sz="1100">
                <a:solidFill>
                  <a:srgbClr val="414041">
                    <a:lumMod val="50000"/>
                  </a:srgbClr>
                </a:solidFill>
                <a:cs typeface="Calibri" pitchFamily="34" charset="0"/>
              </a:rPr>
              <a:t>2. Стремление к достижению высоких результатов</a:t>
            </a:r>
            <a:endParaRPr lang="en-US" sz="1100" dirty="0">
              <a:solidFill>
                <a:srgbClr val="414041">
                  <a:lumMod val="50000"/>
                </a:srgbClr>
              </a:solidFill>
              <a:cs typeface="Calibri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0FEFE30-283E-4279-BC1B-6CDA675B6FCE}"/>
              </a:ext>
            </a:extLst>
          </p:cNvPr>
          <p:cNvSpPr/>
          <p:nvPr/>
        </p:nvSpPr>
        <p:spPr>
          <a:xfrm>
            <a:off x="1604381" y="4695808"/>
            <a:ext cx="3419517" cy="15059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75" name="Rounded Rectangle 177">
            <a:extLst>
              <a:ext uri="{FF2B5EF4-FFF2-40B4-BE49-F238E27FC236}">
                <a16:creationId xmlns:a16="http://schemas.microsoft.com/office/drawing/2014/main" id="{4AE13F7F-157C-4192-80B4-51C28D9D2950}"/>
              </a:ext>
            </a:extLst>
          </p:cNvPr>
          <p:cNvSpPr/>
          <p:nvPr/>
        </p:nvSpPr>
        <p:spPr>
          <a:xfrm>
            <a:off x="1681795" y="4811480"/>
            <a:ext cx="3179704" cy="854571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r>
              <a:rPr lang="ru-RU" sz="1100">
                <a:solidFill>
                  <a:srgbClr val="414041">
                    <a:lumMod val="50000"/>
                  </a:srgbClr>
                </a:solidFill>
                <a:cs typeface="Calibri" pitchFamily="34" charset="0"/>
              </a:rPr>
              <a:t>1. Хорошие перспективы высокого дохода в будущем</a:t>
            </a:r>
          </a:p>
          <a:p>
            <a:pPr marL="252000" indent="-198000"/>
            <a:r>
              <a:rPr lang="ru-RU" sz="1100">
                <a:solidFill>
                  <a:srgbClr val="414041">
                    <a:lumMod val="50000"/>
                  </a:srgbClr>
                </a:solidFill>
                <a:cs typeface="Calibri" pitchFamily="34" charset="0"/>
              </a:rPr>
              <a:t>2. Конкурентоспособная заработная плата</a:t>
            </a:r>
          </a:p>
          <a:p>
            <a:pPr marL="252000" indent="-198000"/>
            <a:r>
              <a:rPr lang="ru-RU" sz="1100">
                <a:solidFill>
                  <a:srgbClr val="414041">
                    <a:lumMod val="50000"/>
                  </a:srgbClr>
                </a:solidFill>
                <a:cs typeface="Calibri" pitchFamily="34" charset="0"/>
              </a:rPr>
              <a:t>3. Понятный путь продвижения по карьерной лестнице</a:t>
            </a:r>
            <a:endParaRPr lang="en-US" sz="1100" dirty="0">
              <a:solidFill>
                <a:srgbClr val="414041">
                  <a:lumMod val="50000"/>
                </a:srgbClr>
              </a:solidFill>
              <a:cs typeface="Calibri" pitchFamily="34" charset="0"/>
            </a:endParaRPr>
          </a:p>
        </p:txBody>
      </p:sp>
      <p:sp>
        <p:nvSpPr>
          <p:cNvPr id="76" name="Rounded Rectangle 178">
            <a:extLst>
              <a:ext uri="{FF2B5EF4-FFF2-40B4-BE49-F238E27FC236}">
                <a16:creationId xmlns:a16="http://schemas.microsoft.com/office/drawing/2014/main" id="{21CBC4F6-57BA-439E-A31F-091475B73428}"/>
              </a:ext>
            </a:extLst>
          </p:cNvPr>
          <p:cNvSpPr/>
          <p:nvPr/>
        </p:nvSpPr>
        <p:spPr>
          <a:xfrm>
            <a:off x="1760590" y="4182906"/>
            <a:ext cx="3053376" cy="372904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 anchorCtr="0">
            <a:spAutoFit/>
          </a:bodyPr>
          <a:lstStyle/>
          <a:p>
            <a:r>
              <a:rPr lang="ru-RU" sz="1200" b="1" kern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Заработная плата и возможности для продвижения</a:t>
            </a:r>
            <a:endParaRPr lang="en-GB" sz="1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7" name="Rounded Rectangle 166">
            <a:extLst>
              <a:ext uri="{FF2B5EF4-FFF2-40B4-BE49-F238E27FC236}">
                <a16:creationId xmlns:a16="http://schemas.microsoft.com/office/drawing/2014/main" id="{71305CC8-F08B-4C45-BD8A-4FF4CB5CF052}"/>
              </a:ext>
            </a:extLst>
          </p:cNvPr>
          <p:cNvSpPr/>
          <p:nvPr/>
        </p:nvSpPr>
        <p:spPr>
          <a:xfrm>
            <a:off x="7407158" y="1548508"/>
            <a:ext cx="2762039" cy="186452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 anchorCtr="0">
            <a:spAutoFit/>
          </a:bodyPr>
          <a:lstStyle/>
          <a:p>
            <a:r>
              <a:rPr lang="az-Cyrl-AZ" sz="1200" b="1" kern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Люди и культура</a:t>
            </a:r>
            <a:endParaRPr lang="en-GB" sz="1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8" name="Rounded Rectangle 165">
            <a:extLst>
              <a:ext uri="{FF2B5EF4-FFF2-40B4-BE49-F238E27FC236}">
                <a16:creationId xmlns:a16="http://schemas.microsoft.com/office/drawing/2014/main" id="{315F7B2D-6794-46AE-8319-79D3C41F6367}"/>
              </a:ext>
            </a:extLst>
          </p:cNvPr>
          <p:cNvSpPr/>
          <p:nvPr/>
        </p:nvSpPr>
        <p:spPr>
          <a:xfrm>
            <a:off x="7273808" y="2134969"/>
            <a:ext cx="3257163" cy="854571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r>
              <a:rPr lang="ru-RU" sz="1100">
                <a:solidFill>
                  <a:srgbClr val="414041">
                    <a:lumMod val="50000"/>
                  </a:srgbClr>
                </a:solidFill>
                <a:cs typeface="Calibri" pitchFamily="34" charset="0"/>
              </a:rPr>
              <a:t>1. Дружеская рабочая атмосфера</a:t>
            </a:r>
          </a:p>
          <a:p>
            <a:pPr marL="252000" indent="-198000"/>
            <a:r>
              <a:rPr lang="ru-RU" sz="1100">
                <a:solidFill>
                  <a:srgbClr val="414041">
                    <a:lumMod val="50000"/>
                  </a:srgbClr>
                </a:solidFill>
                <a:cs typeface="Calibri" pitchFamily="34" charset="0"/>
              </a:rPr>
              <a:t>2. Руководители, которые поддерживают мой личностный рост</a:t>
            </a:r>
          </a:p>
          <a:p>
            <a:pPr marL="252000" indent="-198000"/>
            <a:r>
              <a:rPr lang="ru-RU" sz="1100">
                <a:solidFill>
                  <a:srgbClr val="414041">
                    <a:lumMod val="50000"/>
                  </a:srgbClr>
                </a:solidFill>
                <a:cs typeface="Calibri" pitchFamily="34" charset="0"/>
              </a:rPr>
              <a:t>3. Сохранение баланса между работой и личной жизнью</a:t>
            </a:r>
            <a:endParaRPr lang="en-US" sz="1100" dirty="0">
              <a:solidFill>
                <a:srgbClr val="414041">
                  <a:lumMod val="50000"/>
                </a:srgbClr>
              </a:solidFill>
              <a:cs typeface="Calibri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D0635A9-B046-431C-82CA-10C065A0480A}"/>
              </a:ext>
            </a:extLst>
          </p:cNvPr>
          <p:cNvSpPr/>
          <p:nvPr/>
        </p:nvSpPr>
        <p:spPr>
          <a:xfrm>
            <a:off x="7236712" y="4617949"/>
            <a:ext cx="3419517" cy="6747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7797AE0-7AF3-47E4-8A9A-D96B12088720}"/>
              </a:ext>
            </a:extLst>
          </p:cNvPr>
          <p:cNvSpPr/>
          <p:nvPr/>
        </p:nvSpPr>
        <p:spPr>
          <a:xfrm>
            <a:off x="1604381" y="4632237"/>
            <a:ext cx="3419517" cy="6747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81" name="Rounded Rectangle 184">
            <a:extLst>
              <a:ext uri="{FF2B5EF4-FFF2-40B4-BE49-F238E27FC236}">
                <a16:creationId xmlns:a16="http://schemas.microsoft.com/office/drawing/2014/main" id="{71362BEE-BFC8-4CC1-97B4-54BA6D2DDAF2}"/>
              </a:ext>
            </a:extLst>
          </p:cNvPr>
          <p:cNvSpPr/>
          <p:nvPr/>
        </p:nvSpPr>
        <p:spPr>
          <a:xfrm>
            <a:off x="7377088" y="4232244"/>
            <a:ext cx="3617799" cy="186452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 anchorCtr="0">
            <a:spAutoFit/>
          </a:bodyPr>
          <a:lstStyle/>
          <a:p>
            <a:r>
              <a:rPr lang="az-Cyrl-AZ" sz="1200" b="1" kern="0" cap="all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Характер работы</a:t>
            </a:r>
            <a:endParaRPr lang="en-GB" sz="1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E70743B-EEBE-4FE5-923B-A15216B68486}"/>
              </a:ext>
            </a:extLst>
          </p:cNvPr>
          <p:cNvGrpSpPr/>
          <p:nvPr/>
        </p:nvGrpSpPr>
        <p:grpSpPr>
          <a:xfrm>
            <a:off x="5259487" y="2678776"/>
            <a:ext cx="1977221" cy="1595699"/>
            <a:chOff x="922633" y="2020094"/>
            <a:chExt cx="3620633" cy="3355478"/>
          </a:xfrm>
        </p:grpSpPr>
        <p:sp>
          <p:nvSpPr>
            <p:cNvPr id="83" name="Freeform 58">
              <a:extLst>
                <a:ext uri="{FF2B5EF4-FFF2-40B4-BE49-F238E27FC236}">
                  <a16:creationId xmlns:a16="http://schemas.microsoft.com/office/drawing/2014/main" id="{AF0AFE76-29B0-4EEE-8A21-BC8CEA7C3D3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44849" y="3697286"/>
              <a:ext cx="1907678" cy="1678286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tx1"/>
            </a:solidFill>
            <a:ln w="38100" cmpd="sng">
              <a:solidFill>
                <a:schemeClr val="bg1"/>
              </a:solidFill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14" dirty="0">
                <a:ln w="38100" cmpd="sng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Calibri" pitchFamily="34" charset="0"/>
              </a:endParaRPr>
            </a:p>
          </p:txBody>
        </p:sp>
        <p:sp>
          <p:nvSpPr>
            <p:cNvPr id="84" name="Freeform 59">
              <a:extLst>
                <a:ext uri="{FF2B5EF4-FFF2-40B4-BE49-F238E27FC236}">
                  <a16:creationId xmlns:a16="http://schemas.microsoft.com/office/drawing/2014/main" id="{8A859988-9136-43E7-9AB9-97E1EF0335F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354146" y="2202563"/>
              <a:ext cx="1980844" cy="1615918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2"/>
            </a:solidFill>
            <a:ln w="38100" cmpd="sng">
              <a:solidFill>
                <a:srgbClr val="FFFFFF"/>
              </a:solidFill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14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85" name="Freeform 60">
              <a:extLst>
                <a:ext uri="{FF2B5EF4-FFF2-40B4-BE49-F238E27FC236}">
                  <a16:creationId xmlns:a16="http://schemas.microsoft.com/office/drawing/2014/main" id="{833DAFCD-AB04-4710-9DC1-7EEB08DD2B6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38737" y="3578631"/>
              <a:ext cx="1980837" cy="1613044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3"/>
            </a:solidFill>
            <a:ln w="38100" cmpd="sng">
              <a:solidFill>
                <a:srgbClr val="FFFFFF"/>
              </a:solidFill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14" dirty="0">
                <a:ln w="76200" cmpd="sng">
                  <a:solidFill>
                    <a:schemeClr val="bg1"/>
                  </a:solidFill>
                </a:ln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86" name="Freeform 61">
              <a:extLst>
                <a:ext uri="{FF2B5EF4-FFF2-40B4-BE49-F238E27FC236}">
                  <a16:creationId xmlns:a16="http://schemas.microsoft.com/office/drawing/2014/main" id="{E8AA37D1-69E6-43B6-83C3-C34CD74FD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633" y="2020094"/>
              <a:ext cx="1903829" cy="1678293"/>
            </a:xfrm>
            <a:custGeom>
              <a:avLst/>
              <a:gdLst>
                <a:gd name="T0" fmla="*/ 0 w 157"/>
                <a:gd name="T1" fmla="*/ 133 h 133"/>
                <a:gd name="T2" fmla="*/ 21 w 157"/>
                <a:gd name="T3" fmla="*/ 133 h 133"/>
                <a:gd name="T4" fmla="*/ 57 w 157"/>
                <a:gd name="T5" fmla="*/ 133 h 133"/>
                <a:gd name="T6" fmla="*/ 57 w 157"/>
                <a:gd name="T7" fmla="*/ 128 h 133"/>
                <a:gd name="T8" fmla="*/ 48 w 157"/>
                <a:gd name="T9" fmla="*/ 120 h 133"/>
                <a:gd name="T10" fmla="*/ 57 w 157"/>
                <a:gd name="T11" fmla="*/ 109 h 133"/>
                <a:gd name="T12" fmla="*/ 76 w 157"/>
                <a:gd name="T13" fmla="*/ 109 h 133"/>
                <a:gd name="T14" fmla="*/ 85 w 157"/>
                <a:gd name="T15" fmla="*/ 120 h 133"/>
                <a:gd name="T16" fmla="*/ 76 w 157"/>
                <a:gd name="T17" fmla="*/ 128 h 133"/>
                <a:gd name="T18" fmla="*/ 76 w 157"/>
                <a:gd name="T19" fmla="*/ 133 h 133"/>
                <a:gd name="T20" fmla="*/ 88 w 157"/>
                <a:gd name="T21" fmla="*/ 133 h 133"/>
                <a:gd name="T22" fmla="*/ 133 w 157"/>
                <a:gd name="T23" fmla="*/ 133 h 133"/>
                <a:gd name="T24" fmla="*/ 133 w 157"/>
                <a:gd name="T25" fmla="*/ 76 h 133"/>
                <a:gd name="T26" fmla="*/ 138 w 157"/>
                <a:gd name="T27" fmla="*/ 76 h 133"/>
                <a:gd name="T28" fmla="*/ 146 w 157"/>
                <a:gd name="T29" fmla="*/ 85 h 133"/>
                <a:gd name="T30" fmla="*/ 157 w 157"/>
                <a:gd name="T31" fmla="*/ 76 h 133"/>
                <a:gd name="T32" fmla="*/ 157 w 157"/>
                <a:gd name="T33" fmla="*/ 57 h 133"/>
                <a:gd name="T34" fmla="*/ 146 w 157"/>
                <a:gd name="T35" fmla="*/ 48 h 133"/>
                <a:gd name="T36" fmla="*/ 138 w 157"/>
                <a:gd name="T37" fmla="*/ 57 h 133"/>
                <a:gd name="T38" fmla="*/ 133 w 157"/>
                <a:gd name="T39" fmla="*/ 57 h 133"/>
                <a:gd name="T40" fmla="*/ 133 w 157"/>
                <a:gd name="T41" fmla="*/ 0 h 133"/>
                <a:gd name="T42" fmla="*/ 133 w 157"/>
                <a:gd name="T43" fmla="*/ 0 h 133"/>
                <a:gd name="T44" fmla="*/ 133 w 157"/>
                <a:gd name="T45" fmla="*/ 0 h 133"/>
                <a:gd name="T46" fmla="*/ 0 w 157"/>
                <a:gd name="T47" fmla="*/ 0 h 133"/>
                <a:gd name="T48" fmla="*/ 0 w 157"/>
                <a:gd name="T4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33">
                  <a:moveTo>
                    <a:pt x="0" y="13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2" y="127"/>
                    <a:pt x="48" y="125"/>
                    <a:pt x="48" y="120"/>
                  </a:cubicBezTo>
                  <a:cubicBezTo>
                    <a:pt x="48" y="115"/>
                    <a:pt x="52" y="109"/>
                    <a:pt x="5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81" y="109"/>
                    <a:pt x="85" y="115"/>
                    <a:pt x="85" y="120"/>
                  </a:cubicBezTo>
                  <a:cubicBezTo>
                    <a:pt x="85" y="125"/>
                    <a:pt x="80" y="127"/>
                    <a:pt x="76" y="128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80"/>
                    <a:pt x="141" y="85"/>
                    <a:pt x="146" y="85"/>
                  </a:cubicBezTo>
                  <a:cubicBezTo>
                    <a:pt x="151" y="85"/>
                    <a:pt x="157" y="81"/>
                    <a:pt x="157" y="76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2"/>
                    <a:pt x="151" y="48"/>
                    <a:pt x="146" y="48"/>
                  </a:cubicBezTo>
                  <a:cubicBezTo>
                    <a:pt x="141" y="48"/>
                    <a:pt x="138" y="52"/>
                    <a:pt x="138" y="57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accent1"/>
            </a:solidFill>
            <a:ln w="38100" cmpd="sng">
              <a:solidFill>
                <a:srgbClr val="FFFFFF"/>
              </a:solidFill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14" dirty="0">
                <a:ln w="38100" cmpd="sng">
                  <a:solidFill>
                    <a:schemeClr val="bg1"/>
                  </a:solidFill>
                </a:ln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grpSp>
          <p:nvGrpSpPr>
            <p:cNvPr id="87" name="Grupp 9">
              <a:extLst>
                <a:ext uri="{FF2B5EF4-FFF2-40B4-BE49-F238E27FC236}">
                  <a16:creationId xmlns:a16="http://schemas.microsoft.com/office/drawing/2014/main" id="{11FDDEB9-A4B7-4517-BDB2-34CBE4A56149}"/>
                </a:ext>
              </a:extLst>
            </p:cNvPr>
            <p:cNvGrpSpPr/>
            <p:nvPr/>
          </p:nvGrpSpPr>
          <p:grpSpPr>
            <a:xfrm>
              <a:off x="1345659" y="2411876"/>
              <a:ext cx="787554" cy="666760"/>
              <a:chOff x="1569128" y="2454927"/>
              <a:chExt cx="890570" cy="753977"/>
            </a:xfrm>
          </p:grpSpPr>
          <p:sp>
            <p:nvSpPr>
              <p:cNvPr id="103" name="Freeform 62">
                <a:extLst>
                  <a:ext uri="{FF2B5EF4-FFF2-40B4-BE49-F238E27FC236}">
                    <a16:creationId xmlns:a16="http://schemas.microsoft.com/office/drawing/2014/main" id="{9205F57F-580D-4AFB-9C49-040144A18A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9128" y="2454927"/>
                <a:ext cx="779444" cy="680697"/>
              </a:xfrm>
              <a:custGeom>
                <a:avLst/>
                <a:gdLst>
                  <a:gd name="T0" fmla="*/ 202 w 210"/>
                  <a:gd name="T1" fmla="*/ 47 h 176"/>
                  <a:gd name="T2" fmla="*/ 180 w 210"/>
                  <a:gd name="T3" fmla="*/ 23 h 176"/>
                  <a:gd name="T4" fmla="*/ 146 w 210"/>
                  <a:gd name="T5" fmla="*/ 6 h 176"/>
                  <a:gd name="T6" fmla="*/ 105 w 210"/>
                  <a:gd name="T7" fmla="*/ 0 h 176"/>
                  <a:gd name="T8" fmla="*/ 64 w 210"/>
                  <a:gd name="T9" fmla="*/ 6 h 176"/>
                  <a:gd name="T10" fmla="*/ 31 w 210"/>
                  <a:gd name="T11" fmla="*/ 23 h 176"/>
                  <a:gd name="T12" fmla="*/ 8 w 210"/>
                  <a:gd name="T13" fmla="*/ 47 h 176"/>
                  <a:gd name="T14" fmla="*/ 0 w 210"/>
                  <a:gd name="T15" fmla="*/ 77 h 176"/>
                  <a:gd name="T16" fmla="*/ 11 w 210"/>
                  <a:gd name="T17" fmla="*/ 112 h 176"/>
                  <a:gd name="T18" fmla="*/ 42 w 210"/>
                  <a:gd name="T19" fmla="*/ 139 h 176"/>
                  <a:gd name="T20" fmla="*/ 39 w 210"/>
                  <a:gd name="T21" fmla="*/ 149 h 176"/>
                  <a:gd name="T22" fmla="*/ 36 w 210"/>
                  <a:gd name="T23" fmla="*/ 157 h 176"/>
                  <a:gd name="T24" fmla="*/ 32 w 210"/>
                  <a:gd name="T25" fmla="*/ 162 h 176"/>
                  <a:gd name="T26" fmla="*/ 27 w 210"/>
                  <a:gd name="T27" fmla="*/ 167 h 176"/>
                  <a:gd name="T28" fmla="*/ 24 w 210"/>
                  <a:gd name="T29" fmla="*/ 170 h 176"/>
                  <a:gd name="T30" fmla="*/ 24 w 210"/>
                  <a:gd name="T31" fmla="*/ 172 h 176"/>
                  <a:gd name="T32" fmla="*/ 24 w 210"/>
                  <a:gd name="T33" fmla="*/ 173 h 176"/>
                  <a:gd name="T34" fmla="*/ 26 w 210"/>
                  <a:gd name="T35" fmla="*/ 175 h 176"/>
                  <a:gd name="T36" fmla="*/ 29 w 210"/>
                  <a:gd name="T37" fmla="*/ 176 h 176"/>
                  <a:gd name="T38" fmla="*/ 35 w 210"/>
                  <a:gd name="T39" fmla="*/ 175 h 176"/>
                  <a:gd name="T40" fmla="*/ 40 w 210"/>
                  <a:gd name="T41" fmla="*/ 174 h 176"/>
                  <a:gd name="T42" fmla="*/ 86 w 210"/>
                  <a:gd name="T43" fmla="*/ 153 h 176"/>
                  <a:gd name="T44" fmla="*/ 95 w 210"/>
                  <a:gd name="T45" fmla="*/ 154 h 176"/>
                  <a:gd name="T46" fmla="*/ 105 w 210"/>
                  <a:gd name="T47" fmla="*/ 154 h 176"/>
                  <a:gd name="T48" fmla="*/ 146 w 210"/>
                  <a:gd name="T49" fmla="*/ 148 h 176"/>
                  <a:gd name="T50" fmla="*/ 180 w 210"/>
                  <a:gd name="T51" fmla="*/ 132 h 176"/>
                  <a:gd name="T52" fmla="*/ 202 w 210"/>
                  <a:gd name="T53" fmla="*/ 107 h 176"/>
                  <a:gd name="T54" fmla="*/ 210 w 210"/>
                  <a:gd name="T55" fmla="*/ 77 h 176"/>
                  <a:gd name="T56" fmla="*/ 202 w 210"/>
                  <a:gd name="T57" fmla="*/ 47 h 176"/>
                  <a:gd name="T58" fmla="*/ 114 w 210"/>
                  <a:gd name="T59" fmla="*/ 127 h 176"/>
                  <a:gd name="T60" fmla="*/ 112 w 210"/>
                  <a:gd name="T61" fmla="*/ 130 h 176"/>
                  <a:gd name="T62" fmla="*/ 93 w 210"/>
                  <a:gd name="T63" fmla="*/ 130 h 176"/>
                  <a:gd name="T64" fmla="*/ 90 w 210"/>
                  <a:gd name="T65" fmla="*/ 127 h 176"/>
                  <a:gd name="T66" fmla="*/ 91 w 210"/>
                  <a:gd name="T67" fmla="*/ 108 h 176"/>
                  <a:gd name="T68" fmla="*/ 93 w 210"/>
                  <a:gd name="T69" fmla="*/ 106 h 176"/>
                  <a:gd name="T70" fmla="*/ 112 w 210"/>
                  <a:gd name="T71" fmla="*/ 106 h 176"/>
                  <a:gd name="T72" fmla="*/ 115 w 210"/>
                  <a:gd name="T73" fmla="*/ 109 h 176"/>
                  <a:gd name="T74" fmla="*/ 114 w 210"/>
                  <a:gd name="T75" fmla="*/ 127 h 176"/>
                  <a:gd name="T76" fmla="*/ 117 w 210"/>
                  <a:gd name="T77" fmla="*/ 31 h 176"/>
                  <a:gd name="T78" fmla="*/ 110 w 210"/>
                  <a:gd name="T79" fmla="*/ 92 h 176"/>
                  <a:gd name="T80" fmla="*/ 106 w 210"/>
                  <a:gd name="T81" fmla="*/ 94 h 176"/>
                  <a:gd name="T82" fmla="*/ 99 w 210"/>
                  <a:gd name="T83" fmla="*/ 94 h 176"/>
                  <a:gd name="T84" fmla="*/ 96 w 210"/>
                  <a:gd name="T85" fmla="*/ 91 h 176"/>
                  <a:gd name="T86" fmla="*/ 91 w 210"/>
                  <a:gd name="T87" fmla="*/ 31 h 176"/>
                  <a:gd name="T88" fmla="*/ 91 w 210"/>
                  <a:gd name="T89" fmla="*/ 26 h 176"/>
                  <a:gd name="T90" fmla="*/ 94 w 210"/>
                  <a:gd name="T91" fmla="*/ 25 h 176"/>
                  <a:gd name="T92" fmla="*/ 115 w 210"/>
                  <a:gd name="T93" fmla="*/ 25 h 176"/>
                  <a:gd name="T94" fmla="*/ 118 w 210"/>
                  <a:gd name="T95" fmla="*/ 27 h 176"/>
                  <a:gd name="T96" fmla="*/ 117 w 210"/>
                  <a:gd name="T97" fmla="*/ 3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10" h="176">
                    <a:moveTo>
                      <a:pt x="202" y="47"/>
                    </a:moveTo>
                    <a:cubicBezTo>
                      <a:pt x="197" y="38"/>
                      <a:pt x="189" y="30"/>
                      <a:pt x="180" y="23"/>
                    </a:cubicBezTo>
                    <a:cubicBezTo>
                      <a:pt x="170" y="16"/>
                      <a:pt x="159" y="10"/>
                      <a:pt x="146" y="6"/>
                    </a:cubicBezTo>
                    <a:cubicBezTo>
                      <a:pt x="133" y="2"/>
                      <a:pt x="120" y="0"/>
                      <a:pt x="105" y="0"/>
                    </a:cubicBezTo>
                    <a:cubicBezTo>
                      <a:pt x="91" y="0"/>
                      <a:pt x="77" y="2"/>
                      <a:pt x="64" y="6"/>
                    </a:cubicBezTo>
                    <a:cubicBezTo>
                      <a:pt x="52" y="10"/>
                      <a:pt x="40" y="16"/>
                      <a:pt x="31" y="23"/>
                    </a:cubicBezTo>
                    <a:cubicBezTo>
                      <a:pt x="21" y="30"/>
                      <a:pt x="14" y="38"/>
                      <a:pt x="8" y="47"/>
                    </a:cubicBezTo>
                    <a:cubicBezTo>
                      <a:pt x="3" y="57"/>
                      <a:pt x="0" y="67"/>
                      <a:pt x="0" y="77"/>
                    </a:cubicBezTo>
                    <a:cubicBezTo>
                      <a:pt x="0" y="90"/>
                      <a:pt x="4" y="102"/>
                      <a:pt x="11" y="112"/>
                    </a:cubicBezTo>
                    <a:cubicBezTo>
                      <a:pt x="19" y="123"/>
                      <a:pt x="29" y="132"/>
                      <a:pt x="42" y="139"/>
                    </a:cubicBezTo>
                    <a:cubicBezTo>
                      <a:pt x="41" y="143"/>
                      <a:pt x="40" y="146"/>
                      <a:pt x="39" y="149"/>
                    </a:cubicBezTo>
                    <a:cubicBezTo>
                      <a:pt x="38" y="152"/>
                      <a:pt x="37" y="155"/>
                      <a:pt x="36" y="157"/>
                    </a:cubicBezTo>
                    <a:cubicBezTo>
                      <a:pt x="34" y="159"/>
                      <a:pt x="33" y="161"/>
                      <a:pt x="32" y="162"/>
                    </a:cubicBezTo>
                    <a:cubicBezTo>
                      <a:pt x="30" y="164"/>
                      <a:pt x="29" y="166"/>
                      <a:pt x="27" y="167"/>
                    </a:cubicBezTo>
                    <a:cubicBezTo>
                      <a:pt x="26" y="168"/>
                      <a:pt x="25" y="169"/>
                      <a:pt x="24" y="170"/>
                    </a:cubicBezTo>
                    <a:cubicBezTo>
                      <a:pt x="24" y="170"/>
                      <a:pt x="24" y="171"/>
                      <a:pt x="24" y="172"/>
                    </a:cubicBezTo>
                    <a:cubicBezTo>
                      <a:pt x="24" y="173"/>
                      <a:pt x="24" y="173"/>
                      <a:pt x="24" y="173"/>
                    </a:cubicBezTo>
                    <a:cubicBezTo>
                      <a:pt x="24" y="174"/>
                      <a:pt x="25" y="174"/>
                      <a:pt x="26" y="175"/>
                    </a:cubicBezTo>
                    <a:cubicBezTo>
                      <a:pt x="27" y="176"/>
                      <a:pt x="28" y="176"/>
                      <a:pt x="29" y="176"/>
                    </a:cubicBezTo>
                    <a:cubicBezTo>
                      <a:pt x="31" y="176"/>
                      <a:pt x="33" y="175"/>
                      <a:pt x="35" y="175"/>
                    </a:cubicBezTo>
                    <a:cubicBezTo>
                      <a:pt x="37" y="175"/>
                      <a:pt x="38" y="174"/>
                      <a:pt x="40" y="174"/>
                    </a:cubicBezTo>
                    <a:cubicBezTo>
                      <a:pt x="57" y="170"/>
                      <a:pt x="72" y="163"/>
                      <a:pt x="86" y="153"/>
                    </a:cubicBezTo>
                    <a:cubicBezTo>
                      <a:pt x="89" y="153"/>
                      <a:pt x="92" y="154"/>
                      <a:pt x="95" y="154"/>
                    </a:cubicBezTo>
                    <a:cubicBezTo>
                      <a:pt x="99" y="154"/>
                      <a:pt x="102" y="154"/>
                      <a:pt x="105" y="154"/>
                    </a:cubicBezTo>
                    <a:cubicBezTo>
                      <a:pt x="120" y="154"/>
                      <a:pt x="133" y="152"/>
                      <a:pt x="146" y="148"/>
                    </a:cubicBezTo>
                    <a:cubicBezTo>
                      <a:pt x="159" y="144"/>
                      <a:pt x="170" y="139"/>
                      <a:pt x="180" y="132"/>
                    </a:cubicBezTo>
                    <a:cubicBezTo>
                      <a:pt x="189" y="125"/>
                      <a:pt x="197" y="117"/>
                      <a:pt x="202" y="107"/>
                    </a:cubicBezTo>
                    <a:cubicBezTo>
                      <a:pt x="208" y="98"/>
                      <a:pt x="210" y="88"/>
                      <a:pt x="210" y="77"/>
                    </a:cubicBezTo>
                    <a:cubicBezTo>
                      <a:pt x="210" y="67"/>
                      <a:pt x="208" y="57"/>
                      <a:pt x="202" y="47"/>
                    </a:cubicBezTo>
                    <a:close/>
                    <a:moveTo>
                      <a:pt x="114" y="127"/>
                    </a:moveTo>
                    <a:cubicBezTo>
                      <a:pt x="114" y="129"/>
                      <a:pt x="113" y="130"/>
                      <a:pt x="112" y="130"/>
                    </a:cubicBezTo>
                    <a:cubicBezTo>
                      <a:pt x="93" y="130"/>
                      <a:pt x="93" y="130"/>
                      <a:pt x="93" y="130"/>
                    </a:cubicBezTo>
                    <a:cubicBezTo>
                      <a:pt x="91" y="130"/>
                      <a:pt x="90" y="128"/>
                      <a:pt x="90" y="127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2" y="106"/>
                      <a:pt x="93" y="106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4" y="106"/>
                      <a:pt x="115" y="107"/>
                      <a:pt x="115" y="109"/>
                    </a:cubicBezTo>
                    <a:lnTo>
                      <a:pt x="114" y="127"/>
                    </a:lnTo>
                    <a:close/>
                    <a:moveTo>
                      <a:pt x="117" y="31"/>
                    </a:moveTo>
                    <a:cubicBezTo>
                      <a:pt x="110" y="92"/>
                      <a:pt x="110" y="92"/>
                      <a:pt x="110" y="92"/>
                    </a:cubicBezTo>
                    <a:cubicBezTo>
                      <a:pt x="109" y="93"/>
                      <a:pt x="108" y="94"/>
                      <a:pt x="106" y="94"/>
                    </a:cubicBezTo>
                    <a:cubicBezTo>
                      <a:pt x="99" y="94"/>
                      <a:pt x="99" y="94"/>
                      <a:pt x="99" y="94"/>
                    </a:cubicBezTo>
                    <a:cubicBezTo>
                      <a:pt x="98" y="94"/>
                      <a:pt x="97" y="93"/>
                      <a:pt x="96" y="91"/>
                    </a:cubicBezTo>
                    <a:cubicBezTo>
                      <a:pt x="91" y="31"/>
                      <a:pt x="91" y="31"/>
                      <a:pt x="91" y="31"/>
                    </a:cubicBezTo>
                    <a:cubicBezTo>
                      <a:pt x="91" y="29"/>
                      <a:pt x="91" y="27"/>
                      <a:pt x="91" y="26"/>
                    </a:cubicBezTo>
                    <a:cubicBezTo>
                      <a:pt x="91" y="26"/>
                      <a:pt x="92" y="25"/>
                      <a:pt x="94" y="25"/>
                    </a:cubicBezTo>
                    <a:cubicBezTo>
                      <a:pt x="115" y="25"/>
                      <a:pt x="115" y="25"/>
                      <a:pt x="115" y="25"/>
                    </a:cubicBezTo>
                    <a:cubicBezTo>
                      <a:pt x="117" y="25"/>
                      <a:pt x="118" y="26"/>
                      <a:pt x="118" y="27"/>
                    </a:cubicBezTo>
                    <a:cubicBezTo>
                      <a:pt x="118" y="28"/>
                      <a:pt x="118" y="30"/>
                      <a:pt x="117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 dirty="0">
                  <a:latin typeface="Calibri" pitchFamily="34" charset="0"/>
                </a:endParaRPr>
              </a:p>
            </p:txBody>
          </p:sp>
          <p:sp>
            <p:nvSpPr>
              <p:cNvPr id="104" name="Freeform 63">
                <a:extLst>
                  <a:ext uri="{FF2B5EF4-FFF2-40B4-BE49-F238E27FC236}">
                    <a16:creationId xmlns:a16="http://schemas.microsoft.com/office/drawing/2014/main" id="{A3C9DA37-4222-4E92-B3B6-F946A2971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2766" y="2721449"/>
                <a:ext cx="526932" cy="487455"/>
              </a:xfrm>
              <a:custGeom>
                <a:avLst/>
                <a:gdLst>
                  <a:gd name="T0" fmla="*/ 69 w 142"/>
                  <a:gd name="T1" fmla="*/ 105 h 126"/>
                  <a:gd name="T2" fmla="*/ 70 w 142"/>
                  <a:gd name="T3" fmla="*/ 106 h 126"/>
                  <a:gd name="T4" fmla="*/ 88 w 142"/>
                  <a:gd name="T5" fmla="*/ 117 h 126"/>
                  <a:gd name="T6" fmla="*/ 109 w 142"/>
                  <a:gd name="T7" fmla="*/ 124 h 126"/>
                  <a:gd name="T8" fmla="*/ 114 w 142"/>
                  <a:gd name="T9" fmla="*/ 125 h 126"/>
                  <a:gd name="T10" fmla="*/ 118 w 142"/>
                  <a:gd name="T11" fmla="*/ 125 h 126"/>
                  <a:gd name="T12" fmla="*/ 120 w 142"/>
                  <a:gd name="T13" fmla="*/ 126 h 126"/>
                  <a:gd name="T14" fmla="*/ 120 w 142"/>
                  <a:gd name="T15" fmla="*/ 126 h 126"/>
                  <a:gd name="T16" fmla="*/ 120 w 142"/>
                  <a:gd name="T17" fmla="*/ 125 h 126"/>
                  <a:gd name="T18" fmla="*/ 121 w 142"/>
                  <a:gd name="T19" fmla="*/ 125 h 126"/>
                  <a:gd name="T20" fmla="*/ 121 w 142"/>
                  <a:gd name="T21" fmla="*/ 125 h 126"/>
                  <a:gd name="T22" fmla="*/ 121 w 142"/>
                  <a:gd name="T23" fmla="*/ 124 h 126"/>
                  <a:gd name="T24" fmla="*/ 119 w 142"/>
                  <a:gd name="T25" fmla="*/ 122 h 126"/>
                  <a:gd name="T26" fmla="*/ 115 w 142"/>
                  <a:gd name="T27" fmla="*/ 118 h 126"/>
                  <a:gd name="T28" fmla="*/ 111 w 142"/>
                  <a:gd name="T29" fmla="*/ 112 h 126"/>
                  <a:gd name="T30" fmla="*/ 108 w 142"/>
                  <a:gd name="T31" fmla="*/ 105 h 126"/>
                  <a:gd name="T32" fmla="*/ 105 w 142"/>
                  <a:gd name="T33" fmla="*/ 95 h 126"/>
                  <a:gd name="T34" fmla="*/ 105 w 142"/>
                  <a:gd name="T35" fmla="*/ 93 h 126"/>
                  <a:gd name="T36" fmla="*/ 106 w 142"/>
                  <a:gd name="T37" fmla="*/ 92 h 126"/>
                  <a:gd name="T38" fmla="*/ 133 w 142"/>
                  <a:gd name="T39" fmla="*/ 70 h 126"/>
                  <a:gd name="T40" fmla="*/ 142 w 142"/>
                  <a:gd name="T41" fmla="*/ 40 h 126"/>
                  <a:gd name="T42" fmla="*/ 136 w 142"/>
                  <a:gd name="T43" fmla="*/ 17 h 126"/>
                  <a:gd name="T44" fmla="*/ 123 w 142"/>
                  <a:gd name="T45" fmla="*/ 0 h 126"/>
                  <a:gd name="T46" fmla="*/ 123 w 142"/>
                  <a:gd name="T47" fmla="*/ 4 h 126"/>
                  <a:gd name="T48" fmla="*/ 114 w 142"/>
                  <a:gd name="T49" fmla="*/ 40 h 126"/>
                  <a:gd name="T50" fmla="*/ 89 w 142"/>
                  <a:gd name="T51" fmla="*/ 69 h 126"/>
                  <a:gd name="T52" fmla="*/ 53 w 142"/>
                  <a:gd name="T53" fmla="*/ 88 h 126"/>
                  <a:gd name="T54" fmla="*/ 8 w 142"/>
                  <a:gd name="T55" fmla="*/ 95 h 126"/>
                  <a:gd name="T56" fmla="*/ 0 w 142"/>
                  <a:gd name="T57" fmla="*/ 94 h 126"/>
                  <a:gd name="T58" fmla="*/ 20 w 142"/>
                  <a:gd name="T59" fmla="*/ 102 h 126"/>
                  <a:gd name="T60" fmla="*/ 51 w 142"/>
                  <a:gd name="T61" fmla="*/ 106 h 126"/>
                  <a:gd name="T62" fmla="*/ 60 w 142"/>
                  <a:gd name="T63" fmla="*/ 106 h 126"/>
                  <a:gd name="T64" fmla="*/ 68 w 142"/>
                  <a:gd name="T65" fmla="*/ 105 h 126"/>
                  <a:gd name="T66" fmla="*/ 69 w 142"/>
                  <a:gd name="T67" fmla="*/ 10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2" h="126">
                    <a:moveTo>
                      <a:pt x="69" y="105"/>
                    </a:moveTo>
                    <a:cubicBezTo>
                      <a:pt x="70" y="106"/>
                      <a:pt x="70" y="106"/>
                      <a:pt x="70" y="106"/>
                    </a:cubicBezTo>
                    <a:cubicBezTo>
                      <a:pt x="76" y="110"/>
                      <a:pt x="82" y="114"/>
                      <a:pt x="88" y="117"/>
                    </a:cubicBezTo>
                    <a:cubicBezTo>
                      <a:pt x="95" y="120"/>
                      <a:pt x="102" y="122"/>
                      <a:pt x="109" y="124"/>
                    </a:cubicBezTo>
                    <a:cubicBezTo>
                      <a:pt x="111" y="124"/>
                      <a:pt x="113" y="124"/>
                      <a:pt x="114" y="125"/>
                    </a:cubicBezTo>
                    <a:cubicBezTo>
                      <a:pt x="115" y="125"/>
                      <a:pt x="116" y="125"/>
                      <a:pt x="118" y="125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20" y="126"/>
                      <a:pt x="120" y="126"/>
                      <a:pt x="120" y="125"/>
                    </a:cubicBezTo>
                    <a:cubicBezTo>
                      <a:pt x="121" y="125"/>
                      <a:pt x="121" y="125"/>
                      <a:pt x="121" y="125"/>
                    </a:cubicBezTo>
                    <a:cubicBezTo>
                      <a:pt x="121" y="125"/>
                      <a:pt x="121" y="125"/>
                      <a:pt x="121" y="125"/>
                    </a:cubicBezTo>
                    <a:cubicBezTo>
                      <a:pt x="121" y="124"/>
                      <a:pt x="121" y="124"/>
                      <a:pt x="121" y="124"/>
                    </a:cubicBezTo>
                    <a:cubicBezTo>
                      <a:pt x="120" y="124"/>
                      <a:pt x="120" y="123"/>
                      <a:pt x="119" y="122"/>
                    </a:cubicBezTo>
                    <a:cubicBezTo>
                      <a:pt x="117" y="121"/>
                      <a:pt x="116" y="119"/>
                      <a:pt x="115" y="118"/>
                    </a:cubicBezTo>
                    <a:cubicBezTo>
                      <a:pt x="113" y="116"/>
                      <a:pt x="112" y="114"/>
                      <a:pt x="111" y="112"/>
                    </a:cubicBezTo>
                    <a:cubicBezTo>
                      <a:pt x="110" y="110"/>
                      <a:pt x="109" y="108"/>
                      <a:pt x="108" y="105"/>
                    </a:cubicBezTo>
                    <a:cubicBezTo>
                      <a:pt x="107" y="102"/>
                      <a:pt x="106" y="99"/>
                      <a:pt x="105" y="95"/>
                    </a:cubicBezTo>
                    <a:cubicBezTo>
                      <a:pt x="105" y="93"/>
                      <a:pt x="105" y="93"/>
                      <a:pt x="105" y="93"/>
                    </a:cubicBezTo>
                    <a:cubicBezTo>
                      <a:pt x="106" y="92"/>
                      <a:pt x="106" y="92"/>
                      <a:pt x="106" y="92"/>
                    </a:cubicBezTo>
                    <a:cubicBezTo>
                      <a:pt x="117" y="86"/>
                      <a:pt x="126" y="79"/>
                      <a:pt x="133" y="70"/>
                    </a:cubicBezTo>
                    <a:cubicBezTo>
                      <a:pt x="139" y="61"/>
                      <a:pt x="142" y="51"/>
                      <a:pt x="142" y="40"/>
                    </a:cubicBezTo>
                    <a:cubicBezTo>
                      <a:pt x="142" y="32"/>
                      <a:pt x="140" y="24"/>
                      <a:pt x="136" y="17"/>
                    </a:cubicBezTo>
                    <a:cubicBezTo>
                      <a:pt x="132" y="11"/>
                      <a:pt x="128" y="5"/>
                      <a:pt x="123" y="0"/>
                    </a:cubicBezTo>
                    <a:cubicBezTo>
                      <a:pt x="123" y="2"/>
                      <a:pt x="123" y="3"/>
                      <a:pt x="123" y="4"/>
                    </a:cubicBezTo>
                    <a:cubicBezTo>
                      <a:pt x="123" y="17"/>
                      <a:pt x="120" y="29"/>
                      <a:pt x="114" y="40"/>
                    </a:cubicBezTo>
                    <a:cubicBezTo>
                      <a:pt x="108" y="51"/>
                      <a:pt x="100" y="61"/>
                      <a:pt x="89" y="69"/>
                    </a:cubicBezTo>
                    <a:cubicBezTo>
                      <a:pt x="79" y="77"/>
                      <a:pt x="67" y="83"/>
                      <a:pt x="53" y="88"/>
                    </a:cubicBezTo>
                    <a:cubicBezTo>
                      <a:pt x="39" y="92"/>
                      <a:pt x="24" y="95"/>
                      <a:pt x="8" y="95"/>
                    </a:cubicBezTo>
                    <a:cubicBezTo>
                      <a:pt x="5" y="95"/>
                      <a:pt x="2" y="95"/>
                      <a:pt x="0" y="94"/>
                    </a:cubicBezTo>
                    <a:cubicBezTo>
                      <a:pt x="6" y="97"/>
                      <a:pt x="13" y="100"/>
                      <a:pt x="20" y="102"/>
                    </a:cubicBezTo>
                    <a:cubicBezTo>
                      <a:pt x="30" y="105"/>
                      <a:pt x="40" y="106"/>
                      <a:pt x="51" y="106"/>
                    </a:cubicBezTo>
                    <a:cubicBezTo>
                      <a:pt x="54" y="106"/>
                      <a:pt x="56" y="106"/>
                      <a:pt x="60" y="106"/>
                    </a:cubicBezTo>
                    <a:cubicBezTo>
                      <a:pt x="63" y="106"/>
                      <a:pt x="65" y="105"/>
                      <a:pt x="68" y="105"/>
                    </a:cubicBezTo>
                    <a:lnTo>
                      <a:pt x="69" y="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 dirty="0">
                  <a:latin typeface="Calibri" pitchFamily="34" charset="0"/>
                </a:endParaRPr>
              </a:p>
            </p:txBody>
          </p:sp>
        </p:grpSp>
        <p:grpSp>
          <p:nvGrpSpPr>
            <p:cNvPr id="88" name="Grupp 8">
              <a:extLst>
                <a:ext uri="{FF2B5EF4-FFF2-40B4-BE49-F238E27FC236}">
                  <a16:creationId xmlns:a16="http://schemas.microsoft.com/office/drawing/2014/main" id="{CE912D84-FA4B-4169-A17E-44987F4F48DB}"/>
                </a:ext>
              </a:extLst>
            </p:cNvPr>
            <p:cNvGrpSpPr/>
            <p:nvPr/>
          </p:nvGrpSpPr>
          <p:grpSpPr>
            <a:xfrm>
              <a:off x="3047895" y="2355616"/>
              <a:ext cx="707694" cy="954502"/>
              <a:chOff x="3270824" y="2406480"/>
              <a:chExt cx="855586" cy="1153970"/>
            </a:xfrm>
          </p:grpSpPr>
          <p:sp>
            <p:nvSpPr>
              <p:cNvPr id="99" name="Oval 64">
                <a:extLst>
                  <a:ext uri="{FF2B5EF4-FFF2-40B4-BE49-F238E27FC236}">
                    <a16:creationId xmlns:a16="http://schemas.microsoft.com/office/drawing/2014/main" id="{FDD888FE-B468-47B2-BE3A-88101427A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7715" y="2461805"/>
                <a:ext cx="169581" cy="1885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 dirty="0">
                  <a:latin typeface="Calibri" pitchFamily="34" charset="0"/>
                </a:endParaRPr>
              </a:p>
            </p:txBody>
          </p:sp>
          <p:sp>
            <p:nvSpPr>
              <p:cNvPr id="100" name="Oval 65">
                <a:extLst>
                  <a:ext uri="{FF2B5EF4-FFF2-40B4-BE49-F238E27FC236}">
                    <a16:creationId xmlns:a16="http://schemas.microsoft.com/office/drawing/2014/main" id="{060DD2C4-0A33-4A7C-9592-2A1F2BFC3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9946" y="2406480"/>
                <a:ext cx="178655" cy="1994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 dirty="0">
                  <a:latin typeface="Calibri" pitchFamily="34" charset="0"/>
                </a:endParaRPr>
              </a:p>
            </p:txBody>
          </p:sp>
          <p:sp>
            <p:nvSpPr>
              <p:cNvPr id="101" name="Freeform 66">
                <a:extLst>
                  <a:ext uri="{FF2B5EF4-FFF2-40B4-BE49-F238E27FC236}">
                    <a16:creationId xmlns:a16="http://schemas.microsoft.com/office/drawing/2014/main" id="{032EF55E-B113-432F-8847-71A2E2BC1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0824" y="2417387"/>
                <a:ext cx="442451" cy="1143063"/>
              </a:xfrm>
              <a:custGeom>
                <a:avLst/>
                <a:gdLst>
                  <a:gd name="T0" fmla="*/ 63 w 89"/>
                  <a:gd name="T1" fmla="*/ 42 h 206"/>
                  <a:gd name="T2" fmla="*/ 60 w 89"/>
                  <a:gd name="T3" fmla="*/ 42 h 206"/>
                  <a:gd name="T4" fmla="*/ 63 w 89"/>
                  <a:gd name="T5" fmla="*/ 66 h 206"/>
                  <a:gd name="T6" fmla="*/ 56 w 89"/>
                  <a:gd name="T7" fmla="*/ 73 h 206"/>
                  <a:gd name="T8" fmla="*/ 49 w 89"/>
                  <a:gd name="T9" fmla="*/ 66 h 206"/>
                  <a:gd name="T10" fmla="*/ 52 w 89"/>
                  <a:gd name="T11" fmla="*/ 42 h 206"/>
                  <a:gd name="T12" fmla="*/ 49 w 89"/>
                  <a:gd name="T13" fmla="*/ 42 h 206"/>
                  <a:gd name="T14" fmla="*/ 18 w 89"/>
                  <a:gd name="T15" fmla="*/ 0 h 206"/>
                  <a:gd name="T16" fmla="*/ 0 w 89"/>
                  <a:gd name="T17" fmla="*/ 24 h 206"/>
                  <a:gd name="T18" fmla="*/ 16 w 89"/>
                  <a:gd name="T19" fmla="*/ 60 h 206"/>
                  <a:gd name="T20" fmla="*/ 26 w 89"/>
                  <a:gd name="T21" fmla="*/ 90 h 206"/>
                  <a:gd name="T22" fmla="*/ 26 w 89"/>
                  <a:gd name="T23" fmla="*/ 96 h 206"/>
                  <a:gd name="T24" fmla="*/ 26 w 89"/>
                  <a:gd name="T25" fmla="*/ 123 h 206"/>
                  <a:gd name="T26" fmla="*/ 26 w 89"/>
                  <a:gd name="T27" fmla="*/ 125 h 206"/>
                  <a:gd name="T28" fmla="*/ 26 w 89"/>
                  <a:gd name="T29" fmla="*/ 206 h 206"/>
                  <a:gd name="T30" fmla="*/ 44 w 89"/>
                  <a:gd name="T31" fmla="*/ 206 h 206"/>
                  <a:gd name="T32" fmla="*/ 56 w 89"/>
                  <a:gd name="T33" fmla="*/ 149 h 206"/>
                  <a:gd name="T34" fmla="*/ 69 w 89"/>
                  <a:gd name="T35" fmla="*/ 206 h 206"/>
                  <a:gd name="T36" fmla="*/ 89 w 89"/>
                  <a:gd name="T37" fmla="*/ 206 h 206"/>
                  <a:gd name="T38" fmla="*/ 89 w 89"/>
                  <a:gd name="T39" fmla="*/ 125 h 206"/>
                  <a:gd name="T40" fmla="*/ 89 w 89"/>
                  <a:gd name="T41" fmla="*/ 116 h 206"/>
                  <a:gd name="T42" fmla="*/ 89 w 89"/>
                  <a:gd name="T43" fmla="*/ 67 h 206"/>
                  <a:gd name="T44" fmla="*/ 83 w 89"/>
                  <a:gd name="T45" fmla="*/ 49 h 206"/>
                  <a:gd name="T46" fmla="*/ 63 w 89"/>
                  <a:gd name="T47" fmla="*/ 42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9" h="206">
                    <a:moveTo>
                      <a:pt x="63" y="42"/>
                    </a:moveTo>
                    <a:cubicBezTo>
                      <a:pt x="60" y="42"/>
                      <a:pt x="60" y="42"/>
                      <a:pt x="60" y="42"/>
                    </a:cubicBezTo>
                    <a:cubicBezTo>
                      <a:pt x="63" y="66"/>
                      <a:pt x="63" y="66"/>
                      <a:pt x="63" y="66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22" y="42"/>
                      <a:pt x="18" y="21"/>
                      <a:pt x="18" y="0"/>
                    </a:cubicBezTo>
                    <a:cubicBezTo>
                      <a:pt x="12" y="0"/>
                      <a:pt x="0" y="0"/>
                      <a:pt x="0" y="24"/>
                    </a:cubicBezTo>
                    <a:cubicBezTo>
                      <a:pt x="0" y="33"/>
                      <a:pt x="4" y="48"/>
                      <a:pt x="16" y="60"/>
                    </a:cubicBezTo>
                    <a:cubicBezTo>
                      <a:pt x="25" y="69"/>
                      <a:pt x="25" y="83"/>
                      <a:pt x="26" y="90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5"/>
                      <a:pt x="26" y="125"/>
                      <a:pt x="26" y="125"/>
                    </a:cubicBezTo>
                    <a:cubicBezTo>
                      <a:pt x="26" y="206"/>
                      <a:pt x="26" y="206"/>
                      <a:pt x="26" y="206"/>
                    </a:cubicBezTo>
                    <a:cubicBezTo>
                      <a:pt x="44" y="206"/>
                      <a:pt x="44" y="206"/>
                      <a:pt x="44" y="206"/>
                    </a:cubicBezTo>
                    <a:cubicBezTo>
                      <a:pt x="56" y="149"/>
                      <a:pt x="56" y="149"/>
                      <a:pt x="56" y="149"/>
                    </a:cubicBezTo>
                    <a:cubicBezTo>
                      <a:pt x="69" y="206"/>
                      <a:pt x="69" y="206"/>
                      <a:pt x="69" y="206"/>
                    </a:cubicBezTo>
                    <a:cubicBezTo>
                      <a:pt x="89" y="206"/>
                      <a:pt x="89" y="206"/>
                      <a:pt x="89" y="206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16"/>
                      <a:pt x="89" y="116"/>
                      <a:pt x="89" y="116"/>
                    </a:cubicBezTo>
                    <a:cubicBezTo>
                      <a:pt x="89" y="67"/>
                      <a:pt x="89" y="67"/>
                      <a:pt x="89" y="67"/>
                    </a:cubicBezTo>
                    <a:cubicBezTo>
                      <a:pt x="89" y="59"/>
                      <a:pt x="88" y="54"/>
                      <a:pt x="83" y="49"/>
                    </a:cubicBezTo>
                    <a:cubicBezTo>
                      <a:pt x="78" y="44"/>
                      <a:pt x="71" y="42"/>
                      <a:pt x="63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 dirty="0">
                  <a:latin typeface="Calibri" pitchFamily="34" charset="0"/>
                </a:endParaRPr>
              </a:p>
            </p:txBody>
          </p:sp>
          <p:sp>
            <p:nvSpPr>
              <p:cNvPr id="102" name="Freeform 67">
                <a:extLst>
                  <a:ext uri="{FF2B5EF4-FFF2-40B4-BE49-F238E27FC236}">
                    <a16:creationId xmlns:a16="http://schemas.microsoft.com/office/drawing/2014/main" id="{8088AF79-FE2E-4FD9-B2CE-A30604F96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165" y="2506214"/>
                <a:ext cx="378245" cy="1054235"/>
              </a:xfrm>
              <a:custGeom>
                <a:avLst/>
                <a:gdLst>
                  <a:gd name="T0" fmla="*/ 63 w 76"/>
                  <a:gd name="T1" fmla="*/ 51 h 190"/>
                  <a:gd name="T2" fmla="*/ 76 w 76"/>
                  <a:gd name="T3" fmla="*/ 21 h 190"/>
                  <a:gd name="T4" fmla="*/ 63 w 76"/>
                  <a:gd name="T5" fmla="*/ 2 h 190"/>
                  <a:gd name="T6" fmla="*/ 33 w 76"/>
                  <a:gd name="T7" fmla="*/ 37 h 190"/>
                  <a:gd name="T8" fmla="*/ 22 w 76"/>
                  <a:gd name="T9" fmla="*/ 37 h 190"/>
                  <a:gd name="T10" fmla="*/ 6 w 76"/>
                  <a:gd name="T11" fmla="*/ 46 h 190"/>
                  <a:gd name="T12" fmla="*/ 3 w 76"/>
                  <a:gd name="T13" fmla="*/ 51 h 190"/>
                  <a:gd name="T14" fmla="*/ 2 w 76"/>
                  <a:gd name="T15" fmla="*/ 57 h 190"/>
                  <a:gd name="T16" fmla="*/ 2 w 76"/>
                  <a:gd name="T17" fmla="*/ 94 h 190"/>
                  <a:gd name="T18" fmla="*/ 0 w 76"/>
                  <a:gd name="T19" fmla="*/ 146 h 190"/>
                  <a:gd name="T20" fmla="*/ 17 w 76"/>
                  <a:gd name="T21" fmla="*/ 147 h 190"/>
                  <a:gd name="T22" fmla="*/ 21 w 76"/>
                  <a:gd name="T23" fmla="*/ 190 h 190"/>
                  <a:gd name="T24" fmla="*/ 39 w 76"/>
                  <a:gd name="T25" fmla="*/ 190 h 190"/>
                  <a:gd name="T26" fmla="*/ 46 w 76"/>
                  <a:gd name="T27" fmla="*/ 148 h 190"/>
                  <a:gd name="T28" fmla="*/ 58 w 76"/>
                  <a:gd name="T29" fmla="*/ 148 h 190"/>
                  <a:gd name="T30" fmla="*/ 56 w 76"/>
                  <a:gd name="T31" fmla="*/ 100 h 190"/>
                  <a:gd name="T32" fmla="*/ 63 w 76"/>
                  <a:gd name="T33" fmla="*/ 5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90">
                    <a:moveTo>
                      <a:pt x="63" y="51"/>
                    </a:moveTo>
                    <a:cubicBezTo>
                      <a:pt x="73" y="41"/>
                      <a:pt x="76" y="28"/>
                      <a:pt x="76" y="21"/>
                    </a:cubicBezTo>
                    <a:cubicBezTo>
                      <a:pt x="76" y="0"/>
                      <a:pt x="68" y="2"/>
                      <a:pt x="63" y="2"/>
                    </a:cubicBezTo>
                    <a:cubicBezTo>
                      <a:pt x="63" y="19"/>
                      <a:pt x="56" y="37"/>
                      <a:pt x="33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5" y="37"/>
                      <a:pt x="9" y="41"/>
                      <a:pt x="6" y="46"/>
                    </a:cubicBezTo>
                    <a:cubicBezTo>
                      <a:pt x="4" y="47"/>
                      <a:pt x="3" y="49"/>
                      <a:pt x="3" y="51"/>
                    </a:cubicBezTo>
                    <a:cubicBezTo>
                      <a:pt x="2" y="53"/>
                      <a:pt x="2" y="55"/>
                      <a:pt x="2" y="57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17" y="147"/>
                      <a:pt x="17" y="147"/>
                      <a:pt x="17" y="147"/>
                    </a:cubicBezTo>
                    <a:cubicBezTo>
                      <a:pt x="21" y="190"/>
                      <a:pt x="21" y="190"/>
                      <a:pt x="21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100"/>
                      <a:pt x="55" y="58"/>
                      <a:pt x="63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 dirty="0">
                  <a:latin typeface="Calibri" pitchFamily="34" charset="0"/>
                </a:endParaRPr>
              </a:p>
            </p:txBody>
          </p:sp>
        </p:grpSp>
        <p:grpSp>
          <p:nvGrpSpPr>
            <p:cNvPr id="89" name="Grupp 10">
              <a:extLst>
                <a:ext uri="{FF2B5EF4-FFF2-40B4-BE49-F238E27FC236}">
                  <a16:creationId xmlns:a16="http://schemas.microsoft.com/office/drawing/2014/main" id="{2F80B143-24AA-4289-A315-3C5CD1F3C6F6}"/>
                </a:ext>
              </a:extLst>
            </p:cNvPr>
            <p:cNvGrpSpPr/>
            <p:nvPr/>
          </p:nvGrpSpPr>
          <p:grpSpPr>
            <a:xfrm>
              <a:off x="1191515" y="4128869"/>
              <a:ext cx="909434" cy="810832"/>
              <a:chOff x="1412330" y="4262837"/>
              <a:chExt cx="995860" cy="887888"/>
            </a:xfrm>
          </p:grpSpPr>
          <p:sp>
            <p:nvSpPr>
              <p:cNvPr id="97" name="Freeform 68">
                <a:extLst>
                  <a:ext uri="{FF2B5EF4-FFF2-40B4-BE49-F238E27FC236}">
                    <a16:creationId xmlns:a16="http://schemas.microsoft.com/office/drawing/2014/main" id="{8126590D-F2D9-42AC-991D-6F2823CA8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2330" y="4262837"/>
                <a:ext cx="952647" cy="887888"/>
              </a:xfrm>
              <a:custGeom>
                <a:avLst/>
                <a:gdLst>
                  <a:gd name="T0" fmla="*/ 1353 w 1353"/>
                  <a:gd name="T1" fmla="*/ 1212 h 1212"/>
                  <a:gd name="T2" fmla="*/ 0 w 1353"/>
                  <a:gd name="T3" fmla="*/ 1212 h 1212"/>
                  <a:gd name="T4" fmla="*/ 0 w 1353"/>
                  <a:gd name="T5" fmla="*/ 0 h 1212"/>
                  <a:gd name="T6" fmla="*/ 64 w 1353"/>
                  <a:gd name="T7" fmla="*/ 0 h 1212"/>
                  <a:gd name="T8" fmla="*/ 64 w 1353"/>
                  <a:gd name="T9" fmla="*/ 1155 h 1212"/>
                  <a:gd name="T10" fmla="*/ 1353 w 1353"/>
                  <a:gd name="T11" fmla="*/ 1155 h 1212"/>
                  <a:gd name="T12" fmla="*/ 1353 w 1353"/>
                  <a:gd name="T13" fmla="*/ 1212 h 1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3" h="1212">
                    <a:moveTo>
                      <a:pt x="1353" y="1212"/>
                    </a:moveTo>
                    <a:lnTo>
                      <a:pt x="0" y="1212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155"/>
                    </a:lnTo>
                    <a:lnTo>
                      <a:pt x="1353" y="1155"/>
                    </a:lnTo>
                    <a:lnTo>
                      <a:pt x="1353" y="12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 sz="1814" dirty="0">
                  <a:latin typeface="Calibri" pitchFamily="34" charset="0"/>
                </a:endParaRPr>
              </a:p>
            </p:txBody>
          </p:sp>
          <p:sp>
            <p:nvSpPr>
              <p:cNvPr id="98" name="Freeform 69">
                <a:extLst>
                  <a:ext uri="{FF2B5EF4-FFF2-40B4-BE49-F238E27FC236}">
                    <a16:creationId xmlns:a16="http://schemas.microsoft.com/office/drawing/2014/main" id="{D18B9676-8D19-44C2-BAC5-AB957B93D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320" y="4493875"/>
                <a:ext cx="887870" cy="506946"/>
              </a:xfrm>
              <a:custGeom>
                <a:avLst/>
                <a:gdLst>
                  <a:gd name="T0" fmla="*/ 93 w 1261"/>
                  <a:gd name="T1" fmla="*/ 692 h 692"/>
                  <a:gd name="T2" fmla="*/ 0 w 1261"/>
                  <a:gd name="T3" fmla="*/ 613 h 692"/>
                  <a:gd name="T4" fmla="*/ 321 w 1261"/>
                  <a:gd name="T5" fmla="*/ 243 h 692"/>
                  <a:gd name="T6" fmla="*/ 478 w 1261"/>
                  <a:gd name="T7" fmla="*/ 350 h 692"/>
                  <a:gd name="T8" fmla="*/ 670 w 1261"/>
                  <a:gd name="T9" fmla="*/ 72 h 692"/>
                  <a:gd name="T10" fmla="*/ 912 w 1261"/>
                  <a:gd name="T11" fmla="*/ 335 h 692"/>
                  <a:gd name="T12" fmla="*/ 1168 w 1261"/>
                  <a:gd name="T13" fmla="*/ 0 h 692"/>
                  <a:gd name="T14" fmla="*/ 1261 w 1261"/>
                  <a:gd name="T15" fmla="*/ 72 h 692"/>
                  <a:gd name="T16" fmla="*/ 912 w 1261"/>
                  <a:gd name="T17" fmla="*/ 521 h 692"/>
                  <a:gd name="T18" fmla="*/ 684 w 1261"/>
                  <a:gd name="T19" fmla="*/ 257 h 692"/>
                  <a:gd name="T20" fmla="*/ 506 w 1261"/>
                  <a:gd name="T21" fmla="*/ 514 h 692"/>
                  <a:gd name="T22" fmla="*/ 342 w 1261"/>
                  <a:gd name="T23" fmla="*/ 399 h 692"/>
                  <a:gd name="T24" fmla="*/ 93 w 1261"/>
                  <a:gd name="T25" fmla="*/ 692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1" h="692">
                    <a:moveTo>
                      <a:pt x="93" y="692"/>
                    </a:moveTo>
                    <a:lnTo>
                      <a:pt x="0" y="613"/>
                    </a:lnTo>
                    <a:lnTo>
                      <a:pt x="321" y="243"/>
                    </a:lnTo>
                    <a:lnTo>
                      <a:pt x="478" y="350"/>
                    </a:lnTo>
                    <a:lnTo>
                      <a:pt x="670" y="72"/>
                    </a:lnTo>
                    <a:lnTo>
                      <a:pt x="912" y="335"/>
                    </a:lnTo>
                    <a:lnTo>
                      <a:pt x="1168" y="0"/>
                    </a:lnTo>
                    <a:lnTo>
                      <a:pt x="1261" y="72"/>
                    </a:lnTo>
                    <a:lnTo>
                      <a:pt x="912" y="521"/>
                    </a:lnTo>
                    <a:lnTo>
                      <a:pt x="684" y="257"/>
                    </a:lnTo>
                    <a:lnTo>
                      <a:pt x="506" y="514"/>
                    </a:lnTo>
                    <a:lnTo>
                      <a:pt x="342" y="399"/>
                    </a:lnTo>
                    <a:lnTo>
                      <a:pt x="93" y="6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AU" sz="1814" dirty="0">
                  <a:latin typeface="Calibri" pitchFamily="34" charset="0"/>
                </a:endParaRPr>
              </a:p>
            </p:txBody>
          </p:sp>
        </p:grpSp>
        <p:sp>
          <p:nvSpPr>
            <p:cNvPr id="90" name="Line 46">
              <a:extLst>
                <a:ext uri="{FF2B5EF4-FFF2-40B4-BE49-F238E27FC236}">
                  <a16:creationId xmlns:a16="http://schemas.microsoft.com/office/drawing/2014/main" id="{854DD625-45A7-4FFC-A9DD-BB864D8D5D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3266" y="2307809"/>
              <a:ext cx="0" cy="0"/>
            </a:xfrm>
            <a:prstGeom prst="lin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7754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5507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93261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101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88768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86522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84275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82029" algn="l" defTabSz="497754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1814" dirty="0">
                <a:latin typeface="Calibri" pitchFamily="34" charset="0"/>
              </a:endParaRPr>
            </a:p>
          </p:txBody>
        </p:sp>
        <p:grpSp>
          <p:nvGrpSpPr>
            <p:cNvPr id="91" name="Grupp 5">
              <a:extLst>
                <a:ext uri="{FF2B5EF4-FFF2-40B4-BE49-F238E27FC236}">
                  <a16:creationId xmlns:a16="http://schemas.microsoft.com/office/drawing/2014/main" id="{FF2D95B1-3738-43CB-963A-C642B9043E2E}"/>
                </a:ext>
              </a:extLst>
            </p:cNvPr>
            <p:cNvGrpSpPr/>
            <p:nvPr/>
          </p:nvGrpSpPr>
          <p:grpSpPr>
            <a:xfrm>
              <a:off x="3069568" y="4195560"/>
              <a:ext cx="633700" cy="983678"/>
              <a:chOff x="3272575" y="4273335"/>
              <a:chExt cx="755742" cy="1173120"/>
            </a:xfrm>
          </p:grpSpPr>
          <p:sp>
            <p:nvSpPr>
              <p:cNvPr id="92" name="Freeform 70">
                <a:extLst>
                  <a:ext uri="{FF2B5EF4-FFF2-40B4-BE49-F238E27FC236}">
                    <a16:creationId xmlns:a16="http://schemas.microsoft.com/office/drawing/2014/main" id="{1833A81E-F694-49C8-B6E8-41E892766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390" y="4946777"/>
                <a:ext cx="548449" cy="499678"/>
              </a:xfrm>
              <a:custGeom>
                <a:avLst/>
                <a:gdLst>
                  <a:gd name="T0" fmla="*/ 53 w 107"/>
                  <a:gd name="T1" fmla="*/ 18 h 94"/>
                  <a:gd name="T2" fmla="*/ 0 w 107"/>
                  <a:gd name="T3" fmla="*/ 0 h 94"/>
                  <a:gd name="T4" fmla="*/ 0 w 107"/>
                  <a:gd name="T5" fmla="*/ 72 h 94"/>
                  <a:gd name="T6" fmla="*/ 53 w 107"/>
                  <a:gd name="T7" fmla="*/ 94 h 94"/>
                  <a:gd name="T8" fmla="*/ 107 w 107"/>
                  <a:gd name="T9" fmla="*/ 72 h 94"/>
                  <a:gd name="T10" fmla="*/ 107 w 107"/>
                  <a:gd name="T11" fmla="*/ 0 h 94"/>
                  <a:gd name="T12" fmla="*/ 53 w 107"/>
                  <a:gd name="T13" fmla="*/ 1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94">
                    <a:moveTo>
                      <a:pt x="53" y="18"/>
                    </a:moveTo>
                    <a:cubicBezTo>
                      <a:pt x="28" y="18"/>
                      <a:pt x="7" y="10"/>
                      <a:pt x="0" y="0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84"/>
                      <a:pt x="24" y="94"/>
                      <a:pt x="53" y="94"/>
                    </a:cubicBezTo>
                    <a:cubicBezTo>
                      <a:pt x="83" y="94"/>
                      <a:pt x="107" y="84"/>
                      <a:pt x="107" y="72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0" y="10"/>
                      <a:pt x="79" y="18"/>
                      <a:pt x="53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 dirty="0">
                  <a:latin typeface="Calibri" pitchFamily="34" charset="0"/>
                </a:endParaRPr>
              </a:p>
            </p:txBody>
          </p:sp>
          <p:sp>
            <p:nvSpPr>
              <p:cNvPr id="93" name="Freeform 71">
                <a:extLst>
                  <a:ext uri="{FF2B5EF4-FFF2-40B4-BE49-F238E27FC236}">
                    <a16:creationId xmlns:a16="http://schemas.microsoft.com/office/drawing/2014/main" id="{1F0D10AF-61A9-4BCA-A3B0-CB376593A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487" y="4495380"/>
                <a:ext cx="137830" cy="170293"/>
              </a:xfrm>
              <a:custGeom>
                <a:avLst/>
                <a:gdLst>
                  <a:gd name="T0" fmla="*/ 21 w 27"/>
                  <a:gd name="T1" fmla="*/ 19 h 32"/>
                  <a:gd name="T2" fmla="*/ 4 w 27"/>
                  <a:gd name="T3" fmla="*/ 30 h 32"/>
                  <a:gd name="T4" fmla="*/ 9 w 27"/>
                  <a:gd name="T5" fmla="*/ 10 h 32"/>
                  <a:gd name="T6" fmla="*/ 26 w 27"/>
                  <a:gd name="T7" fmla="*/ 0 h 32"/>
                  <a:gd name="T8" fmla="*/ 21 w 27"/>
                  <a:gd name="T9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2">
                    <a:moveTo>
                      <a:pt x="21" y="19"/>
                    </a:moveTo>
                    <a:cubicBezTo>
                      <a:pt x="15" y="28"/>
                      <a:pt x="7" y="32"/>
                      <a:pt x="4" y="30"/>
                    </a:cubicBezTo>
                    <a:cubicBezTo>
                      <a:pt x="0" y="27"/>
                      <a:pt x="2" y="18"/>
                      <a:pt x="9" y="10"/>
                    </a:cubicBezTo>
                    <a:cubicBezTo>
                      <a:pt x="15" y="2"/>
                      <a:pt x="26" y="0"/>
                      <a:pt x="26" y="0"/>
                    </a:cubicBezTo>
                    <a:cubicBezTo>
                      <a:pt x="26" y="0"/>
                      <a:pt x="27" y="11"/>
                      <a:pt x="21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 dirty="0">
                  <a:latin typeface="Calibri" pitchFamily="34" charset="0"/>
                </a:endParaRPr>
              </a:p>
            </p:txBody>
          </p:sp>
          <p:sp>
            <p:nvSpPr>
              <p:cNvPr id="94" name="Freeform 73">
                <a:extLst>
                  <a:ext uri="{FF2B5EF4-FFF2-40B4-BE49-F238E27FC236}">
                    <a16:creationId xmlns:a16="http://schemas.microsoft.com/office/drawing/2014/main" id="{C8D236EC-BC97-4082-8177-8884D3F30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575" y="4488981"/>
                <a:ext cx="266330" cy="505656"/>
              </a:xfrm>
              <a:custGeom>
                <a:avLst/>
                <a:gdLst>
                  <a:gd name="T0" fmla="*/ 34 w 52"/>
                  <a:gd name="T1" fmla="*/ 34 h 95"/>
                  <a:gd name="T2" fmla="*/ 40 w 52"/>
                  <a:gd name="T3" fmla="*/ 14 h 95"/>
                  <a:gd name="T4" fmla="*/ 24 w 52"/>
                  <a:gd name="T5" fmla="*/ 0 h 95"/>
                  <a:gd name="T6" fmla="*/ 28 w 52"/>
                  <a:gd name="T7" fmla="*/ 13 h 95"/>
                  <a:gd name="T8" fmla="*/ 13 w 52"/>
                  <a:gd name="T9" fmla="*/ 18 h 95"/>
                  <a:gd name="T10" fmla="*/ 9 w 52"/>
                  <a:gd name="T11" fmla="*/ 4 h 95"/>
                  <a:gd name="T12" fmla="*/ 3 w 52"/>
                  <a:gd name="T13" fmla="*/ 25 h 95"/>
                  <a:gd name="T14" fmla="*/ 19 w 52"/>
                  <a:gd name="T15" fmla="*/ 39 h 95"/>
                  <a:gd name="T16" fmla="*/ 24 w 52"/>
                  <a:gd name="T17" fmla="*/ 58 h 95"/>
                  <a:gd name="T18" fmla="*/ 13 w 52"/>
                  <a:gd name="T19" fmla="*/ 72 h 95"/>
                  <a:gd name="T20" fmla="*/ 52 w 52"/>
                  <a:gd name="T21" fmla="*/ 95 h 95"/>
                  <a:gd name="T22" fmla="*/ 34 w 52"/>
                  <a:gd name="T23" fmla="*/ 3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95">
                    <a:moveTo>
                      <a:pt x="34" y="34"/>
                    </a:moveTo>
                    <a:cubicBezTo>
                      <a:pt x="40" y="30"/>
                      <a:pt x="42" y="22"/>
                      <a:pt x="40" y="14"/>
                    </a:cubicBezTo>
                    <a:cubicBezTo>
                      <a:pt x="38" y="6"/>
                      <a:pt x="32" y="1"/>
                      <a:pt x="24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3" y="9"/>
                      <a:pt x="0" y="17"/>
                      <a:pt x="3" y="25"/>
                    </a:cubicBezTo>
                    <a:cubicBezTo>
                      <a:pt x="5" y="33"/>
                      <a:pt x="11" y="38"/>
                      <a:pt x="19" y="39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17" y="62"/>
                      <a:pt x="13" y="67"/>
                      <a:pt x="13" y="72"/>
                    </a:cubicBezTo>
                    <a:cubicBezTo>
                      <a:pt x="13" y="83"/>
                      <a:pt x="30" y="92"/>
                      <a:pt x="52" y="95"/>
                    </a:cubicBezTo>
                    <a:lnTo>
                      <a:pt x="34" y="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 dirty="0">
                  <a:latin typeface="Calibri" pitchFamily="34" charset="0"/>
                </a:endParaRPr>
              </a:p>
            </p:txBody>
          </p:sp>
          <p:sp>
            <p:nvSpPr>
              <p:cNvPr id="95" name="Freeform 74">
                <a:extLst>
                  <a:ext uri="{FF2B5EF4-FFF2-40B4-BE49-F238E27FC236}">
                    <a16:creationId xmlns:a16="http://schemas.microsoft.com/office/drawing/2014/main" id="{2E9D81AE-721E-4BEE-95FF-AE40BA730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971" y="4273335"/>
                <a:ext cx="399856" cy="664747"/>
              </a:xfrm>
              <a:custGeom>
                <a:avLst/>
                <a:gdLst>
                  <a:gd name="T0" fmla="*/ 74 w 78"/>
                  <a:gd name="T1" fmla="*/ 7 h 125"/>
                  <a:gd name="T2" fmla="*/ 69 w 78"/>
                  <a:gd name="T3" fmla="*/ 6 h 125"/>
                  <a:gd name="T4" fmla="*/ 65 w 78"/>
                  <a:gd name="T5" fmla="*/ 9 h 125"/>
                  <a:gd name="T6" fmla="*/ 61 w 78"/>
                  <a:gd name="T7" fmla="*/ 9 h 125"/>
                  <a:gd name="T8" fmla="*/ 53 w 78"/>
                  <a:gd name="T9" fmla="*/ 4 h 125"/>
                  <a:gd name="T10" fmla="*/ 48 w 78"/>
                  <a:gd name="T11" fmla="*/ 3 h 125"/>
                  <a:gd name="T12" fmla="*/ 44 w 78"/>
                  <a:gd name="T13" fmla="*/ 2 h 125"/>
                  <a:gd name="T14" fmla="*/ 0 w 78"/>
                  <a:gd name="T15" fmla="*/ 23 h 125"/>
                  <a:gd name="T16" fmla="*/ 3 w 78"/>
                  <a:gd name="T17" fmla="*/ 25 h 125"/>
                  <a:gd name="T18" fmla="*/ 41 w 78"/>
                  <a:gd name="T19" fmla="*/ 21 h 125"/>
                  <a:gd name="T20" fmla="*/ 35 w 78"/>
                  <a:gd name="T21" fmla="*/ 59 h 125"/>
                  <a:gd name="T22" fmla="*/ 31 w 78"/>
                  <a:gd name="T23" fmla="*/ 61 h 125"/>
                  <a:gd name="T24" fmla="*/ 28 w 78"/>
                  <a:gd name="T25" fmla="*/ 78 h 125"/>
                  <a:gd name="T26" fmla="*/ 28 w 78"/>
                  <a:gd name="T27" fmla="*/ 78 h 125"/>
                  <a:gd name="T28" fmla="*/ 20 w 78"/>
                  <a:gd name="T29" fmla="*/ 117 h 125"/>
                  <a:gd name="T30" fmla="*/ 20 w 78"/>
                  <a:gd name="T31" fmla="*/ 116 h 125"/>
                  <a:gd name="T32" fmla="*/ 22 w 78"/>
                  <a:gd name="T33" fmla="*/ 124 h 125"/>
                  <a:gd name="T34" fmla="*/ 30 w 78"/>
                  <a:gd name="T35" fmla="*/ 125 h 125"/>
                  <a:gd name="T36" fmla="*/ 31 w 78"/>
                  <a:gd name="T37" fmla="*/ 125 h 125"/>
                  <a:gd name="T38" fmla="*/ 66 w 78"/>
                  <a:gd name="T39" fmla="*/ 84 h 125"/>
                  <a:gd name="T40" fmla="*/ 50 w 78"/>
                  <a:gd name="T41" fmla="*/ 79 h 125"/>
                  <a:gd name="T42" fmla="*/ 52 w 78"/>
                  <a:gd name="T43" fmla="*/ 74 h 125"/>
                  <a:gd name="T44" fmla="*/ 45 w 78"/>
                  <a:gd name="T45" fmla="*/ 60 h 125"/>
                  <a:gd name="T46" fmla="*/ 50 w 78"/>
                  <a:gd name="T47" fmla="*/ 22 h 125"/>
                  <a:gd name="T48" fmla="*/ 60 w 78"/>
                  <a:gd name="T49" fmla="*/ 20 h 125"/>
                  <a:gd name="T50" fmla="*/ 63 w 78"/>
                  <a:gd name="T51" fmla="*/ 20 h 125"/>
                  <a:gd name="T52" fmla="*/ 66 w 78"/>
                  <a:gd name="T53" fmla="*/ 25 h 125"/>
                  <a:gd name="T54" fmla="*/ 72 w 78"/>
                  <a:gd name="T55" fmla="*/ 25 h 125"/>
                  <a:gd name="T56" fmla="*/ 76 w 78"/>
                  <a:gd name="T57" fmla="*/ 24 h 125"/>
                  <a:gd name="T58" fmla="*/ 78 w 78"/>
                  <a:gd name="T59" fmla="*/ 9 h 125"/>
                  <a:gd name="T60" fmla="*/ 74 w 78"/>
                  <a:gd name="T61" fmla="*/ 7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25">
                    <a:moveTo>
                      <a:pt x="74" y="7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7" y="5"/>
                      <a:pt x="65" y="7"/>
                      <a:pt x="65" y="9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58" y="8"/>
                      <a:pt x="55" y="4"/>
                      <a:pt x="53" y="4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2"/>
                      <a:pt x="45" y="2"/>
                      <a:pt x="44" y="2"/>
                    </a:cubicBezTo>
                    <a:cubicBezTo>
                      <a:pt x="30" y="0"/>
                      <a:pt x="5" y="9"/>
                      <a:pt x="0" y="23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13" y="16"/>
                      <a:pt x="30" y="12"/>
                      <a:pt x="41" y="21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3" y="59"/>
                      <a:pt x="31" y="58"/>
                      <a:pt x="31" y="61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0" y="117"/>
                      <a:pt x="20" y="117"/>
                      <a:pt x="20" y="117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25" y="125"/>
                      <a:pt x="28" y="125"/>
                      <a:pt x="30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66" y="84"/>
                      <a:pt x="66" y="84"/>
                      <a:pt x="66" y="84"/>
                    </a:cubicBezTo>
                    <a:cubicBezTo>
                      <a:pt x="61" y="82"/>
                      <a:pt x="56" y="80"/>
                      <a:pt x="50" y="79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53" y="64"/>
                      <a:pt x="48" y="61"/>
                      <a:pt x="45" y="60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53" y="23"/>
                      <a:pt x="57" y="19"/>
                      <a:pt x="60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22"/>
                      <a:pt x="64" y="24"/>
                      <a:pt x="66" y="25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4" y="26"/>
                      <a:pt x="76" y="26"/>
                      <a:pt x="76" y="24"/>
                    </a:cubicBezTo>
                    <a:cubicBezTo>
                      <a:pt x="78" y="9"/>
                      <a:pt x="78" y="9"/>
                      <a:pt x="78" y="9"/>
                    </a:cubicBezTo>
                    <a:cubicBezTo>
                      <a:pt x="78" y="7"/>
                      <a:pt x="77" y="7"/>
                      <a:pt x="74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 dirty="0">
                  <a:latin typeface="Calibri" pitchFamily="34" charset="0"/>
                </a:endParaRPr>
              </a:p>
            </p:txBody>
          </p:sp>
          <p:sp>
            <p:nvSpPr>
              <p:cNvPr id="96" name="Freeform 75">
                <a:extLst>
                  <a:ext uri="{FF2B5EF4-FFF2-40B4-BE49-F238E27FC236}">
                    <a16:creationId xmlns:a16="http://schemas.microsoft.com/office/drawing/2014/main" id="{9719E3F0-F384-429F-A449-7A52F7445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568" y="4659275"/>
                <a:ext cx="301507" cy="335362"/>
              </a:xfrm>
              <a:custGeom>
                <a:avLst/>
                <a:gdLst>
                  <a:gd name="T0" fmla="*/ 40 w 59"/>
                  <a:gd name="T1" fmla="*/ 31 h 63"/>
                  <a:gd name="T2" fmla="*/ 59 w 59"/>
                  <a:gd name="T3" fmla="*/ 5 h 63"/>
                  <a:gd name="T4" fmla="*/ 52 w 59"/>
                  <a:gd name="T5" fmla="*/ 0 h 63"/>
                  <a:gd name="T6" fmla="*/ 0 w 59"/>
                  <a:gd name="T7" fmla="*/ 63 h 63"/>
                  <a:gd name="T8" fmla="*/ 45 w 59"/>
                  <a:gd name="T9" fmla="*/ 40 h 63"/>
                  <a:gd name="T10" fmla="*/ 40 w 59"/>
                  <a:gd name="T11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63">
                    <a:moveTo>
                      <a:pt x="40" y="31"/>
                    </a:moveTo>
                    <a:cubicBezTo>
                      <a:pt x="59" y="5"/>
                      <a:pt x="59" y="5"/>
                      <a:pt x="59" y="5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25" y="62"/>
                      <a:pt x="45" y="52"/>
                      <a:pt x="45" y="40"/>
                    </a:cubicBezTo>
                    <a:cubicBezTo>
                      <a:pt x="45" y="37"/>
                      <a:pt x="43" y="34"/>
                      <a:pt x="40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2918" tIns="41459" rIns="82918" bIns="4145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97754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95507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261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9101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88768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86522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84275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82029" algn="l" defTabSz="497754" rtl="0" eaLnBrk="1" latinLnBrk="0" hangingPunct="1"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sv-SE" sz="1814" dirty="0">
                  <a:latin typeface="Calibri" pitchFamily="34" charset="0"/>
                </a:endParaRPr>
              </a:p>
            </p:txBody>
          </p:sp>
        </p:grpSp>
      </p:grpSp>
      <p:sp>
        <p:nvSpPr>
          <p:cNvPr id="49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r>
              <a:rPr lang="en-US" sz="1400" dirty="0">
                <a:solidFill>
                  <a:srgbClr val="FF0000"/>
                </a:solidFill>
                <a:cs typeface="Calibri" pitchFamily="34" charset="0"/>
              </a:rPr>
              <a:t>   </a:t>
            </a:r>
          </a:p>
        </p:txBody>
      </p:sp>
      <p:sp>
        <p:nvSpPr>
          <p:cNvPr id="50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r>
              <a:rPr lang="en-US" sz="1400">
                <a:solidFill>
                  <a:srgbClr val="FF0000"/>
                </a:solidFill>
                <a:cs typeface="Calibri" pitchFamily="34" charset="0"/>
              </a:rPr>
              <a:t>   </a:t>
            </a:r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362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52">
            <a:extLst>
              <a:ext uri="{FF2B5EF4-FFF2-40B4-BE49-F238E27FC236}">
                <a16:creationId xmlns:a16="http://schemas.microsoft.com/office/drawing/2014/main" id="{11FE0647-3A5E-4B2A-8BA1-4908AB85B21E}"/>
              </a:ext>
            </a:extLst>
          </p:cNvPr>
          <p:cNvSpPr/>
          <p:nvPr/>
        </p:nvSpPr>
        <p:spPr>
          <a:xfrm>
            <a:off x="6260243" y="1652738"/>
            <a:ext cx="4658400" cy="37835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ktangel 28">
            <a:extLst>
              <a:ext uri="{FF2B5EF4-FFF2-40B4-BE49-F238E27FC236}">
                <a16:creationId xmlns:a16="http://schemas.microsoft.com/office/drawing/2014/main" id="{56252AE1-1225-446E-8AE0-6D5FC6FD927D}"/>
              </a:ext>
            </a:extLst>
          </p:cNvPr>
          <p:cNvSpPr/>
          <p:nvPr/>
        </p:nvSpPr>
        <p:spPr>
          <a:xfrm>
            <a:off x="1214530" y="1652739"/>
            <a:ext cx="4658400" cy="37835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F01AC8D1-0A43-4810-9EE5-C86CBF521615}"/>
              </a:ext>
            </a:extLst>
          </p:cNvPr>
          <p:cNvSpPr/>
          <p:nvPr/>
        </p:nvSpPr>
        <p:spPr>
          <a:xfrm rot="5400000">
            <a:off x="10906274" y="1663692"/>
            <a:ext cx="160564" cy="129855"/>
          </a:xfrm>
          <a:prstGeom prst="rtTriangle">
            <a:avLst/>
          </a:prstGeom>
          <a:solidFill>
            <a:srgbClr val="042D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9" name="Rounded Rectangle 37">
            <a:extLst>
              <a:ext uri="{FF2B5EF4-FFF2-40B4-BE49-F238E27FC236}">
                <a16:creationId xmlns:a16="http://schemas.microsoft.com/office/drawing/2014/main" id="{B204203E-91AB-4851-A5AD-96EE45A26C4D}"/>
              </a:ext>
            </a:extLst>
          </p:cNvPr>
          <p:cNvSpPr/>
          <p:nvPr/>
        </p:nvSpPr>
        <p:spPr>
          <a:xfrm>
            <a:off x="6155485" y="1070892"/>
            <a:ext cx="4895999" cy="585170"/>
          </a:xfrm>
          <a:prstGeom prst="roundRect">
            <a:avLst>
              <a:gd name="adj" fmla="val 4278"/>
            </a:avLst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12257DD-F37E-4C4A-8EDA-9A9B3BD467E8}"/>
              </a:ext>
            </a:extLst>
          </p:cNvPr>
          <p:cNvSpPr/>
          <p:nvPr/>
        </p:nvSpPr>
        <p:spPr>
          <a:xfrm rot="5400000">
            <a:off x="5861339" y="1663692"/>
            <a:ext cx="160564" cy="129855"/>
          </a:xfrm>
          <a:prstGeom prst="rtTriangle">
            <a:avLst/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0" name="Rounded Rectangle 37">
            <a:extLst>
              <a:ext uri="{FF2B5EF4-FFF2-40B4-BE49-F238E27FC236}">
                <a16:creationId xmlns:a16="http://schemas.microsoft.com/office/drawing/2014/main" id="{4F2E9DA6-1DBD-405F-AF60-1317DEA8FFA4}"/>
              </a:ext>
            </a:extLst>
          </p:cNvPr>
          <p:cNvSpPr/>
          <p:nvPr/>
        </p:nvSpPr>
        <p:spPr>
          <a:xfrm>
            <a:off x="1110550" y="1089241"/>
            <a:ext cx="4895999" cy="585170"/>
          </a:xfrm>
          <a:prstGeom prst="roundRect">
            <a:avLst>
              <a:gd name="adj" fmla="val 427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6979C-47D4-479B-BB9C-D2463C3CD6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123" y="6210939"/>
            <a:ext cx="5035066" cy="330713"/>
          </a:xfrm>
        </p:spPr>
        <p:txBody>
          <a:bodyPr/>
          <a:lstStyle/>
          <a:p>
            <a:r>
              <a:rPr lang="ru-RU"/>
              <a:t>Насколько каждый из этих аспектов для Вас важен?</a:t>
            </a:r>
          </a:p>
          <a:p>
            <a:r>
              <a:rPr lang="ru-RU"/>
              <a:t>Что из этого для Вас важнее всего? (Выберите не более 3 вариантов ответа).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8BA1B-D946-4319-87BE-5EE2AB7D85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4045" y="6215290"/>
            <a:ext cx="5310000" cy="435357"/>
          </a:xfrm>
        </p:spPr>
        <p:txBody>
          <a:bodyPr/>
          <a:lstStyle/>
          <a:p>
            <a:r>
              <a:rPr lang="ru-RU"/>
              <a:t>Здесь представлена привлекательность из 40 атрибутов в отношении того, насколько важной респонденты находят её движущую силу. Этот анализ дает общее представление о том, что влияет на привлекательность работодателя. </a:t>
            </a:r>
          </a:p>
          <a:p>
            <a:endParaRPr lang="en-Z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3EBA17-118B-4886-B751-13BC6F740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Топ 10 самых важных атрибутов</a:t>
            </a:r>
            <a:endParaRPr lang="en-Z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A6917-7ACA-4828-8667-777A654A9B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/>
          </a:p>
          <a:p>
            <a:endParaRPr lang="en-ZA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3FB6A4-1693-48F1-A97C-108A9A9953B0}"/>
              </a:ext>
            </a:extLst>
          </p:cNvPr>
          <p:cNvGrpSpPr/>
          <p:nvPr/>
        </p:nvGrpSpPr>
        <p:grpSpPr>
          <a:xfrm>
            <a:off x="2727527" y="5580621"/>
            <a:ext cx="6736946" cy="547204"/>
            <a:chOff x="2695733" y="5580621"/>
            <a:chExt cx="6736946" cy="547204"/>
          </a:xfrm>
        </p:grpSpPr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91630F7E-483B-469C-BBB2-E4FE04B73434}"/>
                </a:ext>
              </a:extLst>
            </p:cNvPr>
            <p:cNvSpPr txBox="1"/>
            <p:nvPr/>
          </p:nvSpPr>
          <p:spPr>
            <a:xfrm>
              <a:off x="2930864" y="5580621"/>
              <a:ext cx="2885565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az-Cyrl-AZ" sz="1100" dirty="0">
                  <a:solidFill>
                    <a:srgbClr val="202020"/>
                  </a:solidFill>
                  <a:cs typeface="Calibri" pitchFamily="34" charset="0"/>
                </a:rPr>
                <a:t>Репутация и имидж работодателя</a:t>
              </a:r>
              <a:endParaRPr lang="en-US" sz="1100" dirty="0">
                <a:solidFill>
                  <a:srgbClr val="202020"/>
                </a:solidFill>
                <a:cs typeface="Calibri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9E0C12E-1D93-4E3E-BBE8-6503C4D4EC6E}"/>
                </a:ext>
              </a:extLst>
            </p:cNvPr>
            <p:cNvSpPr txBox="1"/>
            <p:nvPr/>
          </p:nvSpPr>
          <p:spPr>
            <a:xfrm>
              <a:off x="6547114" y="5580621"/>
              <a:ext cx="2885565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az-Cyrl-AZ" sz="1100">
                  <a:solidFill>
                    <a:srgbClr val="202020"/>
                  </a:solidFill>
                  <a:cs typeface="Calibri" pitchFamily="34" charset="0"/>
                </a:rPr>
                <a:t>Люди и культура</a:t>
              </a:r>
              <a:endParaRPr lang="en-US" sz="1100" dirty="0">
                <a:solidFill>
                  <a:srgbClr val="202020"/>
                </a:solidFill>
                <a:cs typeface="Calibri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0C6F65B3-47BF-45B5-826B-B982E03CCD8C}"/>
                </a:ext>
              </a:extLst>
            </p:cNvPr>
            <p:cNvSpPr txBox="1"/>
            <p:nvPr/>
          </p:nvSpPr>
          <p:spPr>
            <a:xfrm>
              <a:off x="2928889" y="5789271"/>
              <a:ext cx="2885565" cy="33855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1100">
                  <a:solidFill>
                    <a:srgbClr val="202020"/>
                  </a:solidFill>
                  <a:cs typeface="Calibri" pitchFamily="34" charset="0"/>
                </a:rPr>
                <a:t>Заработная плата и возможности для продвижения</a:t>
              </a:r>
              <a:endParaRPr lang="en-US" sz="1100" dirty="0">
                <a:solidFill>
                  <a:srgbClr val="202020"/>
                </a:solidFill>
                <a:cs typeface="Calibri" pitchFamily="34" charset="0"/>
              </a:endParaRP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9C952204-695B-4C26-A47B-9371D5628CC0}"/>
                </a:ext>
              </a:extLst>
            </p:cNvPr>
            <p:cNvSpPr txBox="1"/>
            <p:nvPr/>
          </p:nvSpPr>
          <p:spPr>
            <a:xfrm>
              <a:off x="6545139" y="5873910"/>
              <a:ext cx="2885565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az-Cyrl-AZ" sz="1100">
                  <a:solidFill>
                    <a:srgbClr val="202020"/>
                  </a:solidFill>
                  <a:cs typeface="Calibri" pitchFamily="34" charset="0"/>
                </a:rPr>
                <a:t>Характер работы</a:t>
              </a:r>
              <a:endParaRPr lang="en-US" sz="1100" dirty="0">
                <a:solidFill>
                  <a:srgbClr val="202020"/>
                </a:solidFill>
                <a:cs typeface="Calibri" pitchFamily="34" charset="0"/>
              </a:endParaRPr>
            </a:p>
          </p:txBody>
        </p:sp>
        <p:sp>
          <p:nvSpPr>
            <p:cNvPr id="27" name="Rektangel 49">
              <a:extLst>
                <a:ext uri="{FF2B5EF4-FFF2-40B4-BE49-F238E27FC236}">
                  <a16:creationId xmlns:a16="http://schemas.microsoft.com/office/drawing/2014/main" id="{865A21A9-D302-4E23-817C-4134EFDC2B5C}"/>
                </a:ext>
              </a:extLst>
            </p:cNvPr>
            <p:cNvSpPr/>
            <p:nvPr/>
          </p:nvSpPr>
          <p:spPr>
            <a:xfrm>
              <a:off x="2695733" y="5606242"/>
              <a:ext cx="143999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Rektangel 50">
              <a:extLst>
                <a:ext uri="{FF2B5EF4-FFF2-40B4-BE49-F238E27FC236}">
                  <a16:creationId xmlns:a16="http://schemas.microsoft.com/office/drawing/2014/main" id="{E3F4EA18-14CD-4FE7-B610-A1ED94F93837}"/>
                </a:ext>
              </a:extLst>
            </p:cNvPr>
            <p:cNvSpPr/>
            <p:nvPr/>
          </p:nvSpPr>
          <p:spPr>
            <a:xfrm>
              <a:off x="2695733" y="5877289"/>
              <a:ext cx="143999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" name="Rektangel 51">
              <a:extLst>
                <a:ext uri="{FF2B5EF4-FFF2-40B4-BE49-F238E27FC236}">
                  <a16:creationId xmlns:a16="http://schemas.microsoft.com/office/drawing/2014/main" id="{AB5AF0BB-5264-4A9F-A1D8-187CA5AC0A82}"/>
                </a:ext>
              </a:extLst>
            </p:cNvPr>
            <p:cNvSpPr/>
            <p:nvPr/>
          </p:nvSpPr>
          <p:spPr>
            <a:xfrm>
              <a:off x="6326669" y="5606242"/>
              <a:ext cx="143999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0" name="Rektangel 55">
              <a:extLst>
                <a:ext uri="{FF2B5EF4-FFF2-40B4-BE49-F238E27FC236}">
                  <a16:creationId xmlns:a16="http://schemas.microsoft.com/office/drawing/2014/main" id="{95AF51E3-5618-4D74-BCA0-1703891931ED}"/>
                </a:ext>
              </a:extLst>
            </p:cNvPr>
            <p:cNvSpPr/>
            <p:nvPr/>
          </p:nvSpPr>
          <p:spPr>
            <a:xfrm>
              <a:off x="6326669" y="5877289"/>
              <a:ext cx="143999" cy="14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2" name="textruta 39">
            <a:extLst>
              <a:ext uri="{FF2B5EF4-FFF2-40B4-BE49-F238E27FC236}">
                <a16:creationId xmlns:a16="http://schemas.microsoft.com/office/drawing/2014/main" id="{8635E5D3-031E-475B-A819-886DA404C418}"/>
              </a:ext>
            </a:extLst>
          </p:cNvPr>
          <p:cNvSpPr txBox="1"/>
          <p:nvPr/>
        </p:nvSpPr>
        <p:spPr>
          <a:xfrm>
            <a:off x="1110549" y="1176400"/>
            <a:ext cx="489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GB" sz="15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ruta 39">
            <a:extLst>
              <a:ext uri="{FF2B5EF4-FFF2-40B4-BE49-F238E27FC236}">
                <a16:creationId xmlns:a16="http://schemas.microsoft.com/office/drawing/2014/main" id="{032AAEB0-0D76-4794-AF48-9AAAE28CC013}"/>
              </a:ext>
            </a:extLst>
          </p:cNvPr>
          <p:cNvSpPr txBox="1"/>
          <p:nvPr/>
        </p:nvSpPr>
        <p:spPr>
          <a:xfrm>
            <a:off x="6155484" y="1176400"/>
            <a:ext cx="489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endParaRPr lang="sv-SE" sz="15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ounded Rectangle 177"/>
          <p:cNvSpPr/>
          <p:nvPr/>
        </p:nvSpPr>
        <p:spPr>
          <a:xfrm>
            <a:off x="446172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r>
              <a:rPr lang="en-US" sz="1400" dirty="0">
                <a:solidFill>
                  <a:srgbClr val="FF0000"/>
                </a:solidFill>
                <a:cs typeface="Calibri" pitchFamily="34" charset="0"/>
              </a:rPr>
              <a:t>   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800" y="1839600"/>
            <a:ext cx="4600038" cy="341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00" y="1821600"/>
            <a:ext cx="4600038" cy="341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9138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EF3FB6A4-1693-48F1-A97C-108A9A9953B0}"/>
              </a:ext>
            </a:extLst>
          </p:cNvPr>
          <p:cNvGrpSpPr/>
          <p:nvPr/>
        </p:nvGrpSpPr>
        <p:grpSpPr>
          <a:xfrm>
            <a:off x="2727527" y="5728905"/>
            <a:ext cx="6736946" cy="547204"/>
            <a:chOff x="2695733" y="5580621"/>
            <a:chExt cx="6736946" cy="547204"/>
          </a:xfrm>
        </p:grpSpPr>
        <p:sp>
          <p:nvSpPr>
            <p:cNvPr id="49" name="TextBox 23">
              <a:extLst>
                <a:ext uri="{FF2B5EF4-FFF2-40B4-BE49-F238E27FC236}">
                  <a16:creationId xmlns:a16="http://schemas.microsoft.com/office/drawing/2014/main" id="{91630F7E-483B-469C-BBB2-E4FE04B73434}"/>
                </a:ext>
              </a:extLst>
            </p:cNvPr>
            <p:cNvSpPr txBox="1"/>
            <p:nvPr/>
          </p:nvSpPr>
          <p:spPr>
            <a:xfrm>
              <a:off x="2930864" y="5580621"/>
              <a:ext cx="2885565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az-Cyrl-AZ" sz="1100" dirty="0">
                  <a:solidFill>
                    <a:srgbClr val="202020"/>
                  </a:solidFill>
                  <a:cs typeface="Calibri" pitchFamily="34" charset="0"/>
                </a:rPr>
                <a:t>Репутация и имидж работодателя</a:t>
              </a:r>
              <a:endParaRPr lang="en-US" sz="1100" dirty="0">
                <a:solidFill>
                  <a:srgbClr val="202020"/>
                </a:solidFill>
                <a:cs typeface="Calibri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9E0C12E-1D93-4E3E-BBE8-6503C4D4EC6E}"/>
                </a:ext>
              </a:extLst>
            </p:cNvPr>
            <p:cNvSpPr txBox="1"/>
            <p:nvPr/>
          </p:nvSpPr>
          <p:spPr>
            <a:xfrm>
              <a:off x="6547114" y="5580621"/>
              <a:ext cx="2885565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az-Cyrl-AZ" sz="1100">
                  <a:solidFill>
                    <a:srgbClr val="202020"/>
                  </a:solidFill>
                  <a:cs typeface="Calibri" pitchFamily="34" charset="0"/>
                </a:rPr>
                <a:t>Люди и культура</a:t>
              </a:r>
              <a:endParaRPr lang="en-US" sz="1100" dirty="0">
                <a:solidFill>
                  <a:srgbClr val="202020"/>
                </a:solidFill>
                <a:cs typeface="Calibri" pitchFamily="34" charset="0"/>
              </a:endParaRPr>
            </a:p>
          </p:txBody>
        </p:sp>
        <p:sp>
          <p:nvSpPr>
            <p:cNvPr id="51" name="TextBox 23">
              <a:extLst>
                <a:ext uri="{FF2B5EF4-FFF2-40B4-BE49-F238E27FC236}">
                  <a16:creationId xmlns:a16="http://schemas.microsoft.com/office/drawing/2014/main" id="{0C6F65B3-47BF-45B5-826B-B982E03CCD8C}"/>
                </a:ext>
              </a:extLst>
            </p:cNvPr>
            <p:cNvSpPr txBox="1"/>
            <p:nvPr/>
          </p:nvSpPr>
          <p:spPr>
            <a:xfrm>
              <a:off x="2928889" y="5789271"/>
              <a:ext cx="2885565" cy="33855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1100">
                  <a:solidFill>
                    <a:srgbClr val="202020"/>
                  </a:solidFill>
                  <a:cs typeface="Calibri" pitchFamily="34" charset="0"/>
                </a:rPr>
                <a:t>Заработная плата и возможности для продвижения</a:t>
              </a:r>
              <a:endParaRPr lang="en-US" sz="1100" dirty="0">
                <a:solidFill>
                  <a:srgbClr val="202020"/>
                </a:solidFill>
                <a:cs typeface="Calibri" pitchFamily="34" charset="0"/>
              </a:endParaRPr>
            </a:p>
          </p:txBody>
        </p:sp>
        <p:sp>
          <p:nvSpPr>
            <p:cNvPr id="52" name="TextBox 23">
              <a:extLst>
                <a:ext uri="{FF2B5EF4-FFF2-40B4-BE49-F238E27FC236}">
                  <a16:creationId xmlns:a16="http://schemas.microsoft.com/office/drawing/2014/main" id="{9C952204-695B-4C26-A47B-9371D5628CC0}"/>
                </a:ext>
              </a:extLst>
            </p:cNvPr>
            <p:cNvSpPr txBox="1"/>
            <p:nvPr/>
          </p:nvSpPr>
          <p:spPr>
            <a:xfrm>
              <a:off x="6545139" y="5873910"/>
              <a:ext cx="2885565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az-Cyrl-AZ" sz="1100">
                  <a:solidFill>
                    <a:srgbClr val="202020"/>
                  </a:solidFill>
                  <a:cs typeface="Calibri" pitchFamily="34" charset="0"/>
                </a:rPr>
                <a:t>Характер работы</a:t>
              </a:r>
              <a:endParaRPr lang="en-US" sz="1100" dirty="0">
                <a:solidFill>
                  <a:srgbClr val="202020"/>
                </a:solidFill>
                <a:cs typeface="Calibri" pitchFamily="34" charset="0"/>
              </a:endParaRPr>
            </a:p>
          </p:txBody>
        </p:sp>
        <p:sp>
          <p:nvSpPr>
            <p:cNvPr id="53" name="Rektangel 49">
              <a:extLst>
                <a:ext uri="{FF2B5EF4-FFF2-40B4-BE49-F238E27FC236}">
                  <a16:creationId xmlns:a16="http://schemas.microsoft.com/office/drawing/2014/main" id="{865A21A9-D302-4E23-817C-4134EFDC2B5C}"/>
                </a:ext>
              </a:extLst>
            </p:cNvPr>
            <p:cNvSpPr/>
            <p:nvPr/>
          </p:nvSpPr>
          <p:spPr>
            <a:xfrm>
              <a:off x="2695733" y="5606242"/>
              <a:ext cx="143999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4" name="Rektangel 50">
              <a:extLst>
                <a:ext uri="{FF2B5EF4-FFF2-40B4-BE49-F238E27FC236}">
                  <a16:creationId xmlns:a16="http://schemas.microsoft.com/office/drawing/2014/main" id="{E3F4EA18-14CD-4FE7-B610-A1ED94F93837}"/>
                </a:ext>
              </a:extLst>
            </p:cNvPr>
            <p:cNvSpPr/>
            <p:nvPr/>
          </p:nvSpPr>
          <p:spPr>
            <a:xfrm>
              <a:off x="2695733" y="5877289"/>
              <a:ext cx="143999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5" name="Rektangel 51">
              <a:extLst>
                <a:ext uri="{FF2B5EF4-FFF2-40B4-BE49-F238E27FC236}">
                  <a16:creationId xmlns:a16="http://schemas.microsoft.com/office/drawing/2014/main" id="{AB5AF0BB-5264-4A9F-A1D8-187CA5AC0A82}"/>
                </a:ext>
              </a:extLst>
            </p:cNvPr>
            <p:cNvSpPr/>
            <p:nvPr/>
          </p:nvSpPr>
          <p:spPr>
            <a:xfrm>
              <a:off x="6326669" y="5606242"/>
              <a:ext cx="143999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95AF51E3-5618-4D74-BCA0-1703891931ED}"/>
                </a:ext>
              </a:extLst>
            </p:cNvPr>
            <p:cNvSpPr/>
            <p:nvPr/>
          </p:nvSpPr>
          <p:spPr>
            <a:xfrm>
              <a:off x="6326669" y="5877289"/>
              <a:ext cx="143999" cy="14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1" name="Rektangel 52">
            <a:extLst>
              <a:ext uri="{FF2B5EF4-FFF2-40B4-BE49-F238E27FC236}">
                <a16:creationId xmlns:a16="http://schemas.microsoft.com/office/drawing/2014/main" id="{49882E61-EA94-C74E-93D4-FC34FB3DE600}"/>
              </a:ext>
            </a:extLst>
          </p:cNvPr>
          <p:cNvSpPr/>
          <p:nvPr/>
        </p:nvSpPr>
        <p:spPr>
          <a:xfrm>
            <a:off x="6295173" y="4038929"/>
            <a:ext cx="4946400" cy="16164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39" name="Rektangel 28">
            <a:extLst>
              <a:ext uri="{FF2B5EF4-FFF2-40B4-BE49-F238E27FC236}">
                <a16:creationId xmlns:a16="http://schemas.microsoft.com/office/drawing/2014/main" id="{716C35E9-1630-3E45-A054-0C7097D1EFA9}"/>
              </a:ext>
            </a:extLst>
          </p:cNvPr>
          <p:cNvSpPr/>
          <p:nvPr/>
        </p:nvSpPr>
        <p:spPr>
          <a:xfrm>
            <a:off x="986215" y="4039021"/>
            <a:ext cx="4946400" cy="161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5" y="3832141"/>
            <a:ext cx="4847040" cy="181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057" y="3842872"/>
            <a:ext cx="4847040" cy="181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ktangel 52">
            <a:extLst>
              <a:ext uri="{FF2B5EF4-FFF2-40B4-BE49-F238E27FC236}">
                <a16:creationId xmlns:a16="http://schemas.microsoft.com/office/drawing/2014/main" id="{7B72E926-835E-4790-89C7-326CA36F1C94}"/>
              </a:ext>
            </a:extLst>
          </p:cNvPr>
          <p:cNvSpPr/>
          <p:nvPr/>
        </p:nvSpPr>
        <p:spPr>
          <a:xfrm>
            <a:off x="6282532" y="2105007"/>
            <a:ext cx="4946400" cy="16164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38" name="Rektangel 28">
            <a:extLst>
              <a:ext uri="{FF2B5EF4-FFF2-40B4-BE49-F238E27FC236}">
                <a16:creationId xmlns:a16="http://schemas.microsoft.com/office/drawing/2014/main" id="{A57E9F30-7D30-4013-89B3-FBEA6A5181B2}"/>
              </a:ext>
            </a:extLst>
          </p:cNvPr>
          <p:cNvSpPr/>
          <p:nvPr/>
        </p:nvSpPr>
        <p:spPr>
          <a:xfrm>
            <a:off x="973574" y="2105099"/>
            <a:ext cx="4946400" cy="161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6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Что из этого для Вас важнее всего? (Выберите не более 3 вариантов ответа).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Основные изменения с 2020 по 2021 гг. - предпочтительные работодатели</a:t>
            </a:r>
            <a:endParaRPr lang="sv-S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2021 | </a:t>
            </a:r>
            <a:r>
              <a:rPr lang="az-Cyrl-AZ"/>
              <a:t>Россия</a:t>
            </a:r>
            <a:r>
              <a:rPr lang="en-US"/>
              <a:t> | </a:t>
            </a:r>
            <a:r>
              <a:rPr lang="ru-RU"/>
              <a:t>Студенты | Все основные направления обучения</a:t>
            </a:r>
            <a:endParaRPr lang="en-US" dirty="0"/>
          </a:p>
        </p:txBody>
      </p:sp>
      <p:sp>
        <p:nvSpPr>
          <p:cNvPr id="26" name="textruta 39">
            <a:extLst>
              <a:ext uri="{FF2B5EF4-FFF2-40B4-BE49-F238E27FC236}">
                <a16:creationId xmlns:a16="http://schemas.microsoft.com/office/drawing/2014/main" id="{44AA670B-5786-4307-9635-C77F9CA5A216}"/>
              </a:ext>
            </a:extLst>
          </p:cNvPr>
          <p:cNvSpPr txBox="1"/>
          <p:nvPr/>
        </p:nvSpPr>
        <p:spPr>
          <a:xfrm>
            <a:off x="1108650" y="1385171"/>
            <a:ext cx="489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GB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212AB-C649-4396-8833-DA96419EAF57}"/>
              </a:ext>
            </a:extLst>
          </p:cNvPr>
          <p:cNvSpPr txBox="1"/>
          <p:nvPr/>
        </p:nvSpPr>
        <p:spPr>
          <a:xfrm>
            <a:off x="1667863" y="2340170"/>
            <a:ext cx="3643532" cy="3182030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rmAutofit fontScale="97500"/>
          </a:bodyPr>
          <a:lstStyle/>
          <a:p>
            <a:endParaRPr lang="sv-SE" sz="2800">
              <a:solidFill>
                <a:srgbClr val="414041"/>
              </a:solidFill>
            </a:endParaRP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5" y="1922400"/>
            <a:ext cx="4847040" cy="181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057" y="1933131"/>
            <a:ext cx="4847040" cy="181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ounded Rectangle 177"/>
          <p:cNvSpPr/>
          <p:nvPr/>
        </p:nvSpPr>
        <p:spPr>
          <a:xfrm>
            <a:off x="4342973" y="197912"/>
            <a:ext cx="3956538" cy="217527"/>
          </a:xfrm>
          <a:prstGeom prst="roundRect">
            <a:avLst>
              <a:gd name="adj" fmla="val 297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252000" indent="-198000"/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61" name="Right Triangle 60">
            <a:extLst>
              <a:ext uri="{FF2B5EF4-FFF2-40B4-BE49-F238E27FC236}">
                <a16:creationId xmlns:a16="http://schemas.microsoft.com/office/drawing/2014/main" id="{F57064FB-81F1-4226-AEB3-B4D88E75F01D}"/>
              </a:ext>
            </a:extLst>
          </p:cNvPr>
          <p:cNvSpPr/>
          <p:nvPr/>
        </p:nvSpPr>
        <p:spPr>
          <a:xfrm rot="5400000">
            <a:off x="11088128" y="1833007"/>
            <a:ext cx="160564" cy="129855"/>
          </a:xfrm>
          <a:prstGeom prst="rtTriangle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62" name="Rounded Rectangle 37">
            <a:extLst>
              <a:ext uri="{FF2B5EF4-FFF2-40B4-BE49-F238E27FC236}">
                <a16:creationId xmlns:a16="http://schemas.microsoft.com/office/drawing/2014/main" id="{540EBEE8-DEB8-4DD3-9591-B170E9692B15}"/>
              </a:ext>
            </a:extLst>
          </p:cNvPr>
          <p:cNvSpPr/>
          <p:nvPr/>
        </p:nvSpPr>
        <p:spPr>
          <a:xfrm>
            <a:off x="6187351" y="1238780"/>
            <a:ext cx="5054222" cy="600489"/>
          </a:xfrm>
          <a:prstGeom prst="roundRect">
            <a:avLst>
              <a:gd name="adj" fmla="val 4278"/>
            </a:avLst>
          </a:prstGeom>
          <a:solidFill>
            <a:srgbClr val="074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63" name="Rounded Rectangle 37">
            <a:extLst>
              <a:ext uri="{FF2B5EF4-FFF2-40B4-BE49-F238E27FC236}">
                <a16:creationId xmlns:a16="http://schemas.microsoft.com/office/drawing/2014/main" id="{EE0A8FAC-2FCD-4412-9FC9-1AB67E7F498E}"/>
              </a:ext>
            </a:extLst>
          </p:cNvPr>
          <p:cNvSpPr/>
          <p:nvPr/>
        </p:nvSpPr>
        <p:spPr>
          <a:xfrm>
            <a:off x="946900" y="1246142"/>
            <a:ext cx="5088051" cy="593128"/>
          </a:xfrm>
          <a:prstGeom prst="roundRect">
            <a:avLst>
              <a:gd name="adj" fmla="val 427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273" tIns="45136" rIns="90273" bIns="4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1363"/>
            <a:endParaRPr lang="en-US" sz="1814">
              <a:solidFill>
                <a:srgbClr val="414041"/>
              </a:solidFill>
              <a:latin typeface="Calibri"/>
            </a:endParaRPr>
          </a:p>
        </p:txBody>
      </p:sp>
      <p:sp>
        <p:nvSpPr>
          <p:cNvPr id="64" name="textruta 39">
            <a:extLst>
              <a:ext uri="{FF2B5EF4-FFF2-40B4-BE49-F238E27FC236}">
                <a16:creationId xmlns:a16="http://schemas.microsoft.com/office/drawing/2014/main" id="{D6032201-5682-47A9-A7E2-D01A299DFAE2}"/>
              </a:ext>
            </a:extLst>
          </p:cNvPr>
          <p:cNvSpPr txBox="1"/>
          <p:nvPr/>
        </p:nvSpPr>
        <p:spPr>
          <a:xfrm>
            <a:off x="916598" y="1385171"/>
            <a:ext cx="5088052" cy="32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Ваши студенты</a:t>
            </a:r>
            <a:endParaRPr lang="en-GB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5" name="textruta 39">
            <a:extLst>
              <a:ext uri="{FF2B5EF4-FFF2-40B4-BE49-F238E27FC236}">
                <a16:creationId xmlns:a16="http://schemas.microsoft.com/office/drawing/2014/main" id="{9C2578EC-CFB0-4FCE-B5E6-7693D220FF10}"/>
              </a:ext>
            </a:extLst>
          </p:cNvPr>
          <p:cNvSpPr txBox="1"/>
          <p:nvPr/>
        </p:nvSpPr>
        <p:spPr>
          <a:xfrm>
            <a:off x="6183886" y="1359375"/>
            <a:ext cx="5054223" cy="33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15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Все студенты</a:t>
            </a:r>
            <a:endParaRPr lang="sv-SE" sz="15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F2ED3F26-B44E-4188-910C-46B454C3E835}"/>
              </a:ext>
            </a:extLst>
          </p:cNvPr>
          <p:cNvSpPr/>
          <p:nvPr/>
        </p:nvSpPr>
        <p:spPr>
          <a:xfrm rot="5400000">
            <a:off x="5892506" y="1823568"/>
            <a:ext cx="160564" cy="129855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41404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71900" y="1891343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/>
              <a:t>2021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862936" y="3818747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/>
              <a:t>2021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0250304" y="1895826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/>
              <a:t>2021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0254787" y="3823230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/>
              <a:t>2021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315255" y="1891338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>
                <a:solidFill>
                  <a:srgbClr val="696969"/>
                </a:solidFill>
              </a:rPr>
              <a:t>2020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315250" y="3817178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>
                <a:solidFill>
                  <a:srgbClr val="696969"/>
                </a:solidFill>
              </a:rPr>
              <a:t>2020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663280" y="1891333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>
                <a:solidFill>
                  <a:srgbClr val="696969"/>
                </a:solidFill>
              </a:rPr>
              <a:t>2020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0663275" y="3823200"/>
            <a:ext cx="685313" cy="213664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en-US" sz="1200" b="1" dirty="0">
                <a:solidFill>
                  <a:srgbClr val="696969"/>
                </a:solidFill>
              </a:rPr>
              <a:t>2020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243804" y="1893615"/>
            <a:ext cx="948435" cy="212908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200" b="1"/>
              <a:t>Рейтинг</a:t>
            </a:r>
            <a:endParaRPr lang="en-US" sz="12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6595365" y="1892089"/>
            <a:ext cx="948435" cy="212908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200" b="1"/>
              <a:t>Рейтинг</a:t>
            </a:r>
            <a:endParaRPr lang="en-US" sz="12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1225372" y="3824972"/>
            <a:ext cx="948435" cy="212908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200" b="1"/>
              <a:t>Рейтинг</a:t>
            </a:r>
            <a:endParaRPr lang="en-US" sz="12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6576933" y="3823446"/>
            <a:ext cx="948435" cy="212908"/>
          </a:xfrm>
          <a:prstGeom prst="rect">
            <a:avLst/>
          </a:prstGeom>
        </p:spPr>
        <p:txBody>
          <a:bodyPr vert="horz" wrap="square" lIns="99551" tIns="49775" rIns="99551" bIns="49775" rtlCol="0" anchor="ctr">
            <a:noAutofit/>
          </a:bodyPr>
          <a:lstStyle/>
          <a:p>
            <a:r>
              <a:rPr lang="az-Cyrl-AZ" sz="1200" b="1"/>
              <a:t>Рейтинг</a:t>
            </a:r>
            <a:endParaRPr lang="en-US" sz="1200" b="1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E4B56E1-5295-42C0-B594-73038FAF1EC7}"/>
              </a:ext>
            </a:extLst>
          </p:cNvPr>
          <p:cNvGrpSpPr/>
          <p:nvPr/>
        </p:nvGrpSpPr>
        <p:grpSpPr>
          <a:xfrm>
            <a:off x="128364" y="1566756"/>
            <a:ext cx="691931" cy="2024955"/>
            <a:chOff x="68559" y="1597698"/>
            <a:chExt cx="821714" cy="1971667"/>
          </a:xfrm>
        </p:grpSpPr>
        <p:sp>
          <p:nvSpPr>
            <p:cNvPr id="80" name="Down Arrow 2">
              <a:extLst>
                <a:ext uri="{FF2B5EF4-FFF2-40B4-BE49-F238E27FC236}">
                  <a16:creationId xmlns:a16="http://schemas.microsoft.com/office/drawing/2014/main" id="{48510AE7-A545-455D-86F5-76E5AD14C421}"/>
                </a:ext>
              </a:extLst>
            </p:cNvPr>
            <p:cNvSpPr/>
            <p:nvPr/>
          </p:nvSpPr>
          <p:spPr>
            <a:xfrm rot="10800000">
              <a:off x="68559" y="1691000"/>
              <a:ext cx="821714" cy="1842215"/>
            </a:xfrm>
            <a:prstGeom prst="down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 dirty="0">
                <a:solidFill>
                  <a:schemeClr val="tx1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7FA87-38A0-4864-B59D-3949C721D636}"/>
                </a:ext>
              </a:extLst>
            </p:cNvPr>
            <p:cNvSpPr txBox="1"/>
            <p:nvPr/>
          </p:nvSpPr>
          <p:spPr>
            <a:xfrm rot="16200000">
              <a:off x="-519716" y="2506836"/>
              <a:ext cx="1971667" cy="153391"/>
            </a:xfrm>
            <a:prstGeom prst="rect">
              <a:avLst/>
            </a:prstGeom>
            <a:ln>
              <a:noFill/>
            </a:ln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1100">
                  <a:solidFill>
                    <a:srgbClr val="1D1C1D"/>
                  </a:solidFill>
                  <a:latin typeface="Slack-Lato"/>
                </a:rPr>
                <a:t>Увеличение степени важности</a:t>
              </a:r>
              <a:endParaRPr lang="en-GB" sz="1100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08F0A5B-C20E-417D-9EB4-07F0E0FF42D4}"/>
              </a:ext>
            </a:extLst>
          </p:cNvPr>
          <p:cNvGrpSpPr/>
          <p:nvPr/>
        </p:nvGrpSpPr>
        <p:grpSpPr>
          <a:xfrm>
            <a:off x="126187" y="3705772"/>
            <a:ext cx="686930" cy="2122989"/>
            <a:chOff x="-767605" y="1502244"/>
            <a:chExt cx="827928" cy="2067120"/>
          </a:xfrm>
        </p:grpSpPr>
        <p:sp>
          <p:nvSpPr>
            <p:cNvPr id="83" name="Down Arrow 41">
              <a:extLst>
                <a:ext uri="{FF2B5EF4-FFF2-40B4-BE49-F238E27FC236}">
                  <a16:creationId xmlns:a16="http://schemas.microsoft.com/office/drawing/2014/main" id="{CE265B2A-19D2-415E-A96E-6B0ACF57E3E2}"/>
                </a:ext>
              </a:extLst>
            </p:cNvPr>
            <p:cNvSpPr/>
            <p:nvPr/>
          </p:nvSpPr>
          <p:spPr>
            <a:xfrm>
              <a:off x="-767605" y="1691000"/>
              <a:ext cx="827928" cy="1878364"/>
            </a:xfrm>
            <a:prstGeom prst="down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>
                <a:solidFill>
                  <a:schemeClr val="tx1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51F1A56-037A-47E0-9BF7-02A98AAF39EC}"/>
                </a:ext>
              </a:extLst>
            </p:cNvPr>
            <p:cNvSpPr txBox="1"/>
            <p:nvPr/>
          </p:nvSpPr>
          <p:spPr>
            <a:xfrm rot="16200000">
              <a:off x="-1339474" y="2411382"/>
              <a:ext cx="1971667" cy="153391"/>
            </a:xfrm>
            <a:prstGeom prst="rect">
              <a:avLst/>
            </a:prstGeom>
            <a:ln>
              <a:noFill/>
            </a:ln>
          </p:spPr>
          <p:txBody>
            <a:bodyPr vert="horz" wrap="square" lIns="99551" tIns="49775" rIns="99551" bIns="49775" rtlCol="0" anchor="ctr">
              <a:noAutofit/>
            </a:bodyPr>
            <a:lstStyle/>
            <a:p>
              <a:r>
                <a:rPr lang="az-Cyrl-AZ" sz="1100">
                  <a:solidFill>
                    <a:srgbClr val="1D1C1D"/>
                  </a:solidFill>
                  <a:latin typeface="Slack-Lato"/>
                </a:rPr>
                <a:t>Снижение степени важности</a:t>
              </a: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8865720"/>
      </p:ext>
    </p:extLst>
  </p:cSld>
  <p:clrMapOvr>
    <a:masterClrMapping/>
  </p:clrMapOvr>
</p:sld>
</file>

<file path=ppt/theme/theme1.xml><?xml version="1.0" encoding="utf-8"?>
<a:theme xmlns:a="http://schemas.openxmlformats.org/drawingml/2006/main" name="3_XXTS 2019 Ideal Employer Brand Report - Dummy">
  <a:themeElements>
    <a:clrScheme name="Universum">
      <a:dk1>
        <a:srgbClr val="414041"/>
      </a:dk1>
      <a:lt1>
        <a:sysClr val="window" lastClr="FFFFFF"/>
      </a:lt1>
      <a:dk2>
        <a:srgbClr val="414041"/>
      </a:dk2>
      <a:lt2>
        <a:srgbClr val="E2E3E4"/>
      </a:lt2>
      <a:accent1>
        <a:srgbClr val="F1612A"/>
      </a:accent1>
      <a:accent2>
        <a:srgbClr val="0E97C1"/>
      </a:accent2>
      <a:accent3>
        <a:srgbClr val="86BC45"/>
      </a:accent3>
      <a:accent4>
        <a:srgbClr val="FDBE3F"/>
      </a:accent4>
      <a:accent5>
        <a:srgbClr val="90191C"/>
      </a:accent5>
      <a:accent6>
        <a:srgbClr val="E2E3E4"/>
      </a:accent6>
      <a:hlink>
        <a:srgbClr val="0E97C1"/>
      </a:hlink>
      <a:folHlink>
        <a:srgbClr val="993D96"/>
      </a:folHlink>
    </a:clrScheme>
    <a:fontScheme name="Custom 1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9551" tIns="49775" rIns="99551" bIns="49775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BB8DB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99551" tIns="49775" rIns="99551" bIns="49775" rtlCol="0" anchor="ctr">
        <a:normAutofit fontScale="97500"/>
      </a:bodyPr>
      <a:lstStyle>
        <a:defPPr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S 2021 University - Template" id="{C6877DEC-A629-499C-A185-178EF13DEBDD}" vid="{7D7241F8-04E5-43DC-B2DB-48A1CAEA90F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9069D681EC6347B56DE2A1EFEF1D73" ma:contentTypeVersion="6" ma:contentTypeDescription="Create a new document." ma:contentTypeScope="" ma:versionID="51f602fc6218fa865719b835a2a4a129">
  <xsd:schema xmlns:xsd="http://www.w3.org/2001/XMLSchema" xmlns:xs="http://www.w3.org/2001/XMLSchema" xmlns:p="http://schemas.microsoft.com/office/2006/metadata/properties" xmlns:ns2="6e5e0ada-f596-4d2e-af6a-1de483c9bf73" xmlns:ns3="f9d4d6c1-9076-4c55-93b4-4a8fcb716650" targetNamespace="http://schemas.microsoft.com/office/2006/metadata/properties" ma:root="true" ma:fieldsID="ba86f1d1befb3f82664581864838a2a0" ns2:_="" ns3:_="">
    <xsd:import namespace="6e5e0ada-f596-4d2e-af6a-1de483c9bf73"/>
    <xsd:import namespace="f9d4d6c1-9076-4c55-93b4-4a8fcb7166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5e0ada-f596-4d2e-af6a-1de483c9bf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d4d6c1-9076-4c55-93b4-4a8fcb71665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9d4d6c1-9076-4c55-93b4-4a8fcb716650">
      <UserInfo>
        <DisplayName>Daniel Eckert</DisplayName>
        <AccountId>6</AccountId>
        <AccountType/>
      </UserInfo>
      <UserInfo>
        <DisplayName>Laura Perez</DisplayName>
        <AccountId>26</AccountId>
        <AccountType/>
      </UserInfo>
      <UserInfo>
        <DisplayName>Maria Klebanova</DisplayName>
        <AccountId>21</AccountId>
        <AccountType/>
      </UserInfo>
      <UserInfo>
        <DisplayName>Itzel Pantiga</DisplayName>
        <AccountId>25</AccountId>
        <AccountType/>
      </UserInfo>
      <UserInfo>
        <DisplayName>Alexandra Eklof</DisplayName>
        <AccountId>13</AccountId>
        <AccountType/>
      </UserInfo>
      <UserInfo>
        <DisplayName>Sabrina Zhuhong</DisplayName>
        <AccountId>22</AccountId>
        <AccountType/>
      </UserInfo>
      <UserInfo>
        <DisplayName>Winani Ndlovu</DisplayName>
        <AccountId>39</AccountId>
        <AccountType/>
      </UserInfo>
      <UserInfo>
        <DisplayName>Mélanie.Cantrel</DisplayName>
        <AccountId>17</AccountId>
        <AccountType/>
      </UserInfo>
      <UserInfo>
        <DisplayName>Kira Qu</DisplayName>
        <AccountId>38</AccountId>
        <AccountType/>
      </UserInfo>
      <UserInfo>
        <DisplayName>Jevgenija Gerdija</DisplayName>
        <AccountId>14</AccountId>
        <AccountType/>
      </UserInfo>
      <UserInfo>
        <DisplayName>Hassan Mohammed</DisplayName>
        <AccountId>36</AccountId>
        <AccountType/>
      </UserInfo>
      <UserInfo>
        <DisplayName>Emily Thalheimer</DisplayName>
        <AccountId>34</AccountId>
        <AccountType/>
      </UserInfo>
      <UserInfo>
        <DisplayName>Ann Lee</DisplayName>
        <AccountId>41</AccountId>
        <AccountType/>
      </UserInfo>
      <UserInfo>
        <DisplayName>Hamish Mackenzie</DisplayName>
        <AccountId>64</AccountId>
        <AccountType/>
      </UserInfo>
      <UserInfo>
        <DisplayName>Christy Liu</DisplayName>
        <AccountId>68</AccountId>
        <AccountType/>
      </UserInfo>
      <UserInfo>
        <DisplayName>Jennifer Lees</DisplayName>
        <AccountId>60</AccountId>
        <AccountType/>
      </UserInfo>
      <UserInfo>
        <DisplayName>Magnus Kruckenberg</DisplayName>
        <AccountId>143</AccountId>
        <AccountType/>
      </UserInfo>
      <UserInfo>
        <DisplayName>Marcus Söderholm</DisplayName>
        <AccountId>54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65FBF51-3ED1-4260-B00A-EEC1BFC151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1FFB45-C4A8-4AE5-A2E9-47A84144EA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5e0ada-f596-4d2e-af6a-1de483c9bf73"/>
    <ds:schemaRef ds:uri="f9d4d6c1-9076-4c55-93b4-4a8fcb7166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7E4694-7070-45F2-8917-D684EDC16029}">
  <ds:schemaRefs>
    <ds:schemaRef ds:uri="http://schemas.microsoft.com/office/2006/documentManagement/types"/>
    <ds:schemaRef ds:uri="http://purl.org/dc/dcmitype/"/>
    <ds:schemaRef ds:uri="6e5e0ada-f596-4d2e-af6a-1de483c9bf73"/>
    <ds:schemaRef ds:uri="http://purl.org/dc/elements/1.1/"/>
    <ds:schemaRef ds:uri="f9d4d6c1-9076-4c55-93b4-4a8fcb716650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19773</TotalTime>
  <Words>9632</Words>
  <Application>Microsoft Office PowerPoint</Application>
  <PresentationFormat>Widescreen</PresentationFormat>
  <Paragraphs>1697</Paragraphs>
  <Slides>131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9" baseType="lpstr">
      <vt:lpstr>Century Gothic</vt:lpstr>
      <vt:lpstr>Arial</vt:lpstr>
      <vt:lpstr>Calibri Light</vt:lpstr>
      <vt:lpstr>Calibri</vt:lpstr>
      <vt:lpstr>Slack-Lato</vt:lpstr>
      <vt:lpstr>Miriam</vt:lpstr>
      <vt:lpstr>Ebrima</vt:lpstr>
      <vt:lpstr>3_XXTS 2019 Ideal Employer Brand Report - Dummy</vt:lpstr>
      <vt:lpstr>PowerPoint Presentation</vt:lpstr>
      <vt:lpstr>Содержание</vt:lpstr>
      <vt:lpstr>Содержание</vt:lpstr>
      <vt:lpstr>Благодарим за сотрудничество!</vt:lpstr>
      <vt:lpstr>Universum в двух словах</vt:lpstr>
      <vt:lpstr>Как мы проводим сбор данных</vt:lpstr>
      <vt:lpstr>Глобальные клиенты</vt:lpstr>
      <vt:lpstr>Мировой показатель удовлетворенности университетами в 2020 г.</vt:lpstr>
      <vt:lpstr>Этот отчет поможет Вам…</vt:lpstr>
      <vt:lpstr>Содержание</vt:lpstr>
      <vt:lpstr>Universum CareerTest 2021</vt:lpstr>
      <vt:lpstr>Демографический профиль талантов, представленных в этом отчете</vt:lpstr>
      <vt:lpstr>Академическая степень</vt:lpstr>
      <vt:lpstr>Какие у Вас студенты?</vt:lpstr>
      <vt:lpstr>Наиболее распространенные языки</vt:lpstr>
      <vt:lpstr>PowerPoint Presentation</vt:lpstr>
      <vt:lpstr>Карьерные профили Universum</vt:lpstr>
      <vt:lpstr>Оценка навыков учащихся в сфере межличностного общения (1/2)</vt:lpstr>
      <vt:lpstr>Оценка навыков учащихся в сфере межличностного общения (2/2)</vt:lpstr>
      <vt:lpstr>Оценка личных качеств учащихся (1/2)</vt:lpstr>
      <vt:lpstr>Оценка личных качеств учащихся (2/2)</vt:lpstr>
      <vt:lpstr>Практический опыт (1/2)</vt:lpstr>
      <vt:lpstr>Практический опыт (2/2)</vt:lpstr>
      <vt:lpstr>Содержание</vt:lpstr>
      <vt:lpstr>Что Ваши студенты думают о Вашем университете?</vt:lpstr>
      <vt:lpstr>Уникален ли образ Вашего университета для Ваших студентов?</vt:lpstr>
      <vt:lpstr>Какие факторы влияют на решение студентов, куда поступать</vt:lpstr>
      <vt:lpstr>Менее важные факторы влияния для выбора Вашего университета</vt:lpstr>
      <vt:lpstr>Выбрали бы Ваши студенты Ваш вуз снова?</vt:lpstr>
      <vt:lpstr>Двигатели университетской привлекательности Universum</vt:lpstr>
      <vt:lpstr>Топ 10 самых важных атрибутов</vt:lpstr>
      <vt:lpstr>Топ 10 атрибутов, которые Ваш талант ассоциирует с Вашим вузом</vt:lpstr>
      <vt:lpstr>Основные изменения с 2020 по 2021 год - Важность</vt:lpstr>
      <vt:lpstr>Основные изменения с 2020 по 2021 год - Ассоциация</vt:lpstr>
      <vt:lpstr>Наиболее важные показатели университетской привлекательности Universum</vt:lpstr>
      <vt:lpstr>Наиболее ассоциируемые показатели университетской привлекательности Universum</vt:lpstr>
      <vt:lpstr>Наиболее важные показатели университетской привлекательности Universum</vt:lpstr>
      <vt:lpstr>Наиболее ассоциируемые показатели университетской привлекательности Universum</vt:lpstr>
      <vt:lpstr>На следующих слайдах представлен агрегированный анализ всех 40 атрибутов из драйверов привлекательности университета</vt:lpstr>
      <vt:lpstr>Что является привлекательным и ассоциируется с Вами?</vt:lpstr>
      <vt:lpstr>Отличаются ли эти атрибуты у Вас?</vt:lpstr>
      <vt:lpstr>Согласованы ли предпочтения Вашей целевой группы с их восприятием Вас?</vt:lpstr>
      <vt:lpstr>Истории успеха и области, где есть простор для совершенствования</vt:lpstr>
      <vt:lpstr>Сравнение конкурентов</vt:lpstr>
      <vt:lpstr>Где Вы находитесь в отношении репутации среди студентов?</vt:lpstr>
      <vt:lpstr>Репутация и имидж</vt:lpstr>
      <vt:lpstr>Где Вы находитесь в отношении образовательных услуг среди студентов?</vt:lpstr>
      <vt:lpstr>Образовательные услуги</vt:lpstr>
      <vt:lpstr>Где Вы находитесь в отношении культуры среди студентов?</vt:lpstr>
      <vt:lpstr>Культура</vt:lpstr>
      <vt:lpstr>Где Вы находитесь в отношении потенциала трудоустройтва среди студентов? </vt:lpstr>
      <vt:lpstr>Потенциал трудоустройства и  перспективы на будущее</vt:lpstr>
      <vt:lpstr>К какому драйверу склоняется Ваш бренд вуза, по мнению Ваших студентов?</vt:lpstr>
      <vt:lpstr>Удовлетворенность университетом</vt:lpstr>
      <vt:lpstr>Удовлетворенность университетом со временем</vt:lpstr>
      <vt:lpstr>Удовлетворенность по направлениям обучения</vt:lpstr>
      <vt:lpstr>Удовлетворенность по гендеру и по направлениям обучения</vt:lpstr>
      <vt:lpstr>Удовлетворение дистанционным обучением во время COVID-19</vt:lpstr>
      <vt:lpstr>Содержание</vt:lpstr>
      <vt:lpstr>Самые востребованные услуги по трудоустройству (1/2)</vt:lpstr>
      <vt:lpstr>Самые востребованные услуги по трудоустройству (2/2)</vt:lpstr>
      <vt:lpstr>Услуги по трудоустройству, которыми пользуются чаще всего (1/2)</vt:lpstr>
      <vt:lpstr>Услуги по трудоустройству, которыми пользуются чаще всего (2/2)</vt:lpstr>
      <vt:lpstr>Карьерные услуги, которыми Ваши студенты не смогли воспользоваться из-за COVID-19</vt:lpstr>
      <vt:lpstr>Основные изменения с 2020 по 2021 год в отношении использования услуг по трудоустройству</vt:lpstr>
      <vt:lpstr>Используют ли Ваши студенты карьерные услуги, которые они считают важными?</vt:lpstr>
      <vt:lpstr>Потребность в услугах по трудоустройству и их использование</vt:lpstr>
      <vt:lpstr>Использование услуг по трудоустройству в целом</vt:lpstr>
      <vt:lpstr>Доля (%) учащихся, которые не пользовались никакими услугами по трудоустройству</vt:lpstr>
      <vt:lpstr>Доля (%) учащихся, которые не пользовались никакими услугами по трудоустройству</vt:lpstr>
      <vt:lpstr>Удовлетворенность карьерным центром</vt:lpstr>
      <vt:lpstr>Удовлетворенность центром карьеры со временем</vt:lpstr>
      <vt:lpstr>Удовлетворенность услугами по трудоустройству во время COVID-19</vt:lpstr>
      <vt:lpstr>Рекомендуемые каналы для информирования студентов о карьерном центре </vt:lpstr>
      <vt:lpstr>Содержание</vt:lpstr>
      <vt:lpstr>Лучшие рекрутинговые мероприятия </vt:lpstr>
      <vt:lpstr>Какие каналы используют Ваши студенты, чтобы узнать о работодателях?</vt:lpstr>
      <vt:lpstr>Каналы связи - Топ 15</vt:lpstr>
      <vt:lpstr>Каналы связи - Топ 15</vt:lpstr>
      <vt:lpstr>Источники, на которые больше всего полагаются таланты при выборе работодателя</vt:lpstr>
      <vt:lpstr>Наиболее предлагаемые и широко используемые мероприятия / активности по развитию карьеры | Все студенты</vt:lpstr>
      <vt:lpstr>Предпочтительный формат участия</vt:lpstr>
      <vt:lpstr>Наиболее используемые онлайн-платформы</vt:lpstr>
      <vt:lpstr>Важные темы, на которые стоит обратить внимание при публикациях на онлайн-каналах</vt:lpstr>
      <vt:lpstr>Работодатели с самым впечатляющим присутствием в социальных сетях</vt:lpstr>
      <vt:lpstr>Обзор коммуникаций – Ваши студенты</vt:lpstr>
      <vt:lpstr>Обзор коммуникаций – Все студенты</vt:lpstr>
      <vt:lpstr>Содержание</vt:lpstr>
      <vt:lpstr>Предпочтительный тип занятости</vt:lpstr>
      <vt:lpstr>Предпочтения организаций по типу | Ваши студенты vs Все студенты</vt:lpstr>
      <vt:lpstr>Обеспокоенность студентов при удаленной работе</vt:lpstr>
      <vt:lpstr>Наиболее популярные отрасли </vt:lpstr>
      <vt:lpstr>Ожидаемая заработная плата в зависимости от пола | Ваши студенты vs Все студенты</vt:lpstr>
      <vt:lpstr>Ожидаемая заработная плата в зависимости от пола | Ваши студенты в 2021 г. по сравнению с Ваши студенты в 2020 г.</vt:lpstr>
      <vt:lpstr>Ожидаемая зарплата в месяц (RUB)</vt:lpstr>
      <vt:lpstr>Критерии привлекательности работодателя по методологии Universum</vt:lpstr>
      <vt:lpstr>Что является самым важным в работодателе для Ваших студентов?</vt:lpstr>
      <vt:lpstr>Топ 10 самых важных атрибутов</vt:lpstr>
      <vt:lpstr>Основные изменения с 2020 по 2021 гг. - предпочтительные работодатели</vt:lpstr>
      <vt:lpstr>РЕЙТИНГИ UNIVERSUM </vt:lpstr>
      <vt:lpstr>Рейтинг работодателей, принятых во внимание | Топ 20</vt:lpstr>
      <vt:lpstr>Рейтинг идеальных работодателей | Топ 20</vt:lpstr>
      <vt:lpstr>Рейтинг идеальных работодателей | 20 лучших в сравнении</vt:lpstr>
      <vt:lpstr>Рейтинг потенциальных претендентов | Топ 20</vt:lpstr>
      <vt:lpstr>Содержание</vt:lpstr>
      <vt:lpstr>Общий обзор – Ваши студенты</vt:lpstr>
      <vt:lpstr>Общий обзор талантов | Ваши студенты vs Все студенты</vt:lpstr>
      <vt:lpstr>PowerPoint Presentation</vt:lpstr>
      <vt:lpstr>Вы поддерживаете то, что важно для Вашего таланта?</vt:lpstr>
      <vt:lpstr>Репутация и имидж</vt:lpstr>
      <vt:lpstr>Культура и студенческая жизнь</vt:lpstr>
      <vt:lpstr>Потенциал трудоустройства и перспективы</vt:lpstr>
      <vt:lpstr>Образовательные услуги</vt:lpstr>
      <vt:lpstr>Направления обучения</vt:lpstr>
      <vt:lpstr>Направления обучения</vt:lpstr>
      <vt:lpstr>Направления обучения</vt:lpstr>
      <vt:lpstr>Направления обучения</vt:lpstr>
      <vt:lpstr>Направления обучения</vt:lpstr>
      <vt:lpstr>Направления обучения</vt:lpstr>
      <vt:lpstr>Направления обучения</vt:lpstr>
      <vt:lpstr>Направления обучения</vt:lpstr>
      <vt:lpstr>Рейтинг работодателей, принятых во внимание | Топ 30</vt:lpstr>
      <vt:lpstr>Рейтинг работодателей, принятых во внимание | Топ 30</vt:lpstr>
      <vt:lpstr>Рейтинг работодателей, принятых во внимание | Топ 30</vt:lpstr>
      <vt:lpstr>Рейтинг Идеальных Работодателей | Топ 30</vt:lpstr>
      <vt:lpstr>Рейтинг Идеальных Работодателей | Топ 30</vt:lpstr>
      <vt:lpstr>Рейтинг Идеальных Работодателей | Топ 30</vt:lpstr>
      <vt:lpstr>Рейтинг потенциальных претендентов | Топ 30</vt:lpstr>
      <vt:lpstr>Рейтинг потенциальных претендентов | Топ 30</vt:lpstr>
      <vt:lpstr>Рейтинг потенциальных претендентов | Топ 30</vt:lpstr>
      <vt:lpstr>Спасибо!</vt:lpstr>
    </vt:vector>
  </TitlesOfParts>
  <Company>UG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Shivam Srivastava</dc:creator>
  <cp:lastModifiedBy>Alena Naumenko</cp:lastModifiedBy>
  <cp:revision>1065</cp:revision>
  <cp:lastPrinted>2015-06-29T12:37:33Z</cp:lastPrinted>
  <dcterms:created xsi:type="dcterms:W3CDTF">2015-11-23T13:34:00Z</dcterms:created>
  <dcterms:modified xsi:type="dcterms:W3CDTF">2021-08-02T10:04:51Z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horIds_UIVersion_512">
    <vt:lpwstr>38</vt:lpwstr>
  </property>
  <property fmtid="{D5CDD505-2E9C-101B-9397-08002B2CF9AE}" pid="3" name="ContentTypeId">
    <vt:lpwstr>0x010100859069D681EC6347B56DE2A1EFEF1D73</vt:lpwstr>
  </property>
</Properties>
</file>