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71" r:id="rId5"/>
    <p:sldId id="295" r:id="rId6"/>
    <p:sldId id="285" r:id="rId7"/>
    <p:sldId id="290" r:id="rId8"/>
    <p:sldId id="291" r:id="rId9"/>
    <p:sldId id="292" r:id="rId10"/>
    <p:sldId id="301" r:id="rId11"/>
    <p:sldId id="293" r:id="rId12"/>
    <p:sldId id="298" r:id="rId13"/>
    <p:sldId id="299" r:id="rId14"/>
    <p:sldId id="304" r:id="rId15"/>
    <p:sldId id="294" r:id="rId16"/>
    <p:sldId id="297" r:id="rId17"/>
    <p:sldId id="296" r:id="rId18"/>
    <p:sldId id="300" r:id="rId19"/>
    <p:sldId id="302" r:id="rId20"/>
    <p:sldId id="303" r:id="rId21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C63"/>
    <a:srgbClr val="96628C"/>
    <a:srgbClr val="11A0D7"/>
    <a:srgbClr val="E61F3D"/>
    <a:srgbClr val="CD5A5A"/>
    <a:srgbClr val="FFD746"/>
    <a:srgbClr val="0E2D69"/>
    <a:srgbClr val="D9D9D9"/>
    <a:srgbClr val="EB681F"/>
    <a:srgbClr val="23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21501-8AC7-D24B-9BD4-4AB280FA19DE}" v="6" dt="2021-11-26T18:08:21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03" autoAdjust="0"/>
    <p:restoredTop sz="94722"/>
  </p:normalViewPr>
  <p:slideViewPr>
    <p:cSldViewPr snapToGrid="0" snapToObjects="1">
      <p:cViewPr varScale="1">
        <p:scale>
          <a:sx n="106" d="100"/>
          <a:sy n="106" d="100"/>
        </p:scale>
        <p:origin x="264" y="96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07/26/2022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07/26/2022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os.ru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os.ru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hse.ru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Медицинское обслуживание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Управление </a:t>
            </a:r>
          </a:p>
          <a:p>
            <a:r>
              <a:rPr lang="ru-RU" dirty="0" smtClean="0"/>
              <a:t>социальной сферы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Медицина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/>
              <a:t>Москва</a:t>
            </a:r>
          </a:p>
          <a:p>
            <a:r>
              <a:rPr lang="ru-RU" dirty="0" smtClean="0"/>
              <a:t>2022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Информация для студентов НИУ ВШЭ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742" y="2078936"/>
            <a:ext cx="2248155" cy="324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2550"/>
            <a:r>
              <a:rPr lang="ru-RU" sz="3600" b="1" dirty="0" smtClean="0"/>
              <a:t>Для граждан РФ</a:t>
            </a:r>
            <a:endParaRPr lang="ru-RU" sz="2800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639329" y="1496645"/>
            <a:ext cx="10949161" cy="490450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dirty="0" smtClean="0"/>
              <a:t>При поступлении </a:t>
            </a:r>
            <a:r>
              <a:rPr lang="ru-RU" sz="2400" b="1" dirty="0"/>
              <a:t>на первый курс или </a:t>
            </a:r>
            <a:r>
              <a:rPr lang="ru-RU" sz="2400" b="1" dirty="0" smtClean="0"/>
              <a:t>заселении </a:t>
            </a:r>
            <a:r>
              <a:rPr lang="ru-RU" sz="2400" b="1" dirty="0"/>
              <a:t>в общежитие </a:t>
            </a:r>
            <a:r>
              <a:rPr lang="ru-RU" sz="2400" b="1" dirty="0" smtClean="0"/>
              <a:t>первично: </a:t>
            </a:r>
          </a:p>
          <a:p>
            <a:r>
              <a:rPr lang="ru-RU" sz="2400" dirty="0" smtClean="0"/>
              <a:t>медицинская справка по форме </a:t>
            </a:r>
            <a:r>
              <a:rPr lang="ru-RU" sz="2400" dirty="0"/>
              <a:t>№ </a:t>
            </a:r>
            <a:r>
              <a:rPr lang="ru-RU" sz="2400" dirty="0" smtClean="0"/>
              <a:t>086/у (действительна 30 дней)</a:t>
            </a:r>
          </a:p>
          <a:p>
            <a:r>
              <a:rPr lang="ru-RU" sz="2400" dirty="0" smtClean="0"/>
              <a:t>справка </a:t>
            </a:r>
            <a:r>
              <a:rPr lang="ru-RU" sz="2400" dirty="0"/>
              <a:t>о проведенных прививках или </a:t>
            </a:r>
            <a:r>
              <a:rPr lang="ru-RU" sz="2400" dirty="0" smtClean="0"/>
              <a:t>копия </a:t>
            </a:r>
            <a:r>
              <a:rPr lang="ru-RU" sz="2400" dirty="0"/>
              <a:t>сертификата о профилактических прививках </a:t>
            </a:r>
            <a:r>
              <a:rPr lang="ru-RU" sz="2400" dirty="0" smtClean="0"/>
              <a:t>по форме </a:t>
            </a:r>
            <a:r>
              <a:rPr lang="ru-RU" sz="2400" dirty="0"/>
              <a:t>№ </a:t>
            </a:r>
            <a:r>
              <a:rPr lang="ru-RU" sz="2400" dirty="0" smtClean="0"/>
              <a:t>156/у-93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b="1" dirty="0" smtClean="0"/>
              <a:t>Ежегодно </a:t>
            </a:r>
            <a:r>
              <a:rPr lang="ru-RU" sz="2400" b="1" dirty="0"/>
              <a:t>в период обучения после летних каникул в срок до 10 </a:t>
            </a:r>
            <a:r>
              <a:rPr lang="ru-RU" sz="2400" b="1" dirty="0" smtClean="0"/>
              <a:t>сентября:</a:t>
            </a:r>
          </a:p>
          <a:p>
            <a:r>
              <a:rPr lang="ru-RU" sz="2400" dirty="0" smtClean="0"/>
              <a:t>медицинская справка в </a:t>
            </a:r>
            <a:r>
              <a:rPr lang="ru-RU" sz="2400" dirty="0"/>
              <a:t>произвольной </a:t>
            </a:r>
            <a:r>
              <a:rPr lang="ru-RU" sz="2400" dirty="0" smtClean="0"/>
              <a:t>форме (</a:t>
            </a:r>
            <a:r>
              <a:rPr lang="ru-RU" sz="2400" dirty="0"/>
              <a:t>действительна 30 дней)</a:t>
            </a:r>
          </a:p>
          <a:p>
            <a:pPr marL="355600" indent="0">
              <a:buNone/>
            </a:pPr>
            <a:r>
              <a:rPr lang="ru-RU" sz="2000" dirty="0" smtClean="0"/>
              <a:t>- флюорография</a:t>
            </a:r>
          </a:p>
          <a:p>
            <a:pPr marL="355600" indent="0">
              <a:buNone/>
            </a:pPr>
            <a:r>
              <a:rPr lang="ru-RU" sz="2000" dirty="0" smtClean="0"/>
              <a:t>- терапевт (отметка об </a:t>
            </a:r>
            <a:r>
              <a:rPr lang="ru-RU" sz="2000" dirty="0"/>
              <a:t>отсутствии противопоказаний для проживания в </a:t>
            </a:r>
            <a:r>
              <a:rPr lang="ru-RU" sz="2000" dirty="0" smtClean="0"/>
              <a:t>общежитии)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077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2550"/>
            <a:r>
              <a:rPr lang="ru-RU" sz="3600" b="1" dirty="0" smtClean="0"/>
              <a:t>Для </a:t>
            </a:r>
            <a:r>
              <a:rPr lang="ru-RU" sz="3600" b="1" dirty="0" smtClean="0"/>
              <a:t>граждан Республики Беларусь, иностранных граждан, имеющих ВНЖ или РВП</a:t>
            </a:r>
            <a:endParaRPr lang="ru-RU" sz="2800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683966" y="1665838"/>
            <a:ext cx="10647587" cy="486559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3100" b="1" dirty="0" smtClean="0"/>
          </a:p>
          <a:p>
            <a:pPr marL="0" indent="0">
              <a:buNone/>
            </a:pPr>
            <a:r>
              <a:rPr lang="ru-RU" sz="3100" b="1" dirty="0" smtClean="0"/>
              <a:t>При </a:t>
            </a:r>
            <a:r>
              <a:rPr lang="ru-RU" sz="3100" b="1" dirty="0" smtClean="0"/>
              <a:t>поступлении </a:t>
            </a:r>
            <a:r>
              <a:rPr lang="ru-RU" sz="3100" b="1" dirty="0"/>
              <a:t>на первый курс или </a:t>
            </a:r>
            <a:r>
              <a:rPr lang="ru-RU" sz="3100" b="1" dirty="0" smtClean="0"/>
              <a:t>заселении </a:t>
            </a:r>
            <a:r>
              <a:rPr lang="ru-RU" sz="3100" b="1" dirty="0"/>
              <a:t>в общежитие </a:t>
            </a:r>
            <a:r>
              <a:rPr lang="ru-RU" sz="3100" b="1" dirty="0" smtClean="0"/>
              <a:t>первично:</a:t>
            </a:r>
            <a:endParaRPr lang="ru-RU" sz="3100" b="1" dirty="0"/>
          </a:p>
          <a:p>
            <a:r>
              <a:rPr lang="ru-RU" sz="2600" dirty="0" smtClean="0"/>
              <a:t>копия </a:t>
            </a:r>
            <a:r>
              <a:rPr lang="ru-RU" sz="2600" dirty="0"/>
              <a:t>сертификата о профилактических </a:t>
            </a:r>
            <a:r>
              <a:rPr lang="ru-RU" sz="2600" dirty="0" smtClean="0"/>
              <a:t>прививках – на русском или английском языке</a:t>
            </a:r>
            <a:endParaRPr lang="ru-RU" sz="2600" dirty="0"/>
          </a:p>
          <a:p>
            <a:r>
              <a:rPr lang="ru-RU" sz="2600" dirty="0" smtClean="0"/>
              <a:t>медицинский </a:t>
            </a:r>
            <a:r>
              <a:rPr lang="ru-RU" sz="2600" dirty="0"/>
              <a:t>полис </a:t>
            </a:r>
            <a:r>
              <a:rPr lang="en-US" sz="2600" dirty="0" smtClean="0"/>
              <a:t>– </a:t>
            </a:r>
            <a:r>
              <a:rPr lang="ru-RU" sz="2600" dirty="0" smtClean="0"/>
              <a:t>ДМС</a:t>
            </a:r>
            <a:r>
              <a:rPr lang="en-US" sz="2600" dirty="0" smtClean="0"/>
              <a:t> </a:t>
            </a:r>
            <a:r>
              <a:rPr lang="ru-RU" sz="2600" dirty="0" smtClean="0"/>
              <a:t>или ОМС, действующий на территории РФ</a:t>
            </a:r>
          </a:p>
          <a:p>
            <a:r>
              <a:rPr lang="ru-RU" sz="2600" dirty="0" smtClean="0"/>
              <a:t>Справка по </a:t>
            </a:r>
            <a:r>
              <a:rPr lang="ru-RU" sz="2600" dirty="0" smtClean="0"/>
              <a:t>форме 086/у или </a:t>
            </a:r>
            <a:r>
              <a:rPr lang="ru-RU" sz="2600" dirty="0" smtClean="0"/>
              <a:t>справка </a:t>
            </a:r>
            <a:r>
              <a:rPr lang="ru-RU" sz="2600" dirty="0" smtClean="0"/>
              <a:t>по форме Прил.№8 к «Правилам общежития</a:t>
            </a:r>
            <a:r>
              <a:rPr lang="ru-RU" sz="2600" dirty="0" smtClean="0"/>
              <a:t>»  </a:t>
            </a:r>
            <a:endParaRPr lang="ru-RU" sz="2600" dirty="0" smtClean="0"/>
          </a:p>
          <a:p>
            <a:pPr marL="523875" indent="-342900">
              <a:buFontTx/>
              <a:buChar char="-"/>
            </a:pPr>
            <a:r>
              <a:rPr lang="ru-RU" sz="2100" dirty="0" smtClean="0"/>
              <a:t>флюорография, </a:t>
            </a:r>
          </a:p>
          <a:p>
            <a:pPr marL="523875" indent="-342900">
              <a:buFontTx/>
              <a:buChar char="-"/>
            </a:pPr>
            <a:r>
              <a:rPr lang="ru-RU" sz="2100" dirty="0" smtClean="0"/>
              <a:t>анализ </a:t>
            </a:r>
            <a:r>
              <a:rPr lang="ru-RU" sz="2100" dirty="0" smtClean="0"/>
              <a:t>крови на Гепатит </a:t>
            </a:r>
            <a:r>
              <a:rPr lang="ru-RU" sz="2100" dirty="0" smtClean="0"/>
              <a:t>В, </a:t>
            </a:r>
          </a:p>
          <a:p>
            <a:pPr marL="523875" indent="-342900">
              <a:buFontTx/>
              <a:buChar char="-"/>
            </a:pPr>
            <a:r>
              <a:rPr lang="ru-RU" sz="2100" dirty="0" smtClean="0"/>
              <a:t>анализ </a:t>
            </a:r>
            <a:r>
              <a:rPr lang="ru-RU" sz="2100" dirty="0" smtClean="0"/>
              <a:t>крови на </a:t>
            </a:r>
            <a:r>
              <a:rPr lang="ru-RU" sz="2100" dirty="0" smtClean="0"/>
              <a:t>ВИЧ,  </a:t>
            </a:r>
          </a:p>
          <a:p>
            <a:pPr marL="523875" indent="-342900">
              <a:buFontTx/>
              <a:buChar char="-"/>
            </a:pPr>
            <a:r>
              <a:rPr lang="ru-RU" sz="2100" dirty="0" smtClean="0"/>
              <a:t>заключение </a:t>
            </a:r>
            <a:r>
              <a:rPr lang="ru-RU" sz="2100" dirty="0" smtClean="0"/>
              <a:t>терапевта об отсутствии противопоказаний к проживанию в общежитии</a:t>
            </a:r>
          </a:p>
          <a:p>
            <a:pPr marL="0" indent="0">
              <a:buNone/>
            </a:pPr>
            <a:endParaRPr lang="ru-RU" sz="2100" b="1" dirty="0" smtClean="0"/>
          </a:p>
          <a:p>
            <a:pPr marL="0" indent="0">
              <a:buNone/>
            </a:pPr>
            <a:r>
              <a:rPr lang="ru-RU" sz="3100" b="1" dirty="0" smtClean="0"/>
              <a:t>Ежегодно </a:t>
            </a:r>
            <a:r>
              <a:rPr lang="ru-RU" sz="3100" b="1" dirty="0"/>
              <a:t>в период обучения после летних каникул в срок до 10 </a:t>
            </a:r>
            <a:r>
              <a:rPr lang="ru-RU" sz="3100" b="1" dirty="0" smtClean="0"/>
              <a:t>сентября:</a:t>
            </a:r>
            <a:endParaRPr lang="ru-RU" sz="3100" b="1" dirty="0"/>
          </a:p>
          <a:p>
            <a:r>
              <a:rPr lang="ru-RU" sz="2600" dirty="0"/>
              <a:t>медицинская справка по форме Прил.№8 к «Правилам общежития</a:t>
            </a:r>
            <a:r>
              <a:rPr lang="ru-RU" sz="2600" dirty="0" smtClean="0"/>
              <a:t>», действительна </a:t>
            </a:r>
            <a:r>
              <a:rPr lang="ru-RU" sz="2600" dirty="0"/>
              <a:t>30 дней)</a:t>
            </a:r>
          </a:p>
          <a:p>
            <a:pPr marL="355600" indent="0">
              <a:buNone/>
            </a:pPr>
            <a:r>
              <a:rPr lang="ru-RU" sz="2300" dirty="0"/>
              <a:t>- флюорография</a:t>
            </a:r>
          </a:p>
          <a:p>
            <a:pPr marL="355600" indent="0">
              <a:buNone/>
            </a:pPr>
            <a:r>
              <a:rPr lang="ru-RU" sz="2300" dirty="0"/>
              <a:t>- терапевт (отметка об отсутствии противопоказаний для проживания в общежитии)</a:t>
            </a:r>
          </a:p>
          <a:p>
            <a:pPr marL="273050" indent="82550">
              <a:buFontTx/>
              <a:buChar char="-"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0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2550"/>
            <a:r>
              <a:rPr lang="ru-RU" sz="3600" b="1" dirty="0" smtClean="0"/>
              <a:t>Для иностранных граждан</a:t>
            </a:r>
            <a:endParaRPr lang="ru-RU" sz="2800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683966" y="1339913"/>
            <a:ext cx="10647587" cy="519151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/>
              <a:t>При поступлении </a:t>
            </a:r>
            <a:r>
              <a:rPr lang="ru-RU" b="1" dirty="0"/>
              <a:t>на первый курс или </a:t>
            </a:r>
            <a:r>
              <a:rPr lang="ru-RU" b="1" dirty="0" smtClean="0"/>
              <a:t>заселении </a:t>
            </a:r>
            <a:r>
              <a:rPr lang="ru-RU" b="1" dirty="0"/>
              <a:t>в общежитие </a:t>
            </a:r>
            <a:r>
              <a:rPr lang="ru-RU" b="1" dirty="0" smtClean="0"/>
              <a:t>первично:</a:t>
            </a:r>
            <a:endParaRPr lang="ru-RU" b="1" dirty="0"/>
          </a:p>
          <a:p>
            <a:r>
              <a:rPr lang="ru-RU" sz="2000" dirty="0" smtClean="0"/>
              <a:t>копия </a:t>
            </a:r>
            <a:r>
              <a:rPr lang="ru-RU" sz="2000" dirty="0"/>
              <a:t>сертификата о профилактических </a:t>
            </a:r>
            <a:r>
              <a:rPr lang="ru-RU" sz="2000" dirty="0" smtClean="0"/>
              <a:t>прививках </a:t>
            </a:r>
            <a:r>
              <a:rPr lang="ru-RU" sz="2000" dirty="0" smtClean="0"/>
              <a:t>(перевод на русский язык)</a:t>
            </a:r>
          </a:p>
          <a:p>
            <a:r>
              <a:rPr lang="ru-RU" sz="2000" dirty="0" smtClean="0"/>
              <a:t>справка об отсутствии туберкулеза, гепатита В и отметкой терапевта об </a:t>
            </a:r>
            <a:r>
              <a:rPr lang="ru-RU" sz="2000" dirty="0"/>
              <a:t>отсутствии противопоказаний для проживания в </a:t>
            </a:r>
            <a:r>
              <a:rPr lang="ru-RU" sz="2000" dirty="0" smtClean="0"/>
              <a:t>общежитии </a:t>
            </a:r>
            <a:r>
              <a:rPr lang="ru-RU" sz="2000" dirty="0"/>
              <a:t>(перевод на русский язык)</a:t>
            </a:r>
          </a:p>
          <a:p>
            <a:r>
              <a:rPr lang="ru-RU" sz="2000" dirty="0" smtClean="0"/>
              <a:t>медицинский </a:t>
            </a:r>
            <a:r>
              <a:rPr lang="ru-RU" sz="2000" dirty="0"/>
              <a:t>полис </a:t>
            </a:r>
            <a:r>
              <a:rPr lang="en-US" sz="2000" dirty="0" smtClean="0"/>
              <a:t>– </a:t>
            </a:r>
            <a:r>
              <a:rPr lang="ru-RU" sz="2000" dirty="0" smtClean="0"/>
              <a:t>ДМС</a:t>
            </a:r>
            <a:r>
              <a:rPr lang="ru-RU" sz="2000" dirty="0" smtClean="0"/>
              <a:t>, действующий на территории РФ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000" dirty="0" smtClean="0"/>
              <a:t>в течение 21 дня с даты пересечения границы РФ – копия медицинского заключения об обязательном медицинском освидетельствовании иностранного гражданина</a:t>
            </a:r>
            <a:endParaRPr lang="ru-RU" sz="2000" dirty="0" smtClean="0"/>
          </a:p>
          <a:p>
            <a:pPr marL="0" indent="0">
              <a:buNone/>
            </a:pPr>
            <a:r>
              <a:rPr lang="ru-RU" sz="2600" b="1" dirty="0" smtClean="0"/>
              <a:t>Ежегодно </a:t>
            </a:r>
            <a:r>
              <a:rPr lang="ru-RU" sz="2600" b="1" dirty="0"/>
              <a:t>в период обучения после летних </a:t>
            </a:r>
            <a:r>
              <a:rPr lang="ru-RU" sz="2600" b="1" dirty="0" smtClean="0"/>
              <a:t>каникул:</a:t>
            </a:r>
            <a:endParaRPr lang="ru-RU" sz="2600" b="1" dirty="0"/>
          </a:p>
          <a:p>
            <a:r>
              <a:rPr lang="ru-RU" sz="2000" dirty="0"/>
              <a:t>справка об отсутствии туберкулеза, гепатита В и отметкой терапевта об отсутствии противопоказаний для проживания в общежитии (перевод на русский язык</a:t>
            </a:r>
            <a:r>
              <a:rPr lang="ru-RU" sz="2000" dirty="0" smtClean="0"/>
              <a:t>)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течение 21 дня с даты пересечения границы РФ – копия медицинского заключения </a:t>
            </a:r>
            <a:r>
              <a:rPr lang="ru-RU" sz="2000" dirty="0" smtClean="0"/>
              <a:t>об обязательном </a:t>
            </a:r>
            <a:r>
              <a:rPr lang="ru-RU" sz="2000" dirty="0"/>
              <a:t>медицинском освидетельствовании иностранного гражданина</a:t>
            </a:r>
          </a:p>
          <a:p>
            <a:endParaRPr lang="ru-RU" sz="2600" dirty="0"/>
          </a:p>
          <a:p>
            <a:pPr marL="273050" indent="82550">
              <a:buFontTx/>
              <a:buChar char="-"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873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2576945"/>
            <a:ext cx="7881208" cy="1472541"/>
          </a:xfrm>
        </p:spPr>
        <p:txBody>
          <a:bodyPr>
            <a:noAutofit/>
          </a:bodyPr>
          <a:lstStyle/>
          <a:p>
            <a:r>
              <a:rPr lang="en-US" sz="4000" dirty="0" smtClean="0"/>
              <a:t>COVID</a:t>
            </a:r>
            <a:r>
              <a:rPr lang="ru-RU" sz="4000" dirty="0" smtClean="0"/>
              <a:t>-19</a:t>
            </a:r>
            <a:endParaRPr lang="ru-RU" sz="4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социальной сферы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Медицина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9140" y="186728"/>
            <a:ext cx="1507093" cy="227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22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575131" y="866350"/>
            <a:ext cx="10861343" cy="534444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На </a:t>
            </a:r>
            <a:r>
              <a:rPr lang="ru-RU" dirty="0" smtClean="0"/>
              <a:t>сегодняшний день </a:t>
            </a:r>
            <a:r>
              <a:rPr lang="ru-RU" dirty="0" smtClean="0"/>
              <a:t>для </a:t>
            </a:r>
            <a:r>
              <a:rPr lang="ru-RU" dirty="0"/>
              <a:t>заселения в общежития </a:t>
            </a:r>
            <a:r>
              <a:rPr lang="ru-RU" u="sng" dirty="0"/>
              <a:t>не </a:t>
            </a:r>
            <a:r>
              <a:rPr lang="ru-RU" u="sng" dirty="0" smtClean="0"/>
              <a:t>нужны:</a:t>
            </a:r>
            <a:endParaRPr lang="ru-RU" u="sng" dirty="0"/>
          </a:p>
          <a:p>
            <a:pPr marL="273050" indent="0">
              <a:buNone/>
            </a:pPr>
            <a:r>
              <a:rPr lang="ru-RU" sz="2200" dirty="0" smtClean="0"/>
              <a:t>-  сертификат о вакцинации от </a:t>
            </a:r>
            <a:r>
              <a:rPr lang="en-US" sz="2200" dirty="0" smtClean="0"/>
              <a:t>COVID-19</a:t>
            </a:r>
            <a:endParaRPr lang="ru-RU" sz="2200" dirty="0" smtClean="0"/>
          </a:p>
          <a:p>
            <a:pPr marL="452438" indent="-179388">
              <a:buFontTx/>
              <a:buChar char="-"/>
            </a:pPr>
            <a:r>
              <a:rPr lang="ru-RU" sz="2200" dirty="0" smtClean="0"/>
              <a:t> отрицательный тест ПЦР</a:t>
            </a:r>
          </a:p>
          <a:p>
            <a:pPr marL="273050" indent="-273050"/>
            <a:r>
              <a:rPr lang="ru-RU" dirty="0" smtClean="0"/>
              <a:t>Копию </a:t>
            </a:r>
            <a:r>
              <a:rPr lang="ru-RU" dirty="0"/>
              <a:t>сертификата о вакцинации </a:t>
            </a:r>
            <a:r>
              <a:rPr lang="ru-RU" sz="2200" dirty="0" smtClean="0"/>
              <a:t>любой вакциной на русском или английском языках необходимо загрузить в Личный кабинет студента</a:t>
            </a:r>
          </a:p>
          <a:p>
            <a:r>
              <a:rPr lang="ru-RU" dirty="0"/>
              <a:t>Лечение </a:t>
            </a:r>
            <a:r>
              <a:rPr lang="en-US" dirty="0"/>
              <a:t>COVID-19 </a:t>
            </a:r>
            <a:r>
              <a:rPr lang="ru-RU" dirty="0"/>
              <a:t>не входит в полис ДМС</a:t>
            </a:r>
          </a:p>
          <a:p>
            <a:r>
              <a:rPr lang="ru-RU" dirty="0" smtClean="0"/>
              <a:t>Если студент, проживающий в общежитии, заболел </a:t>
            </a:r>
            <a:r>
              <a:rPr lang="en-US" dirty="0" smtClean="0"/>
              <a:t>COVID-19</a:t>
            </a:r>
            <a:endParaRPr lang="ru-RU" dirty="0" smtClean="0"/>
          </a:p>
          <a:p>
            <a:pPr marL="273050" indent="0">
              <a:buNone/>
            </a:pPr>
            <a:r>
              <a:rPr lang="ru-RU" sz="2200" dirty="0" smtClean="0"/>
              <a:t>администрация общежития обязана организовать госпитализацию заболевшего или переселить его в обсерватор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 algn="ctr">
              <a:buNone/>
            </a:pPr>
            <a:r>
              <a:rPr lang="ru-RU" sz="2400" dirty="0" smtClean="0"/>
              <a:t>Правила могут </a:t>
            </a:r>
            <a:r>
              <a:rPr lang="ru-RU" sz="2400" dirty="0"/>
              <a:t>меняться в </a:t>
            </a:r>
            <a:r>
              <a:rPr lang="ru-RU" sz="2400" dirty="0" smtClean="0"/>
              <a:t>соответствии с эпидемиологической обстановкой </a:t>
            </a:r>
          </a:p>
          <a:p>
            <a:pPr marL="0" indent="0" algn="ctr">
              <a:buNone/>
            </a:pPr>
            <a:r>
              <a:rPr lang="ru-RU" sz="2400" dirty="0" smtClean="0"/>
              <a:t>и распоряжениями Роспотребнадзора </a:t>
            </a:r>
            <a:r>
              <a:rPr lang="ru-RU" sz="2400" dirty="0"/>
              <a:t>РФ</a:t>
            </a:r>
          </a:p>
          <a:p>
            <a:endParaRPr lang="ru-RU" sz="2400" dirty="0"/>
          </a:p>
          <a:p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472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445611" y="899400"/>
            <a:ext cx="11086259" cy="523544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Вакцинация на территории РФ для иностранных граждан платная</a:t>
            </a:r>
          </a:p>
          <a:p>
            <a:r>
              <a:rPr lang="ru-RU" dirty="0" smtClean="0"/>
              <a:t>Вакцина – «Спутник Лайт»</a:t>
            </a:r>
          </a:p>
          <a:p>
            <a:r>
              <a:rPr lang="ru-RU" dirty="0" smtClean="0"/>
              <a:t>Стоимость </a:t>
            </a:r>
            <a:r>
              <a:rPr lang="ru-RU" dirty="0" smtClean="0"/>
              <a:t>от 1 </a:t>
            </a:r>
            <a:r>
              <a:rPr lang="ru-RU" dirty="0" smtClean="0"/>
              <a:t>300 р. </a:t>
            </a:r>
          </a:p>
          <a:p>
            <a:r>
              <a:rPr lang="ru-RU" dirty="0" smtClean="0"/>
              <a:t>Полный список клиник – на официальном сайте мэра Москвы  </a:t>
            </a:r>
            <a:r>
              <a:rPr lang="en-US" dirty="0" smtClean="0">
                <a:hlinkClick r:id="rId2"/>
              </a:rPr>
              <a:t>www.mos.ru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НИУ ВШЭ принимает сертификаты любых иностранных вакцин</a:t>
            </a:r>
          </a:p>
          <a:p>
            <a:r>
              <a:rPr lang="ru-RU" dirty="0" smtClean="0"/>
              <a:t>Юридическую силу </a:t>
            </a:r>
            <a:r>
              <a:rPr lang="ru-RU" dirty="0" smtClean="0"/>
              <a:t>на территории РФ имеют </a:t>
            </a:r>
            <a:r>
              <a:rPr lang="ru-RU" dirty="0" smtClean="0"/>
              <a:t>иностранные сертификаты о вакцинации только вакциной «Спутник</a:t>
            </a:r>
            <a:r>
              <a:rPr lang="ru-RU" dirty="0"/>
              <a:t> </a:t>
            </a:r>
            <a:r>
              <a:rPr lang="en-US" dirty="0" smtClean="0"/>
              <a:t>V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2169" y="2953535"/>
            <a:ext cx="7003615" cy="13711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4809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2375064"/>
            <a:ext cx="9258746" cy="2565071"/>
          </a:xfrm>
        </p:spPr>
        <p:txBody>
          <a:bodyPr>
            <a:noAutofit/>
          </a:bodyPr>
          <a:lstStyle/>
          <a:p>
            <a:r>
              <a:rPr lang="ru-RU" sz="4000" dirty="0" smtClean="0"/>
              <a:t>Медицинское освидетельствование иностранных граждан (МО)</a:t>
            </a:r>
            <a:endParaRPr lang="ru-RU" sz="4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социальной сферы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Медицина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9140" y="186728"/>
            <a:ext cx="1507093" cy="227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689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590281" y="866350"/>
            <a:ext cx="10940659" cy="5320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Дактилоскопия и МО </a:t>
            </a:r>
            <a:r>
              <a:rPr lang="ru-RU" dirty="0" smtClean="0"/>
              <a:t>– персональная ответственность иностранных граждан</a:t>
            </a:r>
          </a:p>
          <a:p>
            <a:r>
              <a:rPr lang="ru-RU" b="1" dirty="0" smtClean="0"/>
              <a:t>МО</a:t>
            </a:r>
            <a:r>
              <a:rPr lang="ru-RU" dirty="0" smtClean="0"/>
              <a:t> можно пройти в: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Миграционном центре (</a:t>
            </a:r>
            <a:r>
              <a:rPr lang="ru-RU" sz="2400" dirty="0" smtClean="0"/>
              <a:t>МО </a:t>
            </a:r>
            <a:r>
              <a:rPr lang="ru-RU" sz="2400" dirty="0"/>
              <a:t>д. </a:t>
            </a:r>
            <a:r>
              <a:rPr lang="ru-RU" sz="2400" dirty="0" err="1"/>
              <a:t>Сахарово</a:t>
            </a:r>
            <a:r>
              <a:rPr lang="ru-RU" sz="2400" dirty="0"/>
              <a:t> </a:t>
            </a:r>
            <a:r>
              <a:rPr lang="ru-RU" sz="2400" dirty="0" smtClean="0"/>
              <a:t>/ Москва </a:t>
            </a:r>
            <a:r>
              <a:rPr lang="ru-RU" sz="2400" dirty="0"/>
              <a:t>на ул. </a:t>
            </a:r>
            <a:r>
              <a:rPr lang="ru-RU" sz="2400" dirty="0" smtClean="0"/>
              <a:t>Бахрушина)</a:t>
            </a:r>
            <a:endParaRPr lang="ru-RU" sz="2400" dirty="0"/>
          </a:p>
          <a:p>
            <a:pPr marL="0" indent="0">
              <a:buNone/>
            </a:pPr>
            <a:r>
              <a:rPr lang="ru-RU" dirty="0" smtClean="0"/>
              <a:t>   ГП </a:t>
            </a:r>
            <a:r>
              <a:rPr lang="ru-RU" dirty="0"/>
              <a:t>№</a:t>
            </a:r>
            <a:r>
              <a:rPr lang="ru-RU" dirty="0" smtClean="0"/>
              <a:t>3 </a:t>
            </a:r>
            <a:r>
              <a:rPr lang="ru-RU" sz="2400" dirty="0"/>
              <a:t>(Москва, </a:t>
            </a:r>
            <a:r>
              <a:rPr lang="ru-RU" sz="2400" dirty="0" err="1" smtClean="0"/>
              <a:t>Ермолаевский</a:t>
            </a:r>
            <a:r>
              <a:rPr lang="ru-RU" sz="2400" dirty="0" smtClean="0"/>
              <a:t> </a:t>
            </a:r>
            <a:r>
              <a:rPr lang="ru-RU" sz="2400" dirty="0"/>
              <a:t>пер., 22/26, 1 этаж, </a:t>
            </a:r>
            <a:r>
              <a:rPr lang="ru-RU" sz="2400" dirty="0" err="1"/>
              <a:t>каб</a:t>
            </a:r>
            <a:r>
              <a:rPr lang="ru-RU" sz="2400" dirty="0"/>
              <a:t>. </a:t>
            </a:r>
            <a:r>
              <a:rPr lang="ru-RU" sz="2400" dirty="0" smtClean="0"/>
              <a:t>107)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- </a:t>
            </a:r>
            <a:r>
              <a:rPr lang="ru-RU" sz="2400" dirty="0"/>
              <a:t>стоимость </a:t>
            </a:r>
            <a:r>
              <a:rPr lang="ru-RU" sz="2400" dirty="0" smtClean="0"/>
              <a:t>осмотра на сегодняшний день </a:t>
            </a:r>
            <a:r>
              <a:rPr lang="ru-RU" sz="2400" dirty="0"/>
              <a:t>– </a:t>
            </a:r>
            <a:r>
              <a:rPr lang="ru-RU" sz="2400" dirty="0" smtClean="0"/>
              <a:t>6 300,00 </a:t>
            </a:r>
            <a:r>
              <a:rPr lang="ru-RU" sz="2400" dirty="0"/>
              <a:t>рублей</a:t>
            </a:r>
          </a:p>
          <a:p>
            <a:pPr marL="0" indent="0">
              <a:buNone/>
            </a:pPr>
            <a:r>
              <a:rPr lang="ru-RU" sz="2400" dirty="0" smtClean="0"/>
              <a:t>    - полный список клиник – на сайте </a:t>
            </a:r>
            <a:r>
              <a:rPr lang="en-US" sz="2400" dirty="0" smtClean="0">
                <a:hlinkClick r:id="rId2"/>
              </a:rPr>
              <a:t>www.mos.ru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    - несовершеннолетние иностранные граждане </a:t>
            </a:r>
            <a:r>
              <a:rPr lang="ru-RU" sz="2400" dirty="0" smtClean="0"/>
              <a:t>проходят </a:t>
            </a:r>
            <a:r>
              <a:rPr lang="ru-RU" sz="2400" dirty="0" smtClean="0"/>
              <a:t>МО в детских поликлиниках</a:t>
            </a:r>
            <a:endParaRPr lang="ru-RU" sz="2400" dirty="0"/>
          </a:p>
          <a:p>
            <a:r>
              <a:rPr lang="ru-RU" b="1" dirty="0" smtClean="0"/>
              <a:t>Дактилоскопия</a:t>
            </a:r>
            <a:r>
              <a:rPr lang="ru-RU" dirty="0" smtClean="0"/>
              <a:t> </a:t>
            </a:r>
            <a:r>
              <a:rPr lang="ru-RU" dirty="0" smtClean="0"/>
              <a:t>– в МВД по месту регистрации</a:t>
            </a:r>
          </a:p>
          <a:p>
            <a:r>
              <a:rPr lang="ru-RU" b="1" dirty="0"/>
              <a:t>От</a:t>
            </a:r>
            <a:r>
              <a:rPr lang="ru-RU" sz="2200" b="1" dirty="0" smtClean="0"/>
              <a:t> </a:t>
            </a:r>
            <a:r>
              <a:rPr lang="ru-RU" b="1" dirty="0"/>
              <a:t>прохождения </a:t>
            </a:r>
            <a:r>
              <a:rPr lang="ru-RU" b="1" dirty="0" smtClean="0"/>
              <a:t>МО освобождены:</a:t>
            </a:r>
            <a:endParaRPr lang="ru-RU" b="1" dirty="0"/>
          </a:p>
          <a:p>
            <a:pPr>
              <a:buFontTx/>
              <a:buChar char="-"/>
            </a:pPr>
            <a:r>
              <a:rPr lang="ru-RU" sz="2400" dirty="0" smtClean="0"/>
              <a:t>граждане </a:t>
            </a:r>
            <a:r>
              <a:rPr lang="ru-RU" sz="2400" dirty="0"/>
              <a:t>Республики </a:t>
            </a:r>
            <a:r>
              <a:rPr lang="ru-RU" sz="2400" dirty="0" smtClean="0"/>
              <a:t>Беларусь</a:t>
            </a:r>
          </a:p>
          <a:p>
            <a:pPr>
              <a:buFontTx/>
              <a:buChar char="-"/>
            </a:pPr>
            <a:r>
              <a:rPr lang="ru-RU" sz="2400" dirty="0" smtClean="0"/>
              <a:t>иностранные </a:t>
            </a:r>
            <a:r>
              <a:rPr lang="ru-RU" sz="2400" dirty="0"/>
              <a:t>граждане, в том числе ВКС и члены их семей, имеющих действительные разрешение на временное проживание </a:t>
            </a:r>
            <a:r>
              <a:rPr lang="en-US" sz="2400" dirty="0" smtClean="0"/>
              <a:t>(</a:t>
            </a:r>
            <a:r>
              <a:rPr lang="ru-RU" sz="2400" dirty="0" smtClean="0"/>
              <a:t>РВП</a:t>
            </a:r>
            <a:r>
              <a:rPr lang="en-US" sz="2400" dirty="0" smtClean="0"/>
              <a:t>) </a:t>
            </a:r>
            <a:r>
              <a:rPr lang="ru-RU" sz="2400" dirty="0" smtClean="0"/>
              <a:t>или </a:t>
            </a:r>
            <a:r>
              <a:rPr lang="ru-RU" sz="2400" dirty="0"/>
              <a:t>вид на </a:t>
            </a:r>
            <a:r>
              <a:rPr lang="ru-RU" sz="2400" dirty="0" smtClean="0"/>
              <a:t>жительство (ВНЖ) в </a:t>
            </a:r>
            <a:r>
              <a:rPr lang="ru-RU" sz="2400" dirty="0"/>
              <a:t>Российской </a:t>
            </a:r>
            <a:r>
              <a:rPr lang="ru-RU" sz="2400" dirty="0" smtClean="0"/>
              <a:t>Федерации</a:t>
            </a:r>
          </a:p>
          <a:p>
            <a:pPr>
              <a:buFontTx/>
              <a:buChar char="-"/>
            </a:pPr>
            <a:r>
              <a:rPr lang="ru-RU" sz="2400" dirty="0"/>
              <a:t>иностранцы, находящиеся в России менее 90 </a:t>
            </a:r>
            <a:r>
              <a:rPr lang="ru-RU" sz="2400" dirty="0" smtClean="0"/>
              <a:t>календарных </a:t>
            </a:r>
            <a:r>
              <a:rPr lang="ru-RU" sz="2400" dirty="0"/>
              <a:t>дней на основании визы не являющейся рабочей, срок действия которой не превышает 90 </a:t>
            </a:r>
            <a:r>
              <a:rPr lang="ru-RU" sz="2400" dirty="0" smtClean="0"/>
              <a:t>календарных </a:t>
            </a:r>
            <a:r>
              <a:rPr lang="ru-RU" sz="2400" dirty="0"/>
              <a:t>дней</a:t>
            </a:r>
          </a:p>
          <a:p>
            <a:pPr>
              <a:buFontTx/>
              <a:buChar char="-"/>
            </a:pPr>
            <a:r>
              <a:rPr lang="ru-RU" sz="2400" dirty="0" smtClean="0"/>
              <a:t>должностные </a:t>
            </a:r>
            <a:r>
              <a:rPr lang="ru-RU" sz="2400" dirty="0"/>
              <a:t>лица международных (межгосударственных, межправительственных) </a:t>
            </a:r>
            <a:r>
              <a:rPr lang="ru-RU" sz="2400" dirty="0" smtClean="0"/>
              <a:t>организаций</a:t>
            </a:r>
          </a:p>
          <a:p>
            <a:pPr>
              <a:buFontTx/>
              <a:buChar char="-"/>
            </a:pPr>
            <a:r>
              <a:rPr lang="ru-RU" sz="2400" dirty="0" smtClean="0"/>
              <a:t>сотрудники </a:t>
            </a:r>
            <a:r>
              <a:rPr lang="ru-RU" sz="2400" dirty="0"/>
              <a:t>дипломатических и консульских учреждений и члены их семей (на основе </a:t>
            </a:r>
            <a:r>
              <a:rPr lang="ru-RU" sz="2400" dirty="0" smtClean="0"/>
              <a:t>взаимности)</a:t>
            </a:r>
          </a:p>
          <a:p>
            <a:pPr>
              <a:buFontTx/>
              <a:buChar char="-"/>
            </a:pPr>
            <a:r>
              <a:rPr lang="ru-RU" sz="2400" dirty="0" smtClean="0"/>
              <a:t>дети </a:t>
            </a:r>
            <a:r>
              <a:rPr lang="ru-RU" sz="2400" dirty="0"/>
              <a:t>до 6 лет</a:t>
            </a:r>
          </a:p>
          <a:p>
            <a:pPr>
              <a:buFontTx/>
              <a:buChar char="-"/>
            </a:pPr>
            <a:endParaRPr lang="ru-RU" sz="24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16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2576945"/>
            <a:ext cx="7881208" cy="1472541"/>
          </a:xfrm>
        </p:spPr>
        <p:txBody>
          <a:bodyPr>
            <a:noAutofit/>
          </a:bodyPr>
          <a:lstStyle/>
          <a:p>
            <a:r>
              <a:rPr lang="ru-RU" sz="4000" dirty="0" smtClean="0"/>
              <a:t>Страховые полисы и медицинская помощь</a:t>
            </a:r>
            <a:endParaRPr lang="ru-RU" sz="4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социальной сферы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Медицина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9140" y="186728"/>
            <a:ext cx="1507093" cy="227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95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/>
              <a:t>ОМС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700" b="1" dirty="0" smtClean="0"/>
              <a:t>полис обязательного медицинского страхования (бесплатный)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5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396701" y="2375740"/>
            <a:ext cx="5278542" cy="38163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200" b="1" dirty="0" smtClean="0"/>
              <a:t>Кто имеет право оформить полис ОМС?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200" b="1" dirty="0" smtClean="0"/>
          </a:p>
          <a:p>
            <a:pPr>
              <a:lnSpc>
                <a:spcPct val="110000"/>
              </a:lnSpc>
            </a:pPr>
            <a:r>
              <a:rPr lang="ru-RU" sz="2200" dirty="0"/>
              <a:t>Граждане РФ</a:t>
            </a:r>
          </a:p>
          <a:p>
            <a:pPr>
              <a:lnSpc>
                <a:spcPct val="110000"/>
              </a:lnSpc>
            </a:pPr>
            <a:r>
              <a:rPr lang="ru-RU" sz="2200" dirty="0"/>
              <a:t>Иностранные граждане, имеющие разрешение на временное проживание (РВП) или вид на жительство (ВЖ)</a:t>
            </a:r>
          </a:p>
          <a:p>
            <a:pPr>
              <a:lnSpc>
                <a:spcPct val="110000"/>
              </a:lnSpc>
            </a:pPr>
            <a:r>
              <a:rPr lang="ru-RU" sz="2200" dirty="0"/>
              <a:t>Иностранные граждане, оформившие временное убежище (ВУ) в Российской Федерации</a:t>
            </a:r>
          </a:p>
          <a:p>
            <a:pPr>
              <a:lnSpc>
                <a:spcPct val="110000"/>
              </a:lnSpc>
            </a:pPr>
            <a:r>
              <a:rPr lang="ru-RU" sz="2200" dirty="0"/>
              <a:t>Высококвалифицированные специалисты (ВКС) и члены их семей</a:t>
            </a:r>
          </a:p>
        </p:txBody>
      </p:sp>
      <p:sp>
        <p:nvSpPr>
          <p:cNvPr id="6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5948624" y="2283109"/>
            <a:ext cx="5978769" cy="369030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b="1" dirty="0" smtClean="0"/>
              <a:t>Как перевести полис ОМС, выданный в регионе на Москву или Московскую область?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100" b="1" dirty="0" smtClean="0"/>
          </a:p>
          <a:p>
            <a:r>
              <a:rPr lang="ru-RU" sz="2000" dirty="0" smtClean="0"/>
              <a:t>Обратиться с полисом ОМС в любую страховую компанию, работающую в системе ОМС </a:t>
            </a:r>
          </a:p>
          <a:p>
            <a:r>
              <a:rPr lang="ru-RU" sz="2000" dirty="0" smtClean="0"/>
              <a:t>Страховщик поставит на полисе печать о перерегистрации</a:t>
            </a:r>
          </a:p>
          <a:p>
            <a:r>
              <a:rPr lang="ru-RU" sz="2000" dirty="0" smtClean="0"/>
              <a:t>Данные владельца полиса внесут в базу ОМС</a:t>
            </a:r>
          </a:p>
          <a:p>
            <a:r>
              <a:rPr lang="ru-RU" sz="2000" dirty="0" smtClean="0"/>
              <a:t>Встать на учет в любую поликлинику г. Москвы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19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16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/>
              <a:t>ДМС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700" b="1" dirty="0" smtClean="0"/>
              <a:t>полис добровольного медицинского страхования (платный)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700739" y="1674421"/>
            <a:ext cx="10332511" cy="482138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dirty="0" smtClean="0"/>
              <a:t>Иностранные граждане могут въехать и пребывать в Российской Федерации только при наличии полиса медицинского страхования, действующего на территории РФ</a:t>
            </a:r>
          </a:p>
          <a:p>
            <a:pPr marL="268288" indent="0">
              <a:buFont typeface="Arial" panose="020B0604020202020204" pitchFamily="34" charset="0"/>
              <a:buNone/>
            </a:pPr>
            <a:r>
              <a:rPr lang="ru-RU" sz="1600" dirty="0" smtClean="0"/>
              <a:t>ФЗ №115-ФЗ от 25.07.2002</a:t>
            </a:r>
          </a:p>
          <a:p>
            <a:pPr marL="268288" indent="0">
              <a:buFont typeface="Arial" panose="020B0604020202020204" pitchFamily="34" charset="0"/>
              <a:buNone/>
            </a:pPr>
            <a:r>
              <a:rPr lang="ru-RU" sz="1600" dirty="0" smtClean="0"/>
              <a:t>ФЗ №114 от 15.08.1996</a:t>
            </a:r>
          </a:p>
          <a:p>
            <a:r>
              <a:rPr lang="ru-RU" sz="2100" dirty="0" smtClean="0"/>
              <a:t>Страховое покрытие не менее 100 000.00 рублей, срок действия 1 год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dirty="0" smtClean="0"/>
              <a:t>     Указание Банка России от 13 сентября 2015 г. № 3793-У</a:t>
            </a:r>
          </a:p>
          <a:p>
            <a:r>
              <a:rPr lang="ru-RU" sz="2100" dirty="0" smtClean="0"/>
              <a:t>За нарушение – штраф от 5 до 7 тыс. рублей  и возможно выдворение за пределы РФ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/>
              <a:t>    </a:t>
            </a:r>
            <a:r>
              <a:rPr lang="ru-RU" sz="1600" dirty="0" smtClean="0"/>
              <a:t>ст. 18.8 Кодекса об административных правонарушениях РФ</a:t>
            </a:r>
          </a:p>
          <a:p>
            <a:r>
              <a:rPr lang="ru-RU" sz="2100" dirty="0"/>
              <a:t>Без полиса ДМС иностранному гражданину может быть оказана только экстренная медицинская </a:t>
            </a:r>
            <a:r>
              <a:rPr lang="ru-RU" sz="2100" dirty="0" smtClean="0"/>
              <a:t>помощь </a:t>
            </a:r>
          </a:p>
          <a:p>
            <a:pPr marL="0" indent="0">
              <a:buNone/>
            </a:pPr>
            <a:r>
              <a:rPr lang="ru-RU" sz="2100" dirty="0"/>
              <a:t> </a:t>
            </a:r>
            <a:r>
              <a:rPr lang="ru-RU" sz="2100" dirty="0" smtClean="0"/>
              <a:t>   </a:t>
            </a:r>
            <a:r>
              <a:rPr lang="ru-RU" sz="1600" dirty="0" smtClean="0"/>
              <a:t>несчастный случай, травма, отравление </a:t>
            </a:r>
            <a:r>
              <a:rPr lang="ru-RU" sz="1600" dirty="0"/>
              <a:t>и </a:t>
            </a:r>
            <a:r>
              <a:rPr lang="ru-RU" sz="1600" dirty="0" smtClean="0"/>
              <a:t>др. состояния, требующие </a:t>
            </a:r>
            <a:r>
              <a:rPr lang="ru-RU" sz="1600" dirty="0"/>
              <a:t>срочного медицинского вмешательства</a:t>
            </a:r>
          </a:p>
          <a:p>
            <a:pPr marL="0" indent="0">
              <a:buNone/>
            </a:pPr>
            <a:r>
              <a:rPr lang="ru-RU" sz="1600" dirty="0"/>
              <a:t>    </a:t>
            </a:r>
            <a:endParaRPr lang="ru-RU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83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466629" y="2415209"/>
            <a:ext cx="10332511" cy="385638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/>
              <a:t>На сайте НИУ ВШЭ</a:t>
            </a:r>
          </a:p>
          <a:p>
            <a:pPr marL="0" indent="273050">
              <a:buNone/>
            </a:pPr>
            <a:r>
              <a:rPr lang="ru-RU" sz="2000" dirty="0" smtClean="0"/>
              <a:t>   Сайт НИУ ВШЭ </a:t>
            </a:r>
            <a:r>
              <a:rPr lang="en-US" sz="2000" dirty="0" smtClean="0"/>
              <a:t> </a:t>
            </a:r>
            <a:r>
              <a:rPr lang="en-US" sz="2000" u="sng" dirty="0" smtClean="0"/>
              <a:t>www.hse.ru</a:t>
            </a:r>
            <a:r>
              <a:rPr lang="ru-RU" sz="2000" u="sng" dirty="0" smtClean="0"/>
              <a:t> </a:t>
            </a:r>
            <a:r>
              <a:rPr lang="ru-RU" sz="2000" dirty="0" smtClean="0"/>
              <a:t>                 </a:t>
            </a:r>
          </a:p>
          <a:p>
            <a:pPr marL="0" indent="273050">
              <a:buNone/>
            </a:pPr>
            <a:r>
              <a:rPr lang="ru-RU" sz="2000" dirty="0" smtClean="0"/>
              <a:t>       «ДМС для иностранных студентов»</a:t>
            </a:r>
          </a:p>
          <a:p>
            <a:pPr marL="0" indent="273050">
              <a:buFont typeface="Arial" panose="020B0604020202020204" pitchFamily="34" charset="0"/>
              <a:buNone/>
            </a:pPr>
            <a:r>
              <a:rPr lang="ru-RU" sz="2000" dirty="0" smtClean="0"/>
              <a:t>   На открывшейся странице выбрать страховую компанию</a:t>
            </a:r>
          </a:p>
          <a:p>
            <a:pPr marL="0" indent="273050">
              <a:buFont typeface="Arial" panose="020B0604020202020204" pitchFamily="34" charset="0"/>
              <a:buNone/>
            </a:pPr>
            <a:r>
              <a:rPr lang="ru-RU" sz="2000" dirty="0" smtClean="0"/>
              <a:t>   Направить выбранному страховщику заявку на оформление электронного полиса</a:t>
            </a:r>
          </a:p>
          <a:p>
            <a:pPr marL="0" indent="273050">
              <a:buFont typeface="Arial" panose="020B0604020202020204" pitchFamily="34" charset="0"/>
              <a:buNone/>
            </a:pPr>
            <a:r>
              <a:rPr lang="ru-RU" sz="2000" dirty="0"/>
              <a:t> </a:t>
            </a:r>
            <a:r>
              <a:rPr lang="ru-RU" sz="2000" dirty="0" smtClean="0"/>
              <a:t>  Следовать инструкциям страховщика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0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                      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000" b="1" dirty="0" smtClean="0"/>
              <a:t>В любой страховой компании или на сайтах крупных вузов </a:t>
            </a:r>
            <a:r>
              <a:rPr lang="ru-RU" sz="2000" dirty="0" smtClean="0"/>
              <a:t>(МГУ, РУДН и др.)</a:t>
            </a:r>
            <a:endParaRPr lang="ru-RU" sz="2000" dirty="0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31925" indent="-1349375"/>
            <a:r>
              <a:rPr lang="ru-RU" sz="3600" b="1" dirty="0" smtClean="0"/>
              <a:t>        ДМС  </a:t>
            </a:r>
          </a:p>
          <a:p>
            <a:pPr marL="1431925" indent="-1349375"/>
            <a:r>
              <a:rPr lang="ru-RU" sz="2700" b="1" dirty="0" smtClean="0"/>
              <a:t>где и как приобрести полис?</a:t>
            </a:r>
            <a:endParaRPr lang="ru-RU" sz="2800" b="1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495769" y="3396343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904" y="3179129"/>
            <a:ext cx="367858" cy="39238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997" y="1186787"/>
            <a:ext cx="4977466" cy="22095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0" name="Прямая со стрелкой 9"/>
          <p:cNvCxnSpPr/>
          <p:nvPr/>
        </p:nvCxnSpPr>
        <p:spPr>
          <a:xfrm>
            <a:off x="495770" y="2992581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14496" y="3798125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14496" y="4188031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9833" y="4577937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8017" y="4886874"/>
            <a:ext cx="1510447" cy="131437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499657" y="392406"/>
            <a:ext cx="831147" cy="131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9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0714699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3050"/>
            <a:r>
              <a:rPr lang="ru-RU" sz="3200" b="1" dirty="0" smtClean="0"/>
              <a:t>Почему мы рекомендуем выбирать полис ДМС </a:t>
            </a:r>
          </a:p>
          <a:p>
            <a:pPr marL="273050"/>
            <a:r>
              <a:rPr lang="ru-RU" sz="3200" b="1" dirty="0" smtClean="0"/>
              <a:t>на сайте НИУ ВШЭ?</a:t>
            </a:r>
            <a:endParaRPr lang="ru-RU" sz="3200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848817" y="2185909"/>
            <a:ext cx="10332511" cy="454739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dirty="0" smtClean="0"/>
              <a:t>Соответствуют </a:t>
            </a:r>
            <a:r>
              <a:rPr lang="ru-RU" sz="2600" dirty="0" smtClean="0"/>
              <a:t>требованиям законодательства РФ</a:t>
            </a:r>
          </a:p>
          <a:p>
            <a:r>
              <a:rPr lang="ru-RU" sz="2600" dirty="0"/>
              <a:t>Программы разрабатывались специально для НИУ ВШЭ и учитывают требования университета</a:t>
            </a:r>
          </a:p>
          <a:p>
            <a:r>
              <a:rPr lang="ru-RU" sz="2600" dirty="0" smtClean="0"/>
              <a:t>Включают репатриацию застрахованного в страну постоянного проживания</a:t>
            </a:r>
          </a:p>
          <a:p>
            <a:r>
              <a:rPr lang="ru-RU" sz="2600" dirty="0"/>
              <a:t>В сложных </a:t>
            </a:r>
            <a:r>
              <a:rPr lang="ru-RU" sz="2600" dirty="0" smtClean="0"/>
              <a:t>ситуациях НИУ</a:t>
            </a:r>
            <a:r>
              <a:rPr lang="en-US" sz="2600" dirty="0" smtClean="0"/>
              <a:t> </a:t>
            </a:r>
            <a:r>
              <a:rPr lang="ru-RU" sz="2600" dirty="0" smtClean="0"/>
              <a:t>ВШЭ имеет возможность связаться со страховой компанией и оказать студенту административную поддержку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4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1049930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3050"/>
            <a:r>
              <a:rPr lang="ru-RU" sz="3200" b="1" dirty="0" smtClean="0"/>
              <a:t>Как получить рецепт на лекарство при хронических заболеваниях?</a:t>
            </a:r>
            <a:endParaRPr lang="ru-RU" sz="3200" b="1" dirty="0"/>
          </a:p>
        </p:txBody>
      </p:sp>
      <p:sp>
        <p:nvSpPr>
          <p:cNvPr id="5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700739" y="1759226"/>
            <a:ext cx="10628321" cy="423781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7305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dirty="0" smtClean="0"/>
              <a:t>Стандартный полис ДМС - это  «рисковое» страхование, покрывающее лечение хронических заболеваний только в стадии обострения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Для динамического наблюдения хронических заболеваний и получения рецепта на лекарственные препараты необходимо:</a:t>
            </a:r>
          </a:p>
          <a:p>
            <a:r>
              <a:rPr lang="ru-RU" dirty="0" smtClean="0"/>
              <a:t>приобрести расширенный пакет услуг по ДМС </a:t>
            </a:r>
          </a:p>
          <a:p>
            <a:r>
              <a:rPr lang="ru-RU" dirty="0" smtClean="0"/>
              <a:t>обращаться к платному врачу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0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 txBox="1">
            <a:spLocks/>
          </p:cNvSpPr>
          <p:nvPr/>
        </p:nvSpPr>
        <p:spPr>
          <a:xfrm>
            <a:off x="466629" y="670765"/>
            <a:ext cx="11049930" cy="10884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31925" indent="-1158875"/>
            <a:r>
              <a:rPr lang="ru-RU" sz="3200" b="1" dirty="0" smtClean="0"/>
              <a:t>Где получить экстренную медицинскую помощь?</a:t>
            </a:r>
            <a:endParaRPr lang="ru-RU" sz="3200" b="1" dirty="0"/>
          </a:p>
        </p:txBody>
      </p:sp>
      <p:sp>
        <p:nvSpPr>
          <p:cNvPr id="5" name="Текст 6">
            <a:extLst>
              <a:ext uri="{FF2B5EF4-FFF2-40B4-BE49-F238E27FC236}">
                <a16:creationId xmlns:a16="http://schemas.microsoft.com/office/drawing/2014/main" id="{8180B62D-0B0D-424A-9F38-8A8CCB1A7183}"/>
              </a:ext>
            </a:extLst>
          </p:cNvPr>
          <p:cNvSpPr txBox="1">
            <a:spLocks/>
          </p:cNvSpPr>
          <p:nvPr/>
        </p:nvSpPr>
        <p:spPr>
          <a:xfrm>
            <a:off x="910915" y="1759226"/>
            <a:ext cx="10332511" cy="385638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103</a:t>
            </a:r>
            <a:r>
              <a:rPr lang="ru-RU" sz="2000" b="1" dirty="0" smtClean="0"/>
              <a:t> - </a:t>
            </a:r>
            <a:r>
              <a:rPr lang="ru-RU" dirty="0"/>
              <a:t>вызов с городского и мобильного </a:t>
            </a:r>
            <a:r>
              <a:rPr lang="ru-RU" dirty="0" smtClean="0"/>
              <a:t>телефона</a:t>
            </a:r>
          </a:p>
          <a:p>
            <a:r>
              <a:rPr lang="ru-RU" b="1" dirty="0"/>
              <a:t>112</a:t>
            </a:r>
            <a:r>
              <a:rPr lang="ru-RU" sz="2000" b="1" dirty="0" smtClean="0"/>
              <a:t> – </a:t>
            </a:r>
            <a:r>
              <a:rPr lang="ru-RU" dirty="0"/>
              <a:t>с мобильного, работает без </a:t>
            </a:r>
            <a:r>
              <a:rPr lang="en-US" dirty="0"/>
              <a:t>SIM-</a:t>
            </a:r>
            <a:r>
              <a:rPr lang="ru-RU" dirty="0"/>
              <a:t>карты, без денег, </a:t>
            </a:r>
            <a:r>
              <a:rPr lang="ru-RU" dirty="0" smtClean="0"/>
              <a:t>	операторы говорят </a:t>
            </a:r>
            <a:r>
              <a:rPr lang="ru-RU" dirty="0"/>
              <a:t>на русском и английском языках</a:t>
            </a:r>
          </a:p>
          <a:p>
            <a:r>
              <a:rPr lang="ru-RU" b="1" dirty="0" smtClean="0"/>
              <a:t>10 медицинских пунктов </a:t>
            </a:r>
            <a:r>
              <a:rPr lang="ru-RU" dirty="0" smtClean="0"/>
              <a:t>на территории НИУ ВШЭ</a:t>
            </a:r>
          </a:p>
          <a:p>
            <a:pPr marL="0" indent="273050">
              <a:buNone/>
            </a:pPr>
            <a:r>
              <a:rPr lang="ru-RU" sz="2000" dirty="0" smtClean="0"/>
              <a:t>   </a:t>
            </a:r>
            <a:endParaRPr lang="ru-RU" sz="1400" dirty="0" smtClean="0"/>
          </a:p>
          <a:p>
            <a:pPr marL="0" indent="27305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</a:t>
            </a:r>
            <a:r>
              <a:rPr lang="ru-RU" sz="2400" dirty="0" smtClean="0"/>
              <a:t>Сайт </a:t>
            </a:r>
            <a:r>
              <a:rPr lang="ru-RU" sz="2400" dirty="0"/>
              <a:t>НИУ ВШЭ </a:t>
            </a:r>
            <a:r>
              <a:rPr lang="en-US" sz="2400" dirty="0"/>
              <a:t> </a:t>
            </a:r>
            <a:r>
              <a:rPr lang="en-US" sz="2400" u="sng" dirty="0" smtClean="0">
                <a:hlinkClick r:id="rId2"/>
              </a:rPr>
              <a:t>www.hse.ru</a:t>
            </a:r>
            <a:endParaRPr lang="ru-RU" sz="2400" u="sng" dirty="0" smtClean="0"/>
          </a:p>
          <a:p>
            <a:pPr marL="0" indent="273050">
              <a:buNone/>
            </a:pPr>
            <a:endParaRPr lang="ru-RU" sz="2400" b="1" u="sng" dirty="0"/>
          </a:p>
          <a:p>
            <a:r>
              <a:rPr lang="ru-RU" b="1" dirty="0"/>
              <a:t>Администраторы в общежитиях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382" y="3495474"/>
            <a:ext cx="3003871" cy="1841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2" name="Прямая со стрелкой 11"/>
          <p:cNvCxnSpPr/>
          <p:nvPr/>
        </p:nvCxnSpPr>
        <p:spPr>
          <a:xfrm>
            <a:off x="7328247" y="4286991"/>
            <a:ext cx="3681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3250" y="257067"/>
            <a:ext cx="806449" cy="121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97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2576945"/>
            <a:ext cx="7881208" cy="1472541"/>
          </a:xfrm>
        </p:spPr>
        <p:txBody>
          <a:bodyPr>
            <a:noAutofit/>
          </a:bodyPr>
          <a:lstStyle/>
          <a:p>
            <a:r>
              <a:rPr lang="ru-RU" sz="4000" dirty="0" smtClean="0"/>
              <a:t>Медицинские документы для заселения в общежитие</a:t>
            </a:r>
            <a:endParaRPr lang="ru-RU" sz="4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социальной сферы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Медицина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9140" y="186728"/>
            <a:ext cx="1507093" cy="227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24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3DAF31-D8A6-49A0-9A5D-8B2EA5B1C51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e96afe77-3acb-4328-97fc-408e1bde3ecd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9875bd71-cde8-496c-a136-433f55d5e6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1078</Words>
  <Application>Microsoft Office PowerPoint</Application>
  <PresentationFormat>Широкоэкранный</PresentationFormat>
  <Paragraphs>147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HSE Sans</vt:lpstr>
      <vt:lpstr>Office Theme</vt:lpstr>
      <vt:lpstr>Медицинское обслуживание</vt:lpstr>
      <vt:lpstr>Страховые полисы и медицинская помощь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Медицинские документы для заселения в общежитие</vt:lpstr>
      <vt:lpstr>Презентация PowerPoint</vt:lpstr>
      <vt:lpstr>Презентация PowerPoint</vt:lpstr>
      <vt:lpstr>Презентация PowerPoint</vt:lpstr>
      <vt:lpstr>COVID-19</vt:lpstr>
      <vt:lpstr>Презентация PowerPoint</vt:lpstr>
      <vt:lpstr>Презентация PowerPoint</vt:lpstr>
      <vt:lpstr>Медицинское освидетельствование иностранных граждан (МО)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Пушкарёва Алла Викторовна</cp:lastModifiedBy>
  <cp:revision>62</cp:revision>
  <cp:lastPrinted>2021-11-11T13:08:42Z</cp:lastPrinted>
  <dcterms:created xsi:type="dcterms:W3CDTF">2021-11-11T08:52:47Z</dcterms:created>
  <dcterms:modified xsi:type="dcterms:W3CDTF">2022-07-26T08:48:17Z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