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71" r:id="rId5"/>
    <p:sldId id="272" r:id="rId6"/>
    <p:sldId id="286" r:id="rId7"/>
    <p:sldId id="287" r:id="rId8"/>
    <p:sldId id="303" r:id="rId9"/>
    <p:sldId id="288" r:id="rId10"/>
    <p:sldId id="289" r:id="rId11"/>
    <p:sldId id="300" r:id="rId12"/>
    <p:sldId id="290" r:id="rId13"/>
    <p:sldId id="304" r:id="rId14"/>
    <p:sldId id="291" r:id="rId15"/>
    <p:sldId id="292" r:id="rId16"/>
    <p:sldId id="293" r:id="rId17"/>
    <p:sldId id="294" r:id="rId18"/>
    <p:sldId id="295" r:id="rId19"/>
    <p:sldId id="296" r:id="rId20"/>
    <p:sldId id="301" r:id="rId21"/>
    <p:sldId id="302" r:id="rId22"/>
    <p:sldId id="305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/>
  </p:cmAuthor>
  <p:cmAuthor id="2" name="Екатерина Николаева" initials="МИ" lastIdx="5" clrIdx="1">
    <p:extLst>
      <p:ext uri="{19B8F6BF-5375-455C-9EA6-DF929625EA0E}">
        <p15:presenceInfo xmlns:p15="http://schemas.microsoft.com/office/powerpoint/2012/main" userId="Екатерина Никола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96628C"/>
    <a:srgbClr val="11A0D7"/>
    <a:srgbClr val="E61F3D"/>
    <a:srgbClr val="CD5A5A"/>
    <a:srgbClr val="FFD746"/>
    <a:srgbClr val="0E2D69"/>
    <a:srgbClr val="D9D9D9"/>
    <a:srgbClr val="EB6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722"/>
  </p:normalViewPr>
  <p:slideViewPr>
    <p:cSldViewPr snapToGrid="0" snapToObjects="1">
      <p:cViewPr varScale="1">
        <p:scale>
          <a:sx n="109" d="100"/>
          <a:sy n="109" d="100"/>
        </p:scale>
        <p:origin x="750" y="10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8T16:47:53.605" idx="2">
    <p:pos x="10" y="10"/>
    <p:text>выделенный фрагмент на отдельный слайд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8T16:47:53.605" idx="2">
    <p:pos x="10" y="10"/>
    <p:text>выделенный фрагмент на отдельный слайд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465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omments" Target="../comments/commen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labs@hse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61190"/>
            <a:ext cx="7432369" cy="2246544"/>
          </a:xfrm>
        </p:spPr>
        <p:txBody>
          <a:bodyPr>
            <a:normAutofit/>
          </a:bodyPr>
          <a:lstStyle/>
          <a:p>
            <a:r>
              <a:rPr lang="ru-RU" sz="3100" b="1" dirty="0"/>
              <a:t>Конкурс проектов на выполнение фундаментальных научных исследований распределёнными </a:t>
            </a:r>
            <a:r>
              <a:rPr lang="ru-RU" sz="3100" b="1" dirty="0" err="1"/>
              <a:t>межкампусными</a:t>
            </a:r>
            <a:r>
              <a:rPr lang="ru-RU" sz="3100" b="1" dirty="0"/>
              <a:t> научными подразделениями НИУ ВШЭ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242197"/>
            <a:ext cx="2217738" cy="463186"/>
          </a:xfrm>
        </p:spPr>
        <p:txBody>
          <a:bodyPr/>
          <a:lstStyle/>
          <a:p>
            <a:r>
              <a:rPr lang="ru-RU" dirty="0"/>
              <a:t>Москва</a:t>
            </a:r>
          </a:p>
          <a:p>
            <a:r>
              <a:rPr lang="ru-RU" dirty="0"/>
              <a:t>2022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42598" y="1194635"/>
            <a:ext cx="2217738" cy="50950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НИУ ВШЭ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/>
            <a:r>
              <a:rPr lang="ru-RU" b="1" dirty="0"/>
              <a:t>Порядок финансирования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Порядок финансирования</a:t>
            </a:r>
            <a:endParaRPr lang="en-US" dirty="0"/>
          </a:p>
          <a:p>
            <a:pPr lvl="0"/>
            <a:endParaRPr lang="en-US" dirty="0"/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149031" y="2127772"/>
            <a:ext cx="5483552" cy="434980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400" b="1" dirty="0"/>
              <a:t>Финансирование выделяется:</a:t>
            </a:r>
          </a:p>
          <a:p>
            <a:pPr lvl="1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	каждому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из кампусов НИУ ВШЭ в отдельности </a:t>
            </a:r>
            <a:r>
              <a:rPr lang="ru-RU" dirty="0"/>
              <a:t>в рамках </a:t>
            </a:r>
            <a:r>
              <a:rPr lang="ru-RU" dirty="0" smtClean="0"/>
              <a:t>	утвержденной </a:t>
            </a:r>
            <a:r>
              <a:rPr lang="ru-RU" dirty="0"/>
              <a:t>по итогам Конкурса </a:t>
            </a:r>
            <a:r>
              <a:rPr lang="ru-RU" dirty="0" smtClean="0"/>
              <a:t>сметы</a:t>
            </a:r>
          </a:p>
          <a:p>
            <a:pPr lvl="1"/>
            <a:endParaRPr lang="en-US" dirty="0"/>
          </a:p>
          <a:p>
            <a:pPr lvl="1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	на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календарный год, </a:t>
            </a:r>
            <a:r>
              <a:rPr lang="ru-RU" dirty="0"/>
              <a:t>остатки финансирования не могут быть </a:t>
            </a:r>
            <a:r>
              <a:rPr lang="ru-RU" dirty="0" smtClean="0"/>
              <a:t>	перенесены </a:t>
            </a:r>
            <a:r>
              <a:rPr lang="ru-RU" dirty="0"/>
              <a:t>на следующий </a:t>
            </a:r>
            <a:r>
              <a:rPr lang="ru-RU" dirty="0" smtClean="0"/>
              <a:t>год</a:t>
            </a:r>
          </a:p>
          <a:p>
            <a:pPr lvl="1"/>
            <a:endParaRPr lang="en-US" sz="1400" dirty="0"/>
          </a:p>
          <a:p>
            <a:pPr lvl="1"/>
            <a:r>
              <a:rPr lang="ru-RU" sz="1400" b="1" dirty="0"/>
              <a:t>Может быть использовано: </a:t>
            </a:r>
          </a:p>
          <a:p>
            <a:pPr lvl="1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	на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оплату труда </a:t>
            </a:r>
            <a:r>
              <a:rPr lang="ru-RU" dirty="0"/>
              <a:t>научных коллективов Базового подразделения </a:t>
            </a:r>
            <a:r>
              <a:rPr lang="ru-RU" dirty="0" smtClean="0"/>
              <a:t>	и </a:t>
            </a:r>
            <a:r>
              <a:rPr lang="ru-RU" dirty="0"/>
              <a:t>Научного партнера </a:t>
            </a:r>
            <a:endParaRPr lang="ru-RU" dirty="0" smtClean="0"/>
          </a:p>
          <a:p>
            <a:pPr lvl="1"/>
            <a:endParaRPr lang="ru-RU" dirty="0"/>
          </a:p>
          <a:p>
            <a:pPr lvl="1"/>
            <a:r>
              <a:rPr lang="ru-RU" dirty="0" smtClean="0"/>
              <a:t>	включая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начисления взносов </a:t>
            </a:r>
            <a:r>
              <a:rPr lang="ru-RU" dirty="0"/>
              <a:t>во внебюджетные </a:t>
            </a:r>
            <a:r>
              <a:rPr lang="ru-RU" dirty="0" smtClean="0"/>
              <a:t>фонды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	на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расходы, связанные </a:t>
            </a:r>
            <a:r>
              <a:rPr lang="ru-RU" dirty="0" smtClean="0"/>
              <a:t>заключением </a:t>
            </a:r>
            <a:r>
              <a:rPr lang="ru-RU" b="1" dirty="0" smtClean="0"/>
              <a:t>договоров ГП</a:t>
            </a:r>
            <a:r>
              <a:rPr lang="ru-RU" dirty="0" smtClean="0"/>
              <a:t>Х с 	юридическими и физическими лицами в рамках проекта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ru-RU" dirty="0"/>
          </a:p>
        </p:txBody>
      </p:sp>
      <p:pic>
        <p:nvPicPr>
          <p:cNvPr id="8198" name="Picture 6" descr="Календарь на 2022 год вектор значок иллюстрации. 2022 календарь плоский  значок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9" y="3236948"/>
            <a:ext cx="601583" cy="6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Программы для составления сме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4" y="2388099"/>
            <a:ext cx="568916" cy="5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Компьютер Иконки Женщина, человек значок, ребенок, текст, люди png | PNG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3" y="6048695"/>
            <a:ext cx="372833" cy="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Промышленный дизайн - Art-Up Studio - Работа в студ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4621843"/>
            <a:ext cx="377008" cy="2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Страхование – Бесплатные иконки: безопасност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8" y="5258037"/>
            <a:ext cx="410641" cy="41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Расходы на участие в Конкурсе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150595"/>
            <a:ext cx="5831995" cy="3894137"/>
          </a:xfrm>
        </p:spPr>
        <p:txBody>
          <a:bodyPr>
            <a:normAutofit/>
          </a:bodyPr>
          <a:lstStyle/>
          <a:p>
            <a:pPr marL="0" lvl="1"/>
            <a:r>
              <a:rPr lang="ru-RU" sz="1400" b="1" dirty="0"/>
              <a:t>Все расходы</a:t>
            </a:r>
            <a:r>
              <a:rPr lang="ru-RU" sz="1400" dirty="0"/>
              <a:t>, связанные с участием в Конкурсе, включая расходы, связанные с подготовкой, предоставлением заявок на участие в Конкурсе, </a:t>
            </a:r>
            <a:r>
              <a:rPr lang="ru-RU" sz="1400" b="1" dirty="0"/>
              <a:t>несут участники Конкурса</a:t>
            </a:r>
            <a:endParaRPr lang="en-US" sz="1400" b="1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ru-RU" b="1" dirty="0"/>
              <a:t>Расходы на участие в Конкурсе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2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7744094" cy="777025"/>
          </a:xfrm>
        </p:spPr>
        <p:txBody>
          <a:bodyPr/>
          <a:lstStyle/>
          <a:p>
            <a:pPr marL="342900" lvl="0" indent="-342900"/>
            <a:r>
              <a:rPr lang="ru-RU" b="1" dirty="0"/>
              <a:t>Содержание заявки на участие в </a:t>
            </a:r>
            <a:r>
              <a:rPr lang="ru-RU" b="1" dirty="0" smtClean="0"/>
              <a:t>Конкурсе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85773" y="2294211"/>
            <a:ext cx="6626752" cy="4371515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ru-RU" dirty="0"/>
              <a:t>1. Заполненная Форма 1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«Паспорт заявки на участие в конкурсе»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  <a:p>
            <a:pPr lvl="2"/>
            <a:r>
              <a:rPr lang="ru-RU" dirty="0"/>
              <a:t>2. Заполненная Форма 2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«Конкурсная заявка на проведение фундаментального научного исследования для базового подразделения»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  <a:p>
            <a:pPr lvl="2"/>
            <a:r>
              <a:rPr lang="ru-RU" dirty="0"/>
              <a:t>3. Заполненная Форма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3 «Конкурсная заявка на проведение фундаментального научного исследования для научного партнера»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  <a:p>
            <a:pPr lvl="2"/>
            <a:r>
              <a:rPr lang="ru-RU" dirty="0"/>
              <a:t>4.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Видеоролик с презентацией научных проектов </a:t>
            </a:r>
            <a:r>
              <a:rPr lang="ru-RU" dirty="0"/>
              <a:t>продолжительностью не более 15 минут. Презентация готовится с участием представителей базового подразделения и научного партнера и должна содержать следующую информацию: </a:t>
            </a:r>
            <a:endParaRPr lang="en-US" dirty="0"/>
          </a:p>
          <a:p>
            <a:pPr lvl="0"/>
            <a:r>
              <a:rPr lang="ru-RU" dirty="0"/>
              <a:t>		о Базовом подразделении и Научном партнере, включая 		</a:t>
            </a:r>
            <a:r>
              <a:rPr lang="ru-RU" dirty="0" smtClean="0"/>
              <a:t>	информацию </a:t>
            </a:r>
            <a:r>
              <a:rPr lang="ru-RU" dirty="0"/>
              <a:t>об участниках проекта со стороны базового 		</a:t>
            </a:r>
            <a:r>
              <a:rPr lang="ru-RU" dirty="0" smtClean="0"/>
              <a:t>	подразделения </a:t>
            </a:r>
            <a:r>
              <a:rPr lang="ru-RU" dirty="0"/>
              <a:t>и научного партнера с указанием состава 		</a:t>
            </a:r>
            <a:r>
              <a:rPr lang="ru-RU" dirty="0" smtClean="0"/>
              <a:t>	исполнителей </a:t>
            </a:r>
            <a:r>
              <a:rPr lang="ru-RU" dirty="0"/>
              <a:t>научных проектов и их опыта проведения 		</a:t>
            </a:r>
            <a:r>
              <a:rPr lang="ru-RU" dirty="0" smtClean="0"/>
              <a:t>	научных </a:t>
            </a:r>
            <a:r>
              <a:rPr lang="ru-RU" dirty="0"/>
              <a:t>исследований по тематике </a:t>
            </a:r>
            <a:r>
              <a:rPr lang="ru-RU" dirty="0" smtClean="0"/>
              <a:t>проекта</a:t>
            </a:r>
            <a:endParaRPr lang="en-US" dirty="0"/>
          </a:p>
          <a:p>
            <a:pPr lvl="0"/>
            <a:r>
              <a:rPr lang="ru-RU" dirty="0"/>
              <a:t>		о возможных формах взаимодействия Базового 			</a:t>
            </a:r>
            <a:r>
              <a:rPr lang="ru-RU" dirty="0" smtClean="0"/>
              <a:t>	подразделения </a:t>
            </a:r>
            <a:r>
              <a:rPr lang="ru-RU" dirty="0"/>
              <a:t>и Научного </a:t>
            </a:r>
            <a:r>
              <a:rPr lang="ru-RU" dirty="0" smtClean="0"/>
              <a:t>партнера</a:t>
            </a:r>
            <a:endParaRPr lang="en-US" dirty="0"/>
          </a:p>
          <a:p>
            <a:pPr lvl="0"/>
            <a:r>
              <a:rPr lang="ru-RU" dirty="0"/>
              <a:t>		о плане работ по реализации научных проектов, включая 		</a:t>
            </a:r>
            <a:r>
              <a:rPr lang="ru-RU" dirty="0" smtClean="0"/>
              <a:t>	рассказ </a:t>
            </a:r>
            <a:r>
              <a:rPr lang="ru-RU" dirty="0"/>
              <a:t>о показателях </a:t>
            </a:r>
            <a:r>
              <a:rPr lang="ru-RU" dirty="0" smtClean="0"/>
              <a:t>эффективности</a:t>
            </a:r>
            <a:endParaRPr lang="en-US" dirty="0"/>
          </a:p>
          <a:p>
            <a:pPr lvl="2"/>
            <a:r>
              <a:rPr lang="ru-RU" dirty="0"/>
              <a:t>5.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Сканы писем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поддержки </a:t>
            </a:r>
            <a:r>
              <a:rPr lang="ru-RU" dirty="0"/>
              <a:t>на имя проректора </a:t>
            </a:r>
            <a:r>
              <a:rPr lang="ru-RU" dirty="0"/>
              <a:t>Д</a:t>
            </a:r>
            <a:r>
              <a:rPr lang="ru-RU" dirty="0" smtClean="0"/>
              <a:t>.А. </a:t>
            </a:r>
            <a:r>
              <a:rPr lang="ru-RU" dirty="0" err="1" smtClean="0"/>
              <a:t>Дагаева</a:t>
            </a:r>
            <a:r>
              <a:rPr lang="ru-RU" dirty="0" smtClean="0"/>
              <a:t>, </a:t>
            </a:r>
            <a:r>
              <a:rPr lang="ru-RU" dirty="0" smtClean="0"/>
              <a:t>подписанного </a:t>
            </a:r>
            <a:r>
              <a:rPr lang="ru-RU" dirty="0"/>
              <a:t>деканом профильного факультета / директором кампуса / самостоятельного </a:t>
            </a:r>
            <a:r>
              <a:rPr lang="ru-RU" dirty="0" smtClean="0"/>
              <a:t>института (в формате </a:t>
            </a:r>
            <a:r>
              <a:rPr lang="en-US" dirty="0" smtClean="0"/>
              <a:t>.pdf)</a:t>
            </a:r>
            <a:endParaRPr lang="en-US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821355" cy="408109"/>
          </a:xfrm>
        </p:spPr>
        <p:txBody>
          <a:bodyPr/>
          <a:lstStyle/>
          <a:p>
            <a:pPr lvl="0"/>
            <a:r>
              <a:rPr lang="ru-RU" b="1" dirty="0"/>
              <a:t>Содержание заявки на участие в Конкурсе</a:t>
            </a:r>
            <a:endParaRPr lang="en-US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11894" y="5644178"/>
            <a:ext cx="5129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* В случае выделения дополнительного финансирования от кампуса / факультета / подразделения к заявке прикладывается письмо за подписью уполномоченного руководителя с указанием объема выделяемого на проект дополнительного финансирования и источника этого финансирования по годам.</a:t>
            </a:r>
            <a:endParaRPr lang="en-US" sz="1000" dirty="0"/>
          </a:p>
          <a:p>
            <a:pPr lvl="0"/>
            <a:r>
              <a:rPr lang="ru-RU" sz="1000" dirty="0"/>
              <a:t>Заявку подписывает руководитель Базового подразделения, потенциальный руководитель Научного </a:t>
            </a:r>
            <a:r>
              <a:rPr lang="ru-RU" sz="1000" dirty="0" smtClean="0"/>
              <a:t>партнера</a:t>
            </a:r>
            <a:r>
              <a:rPr lang="en-US" sz="1000" dirty="0" smtClean="0"/>
              <a:t> </a:t>
            </a:r>
            <a:r>
              <a:rPr lang="ru-RU" sz="1000" dirty="0"/>
              <a:t>(в формате </a:t>
            </a:r>
            <a:r>
              <a:rPr lang="en-US" sz="1000" dirty="0"/>
              <a:t>.pdf)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50" y="1204591"/>
            <a:ext cx="2014539" cy="292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43" y="2051844"/>
            <a:ext cx="2240578" cy="259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57" y="2732317"/>
            <a:ext cx="2297616" cy="260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 rot="10800000">
            <a:off x="484094" y="2285246"/>
            <a:ext cx="5856885" cy="1112377"/>
          </a:xfrm>
          <a:prstGeom prst="wedgeRectCallout">
            <a:avLst>
              <a:gd name="adj1" fmla="val -46701"/>
              <a:gd name="adj2" fmla="val 770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88643" y="1753739"/>
            <a:ext cx="1450923" cy="542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26812" y="1723445"/>
            <a:ext cx="17635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на русском языке </a:t>
            </a:r>
            <a:endParaRPr lang="en-US" sz="10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в электронном виде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</a:t>
            </a:r>
            <a:r>
              <a:rPr lang="ru-RU" sz="1000" dirty="0" smtClean="0"/>
              <a:t> формате </a:t>
            </a:r>
            <a:r>
              <a:rPr lang="en-US" sz="1000" dirty="0" smtClean="0"/>
              <a:t>.word </a:t>
            </a:r>
            <a:r>
              <a:rPr lang="ru-RU" sz="1000" dirty="0" smtClean="0"/>
              <a:t>+ </a:t>
            </a:r>
            <a:r>
              <a:rPr lang="en-US" sz="1000" dirty="0" smtClean="0"/>
              <a:t>.pdf</a:t>
            </a:r>
            <a:endParaRPr lang="en-US" sz="1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38319" t="54486" r="48735" b="33212"/>
          <a:stretch/>
        </p:blipFill>
        <p:spPr>
          <a:xfrm>
            <a:off x="6432560" y="2303605"/>
            <a:ext cx="933586" cy="49898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32560" y="5644178"/>
            <a:ext cx="5208577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38319" t="54486" r="55260" b="33212"/>
          <a:stretch/>
        </p:blipFill>
        <p:spPr>
          <a:xfrm>
            <a:off x="5969487" y="6149364"/>
            <a:ext cx="463073" cy="4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86225" y="2323422"/>
            <a:ext cx="4524293" cy="670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6944455" cy="777025"/>
          </a:xfrm>
        </p:spPr>
        <p:txBody>
          <a:bodyPr/>
          <a:lstStyle/>
          <a:p>
            <a:pPr marL="342900" lvl="0" indent="-342900"/>
            <a:r>
              <a:rPr lang="ru-RU" b="1" dirty="0" smtClean="0"/>
              <a:t>Подача </a:t>
            </a:r>
            <a:r>
              <a:rPr lang="ru-RU" b="1" dirty="0"/>
              <a:t>заявки на участие в Конкурсе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5059" y="2429431"/>
            <a:ext cx="4467614" cy="318209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Заявка </a:t>
            </a:r>
            <a:r>
              <a:rPr lang="ru-RU" dirty="0"/>
              <a:t>на участие в Конкурсе в срок с </a:t>
            </a:r>
            <a:r>
              <a:rPr lang="ru-RU" dirty="0" smtClean="0"/>
              <a:t>08.08.2022 </a:t>
            </a:r>
            <a:r>
              <a:rPr lang="ru-RU" dirty="0"/>
              <a:t>по 15.10.2022 направляется в электронном виде на адрес: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hlinkClick r:id="rId2"/>
              </a:rPr>
              <a:t>labs@hse.ru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0"/>
            <a:endParaRPr lang="ru-RU" dirty="0" smtClean="0"/>
          </a:p>
          <a:p>
            <a:pPr lvl="0"/>
            <a:r>
              <a:rPr lang="ru-RU" b="1" dirty="0"/>
              <a:t>По истечении установленного срока Заявки на участие в Конкурсе к рассмотрению не принимаются</a:t>
            </a:r>
            <a:endParaRPr lang="en-US" b="1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435873" cy="408109"/>
          </a:xfrm>
        </p:spPr>
        <p:txBody>
          <a:bodyPr/>
          <a:lstStyle/>
          <a:p>
            <a:pPr lvl="0"/>
            <a:r>
              <a:rPr lang="ru-RU" b="1" dirty="0"/>
              <a:t>П</a:t>
            </a:r>
            <a:r>
              <a:rPr lang="ru-RU" b="1" dirty="0" smtClean="0"/>
              <a:t>одача </a:t>
            </a:r>
            <a:r>
              <a:rPr lang="ru-RU" b="1" dirty="0"/>
              <a:t>заявки на участие в Конкурсе</a:t>
            </a:r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6095999" y="2392644"/>
            <a:ext cx="5285985" cy="3393234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Запрашиваемый </a:t>
            </a:r>
            <a:r>
              <a:rPr lang="ru-RU" dirty="0"/>
              <a:t>объем </a:t>
            </a:r>
            <a:r>
              <a:rPr lang="ru-RU" b="1" dirty="0"/>
              <a:t>финансирования</a:t>
            </a:r>
            <a:r>
              <a:rPr lang="ru-RU" dirty="0"/>
              <a:t> на проведение научных проектов указывается в заявке на участие в Конкурсе </a:t>
            </a:r>
            <a:r>
              <a:rPr lang="ru-RU" b="1" dirty="0"/>
              <a:t>в российских рублях и не должен превышать предельной суммы</a:t>
            </a:r>
            <a:r>
              <a:rPr lang="ru-RU" dirty="0"/>
              <a:t> (4 млн 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Наличие противоречий в сведениях, содержащихся в документах заявки на участие в Конкурсе, расценивается как несоответствие заявки требованиям, установленным конкурсной документацией 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Если в представленной заявке на участие в Конкурсе содержатся не все документы/сведения, либо </a:t>
            </a:r>
            <a:r>
              <a:rPr lang="ru-RU" dirty="0" smtClean="0"/>
              <a:t>они оформлены </a:t>
            </a:r>
            <a:r>
              <a:rPr lang="ru-RU" dirty="0"/>
              <a:t>не в соответствии с установленной формой, такая конкурсная заявка расценивается как не соответствующая требованиям, установленным конкурсной </a:t>
            </a:r>
            <a:r>
              <a:rPr lang="ru-RU" dirty="0" smtClean="0"/>
              <a:t>документацией</a:t>
            </a:r>
            <a:endParaRPr lang="en-US" dirty="0"/>
          </a:p>
          <a:p>
            <a:endParaRPr lang="ru-RU" dirty="0"/>
          </a:p>
        </p:txBody>
      </p:sp>
      <p:pic>
        <p:nvPicPr>
          <p:cNvPr id="9220" name="Picture 4" descr="Значок Линии Дедлайн Время И Часы Знак Секундомера Векторная Графика  Линейный Узор На Белом Фоне — стоковая векторная графика и другие  изображения на тему Бегать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1" y="3135410"/>
            <a:ext cx="564797" cy="5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Значок электронной почты - Png картинки и иконки без ф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1" y="2392644"/>
            <a:ext cx="427133" cy="4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восклицательный знак, знак значок в 780 Free Vector Emo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82" y="2429431"/>
            <a:ext cx="627528" cy="6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восклицательный знак, знак значок в 780 Free Vector Emo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82" y="3135410"/>
            <a:ext cx="627528" cy="6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восклицательный знак, знак значок в 780 Free Vector Emo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18" y="3865246"/>
            <a:ext cx="627528" cy="6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644148" y="2569395"/>
            <a:ext cx="2301495" cy="19091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5976267" cy="777025"/>
          </a:xfrm>
        </p:spPr>
        <p:txBody>
          <a:bodyPr/>
          <a:lstStyle/>
          <a:p>
            <a:pPr marL="342900" lvl="0" indent="-342900"/>
            <a:r>
              <a:rPr lang="ru-RU" b="1" dirty="0"/>
              <a:t>Рассмотрение заявок на участие в Конкурсе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Рассмотрение заявок на участие в Конкурсе</a:t>
            </a:r>
            <a:endParaRPr lang="en-US" dirty="0"/>
          </a:p>
          <a:p>
            <a:pPr lvl="0"/>
            <a:endParaRPr lang="en-US" dirty="0"/>
          </a:p>
          <a:p>
            <a:endParaRPr lang="ru-RU" dirty="0"/>
          </a:p>
        </p:txBody>
      </p:sp>
      <p:sp>
        <p:nvSpPr>
          <p:cNvPr id="2" name="Пятиугольник 1"/>
          <p:cNvSpPr/>
          <p:nvPr/>
        </p:nvSpPr>
        <p:spPr>
          <a:xfrm>
            <a:off x="271224" y="2604563"/>
            <a:ext cx="1558033" cy="181796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344658" y="2919331"/>
            <a:ext cx="1184090" cy="1669258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15.10.2022</a:t>
            </a:r>
          </a:p>
          <a:p>
            <a:r>
              <a:rPr lang="ru-RU" sz="1400" dirty="0" err="1">
                <a:solidFill>
                  <a:schemeClr val="bg1"/>
                </a:solidFill>
              </a:rPr>
              <a:t>Д</a:t>
            </a:r>
            <a:r>
              <a:rPr lang="ru-RU" sz="1400" dirty="0" err="1" smtClean="0">
                <a:solidFill>
                  <a:schemeClr val="bg1"/>
                </a:solidFill>
              </a:rPr>
              <a:t>едлайн</a:t>
            </a:r>
            <a:r>
              <a:rPr lang="ru-RU" sz="1400" dirty="0" smtClean="0">
                <a:solidFill>
                  <a:schemeClr val="bg1"/>
                </a:solidFill>
              </a:rPr>
              <a:t> для подачи заявки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892349" y="2604562"/>
            <a:ext cx="2635056" cy="181796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3859130" y="2819352"/>
            <a:ext cx="2983698" cy="360686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1955440" y="2604562"/>
            <a:ext cx="2478967" cy="196440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10 </a:t>
            </a:r>
            <a:r>
              <a:rPr lang="ru-RU" sz="1400" dirty="0" smtClean="0">
                <a:solidFill>
                  <a:schemeClr val="bg1"/>
                </a:solidFill>
              </a:rPr>
              <a:t>календарных дней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роведение </a:t>
            </a:r>
            <a:r>
              <a:rPr lang="ru-RU" sz="1400" dirty="0">
                <a:solidFill>
                  <a:schemeClr val="bg1"/>
                </a:solidFill>
              </a:rPr>
              <a:t>технической экспертизы на </a:t>
            </a:r>
            <a:r>
              <a:rPr lang="ru-RU" sz="1400" dirty="0" smtClean="0">
                <a:solidFill>
                  <a:schemeClr val="bg1"/>
                </a:solidFill>
              </a:rPr>
              <a:t>соответствие </a:t>
            </a:r>
            <a:r>
              <a:rPr lang="ru-RU" sz="1400" dirty="0">
                <a:solidFill>
                  <a:schemeClr val="bg1"/>
                </a:solidFill>
              </a:rPr>
              <a:t>формальным требованиям к оформлению </a:t>
            </a:r>
            <a:r>
              <a:rPr lang="ru-RU" sz="1400" dirty="0" smtClean="0">
                <a:solidFill>
                  <a:schemeClr val="bg1"/>
                </a:solidFill>
              </a:rPr>
              <a:t>заявок</a:t>
            </a:r>
            <a:r>
              <a:rPr lang="ru-RU" sz="1400" dirty="0">
                <a:solidFill>
                  <a:schemeClr val="bg1"/>
                </a:solidFill>
              </a:rPr>
              <a:t>. Публикация </a:t>
            </a:r>
            <a:r>
              <a:rPr lang="ru-RU" sz="1400" dirty="0" smtClean="0">
                <a:solidFill>
                  <a:schemeClr val="bg1"/>
                </a:solidFill>
              </a:rPr>
              <a:t>результатов </a:t>
            </a:r>
            <a:r>
              <a:rPr lang="ru-RU" sz="1400" dirty="0">
                <a:solidFill>
                  <a:schemeClr val="bg1"/>
                </a:solidFill>
              </a:rPr>
              <a:t>экспертизы на </a:t>
            </a:r>
            <a:r>
              <a:rPr lang="ru-RU" sz="1400" dirty="0" smtClean="0">
                <a:solidFill>
                  <a:schemeClr val="bg1"/>
                </a:solidFill>
              </a:rPr>
              <a:t>портале            НИУ ВШЭ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602317" y="2604561"/>
            <a:ext cx="2496808" cy="181796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4695664" y="2679395"/>
            <a:ext cx="1868802" cy="1979943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Ноябрь</a:t>
            </a:r>
            <a:r>
              <a:rPr lang="ru-RU" sz="1400" dirty="0" smtClean="0">
                <a:solidFill>
                  <a:schemeClr val="bg1"/>
                </a:solidFill>
              </a:rPr>
              <a:t> 2022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Рассмотрение </a:t>
            </a:r>
            <a:r>
              <a:rPr lang="ru-RU" sz="1400" dirty="0">
                <a:solidFill>
                  <a:schemeClr val="bg1"/>
                </a:solidFill>
              </a:rPr>
              <a:t>заявок Конкурсной Комиссией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Назначение собеседований по заявкам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7150014" y="2615003"/>
            <a:ext cx="2405919" cy="181796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HSE Sans" panose="02000000000000000000" pitchFamily="2" charset="0"/>
              </a:rPr>
              <a:t>21.11.2022</a:t>
            </a:r>
          </a:p>
          <a:p>
            <a:endParaRPr lang="ru-RU" sz="1400" dirty="0" smtClean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Подведение </a:t>
            </a:r>
            <a:r>
              <a:rPr lang="ru-RU" sz="1400" dirty="0">
                <a:solidFill>
                  <a:schemeClr val="bg1"/>
                </a:solidFill>
                <a:latin typeface="HSE Sans" panose="02000000000000000000" pitchFamily="2" charset="0"/>
              </a:rPr>
              <a:t>итогов Конкурса на заключительном заседании Конкурсной </a:t>
            </a:r>
            <a:r>
              <a:rPr lang="ru-RU" sz="14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Комиссии</a:t>
            </a:r>
            <a:endParaRPr lang="en-US" sz="14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7294942" y="2526725"/>
            <a:ext cx="1868802" cy="141307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9860495" y="2569395"/>
            <a:ext cx="1868802" cy="86061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28768" y="2624189"/>
            <a:ext cx="24159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HSE Sans" panose="02000000000000000000" pitchFamily="2" charset="0"/>
              </a:rPr>
              <a:t>До 30.11.20222</a:t>
            </a:r>
          </a:p>
          <a:p>
            <a:endParaRPr lang="ru-RU" dirty="0" smtClean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HSE Sans" panose="02000000000000000000" pitchFamily="2" charset="0"/>
              </a:rPr>
              <a:t>Объявление победителей конкурса на Портале НИУ ВШЭ</a:t>
            </a:r>
          </a:p>
        </p:txBody>
      </p:sp>
    </p:spTree>
    <p:extLst>
      <p:ext uri="{BB962C8B-B14F-4D97-AF65-F5344CB8AC3E}">
        <p14:creationId xmlns:p14="http://schemas.microsoft.com/office/powerpoint/2010/main" val="33172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Подведение итогов </a:t>
            </a:r>
            <a:r>
              <a:rPr lang="ru-RU" b="1" dirty="0" smtClean="0"/>
              <a:t>Конкурса </a:t>
            </a:r>
            <a:r>
              <a:rPr lang="ru-RU" b="1" dirty="0"/>
              <a:t>Определение победителя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6102429" cy="37163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dirty="0"/>
              <a:t>Для оценки проектов ректором НИУ ВШЭ </a:t>
            </a:r>
            <a:r>
              <a:rPr lang="ru-RU" b="1" dirty="0"/>
              <a:t>формируется Конкурсная </a:t>
            </a:r>
            <a:r>
              <a:rPr lang="ru-RU" b="1" dirty="0" smtClean="0"/>
              <a:t>Комиссия</a:t>
            </a:r>
            <a:endParaRPr lang="en-US" sz="1100" b="1" dirty="0"/>
          </a:p>
          <a:p>
            <a:pPr lvl="1"/>
            <a:r>
              <a:rPr lang="ru-RU" b="1" dirty="0"/>
              <a:t>Члены Конкурсной Комиссии знакомятся с содержанием заявок: </a:t>
            </a:r>
            <a:r>
              <a:rPr lang="ru-RU" dirty="0"/>
              <a:t>комплектами документов и видеороликами с презентацией совместного научного </a:t>
            </a:r>
            <a:r>
              <a:rPr lang="ru-RU" dirty="0" smtClean="0"/>
              <a:t>проекта</a:t>
            </a:r>
            <a:endParaRPr lang="en-US" sz="1100" dirty="0"/>
          </a:p>
          <a:p>
            <a:pPr lvl="1"/>
            <a:r>
              <a:rPr lang="ru-RU" b="1" dirty="0"/>
              <a:t>Инициаторы заявок </a:t>
            </a:r>
            <a:r>
              <a:rPr lang="ru-RU" dirty="0"/>
              <a:t>- представители базовых подразделений и распределенных научных коллективов / научных подразделений </a:t>
            </a:r>
            <a:r>
              <a:rPr lang="ru-RU" b="1" dirty="0"/>
              <a:t>приглашаются на заседания Конкурсной </a:t>
            </a:r>
            <a:r>
              <a:rPr lang="ru-RU" b="1" dirty="0" smtClean="0"/>
              <a:t>Комиссии</a:t>
            </a:r>
            <a:endParaRPr lang="en-US" b="1" dirty="0" smtClean="0"/>
          </a:p>
          <a:p>
            <a:pPr lvl="1"/>
            <a:r>
              <a:rPr lang="ru-RU" dirty="0"/>
              <a:t>Рассмотрение заявок проходит в ходе заседаний Конкурсной Комиссии с участием инициаторов заявок </a:t>
            </a:r>
            <a:r>
              <a:rPr lang="ru-RU" dirty="0" smtClean="0"/>
              <a:t>– представителей </a:t>
            </a:r>
            <a:r>
              <a:rPr lang="ru-RU" dirty="0"/>
              <a:t>Базовых подразделений и Научных партнеров. В ходе заседаний Конкурсной комиссии  инициаторы заявок отвечают на вопросы членов Комиссии, возникшие после рассмотрения комплектов документов и ви</a:t>
            </a:r>
            <a:r>
              <a:rPr lang="ru-RU" dirty="0" smtClean="0"/>
              <a:t>деороликов с презентацией совместного научного проекта</a:t>
            </a:r>
            <a:endParaRPr lang="en-US" sz="1100" dirty="0" smtClean="0"/>
          </a:p>
          <a:p>
            <a:pPr lvl="1"/>
            <a:r>
              <a:rPr lang="ru-RU" b="1" dirty="0" smtClean="0"/>
              <a:t>Итоги </a:t>
            </a:r>
            <a:r>
              <a:rPr lang="ru-RU" b="1" dirty="0"/>
              <a:t>Конкурса подводятся до 21.11.2022 </a:t>
            </a:r>
            <a:r>
              <a:rPr lang="ru-RU" dirty="0"/>
              <a:t>включительно </a:t>
            </a:r>
            <a:r>
              <a:rPr lang="ru-RU" dirty="0" smtClean="0"/>
              <a:t>на заключительном  </a:t>
            </a:r>
            <a:r>
              <a:rPr lang="ru-RU" dirty="0"/>
              <a:t>заседании Конкурсной </a:t>
            </a:r>
            <a:r>
              <a:rPr lang="ru-RU" dirty="0" smtClean="0"/>
              <a:t>Комиссии</a:t>
            </a:r>
            <a:endParaRPr lang="en-US" sz="1100" dirty="0"/>
          </a:p>
          <a:p>
            <a:pPr lvl="1"/>
            <a:r>
              <a:rPr lang="ru-RU" b="1" dirty="0"/>
              <a:t>В голосовании по вопросу о выделении финансирования </a:t>
            </a:r>
            <a:r>
              <a:rPr lang="ru-RU" dirty="0"/>
              <a:t>на реализацию проектов, поданных на Конкурс, </a:t>
            </a:r>
            <a:r>
              <a:rPr lang="ru-RU" b="1" dirty="0"/>
              <a:t>не принимают участие члены Конкурсной Комиссии, подавшие заявки на Конкурс</a:t>
            </a:r>
            <a:r>
              <a:rPr lang="ru-RU" dirty="0"/>
              <a:t>, в том числе в составе научного коллектива, или имеющие иные конфликты </a:t>
            </a:r>
            <a:r>
              <a:rPr lang="ru-RU" dirty="0" smtClean="0"/>
              <a:t>интересов</a:t>
            </a:r>
            <a:endParaRPr lang="en-US" sz="1100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ru-RU" b="1" dirty="0"/>
              <a:t>Подведение итогов Конкурса. Определение победителя</a:t>
            </a:r>
            <a:endParaRPr lang="en-US" dirty="0"/>
          </a:p>
          <a:p>
            <a:endParaRPr lang="ru-RU" dirty="0"/>
          </a:p>
        </p:txBody>
      </p:sp>
      <p:pic>
        <p:nvPicPr>
          <p:cNvPr id="10246" name="Picture 6" descr="Бегун-победитель прибывает в конечную линию – Бесплатные иконки: виды спо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11" y="2738812"/>
            <a:ext cx="2031813" cy="2031813"/>
          </a:xfrm>
          <a:prstGeom prst="rect">
            <a:avLst/>
          </a:prstGeom>
          <a:noFill/>
        </p:spPr>
      </p:pic>
      <p:pic>
        <p:nvPicPr>
          <p:cNvPr id="10" name="Picture 4" descr="Марки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2269639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Марки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2612148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Марки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3106834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Марки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3754718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Марки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4663539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Марки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5197037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Критерии оценки </a:t>
            </a:r>
            <a:r>
              <a:rPr lang="ru-RU" b="1" dirty="0" smtClean="0"/>
              <a:t>заявок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alibri"/>
                <a:ea typeface="Calibri"/>
                <a:cs typeface="Times New Roman"/>
              </a:rPr>
              <a:t/>
            </a:r>
            <a:br>
              <a:rPr lang="en-US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Критерии оценки заявок</a:t>
            </a:r>
            <a:endParaRPr lang="en-US" dirty="0"/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51904"/>
              </p:ext>
            </p:extLst>
          </p:nvPr>
        </p:nvGraphicFramePr>
        <p:xfrm>
          <a:off x="515938" y="2034990"/>
          <a:ext cx="11125199" cy="4053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0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86">
                <a:tc gridSpan="3"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</a:rPr>
                        <a:t>Научные достижения и опыт работы участников конкурса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1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Уровень публикационной активности</a:t>
                      </a:r>
                      <a:endParaRPr lang="en-US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и/или уровень изобретательской активности </a:t>
                      </a:r>
                      <a:endParaRPr lang="en-US" sz="1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Оценивается в баллах: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статей, монографий, опубликованных докладов на конференциях, подготовленных руководителем и участниками проекта за последние </a:t>
                      </a:r>
                      <a:r>
                        <a:rPr lang="ru-RU" sz="1200" dirty="0" smtClean="0">
                          <a:effectLst/>
                        </a:rPr>
                        <a:t>3 года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уровень </a:t>
                      </a:r>
                      <a:r>
                        <a:rPr lang="ru-RU" sz="1200" dirty="0">
                          <a:effectLst/>
                        </a:rPr>
                        <a:t>соответствующих изданий, издательств, </a:t>
                      </a:r>
                      <a:r>
                        <a:rPr lang="ru-RU" sz="1200" dirty="0" smtClean="0">
                          <a:effectLst/>
                        </a:rPr>
                        <a:t>конференций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насколько </a:t>
                      </a:r>
                      <a:r>
                        <a:rPr lang="ru-RU" sz="1200" dirty="0">
                          <a:effectLst/>
                        </a:rPr>
                        <a:t>такой уровень публикационной активности характерен для лидеров в области </a:t>
                      </a:r>
                      <a:r>
                        <a:rPr lang="ru-RU" sz="1200" dirty="0" smtClean="0">
                          <a:effectLst/>
                        </a:rPr>
                        <a:t>наук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патентов и заявок на выдачу патентов, в которых руководитель и участники проекта указаны авторами, за последние </a:t>
                      </a:r>
                      <a:r>
                        <a:rPr lang="ru-RU" sz="1200" dirty="0" smtClean="0">
                          <a:effectLst/>
                        </a:rPr>
                        <a:t>3 года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Опыт проведения научных исследований</a:t>
                      </a:r>
                      <a:endParaRPr lang="en-US" sz="1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Оценивается в баллах: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имеющийся </a:t>
                      </a:r>
                      <a:r>
                        <a:rPr lang="ru-RU" sz="1200" dirty="0">
                          <a:effectLst/>
                        </a:rPr>
                        <a:t>у </a:t>
                      </a:r>
                      <a:r>
                        <a:rPr lang="ru-RU" sz="1200" dirty="0" smtClean="0">
                          <a:effectLst/>
                        </a:rPr>
                        <a:t>Базового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подразделения и Научного</a:t>
                      </a:r>
                      <a:r>
                        <a:rPr lang="ru-RU" sz="1200" baseline="0" dirty="0" smtClean="0">
                          <a:effectLst/>
                        </a:rPr>
                        <a:t> Партнера </a:t>
                      </a:r>
                      <a:r>
                        <a:rPr lang="ru-RU" sz="1200" dirty="0" smtClean="0">
                          <a:effectLst/>
                        </a:rPr>
                        <a:t>опыт </a:t>
                      </a:r>
                      <a:r>
                        <a:rPr lang="ru-RU" sz="1200" dirty="0">
                          <a:effectLst/>
                        </a:rPr>
                        <a:t>по проведению научных фундаментальных и (или) прикладных </a:t>
                      </a:r>
                      <a:r>
                        <a:rPr lang="ru-RU" sz="1200" dirty="0" smtClean="0">
                          <a:effectLst/>
                        </a:rPr>
                        <a:t>исследований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Опыт привлечения научным коллективом внешнего финансирования </a:t>
                      </a:r>
                      <a:endParaRPr lang="en-US" sz="1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Оценивается в баллах: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имеющийся у Базового подразделения и Научного</a:t>
                      </a:r>
                      <a:r>
                        <a:rPr lang="ru-RU" sz="1200" baseline="0" dirty="0" smtClean="0">
                          <a:effectLst/>
                        </a:rPr>
                        <a:t> Партнера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опыт по участию в конкурсах грантов, выполнения НИР в рамках хозяйственных договоров с внешними заказчиками и проч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Опыт проведения совместных научных исследований</a:t>
                      </a:r>
                      <a:endParaRPr lang="en-US" sz="1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Оценивается в баллах: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имеющийся </a:t>
                      </a:r>
                      <a:r>
                        <a:rPr lang="ru-RU" sz="1200" dirty="0">
                          <a:effectLst/>
                        </a:rPr>
                        <a:t>у участников конкурса опыт проведения совместных научных исследований, опыт участия в партнерских программах, </a:t>
                      </a:r>
                      <a:r>
                        <a:rPr lang="ru-RU" sz="1200" dirty="0" smtClean="0">
                          <a:effectLst/>
                        </a:rPr>
                        <a:t>грантах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3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Критерии оценки </a:t>
            </a:r>
            <a:r>
              <a:rPr lang="ru-RU" b="1" dirty="0" smtClean="0"/>
              <a:t>заявок 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Критерии оценки заявок</a:t>
            </a:r>
            <a:endParaRPr lang="en-US" dirty="0"/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11446"/>
              </p:ext>
            </p:extLst>
          </p:nvPr>
        </p:nvGraphicFramePr>
        <p:xfrm>
          <a:off x="515938" y="2013889"/>
          <a:ext cx="11125199" cy="3009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0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534">
                <a:tc gridSpan="3"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2. Перспективы </a:t>
                      </a:r>
                      <a:r>
                        <a:rPr lang="ru-RU" sz="2000" dirty="0">
                          <a:effectLst/>
                        </a:rPr>
                        <a:t>предлагаемых научных исследований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6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Актуальность планируемых научных исследований</a:t>
                      </a:r>
                      <a:endParaRPr lang="en-US" sz="1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Оценивается в баллах</a:t>
                      </a:r>
                      <a:r>
                        <a:rPr lang="ru-RU" sz="1200" dirty="0" smtClean="0">
                          <a:effectLst/>
                        </a:rPr>
                        <a:t>: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актуальность </a:t>
                      </a:r>
                      <a:r>
                        <a:rPr lang="ru-RU" sz="1200" dirty="0">
                          <a:effectLst/>
                        </a:rPr>
                        <a:t>планируемых совместных научных исследований и их адекватность современному состоянию </a:t>
                      </a:r>
                      <a:r>
                        <a:rPr lang="ru-RU" sz="1200" dirty="0" smtClean="0">
                          <a:effectLst/>
                        </a:rPr>
                        <a:t>науки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возможность </a:t>
                      </a:r>
                      <a:r>
                        <a:rPr lang="ru-RU" sz="1200" dirty="0">
                          <a:effectLst/>
                        </a:rPr>
                        <a:t>получения новых, прорывных научных результатов, соответствующих международному </a:t>
                      </a:r>
                      <a:r>
                        <a:rPr lang="ru-RU" sz="1200" dirty="0" smtClean="0">
                          <a:effectLst/>
                        </a:rPr>
                        <a:t>уровню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перспективы </a:t>
                      </a:r>
                      <a:r>
                        <a:rPr lang="ru-RU" sz="1200" dirty="0">
                          <a:effectLst/>
                        </a:rPr>
                        <a:t>развития тематики исследования после окончания срока проекта, преемственность тематики в дальнейшей научной </a:t>
                      </a:r>
                      <a:r>
                        <a:rPr lang="ru-RU" sz="1200" dirty="0" smtClean="0">
                          <a:effectLst/>
                        </a:rPr>
                        <a:t>работе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Достижимость заявленных результатов в предложенные сроки и заявляемыми методами</a:t>
                      </a:r>
                      <a:endParaRPr lang="en-US" sz="1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Оценивается в баллах: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уровень </a:t>
                      </a:r>
                      <a:r>
                        <a:rPr lang="ru-RU" sz="1200" dirty="0">
                          <a:effectLst/>
                        </a:rPr>
                        <a:t>детализации результатов научных </a:t>
                      </a:r>
                      <a:r>
                        <a:rPr lang="ru-RU" sz="1200" dirty="0" smtClean="0">
                          <a:effectLst/>
                        </a:rPr>
                        <a:t>исследований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912">
                <a:tc>
                  <a:txBody>
                    <a:bodyPr/>
                    <a:lstStyle/>
                    <a:p>
                      <a:pPr indent="-34099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cs typeface="Times New Roman"/>
                        </a:rPr>
                        <a:t>7. 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Соответствие запрашиваемого финансирования поставленным целям, качество проработки сметы</a:t>
                      </a:r>
                      <a:endParaRPr lang="en-US" sz="1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Оценивается в баллах: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адекватность </a:t>
                      </a:r>
                      <a:r>
                        <a:rPr lang="ru-RU" sz="1200" dirty="0">
                          <a:effectLst/>
                        </a:rPr>
                        <a:t>финансового запроса поставленным целям </a:t>
                      </a:r>
                      <a:r>
                        <a:rPr lang="ru-RU" sz="1200" dirty="0" smtClean="0">
                          <a:effectLst/>
                        </a:rPr>
                        <a:t>проектов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9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Критерии оценки </a:t>
            </a:r>
            <a:r>
              <a:rPr lang="ru-RU" b="1" dirty="0" smtClean="0"/>
              <a:t>заявок 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Критерии оценки заявок</a:t>
            </a:r>
            <a:endParaRPr lang="en-US" dirty="0"/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45531"/>
              </p:ext>
            </p:extLst>
          </p:nvPr>
        </p:nvGraphicFramePr>
        <p:xfrm>
          <a:off x="515938" y="1995958"/>
          <a:ext cx="11125199" cy="3225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0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93">
                <a:tc gridSpan="3"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effectLst/>
                        </a:rPr>
                        <a:t>3.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Перспективный </a:t>
                      </a:r>
                      <a:r>
                        <a:rPr lang="ru-RU" sz="2000" dirty="0">
                          <a:effectLst/>
                        </a:rPr>
                        <a:t>облик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49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Публикационная активность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и/или изобретательская активность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Оценивается в баллах: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планируемое </a:t>
                      </a:r>
                      <a:r>
                        <a:rPr lang="ru-RU" sz="1200" dirty="0">
                          <a:effectLst/>
                        </a:rPr>
                        <a:t>к опубликованию за 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года </a:t>
                      </a:r>
                      <a:r>
                        <a:rPr lang="ru-RU" sz="1200" dirty="0">
                          <a:effectLst/>
                        </a:rPr>
                        <a:t>количество совместных </a:t>
                      </a:r>
                      <a:r>
                        <a:rPr lang="ru-RU" sz="1200" dirty="0" smtClean="0">
                          <a:effectLst/>
                        </a:rPr>
                        <a:t>статей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уровень </a:t>
                      </a:r>
                      <a:r>
                        <a:rPr lang="ru-RU" sz="1200" dirty="0">
                          <a:effectLst/>
                        </a:rPr>
                        <a:t>изданий, в которых планируются к публикации эти </a:t>
                      </a:r>
                      <a:r>
                        <a:rPr lang="ru-RU" sz="1200" dirty="0" smtClean="0">
                          <a:effectLst/>
                        </a:rPr>
                        <a:t>статьи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планируемое </a:t>
                      </a:r>
                      <a:r>
                        <a:rPr lang="ru-RU" sz="1200" dirty="0">
                          <a:effectLst/>
                        </a:rPr>
                        <a:t>к патентованию количество </a:t>
                      </a:r>
                      <a:r>
                        <a:rPr lang="ru-RU" sz="1200" dirty="0" smtClean="0">
                          <a:effectLst/>
                        </a:rPr>
                        <a:t>решений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9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студентов и аспирантов в проектной деятельности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Оценивается в баллах: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планируемое </a:t>
                      </a:r>
                      <a:r>
                        <a:rPr lang="ru-RU" sz="1200" dirty="0">
                          <a:effectLst/>
                        </a:rPr>
                        <a:t>количество студентов и аспирантов НИУ ВШЭ, вовлеченных в проектную деятельность в рамках научного </a:t>
                      </a:r>
                      <a:r>
                        <a:rPr lang="ru-RU" sz="1200" dirty="0" smtClean="0">
                          <a:effectLst/>
                        </a:rPr>
                        <a:t>исследования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курсовых и дипломных проектов студентов бакалавриата и магистратуры, подготовленных по результатам проектной </a:t>
                      </a:r>
                      <a:r>
                        <a:rPr lang="ru-RU" sz="1200" dirty="0" smtClean="0">
                          <a:effectLst/>
                        </a:rPr>
                        <a:t>деятельности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07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Вклад проектов в развитие НИУ ВШЭ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Оценивается в баллах: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приведет </a:t>
                      </a:r>
                      <a:r>
                        <a:rPr lang="ru-RU" sz="1200" dirty="0">
                          <a:effectLst/>
                        </a:rPr>
                        <a:t>ли реализация научных проектов к существенному повышению эффективности научной работы в НИУ </a:t>
                      </a:r>
                      <a:r>
                        <a:rPr lang="ru-RU" sz="1200" dirty="0" smtClean="0">
                          <a:effectLst/>
                        </a:rPr>
                        <a:t>ВШЭ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вклад </a:t>
                      </a:r>
                      <a:r>
                        <a:rPr lang="ru-RU" sz="1200" dirty="0">
                          <a:effectLst/>
                        </a:rPr>
                        <a:t>в реализацию Программы развития НИУ ВШЭ 2030 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6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6832" y="6016232"/>
            <a:ext cx="7337840" cy="120968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* Представленные </a:t>
            </a:r>
            <a:r>
              <a:rPr lang="ru-RU" dirty="0"/>
              <a:t>участниками Конкурса заявки на участие в Конкурсе (включая отдельные документы, входящие в состав заявок) </a:t>
            </a:r>
            <a:r>
              <a:rPr lang="ru-RU" b="1" dirty="0"/>
              <a:t>не рецензируются и участникам Конкурса не </a:t>
            </a:r>
            <a:r>
              <a:rPr lang="ru-RU" b="1" dirty="0" smtClean="0"/>
              <a:t>возвращаются</a:t>
            </a:r>
            <a:endParaRPr lang="ru-RU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8124" y="1947628"/>
            <a:ext cx="5245560" cy="777025"/>
          </a:xfrm>
        </p:spPr>
        <p:txBody>
          <a:bodyPr/>
          <a:lstStyle/>
          <a:p>
            <a:r>
              <a:rPr lang="ru-RU" dirty="0"/>
              <a:t>Всех ждём на Конкурс!</a:t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2" descr="Рупор клипарт (7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2" y="2497744"/>
            <a:ext cx="4499231" cy="26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157471"/>
            <a:ext cx="6173826" cy="4038229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Общие положения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Участники Конкурса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Условия участия в Конкурсе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Условия реализации проектов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Порядок финансирования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Расходы на участие в Конкурсе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Содержание заявки на участие в Конкурсе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Подготовка и подача заявки на участие в Конкурсе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Рассмотрение заявок на участие в Конкурсе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Подведение итогов Конкурса. Определение победителя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Критерии оценки заявок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Возврат заявок на участие в Конкурсе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Этапы конкурса и сроки</a:t>
            </a:r>
            <a:endParaRPr lang="en-US" sz="2000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Общие положения </a:t>
            </a:r>
            <a:r>
              <a:rPr lang="en-US" dirty="0"/>
              <a:t/>
            </a:r>
            <a:br>
              <a:rPr lang="en-US" dirty="0"/>
            </a:br>
            <a:endParaRPr lang="ru-RU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55566"/>
            <a:ext cx="5407267" cy="3989752"/>
          </a:xfrm>
        </p:spPr>
        <p:txBody>
          <a:bodyPr>
            <a:normAutofit/>
          </a:bodyPr>
          <a:lstStyle/>
          <a:p>
            <a:pPr lvl="1"/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развитие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</a:rPr>
              <a:t>межкампусного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 сотрудничества </a:t>
            </a:r>
          </a:p>
          <a:p>
            <a:pPr lvl="1">
              <a:spcBef>
                <a:spcPts val="0"/>
              </a:spcBef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 исследовательской сфере </a:t>
            </a:r>
            <a:endParaRPr lang="ru-RU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формирование единой среды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проведения научных исследований </a:t>
            </a:r>
            <a:r>
              <a:rPr lang="ru-RU" dirty="0" smtClean="0"/>
              <a:t>во всех </a:t>
            </a:r>
            <a:r>
              <a:rPr lang="ru-RU" dirty="0"/>
              <a:t>кампусах НИУ </a:t>
            </a:r>
            <a:r>
              <a:rPr lang="ru-RU" dirty="0" smtClean="0"/>
              <a:t>ВШЭ </a:t>
            </a:r>
            <a:endParaRPr lang="ru-RU" dirty="0"/>
          </a:p>
          <a:p>
            <a:pPr lvl="1">
              <a:spcBef>
                <a:spcPts val="0"/>
              </a:spcBef>
            </a:pPr>
            <a:endParaRPr lang="ru-RU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оказание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поддержки научным проектам</a:t>
            </a:r>
            <a:r>
              <a:rPr lang="ru-RU" dirty="0"/>
              <a:t>, реализуемым научными (научно-исследовательскими) </a:t>
            </a:r>
            <a:r>
              <a:rPr lang="ru-RU" dirty="0" smtClean="0"/>
              <a:t>подразделениями в кампусах </a:t>
            </a:r>
            <a:r>
              <a:rPr lang="ru-RU" dirty="0"/>
              <a:t>НИУ </a:t>
            </a:r>
            <a:r>
              <a:rPr lang="ru-RU" dirty="0" smtClean="0"/>
              <a:t>ВШЭ</a:t>
            </a:r>
          </a:p>
          <a:p>
            <a:pPr lvl="1">
              <a:spcBef>
                <a:spcPts val="0"/>
              </a:spcBef>
            </a:pP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вовлечение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 научные исследовательские проекты студентов и аспирантов </a:t>
            </a:r>
            <a:r>
              <a:rPr lang="ru-RU" dirty="0"/>
              <a:t>Университета для формирования </a:t>
            </a:r>
            <a:r>
              <a:rPr lang="ru-RU" dirty="0" smtClean="0"/>
              <a:t>общей </a:t>
            </a:r>
            <a:r>
              <a:rPr lang="ru-RU" dirty="0"/>
              <a:t>академической </a:t>
            </a:r>
            <a:r>
              <a:rPr lang="ru-RU" dirty="0" smtClean="0"/>
              <a:t>культуры</a:t>
            </a:r>
            <a:endParaRPr lang="en-US" sz="1100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ru-RU" b="1" dirty="0"/>
              <a:t>Общие положения</a:t>
            </a:r>
            <a:endParaRPr lang="en-US" dirty="0"/>
          </a:p>
          <a:p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5993166" y="2602523"/>
            <a:ext cx="5510102" cy="3170374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400" b="1" u="sng" dirty="0" smtClean="0"/>
              <a:t>Срок подачи заявок на Конкурс: </a:t>
            </a:r>
          </a:p>
          <a:p>
            <a:pPr lvl="1"/>
            <a:r>
              <a:rPr lang="ru-RU" dirty="0" smtClean="0"/>
              <a:t>с 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0</a:t>
            </a: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08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.2022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15.10.2022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dirty="0" smtClean="0"/>
              <a:t>включительно</a:t>
            </a:r>
            <a:endParaRPr lang="en-US" sz="1100" dirty="0"/>
          </a:p>
        </p:txBody>
      </p:sp>
      <p:pic>
        <p:nvPicPr>
          <p:cNvPr id="1028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2588204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конки календарь - 86,852 бесплатных ико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447" y="2455009"/>
            <a:ext cx="803648" cy="8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114084" y="2078341"/>
            <a:ext cx="5510102" cy="336325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500" b="1" dirty="0"/>
              <a:t>Цели Конкурса</a:t>
            </a:r>
          </a:p>
        </p:txBody>
      </p:sp>
      <p:pic>
        <p:nvPicPr>
          <p:cNvPr id="24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3172233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7" y="3781661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4397361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557" y="2120161"/>
            <a:ext cx="7007208" cy="35753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Участники Конкурса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28502" y="2120161"/>
            <a:ext cx="8755326" cy="429608"/>
          </a:xfrm>
        </p:spPr>
        <p:txBody>
          <a:bodyPr>
            <a:normAutofit/>
          </a:bodyPr>
          <a:lstStyle/>
          <a:p>
            <a:pPr lvl="2"/>
            <a:r>
              <a:rPr lang="ru-RU" sz="1500" b="1" dirty="0">
                <a:solidFill>
                  <a:srgbClr val="000000"/>
                </a:solidFill>
              </a:rPr>
              <a:t>К участию в Конкурсе </a:t>
            </a:r>
            <a:r>
              <a:rPr lang="ru-RU" sz="1500" b="1" dirty="0" smtClean="0">
                <a:solidFill>
                  <a:srgbClr val="000000"/>
                </a:solidFill>
              </a:rPr>
              <a:t>приглашаются Базовые подразделения и Научные партнеры</a:t>
            </a:r>
          </a:p>
          <a:p>
            <a:pPr lvl="2"/>
            <a:endParaRPr lang="ru-RU" sz="1500" b="1" u="sng" dirty="0" smtClean="0"/>
          </a:p>
          <a:p>
            <a:pPr lvl="2"/>
            <a:endParaRPr lang="ru-RU" dirty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/>
          </a:p>
          <a:p>
            <a:pPr lvl="2"/>
            <a:endParaRPr lang="en-US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ru-RU" b="1" dirty="0"/>
              <a:t>Участники Конкурса</a:t>
            </a:r>
            <a:endParaRPr lang="en-US" dirty="0"/>
          </a:p>
          <a:p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505882" y="3698264"/>
            <a:ext cx="6149895" cy="1758924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ru-RU" dirty="0" smtClean="0"/>
          </a:p>
          <a:p>
            <a:pPr lvl="1"/>
            <a:r>
              <a:rPr lang="ru-RU" dirty="0" smtClean="0"/>
              <a:t>может подать на Конкурс не более 1 заявки </a:t>
            </a:r>
          </a:p>
          <a:p>
            <a:pPr lvl="1"/>
            <a:r>
              <a:rPr lang="ru-RU" dirty="0" smtClean="0"/>
              <a:t>должно иметь положительный опыт проведения фундаментальных и (или) прикладных научных исследований в НИУ ВШЭ </a:t>
            </a:r>
          </a:p>
          <a:p>
            <a:pPr lvl="1"/>
            <a:r>
              <a:rPr lang="ru-RU" dirty="0" smtClean="0"/>
              <a:t>участники проекта Базового подразделения должны иметь положительный опыт прохождения процедуры оценки публикационной активности НИУ ВШЭ</a:t>
            </a:r>
            <a:endParaRPr lang="en-US" sz="1100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en-US" dirty="0" smtClean="0"/>
          </a:p>
          <a:p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-328502" y="2761569"/>
            <a:ext cx="7379933" cy="951532"/>
          </a:xfrm>
          <a:prstGeom prst="rect">
            <a:avLst/>
          </a:prstGeom>
        </p:spPr>
        <p:txBody>
          <a:bodyPr vert="horz" lIns="0" tIns="0" rIns="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sz="1500" b="1" dirty="0"/>
              <a:t>1. </a:t>
            </a:r>
            <a:r>
              <a:rPr lang="ru-RU" sz="1500" b="1" dirty="0" smtClean="0"/>
              <a:t>Базовое подразделение </a:t>
            </a:r>
            <a:r>
              <a:rPr lang="ru-RU" sz="1500" b="1" dirty="0"/>
              <a:t>- </a:t>
            </a:r>
          </a:p>
          <a:p>
            <a:pPr lvl="2"/>
            <a:r>
              <a:rPr lang="ru-RU" sz="1400" b="1" dirty="0" smtClean="0"/>
              <a:t>структурное подразделение </a:t>
            </a:r>
            <a:r>
              <a:rPr lang="ru-RU" sz="1400" b="1" dirty="0"/>
              <a:t>(</a:t>
            </a:r>
            <a:r>
              <a:rPr lang="ru-RU" sz="1400" b="1" dirty="0" smtClean="0"/>
              <a:t>структурная единица) </a:t>
            </a:r>
            <a:r>
              <a:rPr lang="ru-RU" sz="1400" b="1" dirty="0"/>
              <a:t>НИУ ВШЭ и его филиалов (кампусов), </a:t>
            </a:r>
            <a:r>
              <a:rPr lang="ru-RU" dirty="0"/>
              <a:t>основным видом деятельности </a:t>
            </a:r>
            <a:r>
              <a:rPr lang="ru-RU" dirty="0" smtClean="0"/>
              <a:t>которого </a:t>
            </a:r>
            <a:r>
              <a:rPr lang="ru-RU" dirty="0"/>
              <a:t>является научная (научно-исследовательская) деятельность</a:t>
            </a:r>
          </a:p>
        </p:txBody>
      </p:sp>
      <p:pic>
        <p:nvPicPr>
          <p:cNvPr id="11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7" y="3966636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2" y="4390064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21" y="4887972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Участники Конкурса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232" y="2084117"/>
            <a:ext cx="5839626" cy="4166417"/>
          </a:xfrm>
        </p:spPr>
        <p:txBody>
          <a:bodyPr>
            <a:normAutofit/>
          </a:bodyPr>
          <a:lstStyle/>
          <a:p>
            <a:pPr lvl="1"/>
            <a:r>
              <a:rPr lang="ru-RU" sz="1500" b="1" dirty="0" smtClean="0"/>
              <a:t>2. </a:t>
            </a:r>
            <a:r>
              <a:rPr lang="ru-RU" sz="1500" b="1" dirty="0"/>
              <a:t>Научный партнер </a:t>
            </a:r>
            <a:r>
              <a:rPr lang="en-US" sz="1500" b="1" dirty="0" smtClean="0"/>
              <a:t>-</a:t>
            </a:r>
            <a:endParaRPr lang="ru-RU" sz="1500" b="1" dirty="0"/>
          </a:p>
          <a:p>
            <a:pPr lvl="2"/>
            <a:endParaRPr lang="en-US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ru-RU" b="1" dirty="0"/>
              <a:t>Участники Конкурса</a:t>
            </a:r>
            <a:endParaRPr lang="en-US" dirty="0"/>
          </a:p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6714135" y="2571260"/>
            <a:ext cx="5245561" cy="3663642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dirty="0"/>
              <a:t>должен иметь опыт самостоятельной научной </a:t>
            </a:r>
            <a:r>
              <a:rPr lang="ru-RU" dirty="0" smtClean="0"/>
              <a:t>работы</a:t>
            </a:r>
            <a:endParaRPr lang="ru-RU" dirty="0"/>
          </a:p>
          <a:p>
            <a:pPr lvl="1"/>
            <a:r>
              <a:rPr lang="ru-RU" dirty="0"/>
              <a:t>участники проекта Научного партнера должны иметь положительный опыт прохождения процедуры оценки публикационной активности НИУ ВШЭ</a:t>
            </a:r>
            <a:endParaRPr lang="en-US" dirty="0"/>
          </a:p>
          <a:p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-318330" y="2586892"/>
            <a:ext cx="6763092" cy="3663642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a) </a:t>
            </a:r>
            <a:r>
              <a:rPr lang="ru-RU" dirty="0" smtClean="0"/>
              <a:t>научный </a:t>
            </a:r>
            <a:r>
              <a:rPr lang="ru-RU" b="1" dirty="0"/>
              <a:t>коллектив другого </a:t>
            </a:r>
            <a:r>
              <a:rPr lang="ru-RU" b="1" dirty="0" smtClean="0"/>
              <a:t>кампуса</a:t>
            </a:r>
            <a:r>
              <a:rPr lang="ru-RU" dirty="0" smtClean="0"/>
              <a:t>, занимающийся </a:t>
            </a:r>
            <a:r>
              <a:rPr lang="ru-RU" dirty="0"/>
              <a:t>сходной с </a:t>
            </a:r>
            <a:r>
              <a:rPr lang="ru-RU" dirty="0" smtClean="0"/>
              <a:t>Базовым </a:t>
            </a:r>
            <a:r>
              <a:rPr lang="ru-RU" dirty="0"/>
              <a:t>подразделением научной тематикой, но не являющийся структурной единицей на момент </a:t>
            </a:r>
            <a:r>
              <a:rPr lang="ru-RU" dirty="0" smtClean="0"/>
              <a:t>конкурса</a:t>
            </a:r>
            <a:endParaRPr lang="ru-RU" dirty="0"/>
          </a:p>
          <a:p>
            <a:pPr lvl="2" algn="just"/>
            <a:r>
              <a:rPr lang="ru-RU" sz="1200" dirty="0"/>
              <a:t>в случае победы в Конкурсе Научный партнер создает научное </a:t>
            </a:r>
            <a:r>
              <a:rPr lang="ru-RU" sz="1200" dirty="0" smtClean="0"/>
              <a:t>подразделение (</a:t>
            </a:r>
            <a:r>
              <a:rPr lang="ru-RU" sz="1200" dirty="0"/>
              <a:t>структурную единицу) в структуре факультета своего профильного  </a:t>
            </a:r>
            <a:r>
              <a:rPr lang="ru-RU" sz="1200" dirty="0" smtClean="0"/>
              <a:t>в </a:t>
            </a:r>
            <a:r>
              <a:rPr lang="ru-RU" sz="1200" dirty="0"/>
              <a:t>соответствии с локальными нормативными актами НИУ ВШЭ. Название научного подразделения идентично названию Базового подразделения с добавлением наименования кампуса, в структуре которого оно создано</a:t>
            </a:r>
            <a:endParaRPr lang="en-US" sz="1200" dirty="0"/>
          </a:p>
          <a:p>
            <a:pPr lvl="2" algn="ctr"/>
            <a:r>
              <a:rPr lang="ru-RU" b="1" dirty="0"/>
              <a:t>или</a:t>
            </a:r>
            <a:endParaRPr lang="en-US" b="1" dirty="0"/>
          </a:p>
          <a:p>
            <a:pPr lvl="2"/>
            <a:r>
              <a:rPr lang="en-US" dirty="0" smtClean="0"/>
              <a:t>b) </a:t>
            </a:r>
            <a:r>
              <a:rPr lang="ru-RU" dirty="0" smtClean="0"/>
              <a:t>уже </a:t>
            </a:r>
            <a:r>
              <a:rPr lang="ru-RU" dirty="0"/>
              <a:t>созданное на момент проведения Конкурса </a:t>
            </a:r>
            <a:r>
              <a:rPr lang="ru-RU" b="1" dirty="0" smtClean="0"/>
              <a:t>научное</a:t>
            </a:r>
            <a:r>
              <a:rPr lang="en-US" b="1" dirty="0" smtClean="0"/>
              <a:t> </a:t>
            </a:r>
            <a:r>
              <a:rPr lang="ru-RU" b="1" dirty="0" smtClean="0"/>
              <a:t>подразделение</a:t>
            </a:r>
            <a:r>
              <a:rPr lang="ru-RU" b="1" dirty="0"/>
              <a:t>, находящееся в другом кампусе НИУ </a:t>
            </a:r>
            <a:r>
              <a:rPr lang="ru-RU" b="1" dirty="0" smtClean="0"/>
              <a:t>ВШЭ</a:t>
            </a:r>
            <a:endParaRPr lang="en-US" b="1" dirty="0"/>
          </a:p>
        </p:txBody>
      </p:sp>
      <p:pic>
        <p:nvPicPr>
          <p:cNvPr id="10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65" y="2571260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65" y="2946583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Условия участия в Конкурсе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63778"/>
            <a:ext cx="5181856" cy="3393234"/>
          </a:xfrm>
        </p:spPr>
        <p:txBody>
          <a:bodyPr>
            <a:normAutofit/>
          </a:bodyPr>
          <a:lstStyle/>
          <a:p>
            <a:pPr lvl="1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Базовое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подразделение и Научный партнер </a:t>
            </a:r>
            <a:r>
              <a:rPr lang="ru-RU" dirty="0"/>
              <a:t>–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участники Конкурса -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подают на Конкурс заявку на реализацию научного проекта, </a:t>
            </a:r>
            <a:r>
              <a:rPr lang="ru-RU" dirty="0"/>
              <a:t>объединенного общей научной тематикой </a:t>
            </a:r>
            <a:endParaRPr lang="en-US" sz="1100" dirty="0"/>
          </a:p>
          <a:p>
            <a:pPr lvl="1"/>
            <a:r>
              <a:rPr lang="ru-RU" dirty="0" smtClean="0"/>
              <a:t>Заявленные </a:t>
            </a:r>
            <a:r>
              <a:rPr lang="ru-RU" dirty="0"/>
              <a:t>на Конкурс научные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проекты могут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быть развитием </a:t>
            </a:r>
            <a:r>
              <a:rPr lang="ru-RU" dirty="0"/>
              <a:t>прое</a:t>
            </a:r>
            <a:r>
              <a:rPr lang="ru-RU" dirty="0" smtClean="0"/>
              <a:t>ктов, выполняемых </a:t>
            </a:r>
            <a:r>
              <a:rPr lang="ru-RU" dirty="0"/>
              <a:t>в текущем или выполненных в предыдущем </a:t>
            </a:r>
            <a:r>
              <a:rPr lang="ru-RU" dirty="0" smtClean="0"/>
              <a:t>периоде, </a:t>
            </a:r>
            <a:r>
              <a:rPr lang="ru-RU" dirty="0"/>
              <a:t>реализуемых в НИУ ВШЭ и вне его за счёт бюджетных средств различных уровней и иных </a:t>
            </a:r>
            <a:r>
              <a:rPr lang="ru-RU" dirty="0" smtClean="0"/>
              <a:t>источников</a:t>
            </a:r>
          </a:p>
          <a:p>
            <a:pPr lvl="1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Участники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Конкурса представляют показатели эффективности, </a:t>
            </a:r>
            <a:r>
              <a:rPr lang="ru-RU" dirty="0"/>
              <a:t>являющиеся частью заявки, подаваемой на </a:t>
            </a:r>
            <a:r>
              <a:rPr lang="ru-RU" dirty="0" smtClean="0"/>
              <a:t>Конкурс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ru-RU" b="1" dirty="0"/>
              <a:t>Условия участия в Конкурсе</a:t>
            </a:r>
            <a:endParaRPr lang="en-US" dirty="0"/>
          </a:p>
          <a:p>
            <a:endParaRPr lang="ru-RU" dirty="0"/>
          </a:p>
        </p:txBody>
      </p:sp>
      <p:pic>
        <p:nvPicPr>
          <p:cNvPr id="8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2363778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3139580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3995152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6196652" y="2108801"/>
            <a:ext cx="5360539" cy="3393234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r>
              <a:rPr lang="ru-RU" dirty="0"/>
              <a:t>П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роекты не должны являться повторением научных исследований</a:t>
            </a:r>
          </a:p>
          <a:p>
            <a:pPr lvl="1"/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Указанные показатели не могут дублировать текущие показатели эффективности базового подразделения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(идут сверх утвержденных)</a:t>
            </a:r>
            <a:endParaRPr lang="en-US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82" name="Picture 10" descr="File:Красный крест.webp —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92" y="3034226"/>
            <a:ext cx="301488" cy="3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Красный крест.webp —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20" y="4140675"/>
            <a:ext cx="301488" cy="3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Условия реализации проектов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096" y="1999716"/>
            <a:ext cx="5984904" cy="4597637"/>
          </a:xfrm>
        </p:spPr>
        <p:txBody>
          <a:bodyPr>
            <a:normAutofit/>
          </a:bodyPr>
          <a:lstStyle/>
          <a:p>
            <a:pPr lvl="1"/>
            <a:r>
              <a:rPr lang="ru-RU" sz="1500" b="1" dirty="0"/>
              <a:t>Требования к научным коллективам участников </a:t>
            </a:r>
            <a:r>
              <a:rPr lang="ru-RU" sz="1500" b="1" dirty="0" smtClean="0"/>
              <a:t>Конкурса</a:t>
            </a:r>
            <a:endParaRPr lang="en-US" sz="15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Все участники научного проекта должны быть трудоустроены в НИУ ВШЭ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на условиях трудового договора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проектах на условиях </a:t>
            </a:r>
            <a:r>
              <a:rPr lang="ru-RU" b="1" dirty="0" smtClean="0"/>
              <a:t>дистанционного</a:t>
            </a:r>
            <a:r>
              <a:rPr lang="ru-RU" dirty="0" smtClean="0"/>
              <a:t> трудового договора </a:t>
            </a:r>
            <a:r>
              <a:rPr lang="ru-RU" b="1" dirty="0" smtClean="0"/>
              <a:t>не предусмотрено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Условия реализации проектов</a:t>
            </a:r>
            <a:endParaRPr lang="en-US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5708591" y="1836302"/>
            <a:ext cx="5897510" cy="4309185"/>
          </a:xfrm>
          <a:prstGeom prst="rect">
            <a:avLst/>
          </a:prstGeom>
        </p:spPr>
        <p:txBody>
          <a:bodyPr vert="horz" lIns="0" tIns="0" rIns="0" bIns="45720" rtlCol="0"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1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В коллективе Научного партнера </a:t>
            </a:r>
            <a:r>
              <a:rPr lang="ru-RU" dirty="0"/>
              <a:t>должно быть </a:t>
            </a:r>
          </a:p>
          <a:p>
            <a:pPr lvl="3"/>
            <a:r>
              <a:rPr lang="ru-RU" dirty="0"/>
              <a:t>не менее 50% участников моложе 39 лет (на момент старта научного проекта) </a:t>
            </a:r>
          </a:p>
          <a:p>
            <a:pPr lvl="3"/>
            <a:r>
              <a:rPr lang="ru-RU" dirty="0"/>
              <a:t>не менее 30% участников из числа студентов / аспирантов НИУ ВШЭ от общего количества трудоустроенных в коллективе работников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В случае победы заявки в Конкурсе студенты / </a:t>
            </a:r>
            <a:r>
              <a:rPr lang="ru-RU" dirty="0" smtClean="0"/>
              <a:t>аспиранты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должны быть трудоустроены в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созданное по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итогам конкурса подразделение </a:t>
            </a:r>
            <a:r>
              <a:rPr lang="ru-RU" dirty="0"/>
              <a:t>на условиях трудового договора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Руководитель </a:t>
            </a:r>
            <a:r>
              <a:rPr lang="ru-RU" dirty="0" smtClean="0"/>
              <a:t>Научного партнера </a:t>
            </a:r>
            <a:r>
              <a:rPr lang="ru-RU" dirty="0"/>
              <a:t>может быть трудоустроен в созданное в установленном в НИУ ВШЭ порядке </a:t>
            </a:r>
            <a:r>
              <a:rPr lang="ru-RU" dirty="0" smtClean="0"/>
              <a:t>по </a:t>
            </a:r>
            <a:r>
              <a:rPr lang="ru-RU" dirty="0"/>
              <a:t>итогам Конкурса подразделение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на условиях внутреннего совместительства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Работники</a:t>
            </a:r>
            <a:r>
              <a:rPr lang="ru-RU" dirty="0"/>
              <a:t> Научного партнера могут быть трудоустроены в подразделении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на условиях полной занятости / внешнего или внутреннего совместительства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В Базовом подразделении и в подразделении Научного партнера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за административное сопровождение научного проекта отвечает менеджер</a:t>
            </a:r>
            <a:r>
              <a:rPr lang="ru-RU" dirty="0"/>
              <a:t>, или иной работник, на которого возложены обязанности менеджера</a:t>
            </a:r>
            <a:endParaRPr lang="en-US" sz="1100" dirty="0"/>
          </a:p>
        </p:txBody>
      </p:sp>
      <p:pic>
        <p:nvPicPr>
          <p:cNvPr id="8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7" y="3266420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7" y="2029917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7" y="3923211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7" y="4580002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7" y="5236793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8" y="2324538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Марки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8" y="2878064"/>
            <a:ext cx="401810" cy="3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Результаты реализации проектов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Результаты реализации проектов</a:t>
            </a:r>
            <a:endParaRPr lang="en-US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866752" y="2127904"/>
            <a:ext cx="8730175" cy="4307080"/>
          </a:xfrm>
          <a:prstGeom prst="rect">
            <a:avLst/>
          </a:prstGeom>
        </p:spPr>
        <p:txBody>
          <a:bodyPr vert="horz" lIns="0" tIns="0" rIns="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Информация о результатах реализации научных проектов размещается на портале НИУ ВШЭ </a:t>
            </a:r>
            <a:r>
              <a:rPr lang="ru-RU" sz="1400" dirty="0"/>
              <a:t>на странице Базового подразделения и на странице Научного партнера</a:t>
            </a:r>
            <a:r>
              <a:rPr lang="ru-RU" dirty="0"/>
              <a:t> </a:t>
            </a:r>
            <a:endParaRPr lang="ru-R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руководители </a:t>
            </a:r>
            <a:r>
              <a:rPr lang="ru-RU" dirty="0"/>
              <a:t>Базового подразделения и Научного партнера отвечают за своевременное наполнение страниц информацией о ходе реализации проектов </a:t>
            </a:r>
            <a:endParaRPr lang="en-US" sz="1100" dirty="0"/>
          </a:p>
          <a:p>
            <a:pPr lvl="1"/>
            <a:r>
              <a:rPr lang="ru-RU" sz="1400" dirty="0"/>
              <a:t>В рамках реализации научных проектов участники Конкурса представляют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ежегодные отчеты о проделанной научно-исследовательской работе и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отчеты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о выполнении показателей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эффективности</a:t>
            </a:r>
            <a:endParaRPr lang="ru-RU" sz="1400" b="1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Оценка эффективности реализации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научных проектов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проводится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 на основании предоставленных отчетов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ежегодно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в два этапа: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на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заседаниях </a:t>
            </a:r>
            <a:r>
              <a:rPr lang="ru-RU" sz="1400" dirty="0"/>
              <a:t>ученых советов кампусов, заседаниях научных комиссий профильных факультетов </a:t>
            </a:r>
            <a:endParaRPr lang="ru-RU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на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заседании Комитета </a:t>
            </a:r>
            <a:r>
              <a:rPr lang="ru-RU" sz="1400" dirty="0"/>
              <a:t>по передовым научным исследованиям НИУ ВШЭ </a:t>
            </a:r>
          </a:p>
          <a:p>
            <a:pPr lvl="1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итогам 3-х лет реализации научных проектов проводится итоговая экспертная оценка </a:t>
            </a:r>
            <a:r>
              <a:rPr lang="ru-RU" sz="1400" dirty="0"/>
              <a:t>эффективности </a:t>
            </a:r>
            <a:endParaRPr lang="ru-RU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с </a:t>
            </a:r>
            <a:r>
              <a:rPr lang="ru-RU" dirty="0"/>
              <a:t>учетом выполнения утвержденных показателей, плана научно-исследовательских работ, учета замечаний и рекомендаций членов ученых советов кампусов, обозначенных в ходе ежегодной оценки эффективности реализации проекта </a:t>
            </a:r>
            <a:endParaRPr lang="en-US" sz="1100" dirty="0"/>
          </a:p>
          <a:p>
            <a:pPr lvl="1"/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В случае успешного прохождения экспертизы проект может быть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продлен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результаты </a:t>
            </a:r>
            <a:r>
              <a:rPr lang="ru-RU" dirty="0"/>
              <a:t>экспертизы рассматриваются на заседании Комитета в установленном в НИУ ВШЭ порядке </a:t>
            </a:r>
          </a:p>
        </p:txBody>
      </p:sp>
      <p:pic>
        <p:nvPicPr>
          <p:cNvPr id="4106" name="Picture 10" descr="Добавить список – Бесплатные иконки: 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7" y="3088877"/>
            <a:ext cx="430323" cy="4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Веб-сайт – Бесплатные иконки: интерфей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2103336"/>
            <a:ext cx="354377" cy="4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Совещание иконка - фото и картинки abrakadabra.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0" y="3881170"/>
            <a:ext cx="549195" cy="3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Оценка – Бесплатные иконки: файлы и пап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5" y="4843230"/>
            <a:ext cx="528424" cy="48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Хорошие отзывы – Бесплатные иконки: интерфей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5" y="5727404"/>
            <a:ext cx="433321" cy="4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/>
            <a:r>
              <a:rPr lang="ru-RU" b="1" dirty="0"/>
              <a:t>Порядок финансирования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167" y="2098328"/>
            <a:ext cx="5245561" cy="4349809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Победителям (Базовому подразделению и Научному партнеру) выделяется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финансирование на реализацию научного проекта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на период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с 01.01.2023 по 31.12.2025 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ежегодный размер не более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4 млн рублей на Базовое подразделение и 4 млн рублей на Научного партнера 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ru-RU" dirty="0"/>
              <a:t>Участники Конкурса самостоятельно определяют размер запрашиваемого финансирования (учитывая установленные ограничения</a:t>
            </a:r>
            <a:r>
              <a:rPr lang="ru-RU" dirty="0" smtClean="0"/>
              <a:t>)</a:t>
            </a:r>
          </a:p>
          <a:p>
            <a:pPr lvl="1"/>
            <a:endParaRPr lang="ru-RU" sz="1100" dirty="0"/>
          </a:p>
          <a:p>
            <a:pPr lvl="1"/>
            <a:endParaRPr lang="en-US" sz="1100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развития перспективных научных исследований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b="1" dirty="0"/>
              <a:t>Конкурс проектов на выполнение фундаментальных научных исследований распределёнными </a:t>
            </a:r>
            <a:r>
              <a:rPr lang="ru-RU" b="1" dirty="0" err="1"/>
              <a:t>межкампусными</a:t>
            </a:r>
            <a:r>
              <a:rPr lang="ru-RU" b="1" dirty="0"/>
              <a:t> научными подразделениями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Порядок финансирования</a:t>
            </a:r>
            <a:endParaRPr lang="en-US" dirty="0"/>
          </a:p>
          <a:p>
            <a:pPr lvl="0"/>
            <a:endParaRPr lang="en-US" dirty="0"/>
          </a:p>
          <a:p>
            <a:endParaRPr lang="ru-RU" dirty="0"/>
          </a:p>
        </p:txBody>
      </p:sp>
      <p:pic>
        <p:nvPicPr>
          <p:cNvPr id="2056" name="Picture 8" descr="Монеты клипарт (42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4" y="2031140"/>
            <a:ext cx="613085" cy="5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Монеты клипарт (42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34" y="2034237"/>
            <a:ext cx="594287" cy="5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Восклицание – Бесплатные иконки: зна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91" y="3637477"/>
            <a:ext cx="332871" cy="3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 txBox="1">
            <a:spLocks/>
          </p:cNvSpPr>
          <p:nvPr/>
        </p:nvSpPr>
        <p:spPr>
          <a:xfrm>
            <a:off x="6224963" y="2098327"/>
            <a:ext cx="5527765" cy="434980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Кампус НИУ ВШЭ / факультет НИУ ВШЭ </a:t>
            </a:r>
            <a:r>
              <a:rPr lang="ru-RU" dirty="0" smtClean="0"/>
              <a:t>и иное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подразделение, в структуре которого создано Базовое подразделение и будет создано Научное подразделение, может выделить на реализацию научного проекта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дополнительное финансирование из собственных средств </a:t>
            </a:r>
            <a:r>
              <a:rPr lang="ru-RU" dirty="0" smtClean="0"/>
              <a:t>кампуса / факультета / подразделения. Выделение дополнительного финансирования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подтверждается письмом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за подписью уполномоченного руководителя.</a:t>
            </a:r>
          </a:p>
          <a:p>
            <a:pPr lvl="1"/>
            <a:r>
              <a:rPr lang="ru-RU" b="1" dirty="0" err="1" smtClean="0"/>
              <a:t>Софинансирование</a:t>
            </a:r>
            <a:r>
              <a:rPr lang="ru-RU" b="1" dirty="0" smtClean="0"/>
              <a:t> проектов рассматривается как дополнительное конкурентное преимущество.</a:t>
            </a:r>
            <a:endParaRPr lang="en-US" b="1" dirty="0" smtClean="0"/>
          </a:p>
          <a:p>
            <a:pPr lvl="1"/>
            <a:endParaRPr lang="en-US" sz="11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0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96afe77-3acb-4328-97fc-408e1bde3ecd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9875bd71-cde8-496c-a136-433f55d5e6d0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4332</TotalTime>
  <Words>2343</Words>
  <Application>Microsoft Office PowerPoint</Application>
  <PresentationFormat>Широкоэкранный</PresentationFormat>
  <Paragraphs>269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HSE Sans</vt:lpstr>
      <vt:lpstr>Times New Roman</vt:lpstr>
      <vt:lpstr>Wingdings</vt:lpstr>
      <vt:lpstr>Office Theme</vt:lpstr>
      <vt:lpstr>Конкурс проектов на выполнение фундаментальных научных исследований распределёнными межкампусными научными подразделениями НИУ ВШЭ</vt:lpstr>
      <vt:lpstr>Содержание</vt:lpstr>
      <vt:lpstr>Общие положения  </vt:lpstr>
      <vt:lpstr>Участники Конкурса </vt:lpstr>
      <vt:lpstr>Участники Конкурса </vt:lpstr>
      <vt:lpstr>Условия участия в Конкурсе </vt:lpstr>
      <vt:lpstr>Условия реализации проектов </vt:lpstr>
      <vt:lpstr>Результаты реализации проектов </vt:lpstr>
      <vt:lpstr>Порядок финансирования</vt:lpstr>
      <vt:lpstr>Порядок финансирования</vt:lpstr>
      <vt:lpstr>Расходы на участие в Конкурсе </vt:lpstr>
      <vt:lpstr>Содержание заявки на участие в Конкурсе </vt:lpstr>
      <vt:lpstr>Подача заявки на участие в Конкурсе</vt:lpstr>
      <vt:lpstr>Рассмотрение заявок на участие в Конкурсе</vt:lpstr>
      <vt:lpstr>Подведение итогов Конкурса Определение победителя </vt:lpstr>
      <vt:lpstr>Критерии оценки заявок 1   </vt:lpstr>
      <vt:lpstr>Критерии оценки заявок 2  </vt:lpstr>
      <vt:lpstr>Критерии оценки заявок 3  </vt:lpstr>
      <vt:lpstr>Всех ждём на Конкурс!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Администратор</cp:lastModifiedBy>
  <cp:revision>80</cp:revision>
  <cp:lastPrinted>2021-11-11T13:08:42Z</cp:lastPrinted>
  <dcterms:created xsi:type="dcterms:W3CDTF">2021-11-11T08:52:47Z</dcterms:created>
  <dcterms:modified xsi:type="dcterms:W3CDTF">2022-09-27T10:29:54Z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