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4" r:id="rId7"/>
    <p:sldId id="262" r:id="rId8"/>
    <p:sldId id="263" r:id="rId9"/>
  </p:sldIdLst>
  <p:sldSz cx="18288000" cy="10287000"/>
  <p:notesSz cx="6858000" cy="9144000"/>
  <p:embeddedFontLst>
    <p:embeddedFont>
      <p:font typeface="Lato" panose="020B0604020202020204" charset="0"/>
      <p:regular r:id="rId10"/>
      <p:bold r:id="rId11"/>
      <p:italic r:id="rId12"/>
      <p:boldItalic r:id="rId13"/>
    </p:embeddedFont>
    <p:embeddedFont>
      <p:font typeface="Lato Bold" panose="020B0604020202020204" charset="0"/>
      <p:regular r:id="rId14"/>
    </p:embeddedFont>
    <p:embeddedFont>
      <p:font typeface="Montserrat Semi-Bold Bold" panose="020B0604020202020204" charset="-52"/>
      <p:regular r:id="rId15"/>
    </p:embeddedFon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 Semi-Bold" panose="020B0604020202020204" charset="-5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10" Type="http://schemas.openxmlformats.org/officeDocument/2006/relationships/image" Target="../media/image10.jp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3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9.png"/><Relationship Id="rId4" Type="http://schemas.openxmlformats.org/officeDocument/2006/relationships/image" Target="../media/image4.sv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856031" y="5143500"/>
            <a:ext cx="3433286" cy="5143500"/>
          </a:xfrm>
          <a:prstGeom prst="rect">
            <a:avLst/>
          </a:prstGeom>
          <a:solidFill>
            <a:srgbClr val="0050F5"/>
          </a:solidFill>
          <a:effectLst>
            <a:outerShdw blurRad="50800" dist="50800" dir="5400000" algn="ctr" rotWithShape="0">
              <a:schemeClr val="bg2"/>
            </a:outerShdw>
          </a:effectLst>
        </p:spPr>
      </p:sp>
      <p:sp>
        <p:nvSpPr>
          <p:cNvPr id="3" name="AutoShape 3"/>
          <p:cNvSpPr/>
          <p:nvPr/>
        </p:nvSpPr>
        <p:spPr>
          <a:xfrm>
            <a:off x="14854714" y="0"/>
            <a:ext cx="3433286" cy="5143500"/>
          </a:xfrm>
          <a:prstGeom prst="rect">
            <a:avLst/>
          </a:prstGeom>
          <a:solidFill>
            <a:srgbClr val="FE4C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27314" y="849729"/>
            <a:ext cx="3444043" cy="34440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12531" y="5143500"/>
            <a:ext cx="5143500" cy="5143500"/>
          </a:xfrm>
          <a:prstGeom prst="rect">
            <a:avLst/>
          </a:prstGeom>
          <a:effectLst>
            <a:outerShdw blurRad="50800" dist="50800" dir="5400000" algn="ctr" rotWithShape="0">
              <a:schemeClr val="bg2"/>
            </a:outerShdw>
          </a:effectLst>
        </p:spPr>
      </p:pic>
      <p:sp>
        <p:nvSpPr>
          <p:cNvPr id="6" name="TextBox 6"/>
          <p:cNvSpPr txBox="1"/>
          <p:nvPr/>
        </p:nvSpPr>
        <p:spPr>
          <a:xfrm>
            <a:off x="1028700" y="3122309"/>
            <a:ext cx="13389636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68"/>
              </a:lnSpc>
            </a:pPr>
            <a:r>
              <a:rPr lang="en-US" sz="11062" dirty="0">
                <a:solidFill>
                  <a:srgbClr val="000000"/>
                </a:solidFill>
                <a:latin typeface="Montserrat Semi-Bold Bold"/>
              </a:rPr>
              <a:t>"</a:t>
            </a:r>
            <a:r>
              <a:rPr lang="en-US" sz="11062" dirty="0" err="1">
                <a:solidFill>
                  <a:srgbClr val="000000"/>
                </a:solidFill>
                <a:latin typeface="Montserrat Semi-Bold Bold"/>
              </a:rPr>
              <a:t>Точка</a:t>
            </a:r>
            <a:r>
              <a:rPr lang="en-US" sz="11062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11062" dirty="0" err="1">
                <a:solidFill>
                  <a:srgbClr val="000000"/>
                </a:solidFill>
                <a:latin typeface="Montserrat Semi-Bold Bold"/>
              </a:rPr>
              <a:t>входа</a:t>
            </a:r>
            <a:r>
              <a:rPr lang="en-US" sz="11062" dirty="0">
                <a:solidFill>
                  <a:srgbClr val="000000"/>
                </a:solidFill>
                <a:latin typeface="Montserrat Semi-Bold Bold"/>
              </a:rPr>
              <a:t>"</a:t>
            </a:r>
          </a:p>
          <a:p>
            <a:pPr>
              <a:lnSpc>
                <a:spcPts val="4943"/>
              </a:lnSpc>
            </a:pPr>
            <a:r>
              <a:rPr lang="ru-RU" sz="3600" dirty="0">
                <a:solidFill>
                  <a:srgbClr val="000000"/>
                </a:solidFill>
                <a:latin typeface="Montserrat Semi-Bold Bold"/>
              </a:rPr>
              <a:t>        ВХОЖДЕНИЕ </a:t>
            </a:r>
            <a:r>
              <a:rPr lang="en-US" sz="3600" dirty="0">
                <a:solidFill>
                  <a:srgbClr val="000000"/>
                </a:solidFill>
                <a:latin typeface="Montserrat Semi-Bold Bold"/>
              </a:rPr>
              <a:t>НОВ</a:t>
            </a:r>
            <a:r>
              <a:rPr lang="ru-RU" sz="3600" dirty="0">
                <a:solidFill>
                  <a:srgbClr val="000000"/>
                </a:solidFill>
                <a:latin typeface="Montserrat Semi-Bold Bold"/>
              </a:rPr>
              <a:t>ЫХ</a:t>
            </a:r>
            <a:r>
              <a:rPr lang="en-US" sz="3600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Montserrat Semi-Bold Bold"/>
              </a:rPr>
              <a:t>СОТРУДНИКОВ в НИУ ВШЭ</a:t>
            </a:r>
            <a:endParaRPr lang="en-US" sz="36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1000" y="9715500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857349" y="7436703"/>
            <a:ext cx="2850297" cy="285029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128307" y="422343"/>
            <a:ext cx="3433286" cy="40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  <a:spcBef>
                <a:spcPct val="0"/>
              </a:spcBef>
            </a:pPr>
            <a:r>
              <a:rPr lang="en-US" sz="2750" dirty="0">
                <a:solidFill>
                  <a:srgbClr val="000000"/>
                </a:solidFill>
                <a:latin typeface="Lato"/>
              </a:rPr>
              <a:t>1/</a:t>
            </a:r>
            <a:r>
              <a:rPr lang="ru-RU" sz="2750" dirty="0">
                <a:solidFill>
                  <a:srgbClr val="000000"/>
                </a:solidFill>
                <a:latin typeface="Lato"/>
              </a:rPr>
              <a:t>8</a:t>
            </a:r>
            <a:endParaRPr lang="en-US" sz="2750" dirty="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92" t="5854" r="6795" b="20068"/>
          <a:stretch>
            <a:fillRect/>
          </a:stretch>
        </p:blipFill>
        <p:spPr>
          <a:xfrm>
            <a:off x="2370678" y="2053258"/>
            <a:ext cx="1880546" cy="241537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01598" y="532707"/>
            <a:ext cx="8468331" cy="11825328"/>
            <a:chOff x="-50800" y="87314"/>
            <a:chExt cx="11291108" cy="15767104"/>
          </a:xfrm>
        </p:grpSpPr>
        <p:sp>
          <p:nvSpPr>
            <p:cNvPr id="4" name="TextBox 4"/>
            <p:cNvSpPr txBox="1"/>
            <p:nvPr/>
          </p:nvSpPr>
          <p:spPr>
            <a:xfrm>
              <a:off x="0" y="87314"/>
              <a:ext cx="11240308" cy="1633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45"/>
                </a:lnSpc>
              </a:pPr>
              <a:r>
                <a:rPr lang="ru-RU" sz="6800" dirty="0">
                  <a:solidFill>
                    <a:srgbClr val="000000"/>
                  </a:solidFill>
                  <a:latin typeface="Montserrat Semi-Bold Bold"/>
                </a:rPr>
                <a:t>О проекте</a:t>
              </a:r>
              <a:endParaRPr lang="en-US" sz="68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50800" y="2832397"/>
              <a:ext cx="11240308" cy="3402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95"/>
                </a:lnSpc>
              </a:pPr>
              <a:endParaRPr lang="en-US" sz="1400" dirty="0">
                <a:solidFill>
                  <a:srgbClr val="000000"/>
                </a:solidFill>
                <a:latin typeface="Lato"/>
              </a:endParaRPr>
            </a:p>
            <a:p>
              <a:pPr marL="342900" indent="-342900">
                <a:lnSpc>
                  <a:spcPts val="3095"/>
                </a:lnSpc>
                <a:buFont typeface="Arial" panose="020B0604020202020204" pitchFamily="34" charset="0"/>
                <a:buChar char="•"/>
              </a:pPr>
              <a:r>
                <a:rPr lang="ru-RU" sz="2399" dirty="0">
                  <a:solidFill>
                    <a:srgbClr val="000000"/>
                  </a:solidFill>
                  <a:latin typeface="Lato"/>
                </a:rPr>
                <a:t>ПЕРЕВОД ЧАСТНЫХ ПРАКТИК ПОДРАЗДЕЛЕНИЙ В ТЕХНОЛОГИЮ, ЕДИНУЮ ДЛЯ ВСЕГО УНИВЕРСИТЕТА</a:t>
              </a:r>
            </a:p>
            <a:p>
              <a:pPr marL="342900" indent="-342900">
                <a:lnSpc>
                  <a:spcPts val="3095"/>
                </a:lnSpc>
                <a:buFont typeface="Arial" panose="020B0604020202020204" pitchFamily="34" charset="0"/>
                <a:buChar char="•"/>
              </a:pPr>
              <a:endParaRPr lang="en-US" sz="2399" dirty="0">
                <a:solidFill>
                  <a:srgbClr val="000000"/>
                </a:solidFill>
                <a:latin typeface="Lato"/>
              </a:endParaRPr>
            </a:p>
            <a:p>
              <a:pPr marL="342900" indent="-342900">
                <a:lnSpc>
                  <a:spcPts val="3095"/>
                </a:lnSpc>
                <a:buFont typeface="Arial" panose="020B0604020202020204" pitchFamily="34" charset="0"/>
                <a:buChar char="•"/>
              </a:pPr>
              <a:r>
                <a:rPr lang="en-US" sz="2399" dirty="0">
                  <a:solidFill>
                    <a:srgbClr val="000000"/>
                  </a:solidFill>
                  <a:latin typeface="Lato"/>
                </a:rPr>
                <a:t>ПОШАГОВАЯ </a:t>
              </a:r>
              <a:r>
                <a:rPr lang="ru-RU" sz="2399" dirty="0">
                  <a:solidFill>
                    <a:srgbClr val="000000"/>
                  </a:solidFill>
                  <a:latin typeface="Lato"/>
                </a:rPr>
                <a:t>В</a:t>
              </a:r>
              <a:r>
                <a:rPr lang="en-US" sz="2399" dirty="0">
                  <a:solidFill>
                    <a:srgbClr val="000000"/>
                  </a:solidFill>
                  <a:latin typeface="Lato"/>
                </a:rPr>
                <a:t>ХОД</a:t>
              </a:r>
              <a:r>
                <a:rPr lang="ru-RU" sz="2399" dirty="0" err="1">
                  <a:solidFill>
                    <a:srgbClr val="000000"/>
                  </a:solidFill>
                  <a:latin typeface="Lato"/>
                </a:rPr>
                <a:t>илка</a:t>
              </a:r>
              <a:r>
                <a:rPr lang="ru-RU" sz="2399" dirty="0">
                  <a:solidFill>
                    <a:srgbClr val="000000"/>
                  </a:solidFill>
                  <a:latin typeface="Lato"/>
                </a:rPr>
                <a:t> ДЛЯ КОМФОРТНОЙ ОРИЕНТАЦИИ В НОВОЙ СРЕДЕ</a:t>
              </a:r>
              <a:endParaRPr lang="en-US" sz="1200" dirty="0">
                <a:solidFill>
                  <a:srgbClr val="000000"/>
                </a:solidFill>
                <a:latin typeface="Montserrat Semi-Bold"/>
              </a:endParaRPr>
            </a:p>
            <a:p>
              <a:pPr>
                <a:lnSpc>
                  <a:spcPts val="1320"/>
                </a:lnSpc>
              </a:pPr>
              <a:endParaRPr lang="en-US" sz="1200" dirty="0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644002"/>
              <a:ext cx="11240308" cy="2210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1680"/>
                </a:lnSpc>
              </a:pPr>
              <a:endParaRPr/>
            </a:p>
            <a:p>
              <a:pPr>
                <a:lnSpc>
                  <a:spcPts val="315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2370678" y="4423936"/>
            <a:ext cx="1880546" cy="5863064"/>
          </a:xfrm>
          <a:prstGeom prst="rect">
            <a:avLst/>
          </a:prstGeom>
          <a:solidFill>
            <a:srgbClr val="FFDF2B"/>
          </a:solidFill>
        </p:spPr>
      </p:sp>
      <p:sp>
        <p:nvSpPr>
          <p:cNvPr id="8" name="AutoShape 8"/>
          <p:cNvSpPr/>
          <p:nvPr/>
        </p:nvSpPr>
        <p:spPr>
          <a:xfrm>
            <a:off x="0" y="4423936"/>
            <a:ext cx="2370678" cy="5863064"/>
          </a:xfrm>
          <a:prstGeom prst="rect">
            <a:avLst/>
          </a:prstGeom>
          <a:solidFill>
            <a:srgbClr val="FE4C00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2370678" y="8406454"/>
            <a:ext cx="1880546" cy="18805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053258"/>
            <a:ext cx="2370678" cy="23706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59582" y="5863908"/>
            <a:ext cx="1437900" cy="29122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840" r="62362" b="75502"/>
          <a:stretch>
            <a:fillRect/>
          </a:stretch>
        </p:blipFill>
        <p:spPr>
          <a:xfrm>
            <a:off x="13250879" y="3005387"/>
            <a:ext cx="4723922" cy="23487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 r="85265" b="62076"/>
          <a:stretch>
            <a:fillRect/>
          </a:stretch>
        </p:blipFill>
        <p:spPr>
          <a:xfrm>
            <a:off x="13581465" y="6317320"/>
            <a:ext cx="994134" cy="180839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6830272" y="486271"/>
            <a:ext cx="631677" cy="372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6"/>
              </a:lnSpc>
            </a:pPr>
            <a:r>
              <a:rPr lang="en-US" sz="2569" spc="128" dirty="0">
                <a:solidFill>
                  <a:srgbClr val="000000"/>
                </a:solidFill>
                <a:latin typeface="Lato"/>
              </a:rPr>
              <a:t>2/</a:t>
            </a:r>
            <a:r>
              <a:rPr lang="ru-RU" sz="2569" spc="128" dirty="0">
                <a:solidFill>
                  <a:srgbClr val="000000"/>
                </a:solidFill>
                <a:latin typeface="Lato"/>
              </a:rPr>
              <a:t>8</a:t>
            </a:r>
            <a:endParaRPr lang="en-US" sz="2569" spc="128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20648" y="7770882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ЕЖЕГОДНО В НИУ ВШЭ - БОЛЕЕ 1000 НОВЫХ РАБОТНИКОВ. </a:t>
            </a:r>
          </a:p>
          <a:p>
            <a:r>
              <a:rPr lang="ru-RU" dirty="0"/>
              <a:t>59% респондентов столкнулись с трудностями во время адаптации*</a:t>
            </a:r>
          </a:p>
          <a:p>
            <a:endParaRPr lang="ru-RU" dirty="0"/>
          </a:p>
          <a:p>
            <a:r>
              <a:rPr lang="ru-RU" dirty="0"/>
              <a:t>*По данным опроса, проведенного Центром внутреннего мониторинга НИУ ВШЭ 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12573000" y="9826362"/>
            <a:ext cx="65913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19" y="2038633"/>
            <a:ext cx="1948355" cy="2385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7111" y="382079"/>
            <a:ext cx="13148476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4"/>
              </a:lnSpc>
            </a:pPr>
            <a:r>
              <a:rPr lang="ru-RU" sz="6800" dirty="0">
                <a:solidFill>
                  <a:srgbClr val="000000"/>
                </a:solidFill>
                <a:latin typeface="Montserrat Semi-Bold Bold"/>
              </a:rPr>
              <a:t>Основания для проекта</a:t>
            </a:r>
            <a:endParaRPr lang="en-US" sz="6800" dirty="0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0" y="0"/>
            <a:ext cx="1807234" cy="180723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44753" y="4961685"/>
            <a:ext cx="3382861" cy="27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8"/>
              </a:lnSpc>
            </a:pPr>
            <a:endParaRPr/>
          </a:p>
        </p:txBody>
      </p:sp>
      <p:sp>
        <p:nvSpPr>
          <p:cNvPr id="12" name="AutoShape 12"/>
          <p:cNvSpPr/>
          <p:nvPr/>
        </p:nvSpPr>
        <p:spPr>
          <a:xfrm rot="-10800000">
            <a:off x="0" y="0"/>
            <a:ext cx="3433286" cy="10287000"/>
          </a:xfrm>
          <a:prstGeom prst="rect">
            <a:avLst/>
          </a:prstGeom>
          <a:solidFill>
            <a:srgbClr val="0050F5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16907" y="6836807"/>
            <a:ext cx="3467100" cy="34332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410" y="3040176"/>
            <a:ext cx="3174467" cy="31744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0" y="0"/>
            <a:ext cx="3433286" cy="34332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113384" y="578938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ru-RU" sz="2570" dirty="0">
                <a:solidFill>
                  <a:srgbClr val="000000"/>
                </a:solidFill>
                <a:latin typeface="Lato"/>
              </a:rPr>
              <a:t>3</a:t>
            </a:r>
            <a:r>
              <a:rPr lang="en-US" sz="2570" dirty="0">
                <a:solidFill>
                  <a:srgbClr val="000000"/>
                </a:solidFill>
                <a:latin typeface="Lato"/>
              </a:rPr>
              <a:t>/</a:t>
            </a:r>
            <a:r>
              <a:rPr lang="ru-RU" sz="2570" dirty="0">
                <a:solidFill>
                  <a:srgbClr val="000000"/>
                </a:solidFill>
                <a:latin typeface="Lato"/>
              </a:rPr>
              <a:t>8</a:t>
            </a:r>
            <a:endParaRPr lang="en-US" sz="257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12496800" y="9742853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E4A9A6-D671-90C7-B2A3-0CEBF2409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1800" y="2285911"/>
            <a:ext cx="6670378" cy="36102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EFFEE-8015-6F6D-1B23-FFF572777F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95" y="2205573"/>
            <a:ext cx="4591100" cy="3314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223AA-1FAA-3E14-73CB-C1894912D6FC}"/>
              </a:ext>
            </a:extLst>
          </p:cNvPr>
          <p:cNvSpPr txBox="1"/>
          <p:nvPr/>
        </p:nvSpPr>
        <p:spPr>
          <a:xfrm>
            <a:off x="3637595" y="1476240"/>
            <a:ext cx="5584617" cy="809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2100"/>
              <a:buFont typeface="Roboto"/>
              <a:buNone/>
              <a:defRPr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</a:defRPr>
            </a:lvl1pPr>
            <a:lvl2pPr marL="914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Новому сотруднику приходится собирать разрозненную информацию из множества источников.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51A910-027D-2B3B-3250-6C67E8BF6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0512" y="5871319"/>
            <a:ext cx="6391360" cy="32347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E909E-FE2A-1C6F-D484-EA984EBC6DE1}"/>
              </a:ext>
            </a:extLst>
          </p:cNvPr>
          <p:cNvSpPr txBox="1"/>
          <p:nvPr/>
        </p:nvSpPr>
        <p:spPr>
          <a:xfrm>
            <a:off x="10661199" y="1556578"/>
            <a:ext cx="6477000" cy="77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2100"/>
              <a:buFont typeface="Roboto"/>
              <a:buNone/>
              <a:defRPr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</a:defRPr>
            </a:lvl1pPr>
            <a:lvl2pPr marL="914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Опрос новых сотрудников, проведенный ЦВМ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в 2020-2021г.г. выявил сложности вновь пришедшего сотрудника НИУ ВШЭ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939D4-7D85-7624-05FB-A65DABE5E971}"/>
              </a:ext>
            </a:extLst>
          </p:cNvPr>
          <p:cNvSpPr txBox="1"/>
          <p:nvPr/>
        </p:nvSpPr>
        <p:spPr>
          <a:xfrm>
            <a:off x="3637595" y="5759372"/>
            <a:ext cx="7023604" cy="69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2100"/>
              <a:buFont typeface="Roboto"/>
              <a:buNone/>
              <a:defRPr>
                <a:solidFill>
                  <a:schemeClr val="accent6">
                    <a:lumMod val="50000"/>
                  </a:schemeClr>
                </a:solidFill>
                <a:latin typeface="Roboto"/>
                <a:ea typeface="Roboto"/>
                <a:cs typeface="Roboto"/>
              </a:defRPr>
            </a:lvl1pPr>
            <a:lvl2pPr marL="914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2pPr>
            <a:lvl3pPr marL="1371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3pPr>
            <a:lvl4pPr marL="1828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4pPr>
            <a:lvl5pPr marL="22860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5pPr>
            <a:lvl6pPr marL="27432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6pPr>
            <a:lvl7pPr marL="32004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7pPr>
            <a:lvl8pPr marL="36576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8pPr>
            <a:lvl9pPr marL="4114800" indent="-317500" algn="ctr">
              <a:buClr>
                <a:schemeClr val="dk1"/>
              </a:buClr>
              <a:buSzPts val="2100"/>
              <a:buFont typeface="Roboto"/>
              <a:buNone/>
              <a:defRPr sz="21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9pPr>
          </a:lstStyle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Практика адаптации новых сотрудников в отдельных подразделениях НИУ ВШЭ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EA62E7D-9057-E4D8-B387-041F013F9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7111" y="6494972"/>
            <a:ext cx="6809577" cy="35525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3348" y="219472"/>
            <a:ext cx="13873314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ru-RU" sz="6600" dirty="0">
                <a:solidFill>
                  <a:srgbClr val="000000"/>
                </a:solidFill>
                <a:latin typeface="Montserrat Semi-Bold Bold"/>
              </a:rPr>
              <a:t>Опрос новых сотрудников и </a:t>
            </a:r>
          </a:p>
          <a:p>
            <a:pPr>
              <a:lnSpc>
                <a:spcPts val="8799"/>
              </a:lnSpc>
            </a:pPr>
            <a:r>
              <a:rPr lang="ru-RU" sz="6600" dirty="0">
                <a:solidFill>
                  <a:srgbClr val="000000"/>
                </a:solidFill>
                <a:latin typeface="Montserrat Semi-Bold Bold"/>
              </a:rPr>
              <a:t>их руководителей</a:t>
            </a:r>
            <a:endParaRPr lang="en-US" sz="66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5393865" y="0"/>
            <a:ext cx="2894135" cy="2145242"/>
          </a:xfrm>
          <a:prstGeom prst="rect">
            <a:avLst/>
          </a:prstGeom>
          <a:solidFill>
            <a:srgbClr val="FFDF2B"/>
          </a:solidFill>
        </p:spPr>
      </p:sp>
      <p:sp>
        <p:nvSpPr>
          <p:cNvPr id="8" name="AutoShape 8"/>
          <p:cNvSpPr/>
          <p:nvPr/>
        </p:nvSpPr>
        <p:spPr>
          <a:xfrm>
            <a:off x="16935735" y="2137832"/>
            <a:ext cx="1352265" cy="1227325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9" name="AutoShape 9"/>
          <p:cNvSpPr/>
          <p:nvPr/>
        </p:nvSpPr>
        <p:spPr>
          <a:xfrm>
            <a:off x="14570547" y="-15171"/>
            <a:ext cx="823318" cy="1337094"/>
          </a:xfrm>
          <a:prstGeom prst="rect">
            <a:avLst/>
          </a:prstGeom>
          <a:solidFill>
            <a:srgbClr val="FE4C0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4570547" y="1321924"/>
            <a:ext cx="823318" cy="82331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977804" y="462709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ru-RU" sz="2570" dirty="0">
                <a:solidFill>
                  <a:srgbClr val="000000"/>
                </a:solidFill>
                <a:latin typeface="Lato"/>
              </a:rPr>
              <a:t>4</a:t>
            </a:r>
            <a:r>
              <a:rPr lang="en-US" sz="2570" dirty="0">
                <a:solidFill>
                  <a:srgbClr val="000000"/>
                </a:solidFill>
                <a:latin typeface="Lato"/>
              </a:rPr>
              <a:t>/</a:t>
            </a:r>
            <a:r>
              <a:rPr lang="ru-RU" sz="2570" dirty="0">
                <a:solidFill>
                  <a:srgbClr val="000000"/>
                </a:solidFill>
                <a:latin typeface="Lato"/>
              </a:rPr>
              <a:t>8</a:t>
            </a:r>
            <a:endParaRPr lang="en-US" sz="257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304800" y="9715500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2CB77-5C2C-1147-F125-947BFFE7A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39" b="4290"/>
          <a:stretch/>
        </p:blipFill>
        <p:spPr>
          <a:xfrm>
            <a:off x="304800" y="2845904"/>
            <a:ext cx="8284830" cy="3868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4C4BFD-7934-4C5F-0EF7-4AEBA9619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674" y="2742929"/>
            <a:ext cx="7022556" cy="26381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F6151B-F929-8858-801C-208691154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038" y="5228757"/>
            <a:ext cx="7006192" cy="24138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9342E0-7CB4-B9D5-EB65-029324252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77" y="6714514"/>
            <a:ext cx="6349804" cy="21529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8479766"/>
            <a:ext cx="1807234" cy="18072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5568072" y="0"/>
            <a:ext cx="2719928" cy="271992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66800" y="822078"/>
            <a:ext cx="13127966" cy="603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79"/>
              </a:lnSpc>
            </a:pPr>
            <a:r>
              <a:rPr lang="ru-RU" sz="6400" dirty="0">
                <a:solidFill>
                  <a:srgbClr val="000000"/>
                </a:solidFill>
                <a:latin typeface="Montserrat Semi-Bold Bold"/>
              </a:rPr>
              <a:t>Прототип </a:t>
            </a:r>
            <a:r>
              <a:rPr lang="en-US" sz="6400" dirty="0" err="1">
                <a:solidFill>
                  <a:srgbClr val="000000"/>
                </a:solidFill>
                <a:latin typeface="Montserrat Semi-Bold Bold"/>
              </a:rPr>
              <a:t>карт</a:t>
            </a:r>
            <a:r>
              <a:rPr lang="ru-RU" sz="6400" dirty="0">
                <a:solidFill>
                  <a:srgbClr val="000000"/>
                </a:solidFill>
                <a:latin typeface="Montserrat Semi-Bold Bold"/>
              </a:rPr>
              <a:t>ы</a:t>
            </a:r>
            <a:r>
              <a:rPr lang="en-US" sz="6400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ru-RU" sz="6400" dirty="0">
                <a:solidFill>
                  <a:srgbClr val="000000"/>
                </a:solidFill>
                <a:latin typeface="Montserrat Semi-Bold Bold"/>
              </a:rPr>
              <a:t>«</a:t>
            </a:r>
            <a:r>
              <a:rPr lang="ru-RU" sz="6400" dirty="0" err="1">
                <a:solidFill>
                  <a:srgbClr val="000000"/>
                </a:solidFill>
                <a:latin typeface="Montserrat Semi-Bold Bold"/>
              </a:rPr>
              <a:t>ВХОДилка</a:t>
            </a:r>
            <a:r>
              <a:rPr lang="ru-RU" sz="6400" dirty="0">
                <a:solidFill>
                  <a:srgbClr val="000000"/>
                </a:solidFill>
                <a:latin typeface="Montserrat Semi-Bold Bold"/>
              </a:rPr>
              <a:t>»</a:t>
            </a:r>
            <a:endParaRPr lang="en-US" sz="64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259300" y="562440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ru-RU" sz="2570" dirty="0">
                <a:solidFill>
                  <a:srgbClr val="000000"/>
                </a:solidFill>
                <a:latin typeface="Lato"/>
              </a:rPr>
              <a:t>5</a:t>
            </a:r>
            <a:r>
              <a:rPr lang="en-US" sz="2570" dirty="0">
                <a:solidFill>
                  <a:srgbClr val="000000"/>
                </a:solidFill>
                <a:latin typeface="Lato"/>
              </a:rPr>
              <a:t>/8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3616" y="8058206"/>
            <a:ext cx="331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http://testlayout123456.tilda.ws/</a:t>
            </a:r>
            <a:endParaRPr lang="ru-RU" dirty="0"/>
          </a:p>
        </p:txBody>
      </p:sp>
      <p:sp>
        <p:nvSpPr>
          <p:cNvPr id="14" name="TextBox 7"/>
          <p:cNvSpPr txBox="1"/>
          <p:nvPr/>
        </p:nvSpPr>
        <p:spPr>
          <a:xfrm>
            <a:off x="1807234" y="9860350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433" y="5981700"/>
            <a:ext cx="6598992" cy="2941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EC3E6A-6347-575D-AF12-C1F56D264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65" y="1725990"/>
            <a:ext cx="7486303" cy="730371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0433E2A-562C-C991-4329-58AEA596E5A3}"/>
              </a:ext>
            </a:extLst>
          </p:cNvPr>
          <p:cNvGrpSpPr/>
          <p:nvPr/>
        </p:nvGrpSpPr>
        <p:grpSpPr>
          <a:xfrm>
            <a:off x="8581511" y="2184648"/>
            <a:ext cx="7877689" cy="6387852"/>
            <a:chOff x="8200511" y="1714500"/>
            <a:chExt cx="7877689" cy="638785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 rotWithShape="1">
            <a:blip r:embed="rId7"/>
            <a:srcRect l="25672" t="15848" r="29952" b="20183"/>
            <a:stretch/>
          </p:blipFill>
          <p:spPr>
            <a:xfrm>
              <a:off x="8200511" y="1714500"/>
              <a:ext cx="7877689" cy="63878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CDF6D7-D9C0-EE32-1479-C271DDB77847}"/>
                </a:ext>
              </a:extLst>
            </p:cNvPr>
            <p:cNvSpPr txBox="1"/>
            <p:nvPr/>
          </p:nvSpPr>
          <p:spPr>
            <a:xfrm>
              <a:off x="8855734" y="3250168"/>
              <a:ext cx="333626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https://vhodilka.vercel.app/</a:t>
              </a:r>
              <a:endParaRPr lang="ru-RU" dirty="0">
                <a:solidFill>
                  <a:schemeClr val="tx2"/>
                </a:solidFill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2C90A17-FB26-B456-F070-918F59E7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49724" y="1948272"/>
              <a:ext cx="2491126" cy="24911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9547" y="189122"/>
            <a:ext cx="9361253" cy="1068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99"/>
              </a:lnSpc>
            </a:pPr>
            <a:r>
              <a:rPr lang="ru-RU" sz="6400" dirty="0">
                <a:solidFill>
                  <a:srgbClr val="000000"/>
                </a:solidFill>
                <a:latin typeface="Montserrat Semi-Bold Bold"/>
              </a:rPr>
              <a:t>Работа прототипа</a:t>
            </a:r>
            <a:endParaRPr lang="en-US" sz="64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5393865" y="0"/>
            <a:ext cx="2894135" cy="2145242"/>
          </a:xfrm>
          <a:prstGeom prst="rect">
            <a:avLst/>
          </a:prstGeom>
          <a:solidFill>
            <a:srgbClr val="FFDF2B"/>
          </a:solidFill>
        </p:spPr>
      </p:sp>
      <p:sp>
        <p:nvSpPr>
          <p:cNvPr id="8" name="AutoShape 8"/>
          <p:cNvSpPr/>
          <p:nvPr/>
        </p:nvSpPr>
        <p:spPr>
          <a:xfrm>
            <a:off x="16935735" y="2137832"/>
            <a:ext cx="1352265" cy="1227325"/>
          </a:xfrm>
          <a:prstGeom prst="rect">
            <a:avLst/>
          </a:prstGeom>
          <a:solidFill>
            <a:srgbClr val="0050F5"/>
          </a:solidFill>
        </p:spPr>
      </p:sp>
      <p:sp>
        <p:nvSpPr>
          <p:cNvPr id="9" name="AutoShape 9"/>
          <p:cNvSpPr/>
          <p:nvPr/>
        </p:nvSpPr>
        <p:spPr>
          <a:xfrm>
            <a:off x="14570547" y="-15171"/>
            <a:ext cx="823318" cy="1337094"/>
          </a:xfrm>
          <a:prstGeom prst="rect">
            <a:avLst/>
          </a:prstGeom>
          <a:solidFill>
            <a:srgbClr val="FE4C0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4570547" y="1321924"/>
            <a:ext cx="823318" cy="82331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977804" y="462709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ru-RU" sz="2570" dirty="0">
                <a:solidFill>
                  <a:srgbClr val="000000"/>
                </a:solidFill>
                <a:latin typeface="Lato"/>
              </a:rPr>
              <a:t>6</a:t>
            </a:r>
            <a:r>
              <a:rPr lang="en-US" sz="2570" dirty="0">
                <a:solidFill>
                  <a:srgbClr val="000000"/>
                </a:solidFill>
                <a:latin typeface="Lato"/>
              </a:rPr>
              <a:t>/8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304800" y="9715500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6" name="Карта_Входилка">
            <a:hlinkClick r:id="" action="ppaction://media"/>
            <a:extLst>
              <a:ext uri="{FF2B5EF4-FFF2-40B4-BE49-F238E27FC236}">
                <a16:creationId xmlns:a16="http://schemas.microsoft.com/office/drawing/2014/main" id="{BA10FD36-6DFB-D332-3AD0-331FDBA57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76" y="1485900"/>
            <a:ext cx="13107923" cy="7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01328" y="6687820"/>
            <a:ext cx="2001328" cy="2055132"/>
          </a:xfrm>
          <a:prstGeom prst="rect">
            <a:avLst/>
          </a:prstGeom>
          <a:solidFill>
            <a:srgbClr val="FFDF2B"/>
          </a:solidFill>
        </p:spPr>
      </p:sp>
      <p:sp>
        <p:nvSpPr>
          <p:cNvPr id="7" name="AutoShape 7"/>
          <p:cNvSpPr/>
          <p:nvPr/>
        </p:nvSpPr>
        <p:spPr>
          <a:xfrm>
            <a:off x="0" y="6687820"/>
            <a:ext cx="2001328" cy="2001328"/>
          </a:xfrm>
          <a:prstGeom prst="rect">
            <a:avLst/>
          </a:prstGeom>
          <a:solidFill>
            <a:srgbClr val="0050F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2001328" y="8689149"/>
            <a:ext cx="2001328" cy="20013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689149"/>
            <a:ext cx="2001328" cy="20013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65172" t="32500" r="29195" b="57705"/>
          <a:stretch>
            <a:fillRect/>
          </a:stretch>
        </p:blipFill>
        <p:spPr>
          <a:xfrm>
            <a:off x="9895686" y="4343666"/>
            <a:ext cx="1924308" cy="18822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l="65181" t="44462" r="29261" b="45657"/>
          <a:stretch>
            <a:fillRect/>
          </a:stretch>
        </p:blipFill>
        <p:spPr>
          <a:xfrm>
            <a:off x="9103412" y="2215328"/>
            <a:ext cx="1912492" cy="19124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 l="65317" t="67835" r="28939" b="22055"/>
          <a:stretch>
            <a:fillRect/>
          </a:stretch>
        </p:blipFill>
        <p:spPr>
          <a:xfrm>
            <a:off x="4517872" y="6821947"/>
            <a:ext cx="1971679" cy="195223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753237" y="7307868"/>
            <a:ext cx="2846106" cy="115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Lato Bold"/>
              </a:rPr>
              <a:t>Жугина Светлана</a:t>
            </a:r>
          </a:p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Делопроизводитель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 algn="just">
              <a:lnSpc>
                <a:spcPts val="2000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Военный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учебный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центр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675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675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675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73422" y="223137"/>
            <a:ext cx="5344981" cy="119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58"/>
              </a:lnSpc>
              <a:spcBef>
                <a:spcPct val="0"/>
              </a:spcBef>
            </a:pPr>
            <a:r>
              <a:rPr lang="en-US" sz="6800" dirty="0" err="1">
                <a:solidFill>
                  <a:srgbClr val="000000"/>
                </a:solidFill>
                <a:latin typeface="Montserrat Semi-Bold Bold"/>
              </a:rPr>
              <a:t>Команда</a:t>
            </a:r>
            <a:endParaRPr lang="en-US" sz="6800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79610" y="2435944"/>
            <a:ext cx="536930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Lato Bold"/>
              </a:rPr>
              <a:t>Скуридина Вероника</a:t>
            </a: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Д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иректор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Lato Bold"/>
              </a:rPr>
              <a:t>Центр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визово-миграционного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сопровождения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иностранных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граждан</a:t>
            </a: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039600" y="4563552"/>
            <a:ext cx="6003818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Жолнерович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Наталья</a:t>
            </a: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 smtClean="0">
                <a:solidFill>
                  <a:srgbClr val="000000"/>
                </a:solidFill>
                <a:latin typeface="Lato Bold"/>
              </a:rPr>
              <a:t>Заместитель декана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Факультет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географии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геоинформационных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технологий</a:t>
            </a: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848059" y="4669452"/>
            <a:ext cx="5696033" cy="1270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 err="1">
                <a:solidFill>
                  <a:srgbClr val="000000"/>
                </a:solidFill>
                <a:latin typeface="Lato Bold"/>
              </a:rPr>
              <a:t>Мирск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ова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Екатерина</a:t>
            </a:r>
            <a:endParaRPr lang="ru-RU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Заместитель </a:t>
            </a:r>
            <a:r>
              <a:rPr lang="ru-RU" dirty="0" smtClean="0">
                <a:solidFill>
                  <a:srgbClr val="000000"/>
                </a:solidFill>
                <a:latin typeface="Lato Bold"/>
              </a:rPr>
              <a:t>директора</a:t>
            </a:r>
            <a:endParaRPr lang="ru-RU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Центр развития международной деятельности</a:t>
            </a: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Факультет мировой </a:t>
            </a:r>
            <a:r>
              <a:rPr lang="ru-RU" b="1" dirty="0" smtClean="0">
                <a:solidFill>
                  <a:srgbClr val="000000"/>
                </a:solidFill>
                <a:latin typeface="Lato Bold"/>
              </a:rPr>
              <a:t>экономики</a:t>
            </a:r>
            <a:r>
              <a:rPr lang="ru-RU" dirty="0" smtClean="0">
                <a:solidFill>
                  <a:srgbClr val="000000"/>
                </a:solidFill>
                <a:latin typeface="Lato Bold"/>
              </a:rPr>
              <a:t> </a:t>
            </a:r>
            <a:r>
              <a:rPr lang="ru-RU" dirty="0">
                <a:solidFill>
                  <a:srgbClr val="000000"/>
                </a:solidFill>
                <a:latin typeface="Lato Bold"/>
              </a:rPr>
              <a:t>и мировой политики</a:t>
            </a: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201400" y="2533115"/>
            <a:ext cx="3249919" cy="823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94"/>
              </a:lnSpc>
              <a:spcBef>
                <a:spcPct val="0"/>
              </a:spcBef>
            </a:pPr>
            <a:endParaRPr lang="ru-RU" dirty="0"/>
          </a:p>
          <a:p>
            <a:pPr>
              <a:lnSpc>
                <a:spcPts val="2194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Мартазинова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Карина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2194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Помощник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проректора</a:t>
            </a: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563600" y="7303763"/>
            <a:ext cx="396037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Крикова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Регина</a:t>
            </a:r>
            <a:endParaRPr lang="en-US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1999"/>
              </a:lnSpc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Lato Bold"/>
              </a:rPr>
              <a:t>Помощник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старшего</a:t>
            </a:r>
            <a:r>
              <a:rPr lang="en-US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Lato Bold"/>
              </a:rPr>
              <a:t>директора</a:t>
            </a:r>
            <a:r>
              <a:rPr lang="ru-RU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Lato Bold"/>
              </a:rPr>
              <a:t>по</a:t>
            </a:r>
            <a:r>
              <a:rPr lang="en-US" dirty="0" smtClean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ato Bold"/>
              </a:rPr>
              <a:t>коммуникациям</a:t>
            </a:r>
            <a:endParaRPr lang="en-US" dirty="0">
              <a:solidFill>
                <a:srgbClr val="000000"/>
              </a:solidFill>
              <a:latin typeface="Lat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7113384" y="578938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ru-RU" sz="2570" dirty="0">
                <a:solidFill>
                  <a:srgbClr val="000000"/>
                </a:solidFill>
                <a:latin typeface="Lato"/>
              </a:rPr>
              <a:t>7</a:t>
            </a:r>
            <a:r>
              <a:rPr lang="en-US" sz="2570" dirty="0">
                <a:solidFill>
                  <a:srgbClr val="000000"/>
                </a:solidFill>
                <a:latin typeface="Lato"/>
              </a:rPr>
              <a:t>/8</a:t>
            </a:r>
          </a:p>
        </p:txBody>
      </p:sp>
      <p:sp>
        <p:nvSpPr>
          <p:cNvPr id="31" name="TextBox 7"/>
          <p:cNvSpPr txBox="1"/>
          <p:nvPr/>
        </p:nvSpPr>
        <p:spPr>
          <a:xfrm>
            <a:off x="12417596" y="9844808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FFBA9-88E8-F6CA-20B4-BBDC3B29B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5997" y="4563552"/>
            <a:ext cx="1896265" cy="1873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6682F-4396-B718-FB51-019341A797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278" y="2332578"/>
            <a:ext cx="1749836" cy="17426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1DF5CF5-20DC-58AD-13F0-2093960B7D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652195"/>
            <a:ext cx="1949701" cy="19416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2266" y="3107491"/>
            <a:ext cx="10386298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3200"/>
              </a:lnSpc>
              <a:spcBef>
                <a:spcPct val="0"/>
              </a:spcBef>
            </a:pPr>
            <a:r>
              <a:rPr lang="en-US" sz="12000" u="none" dirty="0" err="1">
                <a:solidFill>
                  <a:srgbClr val="000000"/>
                </a:solidFill>
                <a:latin typeface="Montserrat Semi-Bold Bold"/>
              </a:rPr>
              <a:t>Спасибо</a:t>
            </a:r>
            <a:r>
              <a:rPr lang="ru-RU" sz="12000" u="none" dirty="0">
                <a:solidFill>
                  <a:srgbClr val="000000"/>
                </a:solidFill>
                <a:latin typeface="Montserrat Semi-Bold Bold"/>
              </a:rPr>
              <a:t> за внимание</a:t>
            </a:r>
            <a:r>
              <a:rPr lang="en-US" sz="12000" u="none" dirty="0">
                <a:solidFill>
                  <a:srgbClr val="000000"/>
                </a:solidFill>
                <a:latin typeface="Montserrat Semi-Bold Bold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1" y="6874033"/>
            <a:ext cx="5372100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5"/>
              </a:lnSpc>
            </a:pPr>
            <a:r>
              <a:rPr lang="en-US" sz="2500" dirty="0" err="1">
                <a:solidFill>
                  <a:srgbClr val="000000"/>
                </a:solidFill>
                <a:latin typeface="Lato Bold"/>
              </a:rPr>
              <a:t>Со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всеми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вопросами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просьбами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и </a:t>
            </a:r>
            <a:r>
              <a:rPr lang="ru-RU" sz="2500" dirty="0">
                <a:solidFill>
                  <a:srgbClr val="000000"/>
                </a:solidFill>
                <a:latin typeface="Lato Bold"/>
              </a:rPr>
              <a:t>предложениям о сотрудничестве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</a:t>
            </a:r>
            <a:endParaRPr lang="ru-RU" sz="2500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3125"/>
              </a:lnSpc>
            </a:pP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пишите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нам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Lato Bold"/>
              </a:rPr>
              <a:t>на</a:t>
            </a:r>
            <a:endParaRPr lang="en-US" sz="2500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3125"/>
              </a:lnSpc>
            </a:pPr>
            <a:r>
              <a:rPr lang="en-US" sz="2500" dirty="0">
                <a:solidFill>
                  <a:srgbClr val="000000"/>
                </a:solidFill>
                <a:latin typeface="Lato Bold"/>
              </a:rPr>
              <a:t>vskuridina@hse.ru</a:t>
            </a:r>
          </a:p>
          <a:p>
            <a:pPr>
              <a:lnSpc>
                <a:spcPts val="3124"/>
              </a:lnSpc>
            </a:pPr>
            <a:r>
              <a:rPr lang="en-US" sz="2500" dirty="0">
                <a:solidFill>
                  <a:srgbClr val="000000"/>
                </a:solidFill>
                <a:latin typeface="Lato Bold"/>
              </a:rPr>
              <a:t>+7(9</a:t>
            </a:r>
            <a:r>
              <a:rPr lang="ru-RU" sz="2500" dirty="0">
                <a:solidFill>
                  <a:srgbClr val="000000"/>
                </a:solidFill>
                <a:latin typeface="Lato Bold"/>
              </a:rPr>
              <a:t>85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)</a:t>
            </a:r>
            <a:r>
              <a:rPr lang="ru-RU" sz="2500" dirty="0">
                <a:solidFill>
                  <a:srgbClr val="000000"/>
                </a:solidFill>
                <a:latin typeface="Lato Bold"/>
              </a:rPr>
              <a:t>800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-</a:t>
            </a:r>
            <a:r>
              <a:rPr lang="ru-RU" sz="2500" dirty="0">
                <a:solidFill>
                  <a:srgbClr val="000000"/>
                </a:solidFill>
                <a:latin typeface="Lato Bold"/>
              </a:rPr>
              <a:t>93</a:t>
            </a:r>
            <a:r>
              <a:rPr lang="en-US" sz="2500" dirty="0">
                <a:solidFill>
                  <a:srgbClr val="000000"/>
                </a:solidFill>
                <a:latin typeface="Lato Bold"/>
              </a:rPr>
              <a:t>-</a:t>
            </a:r>
            <a:r>
              <a:rPr lang="ru-RU" sz="2500" dirty="0">
                <a:solidFill>
                  <a:srgbClr val="000000"/>
                </a:solidFill>
                <a:latin typeface="Lato Bold"/>
              </a:rPr>
              <a:t>71</a:t>
            </a:r>
            <a:endParaRPr lang="en-US" sz="2500" dirty="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3124"/>
              </a:lnSpc>
            </a:pPr>
            <a:endParaRPr lang="en-US" sz="2500" dirty="0">
              <a:solidFill>
                <a:srgbClr val="000000"/>
              </a:solidFill>
              <a:latin typeface="Lato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7890" t="7136" r="27761" b="2185"/>
          <a:stretch>
            <a:fillRect/>
          </a:stretch>
        </p:blipFill>
        <p:spPr>
          <a:xfrm>
            <a:off x="11421428" y="0"/>
            <a:ext cx="3426857" cy="51435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848284" y="0"/>
            <a:ext cx="3433286" cy="5143500"/>
          </a:xfrm>
          <a:prstGeom prst="rect">
            <a:avLst/>
          </a:prstGeom>
          <a:solidFill>
            <a:srgbClr val="FFDF2B"/>
          </a:solidFill>
        </p:spPr>
      </p:sp>
      <p:sp>
        <p:nvSpPr>
          <p:cNvPr id="6" name="AutoShape 6"/>
          <p:cNvSpPr/>
          <p:nvPr/>
        </p:nvSpPr>
        <p:spPr>
          <a:xfrm>
            <a:off x="11421428" y="5143500"/>
            <a:ext cx="3433286" cy="5143500"/>
          </a:xfrm>
          <a:prstGeom prst="rect">
            <a:avLst/>
          </a:prstGeom>
          <a:solidFill>
            <a:srgbClr val="0050F5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4854714" y="5143500"/>
            <a:ext cx="3433286" cy="34332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13684" y="5143500"/>
            <a:ext cx="3241030" cy="32410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5614930" y="1615323"/>
            <a:ext cx="1912854" cy="191285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113384" y="578938"/>
            <a:ext cx="562992" cy="37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7"/>
              </a:lnSpc>
            </a:pPr>
            <a:r>
              <a:rPr lang="en-US" sz="2570" dirty="0">
                <a:solidFill>
                  <a:srgbClr val="000000"/>
                </a:solidFill>
                <a:latin typeface="Lato"/>
              </a:rPr>
              <a:t>8/8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304800" y="9671211"/>
            <a:ext cx="6591300" cy="30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000" spc="119" dirty="0">
                <a:solidFill>
                  <a:srgbClr val="000000"/>
                </a:solidFill>
                <a:latin typeface="Lato"/>
              </a:rPr>
              <a:t>ПРОЕКТ АКР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: ТОЧКА ВХОДА,</a:t>
            </a:r>
            <a:r>
              <a:rPr lang="en-US" sz="2000" spc="119" dirty="0">
                <a:solidFill>
                  <a:srgbClr val="000000"/>
                </a:solidFill>
                <a:latin typeface="Lato"/>
              </a:rPr>
              <a:t> 2021</a:t>
            </a:r>
            <a:r>
              <a:rPr lang="ru-RU" sz="2000" spc="119" dirty="0">
                <a:solidFill>
                  <a:srgbClr val="000000"/>
                </a:solidFill>
                <a:latin typeface="Lato"/>
              </a:rPr>
              <a:t>-2022</a:t>
            </a:r>
            <a:endParaRPr lang="en-US" sz="2000" spc="119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68" y="-70687"/>
            <a:ext cx="3957146" cy="528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283</Words>
  <Application>Microsoft Office PowerPoint</Application>
  <PresentationFormat>Произвольный</PresentationFormat>
  <Paragraphs>71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Lato</vt:lpstr>
      <vt:lpstr>Arial</vt:lpstr>
      <vt:lpstr>Lato Bold</vt:lpstr>
      <vt:lpstr>Montserrat Semi-Bold Bold</vt:lpstr>
      <vt:lpstr>Roboto</vt:lpstr>
      <vt:lpstr>Calibri</vt:lpstr>
      <vt:lpstr>Montserrat Semi-Bold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"Точка входа" для новых сотрудников НИУ ВШЭ</dc:title>
  <dc:creator>Жугина Светлана Викторовна</dc:creator>
  <cp:lastModifiedBy>Мирскова Екатерина Алексеевна</cp:lastModifiedBy>
  <cp:revision>37</cp:revision>
  <dcterms:created xsi:type="dcterms:W3CDTF">2006-08-16T00:00:00Z</dcterms:created>
  <dcterms:modified xsi:type="dcterms:W3CDTF">2023-01-31T09:27:11Z</dcterms:modified>
  <dc:identifier>DAEyg8dt3dA</dc:identifier>
</cp:coreProperties>
</file>