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5" r:id="rId3"/>
    <p:sldId id="305" r:id="rId4"/>
    <p:sldId id="260" r:id="rId5"/>
    <p:sldId id="276" r:id="rId6"/>
    <p:sldId id="308" r:id="rId7"/>
    <p:sldId id="309" r:id="rId8"/>
    <p:sldId id="327" r:id="rId9"/>
    <p:sldId id="326" r:id="rId10"/>
    <p:sldId id="329" r:id="rId11"/>
    <p:sldId id="328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8" r:id="rId20"/>
    <p:sldId id="337" r:id="rId21"/>
    <p:sldId id="340" r:id="rId22"/>
    <p:sldId id="341" r:id="rId23"/>
    <p:sldId id="342" r:id="rId24"/>
    <p:sldId id="343" r:id="rId25"/>
    <p:sldId id="33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0033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3.emf"/><Relationship Id="rId7" Type="http://schemas.openxmlformats.org/officeDocument/2006/relationships/image" Target="../media/image27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Relationship Id="rId9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9A79A-EBB5-4464-BD72-52766BE6CE60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61224-AB11-4B98-8258-8010B3885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1F106-0714-45BD-A1E9-63270E74FD1A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99E96-F7B7-4400-9758-881CA3B1F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8B2DE-80E2-41C3-B27E-321F3B090B75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2F237-FF49-47EE-8CF2-F72FC4309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40F0-1E37-481A-98DE-44C228AB1F8A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0339-3F7E-4F51-BAF0-629932720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1E4D-2CAF-4574-BACF-F64744FE3294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71E83-683B-4251-BDA5-CF75340B7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93186-68B0-482F-BE4B-BE513F877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26854-432A-47CE-A508-BF3BA054644A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A2806-D0CC-4505-806D-25F4B2663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69C2A-BC3D-4F28-9687-4BF5106312C2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66D9A-955F-4CEC-B85C-2193F99D9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EEC71-B51F-49D7-BBEA-30C9373C6813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D3E45-85B6-4F83-B268-C0A62C113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002CB-7C44-4D41-B9AA-50C95F193E85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F7AC4-ECD4-4393-A9A9-6F3D6F212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B0094-759E-443A-9D02-583314C7241D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EA81D-985A-49D1-A774-8862B00F5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328A2-E2AA-48CA-BA5B-56D9227AD47A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37B11-3705-46D9-A19E-0656505F2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7ECFA-916B-4ECA-910F-E5D56F61D04A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1060-E625-4AD6-B308-F9BB476D7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37FB-2A02-4EF5-98BF-B28638C3D94B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9A777-D1C3-491D-A7C3-700AC2FDD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682357-B7F0-473A-BF6E-B476D372B629}" type="datetimeFigureOut">
              <a:rPr lang="ru-RU"/>
              <a:pPr>
                <a:defRPr/>
              </a:pPr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C28BA1-E4F6-480E-A2B3-3F8B24CAA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6.sldx"/><Relationship Id="rId3" Type="http://schemas.openxmlformats.org/officeDocument/2006/relationships/package" Target="../embeddings/______Microsoft_Office_PowerPoint1.sldx"/><Relationship Id="rId7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4.sldx"/><Relationship Id="rId11" Type="http://schemas.openxmlformats.org/officeDocument/2006/relationships/package" Target="../embeddings/______Microsoft_Office_PowerPoint9.sldx"/><Relationship Id="rId5" Type="http://schemas.openxmlformats.org/officeDocument/2006/relationships/package" Target="../embeddings/______Microsoft_Office_PowerPoint3.sldx"/><Relationship Id="rId10" Type="http://schemas.openxmlformats.org/officeDocument/2006/relationships/package" Target="../embeddings/______Microsoft_Office_PowerPoint8.sldx"/><Relationship Id="rId4" Type="http://schemas.openxmlformats.org/officeDocument/2006/relationships/package" Target="../embeddings/______Microsoft_Office_PowerPoint2.sldx"/><Relationship Id="rId9" Type="http://schemas.openxmlformats.org/officeDocument/2006/relationships/package" Target="../embeddings/______Microsoft_Office_PowerPoint7.sld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8888" y="1052513"/>
            <a:ext cx="7273925" cy="18002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6000" b="1" i="1" dirty="0">
              <a:solidFill>
                <a:schemeClr val="accent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375" y="4581525"/>
            <a:ext cx="3744913" cy="108108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1600" i="1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7" name="Рисунок 6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85852" y="548680"/>
            <a:ext cx="76786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Повышение интереса к изучению предмета посредством проектной деятельности учащихся.</a:t>
            </a:r>
            <a:endParaRPr lang="ru-RU" sz="4000" dirty="0"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17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428736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/>
              <a:t>Я знаю, для чего мне надо то, что я познаю</a:t>
            </a:r>
            <a:r>
              <a:rPr lang="ru-RU" sz="4400" b="1" i="1" dirty="0" smtClean="0"/>
              <a:t>.</a:t>
            </a:r>
          </a:p>
          <a:p>
            <a:endParaRPr lang="ru-RU" sz="4400" b="1" i="1" dirty="0" smtClean="0"/>
          </a:p>
          <a:p>
            <a:r>
              <a:rPr lang="ru-RU" sz="4400" b="1" i="1" dirty="0" smtClean="0"/>
              <a:t> </a:t>
            </a:r>
            <a:r>
              <a:rPr lang="ru-RU" sz="4400" b="1" i="1" dirty="0" smtClean="0"/>
              <a:t>Я знаю, где и как эти знания </a:t>
            </a:r>
            <a:r>
              <a:rPr lang="ru-RU" sz="4400" b="1" i="1" dirty="0" smtClean="0"/>
              <a:t>применить.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ru-RU" dirty="0" err="1" smtClean="0"/>
              <a:t>Метапредметность</a:t>
            </a:r>
            <a:r>
              <a:rPr lang="ru-RU" dirty="0" smtClean="0"/>
              <a:t>: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071546"/>
            <a:ext cx="8001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/>
              <a:t>Ученики смогут овладеть всеми ключевыми компетенциями школьника</a:t>
            </a:r>
            <a:r>
              <a:rPr lang="ru-RU" sz="2800" dirty="0" smtClean="0"/>
              <a:t>: </a:t>
            </a:r>
            <a:br>
              <a:rPr lang="ru-RU" sz="2800" dirty="0" smtClean="0"/>
            </a:br>
            <a:r>
              <a:rPr lang="ru-RU" sz="2800" dirty="0" smtClean="0"/>
              <a:t>• коммуникативной, </a:t>
            </a:r>
            <a:br>
              <a:rPr lang="ru-RU" sz="2800" dirty="0" smtClean="0"/>
            </a:br>
            <a:r>
              <a:rPr lang="ru-RU" sz="2800" dirty="0" smtClean="0"/>
              <a:t>• </a:t>
            </a:r>
            <a:r>
              <a:rPr lang="ru-RU" sz="2800" dirty="0" err="1" smtClean="0"/>
              <a:t>культуроведческой</a:t>
            </a:r>
            <a:r>
              <a:rPr lang="ru-RU" sz="2800" dirty="0" smtClean="0"/>
              <a:t>, </a:t>
            </a:r>
            <a:br>
              <a:rPr lang="ru-RU" sz="2800" dirty="0" smtClean="0"/>
            </a:br>
            <a:r>
              <a:rPr lang="ru-RU" sz="2800" dirty="0" smtClean="0"/>
              <a:t>• информационной, </a:t>
            </a:r>
            <a:br>
              <a:rPr lang="ru-RU" sz="2800" dirty="0" smtClean="0"/>
            </a:br>
            <a:r>
              <a:rPr lang="ru-RU" sz="2800" dirty="0" smtClean="0"/>
              <a:t>• языковой, </a:t>
            </a:r>
            <a:br>
              <a:rPr lang="ru-RU" sz="2800" dirty="0" smtClean="0"/>
            </a:br>
            <a:r>
              <a:rPr lang="ru-RU" sz="2800" dirty="0" smtClean="0"/>
              <a:t>• исследовательской, </a:t>
            </a:r>
            <a:br>
              <a:rPr lang="ru-RU" sz="2800" dirty="0" smtClean="0"/>
            </a:br>
            <a:r>
              <a:rPr lang="ru-RU" sz="2800" dirty="0" smtClean="0"/>
              <a:t>что позволит им не только успешно выдержать выпускные испытания, но и стать востребованными специалистами, занять достойное место в обществе.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642918"/>
            <a:ext cx="4543428" cy="5483245"/>
          </a:xfrm>
        </p:spPr>
        <p:txBody>
          <a:bodyPr/>
          <a:lstStyle/>
          <a:p>
            <a:r>
              <a:rPr lang="ru-RU" u="sng" dirty="0" smtClean="0"/>
              <a:t>Творческий проект </a:t>
            </a:r>
            <a:r>
              <a:rPr lang="ru-RU" dirty="0" smtClean="0"/>
              <a:t>– это желание читать, думать, спорить, анализировать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 своей практике провожу творческие зачёты, используя при этом проектную деятельность. Одним из таких примеров является зачёт после изучения темы «Комедия Н.В.Гоголя «Ревизор».</a:t>
            </a:r>
          </a:p>
          <a:p>
            <a:endParaRPr lang="ru-RU" dirty="0"/>
          </a:p>
        </p:txBody>
      </p:sp>
      <p:pic>
        <p:nvPicPr>
          <p:cNvPr id="5" name="Содержимое 4" descr="I:\продукт\tvRCzJ14J8s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dirty="0" smtClean="0"/>
              <a:t>      Литературный </a:t>
            </a:r>
            <a:r>
              <a:rPr lang="ru-RU" sz="2800" dirty="0" smtClean="0"/>
              <a:t>вечер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/>
              <a:t>    «</a:t>
            </a:r>
            <a:r>
              <a:rPr lang="ru-RU" sz="2800" dirty="0" smtClean="0"/>
              <a:t>О вы, служительницы музы!..», 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85860"/>
            <a:ext cx="4286280" cy="4840303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/>
              <a:t>Проектная деятельность </a:t>
            </a:r>
            <a:r>
              <a:rPr lang="ru-RU" sz="2400" dirty="0" smtClean="0"/>
              <a:t>на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уроках </a:t>
            </a:r>
            <a:r>
              <a:rPr lang="ru-RU" sz="2400" dirty="0" smtClean="0"/>
              <a:t>литературы позволяет </a:t>
            </a:r>
            <a:endParaRPr lang="ru-RU" sz="2400" dirty="0" smtClean="0"/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приблизить </a:t>
            </a:r>
            <a:r>
              <a:rPr lang="ru-RU" sz="2400" dirty="0" smtClean="0"/>
              <a:t>этот </a:t>
            </a:r>
            <a:r>
              <a:rPr lang="ru-RU" sz="2400" dirty="0" smtClean="0"/>
              <a:t>школьный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предмет </a:t>
            </a:r>
            <a:r>
              <a:rPr lang="ru-RU" sz="2400" dirty="0" smtClean="0"/>
              <a:t>к жизни, </a:t>
            </a:r>
            <a:r>
              <a:rPr lang="ru-RU" sz="2400" dirty="0" smtClean="0"/>
              <a:t>дает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возможность </a:t>
            </a:r>
            <a:r>
              <a:rPr lang="ru-RU" sz="2400" dirty="0" smtClean="0"/>
              <a:t>познать все </a:t>
            </a:r>
            <a:endParaRPr lang="ru-RU" sz="2400" dirty="0" smtClean="0"/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многообразие литературных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сокровищ, но самое </a:t>
            </a:r>
            <a:r>
              <a:rPr lang="ru-RU" sz="2400" dirty="0" smtClean="0"/>
              <a:t>главное–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мотивировать </a:t>
            </a:r>
            <a:r>
              <a:rPr lang="ru-RU" sz="2400" dirty="0" smtClean="0"/>
              <a:t>ребят на </a:t>
            </a:r>
            <a:endParaRPr lang="ru-RU" sz="2400" dirty="0" smtClean="0"/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самостоятельное осознанное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чтение совершенно </a:t>
            </a:r>
            <a:r>
              <a:rPr lang="ru-RU" sz="2400" dirty="0" smtClean="0"/>
              <a:t>разных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произведений, вошедших </a:t>
            </a:r>
            <a:r>
              <a:rPr lang="ru-RU" sz="2400" dirty="0" smtClean="0"/>
              <a:t>в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сокровищницу </a:t>
            </a:r>
            <a:r>
              <a:rPr lang="ru-RU" sz="2400" dirty="0" smtClean="0"/>
              <a:t>мировой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литературы.</a:t>
            </a:r>
            <a:endParaRPr lang="ru-RU" sz="24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85860"/>
            <a:ext cx="425767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857256"/>
          </a:xfrm>
        </p:spPr>
        <p:txBody>
          <a:bodyPr/>
          <a:lstStyle/>
          <a:p>
            <a:r>
              <a:rPr lang="ru-RU" sz="2400" dirty="0" smtClean="0"/>
              <a:t>Проектно-исследовательская деятельность обучающихся  предполагает наличие основных этапов: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00034" y="1214422"/>
            <a:ext cx="84296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Постановка проблемы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целеполагание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71472" y="1714488"/>
            <a:ext cx="5214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Планирование работы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500034" y="2285992"/>
            <a:ext cx="86439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Подготовка продукта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00034" y="2643182"/>
            <a:ext cx="45186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Выбор формы презентации.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500034" y="3071810"/>
            <a:ext cx="38300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Презентация продукта.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71472" y="3500438"/>
            <a:ext cx="22250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Рефлексия.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/>
          <a:lstStyle/>
          <a:p>
            <a:r>
              <a:rPr lang="ru-RU" sz="2400" dirty="0" smtClean="0"/>
              <a:t>Интересен информационный проект, направленный на сбор информации о каком-то объекте, явлении с целью анализа, </a:t>
            </a:r>
            <a:r>
              <a:rPr lang="ru-RU" sz="2400" dirty="0" smtClean="0"/>
              <a:t>обобщения.</a:t>
            </a:r>
            <a:endParaRPr lang="ru-RU" sz="2400" dirty="0"/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857224" y="2000240"/>
          <a:ext cx="1485900" cy="1357322"/>
        </p:xfrm>
        <a:graphic>
          <a:graphicData uri="http://schemas.openxmlformats.org/presentationml/2006/ole">
            <p:oleObj spid="_x0000_s48129" name="Слайд" r:id="rId3" imgW="4570501" imgH="3427618" progId="PowerPoint.Slide.12">
              <p:embed/>
            </p:oleObj>
          </a:graphicData>
        </a:graphic>
      </p:graphicFrame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2786050" y="1928802"/>
          <a:ext cx="1524000" cy="1500198"/>
        </p:xfrm>
        <a:graphic>
          <a:graphicData uri="http://schemas.openxmlformats.org/presentationml/2006/ole">
            <p:oleObj spid="_x0000_s48131" name="Слайд" r:id="rId4" imgW="4570501" imgH="3427618" progId="PowerPoint.Slide.12">
              <p:embed/>
            </p:oleObj>
          </a:graphicData>
        </a:graphic>
      </p:graphicFrame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4714876" y="1928802"/>
          <a:ext cx="1514475" cy="1428760"/>
        </p:xfrm>
        <a:graphic>
          <a:graphicData uri="http://schemas.openxmlformats.org/presentationml/2006/ole">
            <p:oleObj spid="_x0000_s48133" name="Слайд" r:id="rId5" imgW="4570501" imgH="3427618" progId="PowerPoint.Slide.12">
              <p:embed/>
            </p:oleObj>
          </a:graphicData>
        </a:graphic>
      </p:graphicFrame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6858016" y="1857364"/>
          <a:ext cx="1514475" cy="1428760"/>
        </p:xfrm>
        <a:graphic>
          <a:graphicData uri="http://schemas.openxmlformats.org/presentationml/2006/ole">
            <p:oleObj spid="_x0000_s48135" name="Слайд" r:id="rId6" imgW="4570501" imgH="3427618" progId="PowerPoint.Slide.12">
              <p:embed/>
            </p:oleObj>
          </a:graphicData>
        </a:graphic>
      </p:graphicFrame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1000100" y="3643314"/>
          <a:ext cx="1171575" cy="1285884"/>
        </p:xfrm>
        <a:graphic>
          <a:graphicData uri="http://schemas.openxmlformats.org/presentationml/2006/ole">
            <p:oleObj spid="_x0000_s48137" name="Слайд" r:id="rId7" imgW="4570501" imgH="3427618" progId="PowerPoint.Slide.12">
              <p:embed/>
            </p:oleObj>
          </a:graphicData>
        </a:graphic>
      </p:graphicFrame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2357422" y="4357694"/>
          <a:ext cx="1162050" cy="1285884"/>
        </p:xfrm>
        <a:graphic>
          <a:graphicData uri="http://schemas.openxmlformats.org/presentationml/2006/ole">
            <p:oleObj spid="_x0000_s48139" name="Слайд" r:id="rId8" imgW="4570501" imgH="3427618" progId="PowerPoint.Slide.12">
              <p:embed/>
            </p:oleObj>
          </a:graphicData>
        </a:graphic>
      </p:graphicFrame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41" name="Object 13"/>
          <p:cNvGraphicFramePr>
            <a:graphicFrameLocks noChangeAspect="1"/>
          </p:cNvGraphicFramePr>
          <p:nvPr/>
        </p:nvGraphicFramePr>
        <p:xfrm>
          <a:off x="3786182" y="3643314"/>
          <a:ext cx="1162050" cy="1214446"/>
        </p:xfrm>
        <a:graphic>
          <a:graphicData uri="http://schemas.openxmlformats.org/presentationml/2006/ole">
            <p:oleObj spid="_x0000_s48141" name="Слайд" r:id="rId9" imgW="4570501" imgH="3427618" progId="PowerPoint.Slide.12">
              <p:embed/>
            </p:oleObj>
          </a:graphicData>
        </a:graphic>
      </p:graphicFrame>
      <p:sp>
        <p:nvSpPr>
          <p:cNvPr id="4814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43" name="Object 15"/>
          <p:cNvGraphicFramePr>
            <a:graphicFrameLocks noChangeAspect="1"/>
          </p:cNvGraphicFramePr>
          <p:nvPr/>
        </p:nvGraphicFramePr>
        <p:xfrm>
          <a:off x="5214942" y="4429132"/>
          <a:ext cx="1190625" cy="1214446"/>
        </p:xfrm>
        <a:graphic>
          <a:graphicData uri="http://schemas.openxmlformats.org/presentationml/2006/ole">
            <p:oleObj spid="_x0000_s48143" name="Слайд" r:id="rId10" imgW="4570501" imgH="3427618" progId="PowerPoint.Slide.12">
              <p:embed/>
            </p:oleObj>
          </a:graphicData>
        </a:graphic>
      </p:graphicFrame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8145" name="Object 17"/>
          <p:cNvGraphicFramePr>
            <a:graphicFrameLocks noChangeAspect="1"/>
          </p:cNvGraphicFramePr>
          <p:nvPr/>
        </p:nvGraphicFramePr>
        <p:xfrm>
          <a:off x="6929454" y="3571876"/>
          <a:ext cx="1238250" cy="1428760"/>
        </p:xfrm>
        <a:graphic>
          <a:graphicData uri="http://schemas.openxmlformats.org/presentationml/2006/ole">
            <p:oleObj spid="_x0000_s48145" name="Слайд" r:id="rId11" imgW="4570501" imgH="3427618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8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81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8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81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81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8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48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481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481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500042"/>
          <a:ext cx="8072493" cy="5857916"/>
        </p:xfrm>
        <a:graphic>
          <a:graphicData uri="http://schemas.openxmlformats.org/drawingml/2006/table">
            <a:tbl>
              <a:tblPr/>
              <a:tblGrid>
                <a:gridCol w="4035825"/>
                <a:gridCol w="4036668"/>
              </a:tblGrid>
              <a:tr h="3905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cs typeface="Times New Roman"/>
                        </a:rPr>
                        <a:t>Вертикальная композиция</a:t>
                      </a:r>
                      <a:endParaRPr lang="ru-RU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cs typeface="Times New Roman"/>
                        </a:rPr>
                        <a:t>Горизонтальная композиция</a:t>
                      </a:r>
                      <a:endParaRPr lang="ru-RU" sz="20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7388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Фотографии гг. </a:t>
                      </a: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Муром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Рязань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Памятник Петру и </a:t>
                      </a: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Февронии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День любви и верности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Титульный лист произведения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Икона св. Петра и </a:t>
                      </a:r>
                      <a:r>
                        <a:rPr lang="ru-RU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Февронии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Ермолай</a:t>
                      </a: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Еразм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Ткацкий станок, иллюстрация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Бортник, иллюстрация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Иллюстрации к произведению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р. Ока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Церковь Воздвижения животворящего креста, г. Муром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Церковь пречистой Богородицы, г. Муром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Ромашки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Книги с произведением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Заяц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Мазь на основе хлебной закваски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Лен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Полено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Ветки березы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Хлебные крошки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Мед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Вышивка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Деревянная посуда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Феврония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:\продукт\9ac4c9f8-e281-4dea-a556-da4fb50d3f6a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591050"/>
            <a:ext cx="3071834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642910" y="571480"/>
            <a:ext cx="807249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Феврония – главная героиня «Повести о житии новых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муромских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святых чудотворцев, благоверного и преподобного, и достойного похвалы князя Петра, названного во иночестве Давидом, и достойной похвалы княгини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названной во иночестве Евфросинией. Благослови, Отче». Автором повести был священнослужитель, церковный писатель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Ермолай-Еразм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современник Ивана Грозного. Он получил от московского митрополита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Макария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задание написать житие святых Петра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Есть предположение, что прототипы – Петр и Феврония – исторические лица, княжившие в Муроме в начале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XIII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века и умершие в 1228 году.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Петр, брат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муромского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князя Павла, в смертельной схватке победил змея, искушавшего на блуд княгиню, но кровь оборотня-змея обрызгала тело Петра, и оно покрылось язвами. Узнали, что в Рязанской земле много лекарей, и отправили туда дружинников. Один из них завернул в деревню Ласково, вошел в один из домов и увидел необычную девушку. Она ткала за станком, а перед ней играл заяц. На все вопросы девушка отвечала загадками.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Только потом дружинник узнал, что ее зовут Феврония и что она – дочь крестьянина, промышляющего себе на жизнь бортничеством. Узнав о княжеском недуге, девушка предложила свою помощь с одним условием – князь Петр должен жениться на ней. Петр не воспринял всерьез слова крестьянской девушки.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Феврония велела княжеским слугам затопить баню и дала князю мазь на хлебной закваске со словами: «…после бани пусть мажет по всему телу свои язвы и струпья, но один струп пусть оставит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непомазанным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И будет здоров!» Князь Петр в то время решил испытать девушку на мудрость. Он отправил ей пучок льна с просьбой изготовить ему рубашку и полотенце, пока он моется в бане. Девушка в ответ просит его из полена сделать ей ткацкий станок и все принадлежности.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Князь последовал советам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наутро был здоров, но не хотел жениться на простолюдинке и вернулся в Муром. Но от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ненамазанного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струпа по телу опять пошли язвы, и Петр опять поехал с поклоном к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теперь уже с твердым намерением жениться на ней. Так Феврония стала княгиней. К этому времени в Муроме умер князь Павел, и Петр стал самодержавным правителем в Муроме.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000108"/>
            <a:ext cx="81439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Невзлюбили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Февронию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боярские жены. «Ведь они из-за стола княжеского каждый раз не по чину выходит. Перед тем как встать, всегда собирает она со скатерти крошки, как голодная!» – доносили они князю. Решил князь поверить жену, смахнувшую крошки себе в кулак, разжал ее руку, а там оказалась благоуханная смирна и фимиам.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Тогда решили бояре изгнать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Февронию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но княгиня не могла оставить своего мужа. И Петр оставил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муромский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престол. Бояре собрали для них суда и отправили их по реке Оке. По дороге суда останавливали на ночлег, рубили деревья и разводили костры. Каждый раз Феврония подходила к срубленным березам, благословляла их, и утром на них шумела листва.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Однако без героев в Муроме начались междоусобицы. Прибыло к героям великое посольство с просьбой вернуться в город и править в нем. Герои согласились и правили там до скончания своих дней. Незадолго до смерти приняли они монашеский постриг, прося бога даровать им смерть в один час. Перед самой кончиной Феврония вышивала, Петр ожидал ее. Герои умерли 20 июня.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Петр и Феврония завещали похоронить в одном гробу. Но церковные служители разделили их, решив похоронить князя в соборной церкви пречистой Богородицы, а княгиню – в загородном женском монастыре, в церкви Воздвижения животворящего креста. Но каждое утро тела упокоившихся находили вместе. Тогда не стали их разлучать и погребли в соборе Рождества Богородицы.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Герои были канонизированы. Как свидетельствует автор, всякий, кто с верою приходит к гробнице с их мощами, получает исцеление. Петр и Феврония считаются покровителями счастливого супружества. Ежегодно 8 июля празднуется День любви, семьи и верности, символ праздника – ромашка. Торжества проходят 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муромской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земле, где чтят своих земляков. В городе поставили им памятник – работа скульптора …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Древнерусская «Повесть о Петре и </a:t>
            </a:r>
            <a:r>
              <a:rPr lang="ru-RU" b="0" dirty="0" err="1" smtClean="0"/>
              <a:t>Февронии</a:t>
            </a:r>
            <a:r>
              <a:rPr lang="ru-RU" b="0" dirty="0" smtClean="0"/>
              <a:t>» и ее кинематографические интерпретации</a:t>
            </a:r>
            <a:endParaRPr lang="ru-RU" b="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Выполнили ученицы 7В класса</a:t>
            </a:r>
          </a:p>
          <a:p>
            <a:pPr algn="r"/>
            <a:r>
              <a:rPr lang="ru-RU" dirty="0" smtClean="0"/>
              <a:t>Ахметова Лейла</a:t>
            </a:r>
          </a:p>
          <a:p>
            <a:pPr algn="r"/>
            <a:r>
              <a:rPr lang="ru-RU" dirty="0" err="1" smtClean="0"/>
              <a:t>Чурбанова</a:t>
            </a:r>
            <a:r>
              <a:rPr lang="ru-RU" dirty="0" smtClean="0"/>
              <a:t> Дарья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021289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6070982"/>
            <a:ext cx="432048" cy="4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83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Повышение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интереса к изучению предмета посредством проектной деятельности учащихся.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dirty="0" err="1" smtClean="0"/>
              <a:t>Полянцева</a:t>
            </a:r>
            <a:r>
              <a:rPr lang="ru-RU" dirty="0" smtClean="0"/>
              <a:t> Наталья Васильевна – учитель русского языка и литературы МАОУ «Гимназия №76»</a:t>
            </a:r>
            <a:endParaRPr lang="ru-RU" dirty="0"/>
          </a:p>
        </p:txBody>
      </p:sp>
      <p:pic>
        <p:nvPicPr>
          <p:cNvPr id="1026" name="Picture 2" descr="C:\Users\Наталья\Pictures\2iGjzJwgJG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3274314" cy="4614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714348" y="1285860"/>
          <a:ext cx="7858180" cy="4929222"/>
        </p:xfrm>
        <a:graphic>
          <a:graphicData uri="http://schemas.openxmlformats.org/presentationml/2006/ole">
            <p:oleObj spid="_x0000_s52225" name="Слайд" r:id="rId3" imgW="4570501" imgH="3427618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2753215"/>
              </p:ext>
            </p:extLst>
          </p:nvPr>
        </p:nvGraphicFramePr>
        <p:xfrm>
          <a:off x="395536" y="142852"/>
          <a:ext cx="8424936" cy="6501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411"/>
                <a:gridCol w="3237229"/>
                <a:gridCol w="2664296"/>
              </a:tblGrid>
              <a:tr h="63973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Оригинал повести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Мультфильм</a:t>
                      </a:r>
                      <a:r>
                        <a:rPr lang="ru-RU" sz="1400" baseline="0" dirty="0" smtClean="0"/>
                        <a:t> 2017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Мультфильм 2008</a:t>
                      </a:r>
                      <a:endParaRPr lang="ru-RU" sz="1400" dirty="0"/>
                    </a:p>
                  </a:txBody>
                  <a:tcPr/>
                </a:tc>
              </a:tr>
              <a:tr h="129732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Колдун превращается только в Павла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Колдун может принимать почти любые облики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Змей</a:t>
                      </a:r>
                      <a:r>
                        <a:rPr lang="ru-RU" sz="1400" baseline="0" dirty="0" smtClean="0"/>
                        <a:t> превращается только в Павла</a:t>
                      </a:r>
                      <a:endParaRPr lang="ru-RU" sz="1400" dirty="0"/>
                    </a:p>
                  </a:txBody>
                  <a:tcPr/>
                </a:tc>
              </a:tr>
              <a:tr h="11581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Присутствует момент про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то, как хоронили святых в разных могилах, а</a:t>
                      </a:r>
                      <a:r>
                        <a:rPr lang="ru-RU" sz="1400" baseline="0" dirty="0" smtClean="0"/>
                        <a:t> находили в одной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Отсутствует момент про то, как хоронили святых в разных могилах, а находили в одной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Отсутствует момент про то, как хоронили святых в разных могилах, а находили в одной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11581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Присутствует</a:t>
                      </a:r>
                      <a:r>
                        <a:rPr lang="ru-RU" sz="1400" baseline="0" dirty="0" smtClean="0"/>
                        <a:t> момент с попутчиком, влюбившимся в </a:t>
                      </a:r>
                      <a:r>
                        <a:rPr lang="ru-RU" sz="1400" baseline="0" dirty="0" err="1" smtClean="0"/>
                        <a:t>Февронию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Отсутствует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момент с попутчиком, влюбившимся в </a:t>
                      </a:r>
                      <a:r>
                        <a:rPr lang="ru-RU" sz="1400" dirty="0" err="1" smtClean="0"/>
                        <a:t>Февронию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/>
                        <a:t>Присутсвует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момент с попутчиком, влюбившимся в </a:t>
                      </a:r>
                      <a:r>
                        <a:rPr lang="ru-RU" sz="1400" dirty="0" err="1" smtClean="0"/>
                        <a:t>Февронию</a:t>
                      </a:r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5779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Меньше сказочных</a:t>
                      </a:r>
                      <a:r>
                        <a:rPr lang="ru-RU" sz="1400" baseline="0" dirty="0" smtClean="0"/>
                        <a:t> элементов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Больше сказочных элементов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Больше сказочных моментов</a:t>
                      </a:r>
                      <a:endParaRPr lang="ru-RU" sz="1400" dirty="0"/>
                    </a:p>
                  </a:txBody>
                  <a:tcPr/>
                </a:tc>
              </a:tr>
              <a:tr h="9448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Присутствует момент противостояния Петра и </a:t>
                      </a:r>
                      <a:r>
                        <a:rPr lang="ru-RU" sz="1400" dirty="0" err="1" smtClean="0"/>
                        <a:t>Февронии</a:t>
                      </a:r>
                      <a:r>
                        <a:rPr lang="ru-RU" sz="1400" dirty="0" smtClean="0"/>
                        <a:t> с куском льна и ткацким станком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Момент</a:t>
                      </a:r>
                      <a:r>
                        <a:rPr lang="ru-RU" sz="1400" baseline="0" dirty="0" smtClean="0"/>
                        <a:t> противостояния Петра и </a:t>
                      </a:r>
                      <a:r>
                        <a:rPr lang="ru-RU" sz="1400" baseline="0" dirty="0" err="1" smtClean="0"/>
                        <a:t>Февронии</a:t>
                      </a:r>
                      <a:r>
                        <a:rPr lang="ru-RU" sz="1400" baseline="0" dirty="0" smtClean="0"/>
                        <a:t> с куском льна и ткацким станком свели до одной шутки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Отсутствует момент противостояния Петра</a:t>
                      </a:r>
                      <a:r>
                        <a:rPr lang="ru-RU" sz="1400" baseline="0" dirty="0" smtClean="0"/>
                        <a:t> и </a:t>
                      </a:r>
                      <a:r>
                        <a:rPr lang="ru-RU" sz="1400" baseline="0" dirty="0" err="1" smtClean="0"/>
                        <a:t>Февронии</a:t>
                      </a:r>
                      <a:r>
                        <a:rPr lang="ru-RU" sz="1400" baseline="0" dirty="0" smtClean="0"/>
                        <a:t> с куском льна и ткацким станком</a:t>
                      </a:r>
                      <a:endParaRPr lang="ru-RU" sz="1400" dirty="0"/>
                    </a:p>
                  </a:txBody>
                  <a:tcPr/>
                </a:tc>
              </a:tr>
              <a:tr h="724718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 колдуна 3 жизни благодаря</a:t>
                      </a:r>
                      <a:r>
                        <a:rPr lang="ru-RU" sz="1400" baseline="0" dirty="0" smtClean="0"/>
                        <a:t> его амулету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349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666312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142984"/>
            <a:ext cx="8429684" cy="481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Существует </a:t>
            </a:r>
            <a:r>
              <a:rPr lang="ru-RU" dirty="0" smtClean="0"/>
              <a:t>два мультфильма, основанных на «Повести о Петре и </a:t>
            </a:r>
            <a:r>
              <a:rPr lang="ru-RU" dirty="0" err="1" smtClean="0"/>
              <a:t>Февронии</a:t>
            </a:r>
            <a:r>
              <a:rPr lang="ru-RU" dirty="0" smtClean="0"/>
              <a:t>». Но тем не менее, они отличаются от оригинальной версии сказа в интерпретации</a:t>
            </a:r>
          </a:p>
          <a:p>
            <a:pPr>
              <a:buNone/>
            </a:pPr>
            <a:r>
              <a:rPr lang="ru-RU" dirty="0" smtClean="0"/>
              <a:t>   отдельных </a:t>
            </a:r>
            <a:r>
              <a:rPr lang="ru-RU" dirty="0" smtClean="0"/>
              <a:t>эпизодов, но главное остаётся во всех трёх произведениях – герои представлены высоконравственными, честными личностями.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6070982"/>
            <a:ext cx="432048" cy="4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6021289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765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Таблица </a:t>
            </a:r>
            <a:r>
              <a:rPr lang="ru-RU" sz="2400" dirty="0" smtClean="0"/>
              <a:t>для оценивания устных выступлений одноклассников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214427"/>
          <a:ext cx="8143932" cy="5244558"/>
        </p:xfrm>
        <a:graphic>
          <a:graphicData uri="http://schemas.openxmlformats.org/drawingml/2006/table">
            <a:tbl>
              <a:tblPr/>
              <a:tblGrid>
                <a:gridCol w="1428760"/>
                <a:gridCol w="1143008"/>
                <a:gridCol w="4572032"/>
                <a:gridCol w="1000132"/>
              </a:tblGrid>
              <a:tr h="5987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Критерии оценки доклада и презентации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Критерии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баллов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Структура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количество слайдов соответствует содержанию и продолжительности выступления (для 7-минутного выступления рекомендуется использовать не более 10 слайдов)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наличие титульного слайда и слайда с выводами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4 баллов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Наглядность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иллюстрации хорошего качества, с четким изображением, текст легко читается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используются средства наглядности информации (таблицы, схемы, графики и т. д.)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4 баллов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7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Дизайн и настройка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оформление слайдов соответствует теме, не препятствует восприятию содержания, для всех слайдов презентации используется один и тот же шаблон оформления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2 баллов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Содержание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презентация отражает основные этапы исследования (проблема, цель, гипотеза, ход работы, выводы, ресурсы)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содержит полную, понятную информацию по теме работы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орфографическая и пунктуационная грамотность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6 баллов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2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Требования к выступлению </a:t>
                      </a:r>
                      <a:endParaRPr lang="ru-RU" sz="120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выступающий свободно владеет содержанием, ясно и грамотно излагает материал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выступающий свободно и корректно отвечает на вопросы и замечания аудитории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выступающий точно укладывается в рамки регламента (7 минут)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6 баллов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87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Максимальный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балл 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22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балла</a:t>
                      </a:r>
                      <a:endParaRPr lang="ru-RU" sz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540" marR="605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/>
          <a:lstStyle/>
          <a:p>
            <a:pPr lvl="0"/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же такое учебный проект?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642910" y="1142985"/>
            <a:ext cx="8143932" cy="4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это форма организации совместной деятельности учителя и обучающихся, совокупность приёмов и действий в их определённой последовательности, направленной на достижение поставленной цели - решение конкретной проблемы, значимой для обучающихся и оформленной в виде конечного продукта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404664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357298"/>
            <a:ext cx="7358114" cy="3743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3200" i="1" dirty="0" smtClean="0"/>
              <a:t>Известно</a:t>
            </a:r>
            <a:r>
              <a:rPr lang="ru-RU" sz="3200" i="1" dirty="0" smtClean="0"/>
              <a:t>, что формирование любых личностных новообразований − умений, способностей, личностных качеств − возможно лишь в </a:t>
            </a:r>
            <a:r>
              <a:rPr lang="ru-RU" sz="3200" i="1" dirty="0" smtClean="0"/>
              <a:t>деятельности.</a:t>
            </a:r>
          </a:p>
          <a:p>
            <a:pPr algn="r"/>
            <a:r>
              <a:rPr lang="ru-RU" sz="3200" i="1" dirty="0" smtClean="0"/>
              <a:t> Л.С</a:t>
            </a:r>
            <a:r>
              <a:rPr lang="ru-RU" sz="3200" i="1" dirty="0" smtClean="0"/>
              <a:t>. </a:t>
            </a:r>
            <a:r>
              <a:rPr lang="ru-RU" sz="3200" i="1" dirty="0" err="1" smtClean="0"/>
              <a:t>Выготский</a:t>
            </a:r>
            <a:endParaRPr lang="ru-RU" sz="3200" i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43042" y="500042"/>
            <a:ext cx="67151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/>
              <a:t>Читательский дневник</a:t>
            </a:r>
            <a:r>
              <a:rPr lang="ru-RU" sz="2800" dirty="0" smtClean="0"/>
              <a:t>  - один из способов привлечения школьников к систематическому чтению. </a:t>
            </a:r>
            <a:endParaRPr lang="ru-RU" sz="28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786050" y="1857364"/>
            <a:ext cx="592935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Создание современного читательского дневника школьниками помогает: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развитию информационной грамотности подростков школьного возраста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воспитанию их информационной культуры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приобретению навыков сетевого общения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формированию умений самостоятельного отбора информации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творческой самореализации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684213" y="3429000"/>
            <a:ext cx="79914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 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7" name="Рисунок 6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87624" y="1412776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/>
              <a:t>. </a:t>
            </a:r>
            <a:endParaRPr lang="ru-RU" sz="3200" i="1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14414" y="500042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Каким может быть читательский дневник?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:\продукт\фото ЧТ\57a58c1d-2647-4e79-8e9b-b18ccf58d98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57298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:\продукт\фото ЧТ\56621b4c-0c50-49b0-8d9b-8e93e3deb69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714488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:\продукт\фото ЧТ\986faa2e-ea04-4f11-abc9-1ab24a723de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428868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:\продукт\фото ЧТ\824ef95e-44bd-49a6-9109-f6e59c0341f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214818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:\продукт\фото ЧТ\05d678fb-e7e9-4dcf-97b1-de00990d3ea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4214818"/>
            <a:ext cx="314327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548680"/>
            <a:ext cx="8172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+mn-lt"/>
              </a:rPr>
              <a:t>".</a:t>
            </a:r>
            <a:r>
              <a:rPr lang="ru-RU" sz="4400" b="1" i="1" dirty="0" smtClean="0">
                <a:latin typeface="+mn-lt"/>
              </a:rPr>
              <a:t/>
            </a:r>
            <a:br>
              <a:rPr lang="ru-RU" sz="4400" b="1" i="1" dirty="0" smtClean="0">
                <a:latin typeface="+mn-lt"/>
              </a:rPr>
            </a:br>
            <a:endParaRPr lang="ru-RU" sz="4400" b="1" i="1" dirty="0">
              <a:latin typeface="+mn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14480" y="571481"/>
            <a:ext cx="6500826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же может найти отражение в читательском дневнике?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:\продукт\фото ЧТ\5179bdb5-5b4e-4aa6-a403-c6c026c071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50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:\продукт\фото ЧТ\acccbb8d-19e1-4d52-8458-679cc33801c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000504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572000" y="1643050"/>
            <a:ext cx="4143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Личные впечатления владельца дневника о прочитанной книге, список любимых, уже прочитанных или тех, что планируется к прочтению. 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044"/>
            <a:ext cx="9144000" cy="6861044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42910" y="523221"/>
            <a:ext cx="82153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Для чего нужно заполнять читательский дневник?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85852" y="928670"/>
            <a:ext cx="74295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Ведение читательских записей дает ребенку следующие преимущества: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Становится шпаргалкой.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Улучшает память.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Систематизирует информацию и упорядочивает мысли учащегося.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Расширяет кругозор за счет запоминания новой информации об авторах, годах написания, героях произведения.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 правильно писать, понимать прочитанное, кратко излагать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содержание текста, выражать свои мысли,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анализировать произведение,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выявлять главную идею.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6. Помогает контролировать ребенка.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7.Учат детей принципам морали и развивают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положительные человеческие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качества.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Творческий отчёт</a:t>
            </a:r>
            <a:endParaRPr lang="ru-RU" dirty="0"/>
          </a:p>
        </p:txBody>
      </p:sp>
      <p:pic>
        <p:nvPicPr>
          <p:cNvPr id="3" name="Рисунок 2" descr="I:\продукт\фото ЧТ\74113374-d176-4b34-b219-b690ca05fbb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:\продукт\фото ЧТ\ca604c6a-b9a8-4e64-856b-6afd40130c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500174"/>
            <a:ext cx="235745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продукт\фото ЧТ\dd275607-66a1-4d97-9d25-1eae753257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357298"/>
            <a:ext cx="2357454" cy="19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продукт\фото ЧТ\6b5a490d-fcff-4599-b877-128bffb564d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3929066"/>
            <a:ext cx="257176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продукт\фото ЧТ\3e05c8fa-b4a4-4cb7-a8d7-992c5e0b3bc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857628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500041"/>
          <a:ext cx="8072493" cy="5989976"/>
        </p:xfrm>
        <a:graphic>
          <a:graphicData uri="http://schemas.openxmlformats.org/drawingml/2006/table">
            <a:tbl>
              <a:tblPr/>
              <a:tblGrid>
                <a:gridCol w="532954"/>
                <a:gridCol w="746436"/>
                <a:gridCol w="1546244"/>
                <a:gridCol w="1272626"/>
                <a:gridCol w="1372603"/>
                <a:gridCol w="1381623"/>
                <a:gridCol w="1220007"/>
              </a:tblGrid>
              <a:tr h="571504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 оценки вашего летнего труда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Ф.И. выступающего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Качество пересказа сюжета произведения (эпических и драматических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и категория прочитанных книг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Соответствие плану представления книги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Оформление читательского дневника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(традиционная форма)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Грамотность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Петров Олег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306" marR="613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1670</Words>
  <Application>Microsoft Office PowerPoint</Application>
  <PresentationFormat>Экран (4:3)</PresentationFormat>
  <Paragraphs>174</Paragraphs>
  <Slides>25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Слайд Microsoft Office PowerPoint</vt:lpstr>
      <vt:lpstr>Слайд 1</vt:lpstr>
      <vt:lpstr> Повышение интереса к изучению предмета посредством проектной деятельности учащихся.</vt:lpstr>
      <vt:lpstr>Слайд 3</vt:lpstr>
      <vt:lpstr>Слайд 4</vt:lpstr>
      <vt:lpstr>Слайд 5</vt:lpstr>
      <vt:lpstr>Слайд 6</vt:lpstr>
      <vt:lpstr>Слайд 7</vt:lpstr>
      <vt:lpstr>Творческий отчёт</vt:lpstr>
      <vt:lpstr>Слайд 9</vt:lpstr>
      <vt:lpstr>Слайд 10</vt:lpstr>
      <vt:lpstr>Метапредметность:  </vt:lpstr>
      <vt:lpstr>Слайд 12</vt:lpstr>
      <vt:lpstr>      Литературный вечер       «О вы, служительницы музы!..», </vt:lpstr>
      <vt:lpstr>Проектно-исследовательская деятельность обучающихся  предполагает наличие основных этапов: </vt:lpstr>
      <vt:lpstr>Интересен информационный проект, направленный на сбор информации о каком-то объекте, явлении с целью анализа, обобщения.</vt:lpstr>
      <vt:lpstr>Слайд 16</vt:lpstr>
      <vt:lpstr>Слайд 17</vt:lpstr>
      <vt:lpstr>Слайд 18</vt:lpstr>
      <vt:lpstr>Древнерусская «Повесть о Петре и Февронии» и ее кинематографические интерпретации</vt:lpstr>
      <vt:lpstr>Слайд 20</vt:lpstr>
      <vt:lpstr>Слайд 21</vt:lpstr>
      <vt:lpstr>Вывод</vt:lpstr>
      <vt:lpstr> Таблица для оценивания устных выступлений одноклассников</vt:lpstr>
      <vt:lpstr>Что же такое учебный проект?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Наталья</cp:lastModifiedBy>
  <cp:revision>138</cp:revision>
  <dcterms:created xsi:type="dcterms:W3CDTF">2013-08-20T23:50:31Z</dcterms:created>
  <dcterms:modified xsi:type="dcterms:W3CDTF">2023-02-14T21:52:29Z</dcterms:modified>
</cp:coreProperties>
</file>