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80" r:id="rId2"/>
    <p:sldId id="281" r:id="rId3"/>
    <p:sldId id="282" r:id="rId4"/>
    <p:sldId id="283" r:id="rId5"/>
    <p:sldId id="284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2" r:id="rId14"/>
    <p:sldId id="273" r:id="rId15"/>
    <p:sldId id="275" r:id="rId16"/>
    <p:sldId id="277" r:id="rId17"/>
    <p:sldId id="276" r:id="rId18"/>
    <p:sldId id="278" r:id="rId19"/>
    <p:sldId id="270" r:id="rId20"/>
    <p:sldId id="28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B9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Любите ли вы читать?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Любите ли вы читать?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2970592"/>
        <c:axId val="252971152"/>
      </c:barChart>
      <c:catAx>
        <c:axId val="2529705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52971152"/>
        <c:crosses val="autoZero"/>
        <c:auto val="1"/>
        <c:lblAlgn val="ctr"/>
        <c:lblOffset val="100"/>
        <c:noMultiLvlLbl val="0"/>
      </c:catAx>
      <c:valAx>
        <c:axId val="252971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297059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2000"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/>
            </a:pPr>
            <a:endParaRPr lang="ru-RU"/>
          </a:p>
        </c:txPr>
      </c:legendEntry>
      <c:layout>
        <c:manualLayout>
          <c:xMode val="edge"/>
          <c:yMode val="edge"/>
          <c:x val="0.72708722173617191"/>
          <c:y val="0.24533784301815989"/>
          <c:w val="0.17414734616506275"/>
          <c:h val="0.3016776761100345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Инстаграм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Какие соцсети вы используете?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Вконтакте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Какие соцсети вы используете?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Тик-ток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Какие соцсети вы используете?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2974512"/>
        <c:axId val="252975072"/>
      </c:barChart>
      <c:catAx>
        <c:axId val="252974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52975072"/>
        <c:crosses val="autoZero"/>
        <c:auto val="1"/>
        <c:lblAlgn val="ctr"/>
        <c:lblOffset val="100"/>
        <c:noMultiLvlLbl val="0"/>
      </c:catAx>
      <c:valAx>
        <c:axId val="2529750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297451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2000"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000" b="1"/>
            </a:pPr>
            <a:endParaRPr lang="ru-RU"/>
          </a:p>
        </c:txPr>
      </c:legendEntry>
      <c:layout>
        <c:manualLayout>
          <c:xMode val="edge"/>
          <c:yMode val="edge"/>
          <c:x val="0.657982283464567"/>
          <c:y val="0.18394869776885056"/>
          <c:w val="0.2226401744835369"/>
          <c:h val="0.2494312697894678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Каждый день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Как часто вы пользуетесь соцсетями?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1-2 раза в неделю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Как часто вы пользуетесь соцсетями?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1-2 раза в месяц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Как часто вы пользуетесь соцсетями?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2979552"/>
        <c:axId val="252980112"/>
      </c:barChart>
      <c:catAx>
        <c:axId val="2529795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52980112"/>
        <c:crosses val="autoZero"/>
        <c:auto val="1"/>
        <c:lblAlgn val="ctr"/>
        <c:lblOffset val="100"/>
        <c:noMultiLvlLbl val="0"/>
      </c:catAx>
      <c:valAx>
        <c:axId val="252980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29795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8335265383493736"/>
          <c:y val="0.21481505703868992"/>
          <c:w val="0.33873234606585667"/>
          <c:h val="0.25398064456116853"/>
        </c:manualLayout>
      </c:layout>
      <c:overlay val="0"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4607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304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511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119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729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696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861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838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348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495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364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8072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Учитель русского языка и литературы</a:t>
            </a:r>
          </a:p>
          <a:p>
            <a:r>
              <a:rPr lang="ru-RU" dirty="0" smtClean="0"/>
              <a:t>МАОУ «Гимназия №76» г. Набережные Челны РТ</a:t>
            </a:r>
          </a:p>
          <a:p>
            <a:r>
              <a:rPr lang="ru-RU" dirty="0" smtClean="0"/>
              <a:t>Демченко </a:t>
            </a:r>
            <a:r>
              <a:rPr lang="ru-RU" dirty="0" err="1" smtClean="0"/>
              <a:t>татьяна</a:t>
            </a:r>
            <a:r>
              <a:rPr lang="ru-RU" dirty="0" smtClean="0"/>
              <a:t> </a:t>
            </a:r>
            <a:r>
              <a:rPr lang="ru-RU" dirty="0" err="1" smtClean="0"/>
              <a:t>сергеевна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822960" y="116632"/>
            <a:ext cx="7543800" cy="37444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Проектная деятельность </a:t>
            </a:r>
            <a:br>
              <a:rPr lang="ru-RU" dirty="0" smtClean="0"/>
            </a:br>
            <a:r>
              <a:rPr lang="ru-RU" dirty="0" smtClean="0"/>
              <a:t>на уроках литературы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35683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3528392" cy="4752528"/>
          </a:xfrm>
          <a:effectLst>
            <a:softEdge rad="1270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Создание аккаунта </a:t>
            </a:r>
            <a:br>
              <a:rPr lang="ru-RU" dirty="0" smtClean="0"/>
            </a:br>
            <a:r>
              <a:rPr lang="ru-RU" dirty="0" smtClean="0"/>
              <a:t>в социальных сетях</a:t>
            </a:r>
            <a:endParaRPr lang="ru-RU" dirty="0"/>
          </a:p>
        </p:txBody>
      </p:sp>
      <p:pic>
        <p:nvPicPr>
          <p:cNvPr id="4" name="Содержимое 3" descr="C:\Users\user\Desktop\6a4395c7-1806-4018-90d9-8f148aa5f3c1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t="6529" b="21649"/>
          <a:stretch/>
        </p:blipFill>
        <p:spPr bwMode="auto">
          <a:xfrm>
            <a:off x="4499992" y="188640"/>
            <a:ext cx="4104456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user\Desktop\782080d3-569a-42d1-8e14-ba477bdbe680.jpg"/>
          <p:cNvPicPr>
            <a:picLocks noGrp="1"/>
          </p:cNvPicPr>
          <p:nvPr>
            <p:ph idx="1"/>
          </p:nvPr>
        </p:nvPicPr>
        <p:blipFill>
          <a:blip r:embed="rId2" cstate="print"/>
          <a:srcRect t="12333" b="28833"/>
          <a:stretch>
            <a:fillRect/>
          </a:stretch>
        </p:blipFill>
        <p:spPr bwMode="auto">
          <a:xfrm>
            <a:off x="0" y="116632"/>
            <a:ext cx="4355976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user\Desktop\Конференции 2022\Проект Алёны лит-ра\фото\ff9bc8a9-67b2-47ed-bc46-6a8758466cc1.jpg"/>
          <p:cNvPicPr>
            <a:picLocks noChangeAspect="1" noChangeArrowheads="1"/>
          </p:cNvPicPr>
          <p:nvPr/>
        </p:nvPicPr>
        <p:blipFill>
          <a:blip r:embed="rId3" cstate="print"/>
          <a:srcRect t="23474" b="35812"/>
          <a:stretch>
            <a:fillRect/>
          </a:stretch>
        </p:blipFill>
        <p:spPr bwMode="auto">
          <a:xfrm>
            <a:off x="4355976" y="548680"/>
            <a:ext cx="4793046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user\Desktop\Конференции 2022\Проект Алёны лит-ра\фото\ddd0c691-7c68-4540-ab27-e058fc4e0d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5649" b="35287"/>
          <a:stretch>
            <a:fillRect/>
          </a:stretch>
        </p:blipFill>
        <p:spPr bwMode="auto">
          <a:xfrm>
            <a:off x="0" y="1556792"/>
            <a:ext cx="4644008" cy="4680520"/>
          </a:xfrm>
          <a:prstGeom prst="rect">
            <a:avLst/>
          </a:prstGeom>
          <a:noFill/>
        </p:spPr>
      </p:pic>
      <p:pic>
        <p:nvPicPr>
          <p:cNvPr id="6149" name="Picture 5" descr="C:\Users\user\Desktop\Конференции 2022\Проект Алёны лит-ра\фото\d01706d2-e4f3-4f9c-8a48-95a9a8ece47d.jpg"/>
          <p:cNvPicPr>
            <a:picLocks noChangeAspect="1" noChangeArrowheads="1"/>
          </p:cNvPicPr>
          <p:nvPr/>
        </p:nvPicPr>
        <p:blipFill>
          <a:blip r:embed="rId3" cstate="print"/>
          <a:srcRect t="13451" b="22285"/>
          <a:stretch>
            <a:fillRect/>
          </a:stretch>
        </p:blipFill>
        <p:spPr bwMode="auto">
          <a:xfrm>
            <a:off x="4699292" y="0"/>
            <a:ext cx="4444708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Конференции 2022\Проект Алёны лит-ра\фото\d21a4081-295d-4571-9d56-504871957f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1355" b="19093"/>
          <a:stretch>
            <a:fillRect/>
          </a:stretch>
        </p:blipFill>
        <p:spPr bwMode="auto">
          <a:xfrm>
            <a:off x="85512" y="548680"/>
            <a:ext cx="3390532" cy="5112568"/>
          </a:xfrm>
          <a:prstGeom prst="rect">
            <a:avLst/>
          </a:prstGeom>
          <a:noFill/>
        </p:spPr>
      </p:pic>
      <p:pic>
        <p:nvPicPr>
          <p:cNvPr id="7171" name="Picture 3" descr="C:\Users\user\Desktop\Конференции 2022\Проект Алёны лит-ра\фото\d2d1ce80-ea9e-49e7-8e09-13a01d7e525e.jpg"/>
          <p:cNvPicPr>
            <a:picLocks noChangeAspect="1" noChangeArrowheads="1"/>
          </p:cNvPicPr>
          <p:nvPr/>
        </p:nvPicPr>
        <p:blipFill>
          <a:blip r:embed="rId3" cstate="print"/>
          <a:srcRect t="23445" b="24958"/>
          <a:stretch>
            <a:fillRect/>
          </a:stretch>
        </p:blipFill>
        <p:spPr bwMode="auto">
          <a:xfrm>
            <a:off x="3563888" y="260648"/>
            <a:ext cx="5420171" cy="6063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Конференции 2022\Проект Алёны лит-ра\фото\aad34a0b-f77b-42f0-8e8d-44fa97938cd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7679" b="34137"/>
          <a:stretch>
            <a:fillRect/>
          </a:stretch>
        </p:blipFill>
        <p:spPr bwMode="auto">
          <a:xfrm>
            <a:off x="0" y="0"/>
            <a:ext cx="5794805" cy="4797152"/>
          </a:xfrm>
          <a:prstGeom prst="rect">
            <a:avLst/>
          </a:prstGeom>
          <a:noFill/>
        </p:spPr>
      </p:pic>
      <p:pic>
        <p:nvPicPr>
          <p:cNvPr id="8197" name="Picture 5" descr="C:\Users\user\Desktop\Конференции 2022\Проект Алёны лит-ра\фото\4080eddd-7b3a-4eeb-b929-e75a13b8731e.jpg"/>
          <p:cNvPicPr>
            <a:picLocks noChangeAspect="1" noChangeArrowheads="1"/>
          </p:cNvPicPr>
          <p:nvPr/>
        </p:nvPicPr>
        <p:blipFill>
          <a:blip r:embed="rId3" cstate="print"/>
          <a:srcRect t="15980" b="34880"/>
          <a:stretch>
            <a:fillRect/>
          </a:stretch>
        </p:blipFill>
        <p:spPr bwMode="auto">
          <a:xfrm>
            <a:off x="4691837" y="1340768"/>
            <a:ext cx="4452163" cy="4743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Конференции 2022\Проект Алёны лит-ра\фото\1909e566-f087-48de-8eee-b76f969e43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0375" b="32500"/>
          <a:stretch>
            <a:fillRect/>
          </a:stretch>
        </p:blipFill>
        <p:spPr bwMode="auto">
          <a:xfrm>
            <a:off x="251520" y="0"/>
            <a:ext cx="8676456" cy="6983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esktop\Конференции 2022\Проект Алёны лит-ра\фото\237c939e-5216-410a-afc4-a82835fdabe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6542" b="19818"/>
          <a:stretch>
            <a:fillRect/>
          </a:stretch>
        </p:blipFill>
        <p:spPr bwMode="auto">
          <a:xfrm>
            <a:off x="-1" y="0"/>
            <a:ext cx="4970545" cy="6858000"/>
          </a:xfrm>
          <a:prstGeom prst="rect">
            <a:avLst/>
          </a:prstGeom>
          <a:noFill/>
        </p:spPr>
      </p:pic>
      <p:pic>
        <p:nvPicPr>
          <p:cNvPr id="11267" name="Picture 3" descr="C:\Users\user\Desktop\Конференции 2022\Проект Алёны лит-ра\фото\92da03e2-6bf3-472a-a3cc-9e9f39ec8136.jpg"/>
          <p:cNvPicPr>
            <a:picLocks noChangeAspect="1" noChangeArrowheads="1"/>
          </p:cNvPicPr>
          <p:nvPr/>
        </p:nvPicPr>
        <p:blipFill>
          <a:blip r:embed="rId3" cstate="print"/>
          <a:srcRect t="25417" b="23997"/>
          <a:stretch>
            <a:fillRect/>
          </a:stretch>
        </p:blipFill>
        <p:spPr bwMode="auto">
          <a:xfrm>
            <a:off x="4047649" y="0"/>
            <a:ext cx="509635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user\Desktop\Конференции 2022\Проект Алёны лит-ра\фото\929c8d3e-7a9a-4483-bf56-12b832a06d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1315" b="24591"/>
          <a:stretch>
            <a:fillRect/>
          </a:stretch>
        </p:blipFill>
        <p:spPr bwMode="auto">
          <a:xfrm>
            <a:off x="0" y="0"/>
            <a:ext cx="4572192" cy="5362124"/>
          </a:xfrm>
          <a:prstGeom prst="rect">
            <a:avLst/>
          </a:prstGeom>
          <a:noFill/>
        </p:spPr>
      </p:pic>
      <p:pic>
        <p:nvPicPr>
          <p:cNvPr id="10244" name="Picture 4" descr="C:\Users\user\Desktop\Конференции 2022\Проект Алёны лит-ра\фото\251fe2f7-7274-4069-ad9f-f055375912e8.jpg"/>
          <p:cNvPicPr>
            <a:picLocks noChangeAspect="1" noChangeArrowheads="1"/>
          </p:cNvPicPr>
          <p:nvPr/>
        </p:nvPicPr>
        <p:blipFill>
          <a:blip r:embed="rId3" cstate="print"/>
          <a:srcRect t="18900" b="24401"/>
          <a:stretch>
            <a:fillRect/>
          </a:stretch>
        </p:blipFill>
        <p:spPr bwMode="auto">
          <a:xfrm>
            <a:off x="4047649" y="593304"/>
            <a:ext cx="5096351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user\Desktop\Конференции 2022\Проект Алёны лит-ра\фото\88c7f859-24e2-41b6-bc3c-1db447b417c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6542" b="32546"/>
          <a:stretch>
            <a:fillRect/>
          </a:stretch>
        </p:blipFill>
        <p:spPr bwMode="auto">
          <a:xfrm>
            <a:off x="0" y="0"/>
            <a:ext cx="3780104" cy="4172412"/>
          </a:xfrm>
          <a:prstGeom prst="rect">
            <a:avLst/>
          </a:prstGeom>
          <a:noFill/>
        </p:spPr>
      </p:pic>
      <p:pic>
        <p:nvPicPr>
          <p:cNvPr id="12291" name="Picture 3" descr="C:\Users\user\Desktop\Конференции 2022\Проект Алёны лит-ра\фото\84e6d051-e467-486c-9e47-81c837bf8563.jpg"/>
          <p:cNvPicPr>
            <a:picLocks noChangeAspect="1" noChangeArrowheads="1"/>
          </p:cNvPicPr>
          <p:nvPr/>
        </p:nvPicPr>
        <p:blipFill>
          <a:blip r:embed="rId3" cstate="print"/>
          <a:srcRect t="13702" b="36214"/>
          <a:stretch>
            <a:fillRect/>
          </a:stretch>
        </p:blipFill>
        <p:spPr bwMode="auto">
          <a:xfrm>
            <a:off x="3851920" y="908720"/>
            <a:ext cx="5238930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Конференции 2022\Проект Алёны лит-ра\фото\fe11176a-97c7-47fa-be33-003baea82dd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7562" b="32898"/>
          <a:stretch>
            <a:fillRect/>
          </a:stretch>
        </p:blipFill>
        <p:spPr bwMode="auto">
          <a:xfrm>
            <a:off x="4272015" y="404664"/>
            <a:ext cx="4871986" cy="4176464"/>
          </a:xfrm>
          <a:prstGeom prst="rect">
            <a:avLst/>
          </a:prstGeom>
          <a:noFill/>
        </p:spPr>
      </p:pic>
      <p:pic>
        <p:nvPicPr>
          <p:cNvPr id="6" name="Picture 3" descr="C:\Users\user\Desktop\Конференции 2022\Проект Алёны лит-ра\фото\a08266e6-a66c-4e94-b68a-9d5e2ed9d03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 t="20683" b="26814"/>
          <a:stretch>
            <a:fillRect/>
          </a:stretch>
        </p:blipFill>
        <p:spPr bwMode="auto">
          <a:xfrm>
            <a:off x="0" y="260350"/>
            <a:ext cx="4364038" cy="4968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Стратегическая цель изучения литературы на этапе основного общего образования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– </a:t>
            </a:r>
            <a:r>
              <a:rPr lang="ru-RU" dirty="0"/>
              <a:t>формирование потребности в качественном чтении, культуры читательского восприятия и понимания литературных текстов, что предполагает постижение художественной литературы как вида искусства, целенаправленное развитие способности обучающегося к адекватному восприятию и пониманию смысла различных литературных произведений и самостоятельному истолкованию прочитанного в устной и письменной форме.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75572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79713" indent="0">
              <a:buNone/>
              <a:tabLst>
                <a:tab pos="3946525" algn="l"/>
              </a:tabLs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только тогда становится знанием,</a:t>
            </a:r>
          </a:p>
          <a:p>
            <a:pPr marL="2779713" indent="0">
              <a:buNone/>
              <a:tabLst>
                <a:tab pos="3946525" algn="l"/>
              </a:tabLs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оно приобретено усилиями своей</a:t>
            </a:r>
          </a:p>
          <a:p>
            <a:pPr marL="2779713" indent="0">
              <a:buNone/>
              <a:tabLst>
                <a:tab pos="3946525" algn="l"/>
              </a:tabLs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мысли, а не памятью.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79713" indent="0">
              <a:buNone/>
              <a:tabLst>
                <a:tab pos="3946525" algn="l"/>
              </a:tabLs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 Н. Толстой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057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86605"/>
            <a:ext cx="8568952" cy="40609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Виды деятельности на уроках литературы</a:t>
            </a:r>
            <a:r>
              <a:rPr lang="ru-RU" sz="3600" b="1" dirty="0" smtClean="0"/>
              <a:t>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92696"/>
            <a:ext cx="8712967" cy="5544616"/>
          </a:xfrm>
        </p:spPr>
        <p:txBody>
          <a:bodyPr>
            <a:normAutofit fontScale="70000" lnSpcReduction="20000"/>
          </a:bodyPr>
          <a:lstStyle/>
          <a:p>
            <a:r>
              <a:rPr lang="ru-RU" sz="2300" dirty="0"/>
              <a:t>Просмотр диафильмов, видеоряда по теме произведения.</a:t>
            </a:r>
          </a:p>
          <a:p>
            <a:r>
              <a:rPr lang="ru-RU" sz="2300" dirty="0"/>
              <a:t>Чтение текста с комментарием и беседой, установление правды и вымысла в нем.</a:t>
            </a:r>
          </a:p>
          <a:p>
            <a:r>
              <a:rPr lang="ru-RU" sz="2300" dirty="0"/>
              <a:t>Подробный анализ иллюстрации к произведению, создание собственных иллюстраций.</a:t>
            </a:r>
          </a:p>
          <a:p>
            <a:r>
              <a:rPr lang="ru-RU" sz="2300" dirty="0"/>
              <a:t> Самостоятельная постановка вопросов по содержанию прочитанного литературного произведения, к его автору, герою.</a:t>
            </a:r>
          </a:p>
          <a:p>
            <a:r>
              <a:rPr lang="ru-RU" sz="2300" dirty="0"/>
              <a:t>Выразительное чтение небольшого отрывка текста прозы  или стихотворения наизусть.</a:t>
            </a:r>
          </a:p>
          <a:p>
            <a:r>
              <a:rPr lang="ru-RU" sz="2300" dirty="0"/>
              <a:t>Составление плана (цитатного, картинного, обычного).</a:t>
            </a:r>
          </a:p>
          <a:p>
            <a:r>
              <a:rPr lang="ru-RU" sz="2300" dirty="0"/>
              <a:t>Творческий, подробный, выборочный пересказ.</a:t>
            </a:r>
          </a:p>
          <a:p>
            <a:r>
              <a:rPr lang="ru-RU" sz="2300" dirty="0"/>
              <a:t>Сравнение персонажей разных литературных произведений, обладающих схожими чертами, судьбами, обстоятельствами.</a:t>
            </a:r>
          </a:p>
          <a:p>
            <a:r>
              <a:rPr lang="ru-RU" sz="2300" dirty="0"/>
              <a:t>Чтение литературного произведения и словесное рисование картины, иллюстрирующей его.</a:t>
            </a:r>
          </a:p>
          <a:p>
            <a:r>
              <a:rPr lang="ru-RU" sz="2300" dirty="0" err="1"/>
              <a:t>Инсценирование</a:t>
            </a:r>
            <a:r>
              <a:rPr lang="ru-RU" sz="2300" dirty="0"/>
              <a:t> (драматизация).</a:t>
            </a:r>
          </a:p>
          <a:p>
            <a:r>
              <a:rPr lang="ru-RU" sz="2300" dirty="0"/>
              <a:t>Создание собственного текста на основе художественного произведения (текст по аналогии).</a:t>
            </a:r>
          </a:p>
          <a:p>
            <a:r>
              <a:rPr lang="ru-RU" sz="2300" dirty="0"/>
              <a:t>Издание газет, журналов, где используются результаты творчества детей (заметки, интервью, рецензии, сочинения, стихотворения, сказки, рисунки, ребусы, головоломки, кроссворды и др.).</a:t>
            </a:r>
          </a:p>
          <a:p>
            <a:r>
              <a:rPr lang="ru-RU" sz="2300" dirty="0"/>
              <a:t>Составление викторины, презентаций.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7170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62211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Метод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9" y="980728"/>
            <a:ext cx="4032448" cy="4888366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ru-RU" sz="2400" dirty="0"/>
              <a:t>Обеспечивает формирование ключевых компетенций у ученика (исследовательской, коммуникативной, информационной, ценностно-смысловой и пр.)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400" dirty="0"/>
              <a:t>Аккумулирует все знания, умения и навыки учащихся, выводит их на новую ступень познания и творческой деятельности.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329928"/>
              </p:ext>
            </p:extLst>
          </p:nvPr>
        </p:nvGraphicFramePr>
        <p:xfrm>
          <a:off x="4499992" y="2780928"/>
          <a:ext cx="4561238" cy="1645920"/>
        </p:xfrm>
        <a:graphic>
          <a:graphicData uri="http://schemas.openxmlformats.org/drawingml/2006/table">
            <a:tbl>
              <a:tblPr/>
              <a:tblGrid>
                <a:gridCol w="2280619"/>
                <a:gridCol w="2280619"/>
              </a:tblGrid>
              <a:tr h="147071">
                <a:tc rowSpan="6">
                  <a:txBody>
                    <a:bodyPr/>
                    <a:lstStyle/>
                    <a:p>
                      <a:pPr algn="l" fontAlgn="base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ПРОБЛЕМА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ПЛАНИРОВАНИЕ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ПОИСК ИНФОРМАЦИИ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ПРОДУКТ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ПРЕЗЕНТАЦИЯ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ПОСЛЕПРОЕКТНАЯ РЕФЛЕКСИЯ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27984" y="1988840"/>
            <a:ext cx="4345215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/>
            </a:r>
            <a:br>
              <a:rPr kumimoji="0" lang="ru-RU" alt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</a:br>
            <a:r>
              <a:rPr kumimoji="0" lang="ru-RU" altLang="ru-RU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Структура проектной деятельности:</a:t>
            </a:r>
            <a:endParaRPr kumimoji="0" lang="ru-RU" alt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04716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7848872" cy="546443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/>
              <a:t>Творческое задание:</a:t>
            </a:r>
            <a:r>
              <a:rPr lang="ru-RU" sz="2400" dirty="0"/>
              <a:t> показать красоту русской поэзии, самостоятельно подобрав авторов и их стихотворения. </a:t>
            </a:r>
            <a:endParaRPr lang="ru-RU" sz="2400" dirty="0" smtClean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/>
              <a:t>Цель работы</a:t>
            </a:r>
            <a:r>
              <a:rPr lang="ru-RU" sz="2400" dirty="0"/>
              <a:t>: исследовать значение поэзии в нашей жизни и провести работу по её популяризации посредством социальных сетей.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/>
              <a:t>Задачи:</a:t>
            </a:r>
            <a:endParaRPr lang="ru-RU" sz="2400" dirty="0"/>
          </a:p>
          <a:p>
            <a:pPr marL="180975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71463" algn="l"/>
              </a:tabLst>
            </a:pPr>
            <a:r>
              <a:rPr lang="ru-RU" sz="2400" dirty="0"/>
              <a:t>- собрать и изучить научную, художественную литературу по теме исследования;</a:t>
            </a:r>
          </a:p>
          <a:p>
            <a:pPr marL="180975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71463" algn="l"/>
              </a:tabLst>
            </a:pPr>
            <a:r>
              <a:rPr lang="ru-RU" sz="2400" dirty="0"/>
              <a:t>- изучить влияние поэзии на человека;</a:t>
            </a:r>
          </a:p>
          <a:p>
            <a:pPr marL="180975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71463" algn="l"/>
              </a:tabLst>
            </a:pPr>
            <a:r>
              <a:rPr lang="ru-RU" sz="2400" dirty="0"/>
              <a:t>- провести опрос людей разных возрастов с целью выявления актуальности поэзии;</a:t>
            </a:r>
          </a:p>
          <a:p>
            <a:pPr marL="180975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71463" algn="l"/>
              </a:tabLst>
            </a:pPr>
            <a:r>
              <a:rPr lang="ru-RU" sz="2400" dirty="0"/>
              <a:t>- создать аккаунт в </a:t>
            </a:r>
            <a:r>
              <a:rPr lang="ru-RU" sz="2400" dirty="0" err="1"/>
              <a:t>соц.сети</a:t>
            </a:r>
            <a:r>
              <a:rPr lang="ru-RU" sz="24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161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272808" cy="778098"/>
          </a:xfrm>
          <a:effectLst>
            <a:softEdge rad="1270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Влияние поэзии на человека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995936" y="1417638"/>
            <a:ext cx="3888432" cy="5035698"/>
          </a:xfrm>
          <a:effectLst>
            <a:softEdge rad="1270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>
              <a:buFont typeface="Wingdings" pitchFamily="2" charset="2"/>
              <a:buChar char="ü"/>
            </a:pPr>
            <a:r>
              <a:rPr lang="ru-RU" sz="5100" dirty="0" smtClean="0"/>
              <a:t>  </a:t>
            </a:r>
            <a:r>
              <a:rPr lang="ru-RU" sz="5100" dirty="0" smtClean="0">
                <a:solidFill>
                  <a:schemeClr val="tx1"/>
                </a:solidFill>
              </a:rPr>
              <a:t>Благотворно влияет на активность головного мозга. </a:t>
            </a:r>
          </a:p>
          <a:p>
            <a:pPr marL="0" indent="0">
              <a:buFont typeface="Wingdings" pitchFamily="2" charset="2"/>
              <a:buChar char="ü"/>
            </a:pPr>
            <a:r>
              <a:rPr lang="ru-RU" sz="5100" dirty="0" smtClean="0">
                <a:solidFill>
                  <a:schemeClr val="tx1"/>
                </a:solidFill>
              </a:rPr>
              <a:t>Запускает работу обоих полушарий. </a:t>
            </a:r>
          </a:p>
          <a:p>
            <a:pPr marL="0" indent="0">
              <a:buFont typeface="Wingdings" pitchFamily="2" charset="2"/>
              <a:buChar char="ü"/>
            </a:pPr>
            <a:r>
              <a:rPr lang="ru-RU" sz="5100" dirty="0" smtClean="0">
                <a:solidFill>
                  <a:schemeClr val="tx1"/>
                </a:solidFill>
              </a:rPr>
              <a:t> Влияет на те зоны мозга, которые отвечают за память. </a:t>
            </a:r>
          </a:p>
          <a:p>
            <a:pPr marL="0" indent="0">
              <a:buFont typeface="Wingdings" pitchFamily="2" charset="2"/>
              <a:buChar char="ü"/>
            </a:pPr>
            <a:r>
              <a:rPr lang="ru-RU" sz="5100" dirty="0" smtClean="0">
                <a:solidFill>
                  <a:schemeClr val="tx1"/>
                </a:solidFill>
              </a:rPr>
              <a:t>Наполняет организм энергией, улучшая общее состояние.</a:t>
            </a:r>
          </a:p>
          <a:p>
            <a:pPr marL="0" indent="0">
              <a:buFont typeface="Wingdings" pitchFamily="2" charset="2"/>
              <a:buChar char="ü"/>
            </a:pPr>
            <a:r>
              <a:rPr lang="ru-RU" sz="5100" dirty="0" smtClean="0">
                <a:solidFill>
                  <a:schemeClr val="tx1"/>
                </a:solidFill>
              </a:rPr>
              <a:t> Развивает </a:t>
            </a:r>
            <a:r>
              <a:rPr lang="ru-RU" sz="5100" dirty="0" err="1" smtClean="0">
                <a:solidFill>
                  <a:schemeClr val="tx1"/>
                </a:solidFill>
              </a:rPr>
              <a:t>эмпатию</a:t>
            </a:r>
            <a:r>
              <a:rPr lang="ru-RU" sz="5100" dirty="0" smtClean="0">
                <a:solidFill>
                  <a:schemeClr val="tx1"/>
                </a:solidFill>
              </a:rPr>
              <a:t>. </a:t>
            </a:r>
          </a:p>
          <a:p>
            <a:pPr marL="0" indent="0">
              <a:buFont typeface="Wingdings" pitchFamily="2" charset="2"/>
              <a:buChar char="ü"/>
            </a:pPr>
            <a:r>
              <a:rPr lang="ru-RU" sz="5100" dirty="0" smtClean="0">
                <a:solidFill>
                  <a:schemeClr val="tx1"/>
                </a:solidFill>
              </a:rPr>
              <a:t>Увеличивает концентрацию </a:t>
            </a:r>
            <a:r>
              <a:rPr lang="ru-RU" sz="5100" dirty="0" err="1" smtClean="0">
                <a:solidFill>
                  <a:schemeClr val="tx1"/>
                </a:solidFill>
              </a:rPr>
              <a:t>эндорфинов</a:t>
            </a:r>
            <a:r>
              <a:rPr lang="ru-RU" sz="5100" dirty="0" smtClean="0">
                <a:solidFill>
                  <a:schemeClr val="tx1"/>
                </a:solidFill>
              </a:rPr>
              <a:t> в крови.</a:t>
            </a:r>
            <a:endParaRPr lang="ru-RU" sz="5100" dirty="0" smtClean="0"/>
          </a:p>
          <a:p>
            <a:pPr marL="0" indent="0">
              <a:buFont typeface="Wingdings" pitchFamily="2" charset="2"/>
              <a:buChar char="ü"/>
            </a:pPr>
            <a:endParaRPr lang="ru-RU" sz="5100" dirty="0" smtClean="0"/>
          </a:p>
          <a:p>
            <a:endParaRPr lang="ru-RU" dirty="0"/>
          </a:p>
        </p:txBody>
      </p:sp>
      <p:pic>
        <p:nvPicPr>
          <p:cNvPr id="3074" name="Picture 2" descr="C:\Users\user\Desktop\2020-07-30_15-23-47.png"/>
          <p:cNvPicPr>
            <a:picLocks noChangeAspect="1" noChangeArrowheads="1"/>
          </p:cNvPicPr>
          <p:nvPr/>
        </p:nvPicPr>
        <p:blipFill>
          <a:blip r:embed="rId2" cstate="print"/>
          <a:srcRect l="9554" r="12175"/>
          <a:stretch>
            <a:fillRect/>
          </a:stretch>
        </p:blipFill>
        <p:spPr bwMode="auto">
          <a:xfrm>
            <a:off x="467544" y="3764501"/>
            <a:ext cx="3384376" cy="2688835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075" name="Picture 3" descr="C:\Users\user\Desktop\o-o.jpeg"/>
          <p:cNvPicPr>
            <a:picLocks noChangeAspect="1" noChangeArrowheads="1"/>
          </p:cNvPicPr>
          <p:nvPr/>
        </p:nvPicPr>
        <p:blipFill>
          <a:blip r:embed="rId3" cstate="print"/>
          <a:srcRect l="5555" r="12886"/>
          <a:stretch>
            <a:fillRect/>
          </a:stretch>
        </p:blipFill>
        <p:spPr bwMode="auto">
          <a:xfrm>
            <a:off x="0" y="907678"/>
            <a:ext cx="3707904" cy="3027809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332656"/>
            <a:ext cx="3024336" cy="1143000"/>
          </a:xfrm>
          <a:effectLst>
            <a:softEdge rad="1270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Опрос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835696" y="1484785"/>
          <a:ext cx="583264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2448272" cy="1143000"/>
          </a:xfrm>
          <a:effectLst>
            <a:softEdge rad="1270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Опрос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3231186"/>
              </p:ext>
            </p:extLst>
          </p:nvPr>
        </p:nvGraphicFramePr>
        <p:xfrm>
          <a:off x="1403648" y="1412776"/>
          <a:ext cx="684076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43808" y="274638"/>
            <a:ext cx="3024336" cy="1143000"/>
          </a:xfrm>
          <a:effectLst>
            <a:softEdge rad="1270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Опрос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691680" y="1268760"/>
          <a:ext cx="705678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1609</TotalTime>
  <Words>309</Words>
  <Application>Microsoft Office PowerPoint</Application>
  <PresentationFormat>Экран (4:3)</PresentationFormat>
  <Paragraphs>54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Calibri</vt:lpstr>
      <vt:lpstr>Calibri Light</vt:lpstr>
      <vt:lpstr>Times New Roman</vt:lpstr>
      <vt:lpstr>Wingdings</vt:lpstr>
      <vt:lpstr>Ретро</vt:lpstr>
      <vt:lpstr>Проектная деятельность  на уроках литературы</vt:lpstr>
      <vt:lpstr>Стратегическая цель изучения литературы на этапе основного общего образования </vt:lpstr>
      <vt:lpstr>Виды деятельности на уроках литературы:</vt:lpstr>
      <vt:lpstr>Метод проекта</vt:lpstr>
      <vt:lpstr>Презентация PowerPoint</vt:lpstr>
      <vt:lpstr>Влияние поэзии на человека</vt:lpstr>
      <vt:lpstr>Опрос</vt:lpstr>
      <vt:lpstr>Опрос</vt:lpstr>
      <vt:lpstr>Опрос</vt:lpstr>
      <vt:lpstr>Создание аккаунта  в социальных сетях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Популяризация поэзии посредством  социальных сетей (Instagram)</dc:title>
  <dc:creator>user</dc:creator>
  <cp:lastModifiedBy>user</cp:lastModifiedBy>
  <cp:revision>32</cp:revision>
  <dcterms:created xsi:type="dcterms:W3CDTF">2022-02-16T17:09:58Z</dcterms:created>
  <dcterms:modified xsi:type="dcterms:W3CDTF">2023-02-14T19:39:44Z</dcterms:modified>
</cp:coreProperties>
</file>