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sldIdLst>
    <p:sldId id="266" r:id="rId2"/>
    <p:sldId id="268" r:id="rId3"/>
    <p:sldId id="269" r:id="rId4"/>
    <p:sldId id="270" r:id="rId5"/>
    <p:sldId id="273" r:id="rId6"/>
    <p:sldId id="271" r:id="rId7"/>
    <p:sldId id="272" r:id="rId8"/>
    <p:sldId id="276" r:id="rId9"/>
    <p:sldId id="277" r:id="rId10"/>
    <p:sldId id="278" r:id="rId11"/>
    <p:sldId id="281" r:id="rId12"/>
    <p:sldId id="279" r:id="rId13"/>
    <p:sldId id="280" r:id="rId14"/>
    <p:sldId id="274" r:id="rId15"/>
    <p:sldId id="275" r:id="rId16"/>
    <p:sldId id="256" r:id="rId17"/>
    <p:sldId id="265" r:id="rId18"/>
    <p:sldId id="257" r:id="rId19"/>
    <p:sldId id="258" r:id="rId20"/>
    <p:sldId id="259" r:id="rId21"/>
    <p:sldId id="260" r:id="rId22"/>
    <p:sldId id="261" r:id="rId23"/>
    <p:sldId id="267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809" autoAdjust="0"/>
    <p:restoredTop sz="94660"/>
  </p:normalViewPr>
  <p:slideViewPr>
    <p:cSldViewPr>
      <p:cViewPr varScale="1">
        <p:scale>
          <a:sx n="83" d="100"/>
          <a:sy n="83" d="100"/>
        </p:scale>
        <p:origin x="-157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457200" y="1357299"/>
            <a:ext cx="8458200" cy="251461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Продуктивные интегрированные виды деятельности на  уроках  географии 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57200" y="4214818"/>
            <a:ext cx="4953000" cy="1437720"/>
          </a:xfrm>
        </p:spPr>
        <p:txBody>
          <a:bodyPr/>
          <a:lstStyle/>
          <a:p>
            <a:r>
              <a:rPr lang="ru-RU" dirty="0" smtClean="0"/>
              <a:t>Учитель географии МАОУ «Гимназия  76»</a:t>
            </a:r>
          </a:p>
          <a:p>
            <a:r>
              <a:rPr lang="ru-RU" dirty="0" smtClean="0"/>
              <a:t>Сальникова Е.Л.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Pictures\2023-02-15 11\11 0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500222"/>
            <a:ext cx="9144000" cy="66487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857256"/>
          </a:xfrm>
        </p:spPr>
        <p:txBody>
          <a:bodyPr>
            <a:normAutofit/>
          </a:bodyPr>
          <a:lstStyle/>
          <a:p>
            <a:r>
              <a:rPr lang="ru-RU" sz="1800" dirty="0" smtClean="0"/>
              <a:t>Работа со статистическим материалом</a:t>
            </a:r>
            <a:endParaRPr lang="ru-RU" sz="1800" dirty="0"/>
          </a:p>
        </p:txBody>
      </p:sp>
      <p:pic>
        <p:nvPicPr>
          <p:cNvPr id="4099" name="Picture 3" descr="C:\Users\User\Pictures\2023-02-15 3 табл\3 табл 0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1357298"/>
            <a:ext cx="5215493" cy="52165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Pictures\2023-02-15 1таб\1таб 0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571480"/>
            <a:ext cx="5565119" cy="62865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Pictures\2023-02-15 2 табл\2 табл 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928670"/>
            <a:ext cx="4986570" cy="55721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1143008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Всероссийская олимпиада школьников по географии. 10, 11 класс 2018/2019учебный год.  Задача 4. </a:t>
            </a:r>
            <a:endParaRPr lang="ru-RU" dirty="0"/>
          </a:p>
        </p:txBody>
      </p:sp>
      <p:sp>
        <p:nvSpPr>
          <p:cNvPr id="12" name="Содержимое 11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Люблю тебя, Петра творенье, Люблю твой строгий, стройный вид, Невы державное теченье, Береговой её гранит, Твоих оград узор чугунный, Твоих задумчивых ночей Прозрачный сумрак, блеск безлунный, Когда я в комнате моей Пишу, читаю без лампады, И ясны спящие громады Пустынных улиц, и светла Адмиралтейская игла, И не пуская тьму ночную На золотые небеса, Одна заря сменить другую Спешит, дав ночи полчаса. А. Пушкин</a:t>
            </a:r>
            <a:endParaRPr lang="ru-RU" dirty="0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Взгляни, как медленно, как надменно, — степенство северное храня, — идет торжественная замена пространства ночи пространством дня. И наступает пространство света! Оно приходит, чтобы смогли в свое родное скудное лето вернуться птицы с Большой земли... Р. Рождественский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00034" y="714356"/>
            <a:ext cx="814393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Как называются природные явления, которые наблюдали эти поэты? </a:t>
            </a:r>
          </a:p>
          <a:p>
            <a:r>
              <a:rPr lang="ru-RU" sz="1600" dirty="0" smtClean="0"/>
              <a:t>Явление 1 _________              Явление 2 ____________________________ Подчеркните в списке места, в которых можно наблюдать природное явление, описанное в отрывке из поэмы А. С. Пушкина «Медный всадник». </a:t>
            </a:r>
          </a:p>
          <a:p>
            <a:r>
              <a:rPr lang="ru-RU" sz="1600" dirty="0" smtClean="0"/>
              <a:t>Список мест: Аландские острова, месторождение </a:t>
            </a:r>
            <a:r>
              <a:rPr lang="ru-RU" sz="1600" dirty="0" err="1" smtClean="0"/>
              <a:t>Брент</a:t>
            </a:r>
            <a:r>
              <a:rPr lang="ru-RU" sz="1600" dirty="0" smtClean="0"/>
              <a:t>, Дворцовый мост, порт </a:t>
            </a:r>
            <a:r>
              <a:rPr lang="ru-RU" sz="1600" dirty="0" err="1" smtClean="0"/>
              <a:t>Котка</a:t>
            </a:r>
            <a:r>
              <a:rPr lang="ru-RU" sz="1600" dirty="0" smtClean="0"/>
              <a:t>, месторождение Центральная Оха, остров </a:t>
            </a:r>
            <a:r>
              <a:rPr lang="ru-RU" sz="1600" dirty="0" err="1" smtClean="0"/>
              <a:t>Рюген</a:t>
            </a:r>
            <a:r>
              <a:rPr lang="ru-RU" sz="1600" dirty="0" smtClean="0"/>
              <a:t>, порт Саутгемптон, подножие вулкана </a:t>
            </a:r>
            <a:r>
              <a:rPr lang="ru-RU" sz="1600" dirty="0" err="1" smtClean="0"/>
              <a:t>Сент-Хелен</a:t>
            </a:r>
            <a:r>
              <a:rPr lang="ru-RU" sz="1600" dirty="0" smtClean="0"/>
              <a:t>, подножие вулкана </a:t>
            </a:r>
            <a:r>
              <a:rPr lang="ru-RU" sz="1600" dirty="0" err="1" smtClean="0"/>
              <a:t>Эйяфьядлайёкюдль</a:t>
            </a:r>
            <a:r>
              <a:rPr lang="ru-RU" sz="1600" dirty="0" smtClean="0"/>
              <a:t>, </a:t>
            </a:r>
            <a:r>
              <a:rPr lang="ru-RU" sz="1600" dirty="0" err="1" smtClean="0"/>
              <a:t>Эресуннский</a:t>
            </a:r>
            <a:r>
              <a:rPr lang="ru-RU" sz="1600" dirty="0" smtClean="0"/>
              <a:t> мост</a:t>
            </a:r>
          </a:p>
          <a:p>
            <a:r>
              <a:rPr lang="ru-RU" sz="1600" dirty="0" smtClean="0"/>
              <a:t> Какова минимальная и максимальная продолжительность периодов, в течение которых наблюдается природное явление 2, и где должен располагаться наблюдатель, чтобы её зафиксировать? (укажите широту)</a:t>
            </a:r>
          </a:p>
          <a:p>
            <a:r>
              <a:rPr lang="ru-RU" sz="1600" dirty="0" smtClean="0"/>
              <a:t> Минимальная продолжительность </a:t>
            </a:r>
          </a:p>
          <a:p>
            <a:r>
              <a:rPr lang="ru-RU" sz="1600" dirty="0" smtClean="0"/>
              <a:t>Максимальная продолжительность </a:t>
            </a:r>
          </a:p>
          <a:p>
            <a:r>
              <a:rPr lang="ru-RU" sz="1600" dirty="0" smtClean="0"/>
              <a:t>Кол-во суток Где наблюдается Кол-во суток Где наблюдается </a:t>
            </a:r>
          </a:p>
          <a:p>
            <a:r>
              <a:rPr lang="ru-RU" sz="1600" dirty="0" smtClean="0"/>
              <a:t>Обитателям перечисленных ниже поселений, как и жителям Норильска, которому посвящено стихотворение Р. Рождественского, хорошо знакомо природное явление 2. </a:t>
            </a:r>
          </a:p>
          <a:p>
            <a:r>
              <a:rPr lang="ru-RU" sz="1600" dirty="0" smtClean="0"/>
              <a:t>Какой стране принадлежит поселение, где наблюдается наибольшая продолжительность этого явления? Поселения: метеостанция </a:t>
            </a:r>
            <a:r>
              <a:rPr lang="ru-RU" sz="1600" dirty="0" err="1" smtClean="0"/>
              <a:t>Алерт</a:t>
            </a:r>
            <a:r>
              <a:rPr lang="ru-RU" sz="1600" dirty="0" smtClean="0"/>
              <a:t> на острове </a:t>
            </a:r>
            <a:r>
              <a:rPr lang="ru-RU" sz="1600" dirty="0" err="1" smtClean="0"/>
              <a:t>Элсмир</a:t>
            </a:r>
            <a:r>
              <a:rPr lang="ru-RU" sz="1600" dirty="0" smtClean="0"/>
              <a:t>, посёлок </a:t>
            </a:r>
            <a:r>
              <a:rPr lang="ru-RU" sz="1600" dirty="0" err="1" smtClean="0"/>
              <a:t>Баренцбург</a:t>
            </a:r>
            <a:r>
              <a:rPr lang="ru-RU" sz="1600" dirty="0" smtClean="0"/>
              <a:t>, город </a:t>
            </a:r>
            <a:r>
              <a:rPr lang="ru-RU" sz="1600" dirty="0" err="1" smtClean="0"/>
              <a:t>Барроу</a:t>
            </a:r>
            <a:r>
              <a:rPr lang="ru-RU" sz="1600" dirty="0" smtClean="0"/>
              <a:t>, посёлок Диксон, город </a:t>
            </a:r>
            <a:r>
              <a:rPr lang="ru-RU" sz="1600" dirty="0" err="1" smtClean="0"/>
              <a:t>Рованиеми</a:t>
            </a:r>
            <a:r>
              <a:rPr lang="ru-RU" sz="1600" dirty="0" smtClean="0"/>
              <a:t>, авиабаза Туле Страна _________________________</a:t>
            </a:r>
            <a:endParaRPr lang="ru-RU" sz="16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>1. Прочитайте стихотворение«Полярная ночь».  </a:t>
            </a:r>
            <a:br>
              <a:rPr lang="ru-RU" sz="2700" dirty="0" smtClean="0"/>
            </a:br>
            <a:r>
              <a:rPr lang="ru-RU" sz="2700" dirty="0" smtClean="0"/>
              <a:t>2. Составьте к нему географический комментарий</a:t>
            </a:r>
            <a:r>
              <a:rPr lang="ru-RU" dirty="0" smtClean="0"/>
              <a:t>. 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dirty="0" smtClean="0"/>
              <a:t> </a:t>
            </a:r>
          </a:p>
          <a:p>
            <a:r>
              <a:rPr lang="ru-RU" sz="3600" dirty="0" smtClean="0"/>
              <a:t>ПОЛЯРНАЯ НОЧЬ </a:t>
            </a:r>
          </a:p>
          <a:p>
            <a:r>
              <a:rPr lang="ru-RU" sz="3600" dirty="0" smtClean="0"/>
              <a:t>Леонид </a:t>
            </a:r>
            <a:r>
              <a:rPr lang="ru-RU" sz="3600" dirty="0" err="1" smtClean="0"/>
              <a:t>Лапцуй</a:t>
            </a:r>
            <a:r>
              <a:rPr lang="ru-RU" sz="3600" dirty="0" smtClean="0"/>
              <a:t> </a:t>
            </a:r>
          </a:p>
          <a:p>
            <a:r>
              <a:rPr lang="ru-RU" sz="3600" dirty="0" smtClean="0"/>
              <a:t>Ночь северная в звездном одеянье.</a:t>
            </a:r>
          </a:p>
          <a:p>
            <a:r>
              <a:rPr lang="ru-RU" sz="3600" dirty="0" smtClean="0"/>
              <a:t> Снегов голубоватое сиянье. </a:t>
            </a:r>
          </a:p>
          <a:p>
            <a:r>
              <a:rPr lang="ru-RU" sz="3600" dirty="0" smtClean="0"/>
              <a:t>Колеблющийся в сумраке Ямал, </a:t>
            </a:r>
          </a:p>
          <a:p>
            <a:r>
              <a:rPr lang="ru-RU" sz="3600" dirty="0" smtClean="0"/>
              <a:t>Морозный пар, незримой стужи вал – </a:t>
            </a:r>
          </a:p>
          <a:p>
            <a:r>
              <a:rPr lang="ru-RU" sz="3600" dirty="0" smtClean="0"/>
              <a:t>То океана мощное дыханье. </a:t>
            </a:r>
          </a:p>
          <a:p>
            <a:r>
              <a:rPr lang="ru-RU" sz="3600" dirty="0" smtClean="0"/>
              <a:t>Мелькнет совой короткий зимний день</a:t>
            </a:r>
          </a:p>
          <a:p>
            <a:r>
              <a:rPr lang="ru-RU" sz="3600" dirty="0" smtClean="0"/>
              <a:t> Там, за холмами, и в сугробы канет, </a:t>
            </a:r>
          </a:p>
          <a:p>
            <a:r>
              <a:rPr lang="ru-RU" sz="3600" dirty="0" smtClean="0"/>
              <a:t>Оттуда солнце краем глаза глянет </a:t>
            </a:r>
          </a:p>
          <a:p>
            <a:r>
              <a:rPr lang="ru-RU" sz="3600" dirty="0" smtClean="0"/>
              <a:t>И спрячется опять в ночную тень. </a:t>
            </a:r>
          </a:p>
          <a:p>
            <a:r>
              <a:rPr lang="ru-RU" sz="3600" dirty="0" smtClean="0"/>
              <a:t>Ему зимой подняться в небо лень. Прекрасна эта краткая заря,</a:t>
            </a:r>
          </a:p>
          <a:p>
            <a:r>
              <a:rPr lang="ru-RU" sz="3600" dirty="0" smtClean="0"/>
              <a:t> Она - как всплеск блестящей, мокрой щуки!</a:t>
            </a:r>
          </a:p>
          <a:p>
            <a:r>
              <a:rPr lang="ru-RU" sz="3600" dirty="0" smtClean="0"/>
              <a:t> И тихо все. </a:t>
            </a:r>
          </a:p>
          <a:p>
            <a:endParaRPr lang="ru-RU" sz="36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286000" y="785794"/>
            <a:ext cx="45720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Смолкают в тундре звуки. Таинственна ночная жизнь зверья. Сидит лисица у норы песцовой. Спит куропатка под кустом в снегу. Следы мышей во мраке ищут совы. Крадётся волк, согнувшийся в дугу. Движенье в стаде.</a:t>
            </a:r>
          </a:p>
          <a:p>
            <a:r>
              <a:rPr lang="ru-RU" sz="2000" dirty="0" smtClean="0"/>
              <a:t> Возглас пастуха.</a:t>
            </a:r>
          </a:p>
          <a:p>
            <a:r>
              <a:rPr lang="ru-RU" sz="2000" dirty="0" smtClean="0"/>
              <a:t> И гром ружья.</a:t>
            </a:r>
          </a:p>
          <a:p>
            <a:r>
              <a:rPr lang="ru-RU" sz="2000" dirty="0" smtClean="0"/>
              <a:t> Взволнованы олени. </a:t>
            </a:r>
          </a:p>
          <a:p>
            <a:r>
              <a:rPr lang="ru-RU" sz="2000" dirty="0" smtClean="0"/>
              <a:t>А тундра вновь таинственно тиха, </a:t>
            </a:r>
          </a:p>
          <a:p>
            <a:r>
              <a:rPr lang="ru-RU" sz="2000" dirty="0" smtClean="0"/>
              <a:t>Лишь по снегам перебегают тени. </a:t>
            </a:r>
          </a:p>
          <a:p>
            <a:r>
              <a:rPr lang="ru-RU" sz="2000" dirty="0" smtClean="0"/>
              <a:t>И, как о свете дня воспоминанье</a:t>
            </a:r>
          </a:p>
          <a:p>
            <a:r>
              <a:rPr lang="ru-RU" sz="2000" dirty="0" smtClean="0"/>
              <a:t>Вдруг северное вспыхнуло сиянье.</a:t>
            </a:r>
          </a:p>
          <a:p>
            <a:endParaRPr lang="ru-RU" sz="2000" dirty="0" smtClean="0"/>
          </a:p>
          <a:p>
            <a:r>
              <a:rPr lang="ru-RU" sz="2000" dirty="0" smtClean="0"/>
              <a:t>Перевод Афанасьева</a:t>
            </a:r>
          </a:p>
          <a:p>
            <a:endParaRPr lang="ru-RU" sz="2000" dirty="0" smtClean="0"/>
          </a:p>
          <a:p>
            <a:endParaRPr lang="ru-RU" sz="20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Географический комментарий</a:t>
            </a:r>
            <a:endParaRPr lang="ru-RU" sz="2400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«В стихотворении дается характеристика </a:t>
            </a:r>
            <a:r>
              <a:rPr lang="ru-RU" dirty="0" smtClean="0">
                <a:solidFill>
                  <a:srgbClr val="FF0000"/>
                </a:solidFill>
              </a:rPr>
              <a:t>природной зоны тундры </a:t>
            </a:r>
            <a:r>
              <a:rPr lang="ru-RU" dirty="0" smtClean="0"/>
              <a:t>через описание особенностей полярной ночи.</a:t>
            </a:r>
          </a:p>
          <a:p>
            <a:r>
              <a:rPr lang="ru-RU" dirty="0" smtClean="0"/>
              <a:t> Очевидна </a:t>
            </a:r>
            <a:r>
              <a:rPr lang="ru-RU" dirty="0" err="1" smtClean="0">
                <a:solidFill>
                  <a:srgbClr val="FF0000"/>
                </a:solidFill>
              </a:rPr>
              <a:t>прибрежность</a:t>
            </a:r>
            <a:r>
              <a:rPr lang="ru-RU" dirty="0" smtClean="0">
                <a:solidFill>
                  <a:srgbClr val="FF0000"/>
                </a:solidFill>
              </a:rPr>
              <a:t> территории </a:t>
            </a:r>
            <a:r>
              <a:rPr lang="ru-RU" dirty="0" smtClean="0"/>
              <a:t>и, в следствие этого, сильное влияние океана на природу полуострова (то океана мощное дыханье). </a:t>
            </a:r>
          </a:p>
          <a:p>
            <a:r>
              <a:rPr lang="ru-RU" dirty="0" smtClean="0"/>
              <a:t>На </a:t>
            </a:r>
            <a:r>
              <a:rPr lang="ru-RU" dirty="0" smtClean="0">
                <a:solidFill>
                  <a:srgbClr val="FF0000"/>
                </a:solidFill>
              </a:rPr>
              <a:t>низкие температуры </a:t>
            </a:r>
            <a:r>
              <a:rPr lang="ru-RU" dirty="0" smtClean="0"/>
              <a:t>воздуха указывают прилагательное морозный и словосочетание стужи вал. </a:t>
            </a:r>
          </a:p>
          <a:p>
            <a:r>
              <a:rPr lang="ru-RU" dirty="0" smtClean="0"/>
              <a:t>Словосочетание «в сугробы канет» указывает </a:t>
            </a:r>
            <a:r>
              <a:rPr lang="ru-RU" dirty="0" smtClean="0">
                <a:solidFill>
                  <a:srgbClr val="FF0000"/>
                </a:solidFill>
              </a:rPr>
              <a:t>наличие снега и образование сугробов </a:t>
            </a:r>
            <a:r>
              <a:rPr lang="ru-RU" dirty="0" smtClean="0"/>
              <a:t>в следствие ветра (океана мощное дыханье). 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На равнинный характер </a:t>
            </a:r>
            <a:r>
              <a:rPr lang="ru-RU" dirty="0" smtClean="0"/>
              <a:t>поверхности указывают упоминаемые холмы (Там, за холмами). 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Погода в данное время антициклоническая</a:t>
            </a:r>
            <a:r>
              <a:rPr lang="ru-RU" dirty="0" smtClean="0"/>
              <a:t>. 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57158" y="612844"/>
            <a:ext cx="8429684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Тот факт, что автор упоминает о тенях, перебегающих по снегам, косвенно говорит о наличии </a:t>
            </a:r>
            <a:r>
              <a:rPr lang="ru-RU" sz="2000" dirty="0" smtClean="0">
                <a:solidFill>
                  <a:srgbClr val="FF0000"/>
                </a:solidFill>
              </a:rPr>
              <a:t>источника света в ночи – луны</a:t>
            </a:r>
            <a:r>
              <a:rPr lang="ru-RU" sz="2000" dirty="0" smtClean="0"/>
              <a:t>. </a:t>
            </a:r>
          </a:p>
          <a:p>
            <a:r>
              <a:rPr lang="ru-RU" sz="2000" dirty="0" smtClean="0">
                <a:solidFill>
                  <a:srgbClr val="FF0000"/>
                </a:solidFill>
              </a:rPr>
              <a:t>Второй источник света - северное сияние</a:t>
            </a:r>
            <a:r>
              <a:rPr lang="ru-RU" sz="2000" dirty="0" smtClean="0"/>
              <a:t>. </a:t>
            </a:r>
          </a:p>
          <a:p>
            <a:r>
              <a:rPr lang="ru-RU" sz="2000" dirty="0" smtClean="0"/>
              <a:t>Их наличие является указанием на отсутствие облаков, и, следовательно, на </a:t>
            </a:r>
            <a:r>
              <a:rPr lang="ru-RU" sz="2000" dirty="0" smtClean="0">
                <a:solidFill>
                  <a:srgbClr val="FF0000"/>
                </a:solidFill>
              </a:rPr>
              <a:t>высокое атмосферное давление</a:t>
            </a:r>
            <a:r>
              <a:rPr lang="ru-RU" sz="2000" dirty="0" smtClean="0"/>
              <a:t> из-за нисходящих токов воздуха. </a:t>
            </a:r>
          </a:p>
          <a:p>
            <a:r>
              <a:rPr lang="ru-RU" sz="2000" dirty="0" smtClean="0"/>
              <a:t>В первой строке стихотворения есть указание на звездное небо (в звездном одеянье), а звезды видны только на безоблачном небе. Описание появления солнца над горизонтом в семи строках стихотворения подчеркивает краткосрочность его появления (Мелькнет совой короткий зимний день). Глагол мелькнёт подчеркивает его </a:t>
            </a:r>
            <a:r>
              <a:rPr lang="ru-RU" sz="2000" dirty="0" smtClean="0">
                <a:solidFill>
                  <a:srgbClr val="FF0000"/>
                </a:solidFill>
              </a:rPr>
              <a:t>непродолжительность</a:t>
            </a:r>
            <a:r>
              <a:rPr lang="ru-RU" sz="2000" dirty="0" smtClean="0"/>
              <a:t>.</a:t>
            </a:r>
          </a:p>
          <a:p>
            <a:r>
              <a:rPr lang="ru-RU" sz="2000" dirty="0" smtClean="0"/>
              <a:t> Для характеристики короткого полярного дня на Ямале как нельзя подходит русская поговорка «Зимний денек — воробьиный скок». </a:t>
            </a:r>
            <a:r>
              <a:rPr lang="ru-RU" sz="2000" dirty="0" smtClean="0">
                <a:solidFill>
                  <a:srgbClr val="FF0000"/>
                </a:solidFill>
              </a:rPr>
              <a:t>Положение солнца </a:t>
            </a:r>
            <a:r>
              <a:rPr lang="ru-RU" sz="2000" dirty="0" smtClean="0"/>
              <a:t>не высоко над горизонтом легко определяется по строке «Ему зимой подняться в небо лень». </a:t>
            </a:r>
          </a:p>
          <a:p>
            <a:endParaRPr lang="ru-RU" sz="2400" dirty="0" smtClean="0"/>
          </a:p>
          <a:p>
            <a:endParaRPr lang="ru-RU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0034" y="474345"/>
            <a:ext cx="821537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К.Г. Паустовский «Мещерская сторона»</a:t>
            </a:r>
          </a:p>
          <a:p>
            <a:r>
              <a:rPr lang="ru-RU" sz="2400" dirty="0" smtClean="0"/>
              <a:t>Рассказывая о Мещерском крае, Паустовский не называет долготу и широту этого места. Говорит лишь, что Мещера ≪лежит между Владимиром и Рязанью, недалеко от Москвы≫. Далее</a:t>
            </a:r>
          </a:p>
          <a:p>
            <a:r>
              <a:rPr lang="ru-RU" sz="2400" dirty="0" smtClean="0"/>
              <a:t>Паустовский приводит описание Мещерского края.</a:t>
            </a:r>
          </a:p>
          <a:p>
            <a:pPr marL="342900" indent="-342900">
              <a:buAutoNum type="arabicPeriod"/>
            </a:pPr>
            <a:r>
              <a:rPr lang="ru-RU" sz="2400" dirty="0" smtClean="0"/>
              <a:t>Найдите на карте Центральной России мещерские земли. </a:t>
            </a:r>
          </a:p>
          <a:p>
            <a:pPr marL="342900" indent="-342900">
              <a:buAutoNum type="arabicPeriod"/>
            </a:pPr>
            <a:r>
              <a:rPr lang="ru-RU" sz="2400" dirty="0" smtClean="0"/>
              <a:t>Рассмотрите карту самой Мещеры.</a:t>
            </a:r>
          </a:p>
          <a:p>
            <a:pPr marL="342900" indent="-342900">
              <a:buAutoNum type="arabicPeriod"/>
            </a:pPr>
            <a:r>
              <a:rPr lang="ru-RU" sz="2400" dirty="0" smtClean="0"/>
              <a:t> Найдите на ней упоминаемые писателем реки, озера, села.</a:t>
            </a:r>
          </a:p>
          <a:p>
            <a:pPr marL="342900" indent="-342900">
              <a:buAutoNum type="arabicPeriod"/>
            </a:pPr>
            <a:r>
              <a:rPr lang="ru-RU" sz="2400" dirty="0" smtClean="0"/>
              <a:t>Попробуйте составить ландшафтную и геоботаническую картосхемы Мещеры согласно художественному тексту. В легенде используйте общепринятые обозначения почв, растений, болот</a:t>
            </a:r>
            <a:endParaRPr lang="ru-RU" sz="24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 smtClean="0"/>
              <a:t> </a:t>
            </a:r>
            <a:r>
              <a:rPr lang="ru-RU" sz="2800" dirty="0" smtClean="0"/>
              <a:t>Фрагмент текста романа М. Шолохова «Тихий Дон» </a:t>
            </a:r>
            <a:br>
              <a:rPr lang="ru-RU" sz="2800" dirty="0" smtClean="0"/>
            </a:br>
            <a:r>
              <a:rPr lang="ru-RU" sz="2800" dirty="0" smtClean="0"/>
              <a:t>для комментирования учащимся 8-го и 9-го классов.</a:t>
            </a:r>
            <a:endParaRPr lang="ru-RU" sz="2800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«Над степью - желтый солнечный зной. Желтой пылью дымятся нескошенные вызревшие заливы пшеницы. К частям косилки не притронуться рукой. Вверх не поднять головы. Иссиня - желтая наволока неба накалена жаром. Там, где кончается пшеница, - шафранная цветень донника. Хутор </a:t>
            </a:r>
            <a:r>
              <a:rPr lang="ru-RU" dirty="0" err="1" smtClean="0"/>
              <a:t>скочевал</a:t>
            </a:r>
            <a:r>
              <a:rPr lang="ru-RU" dirty="0" smtClean="0"/>
              <a:t> в степь. Косили жито. Выматывали в косилках лошадей, задыхались в духоте, в пряной пыли, в хрипе, в жаре... Ветер, наплывавший от Дона редкими волнами, подбирал полы пыли; марью, как чадрой, кутал колючее солнце».</a:t>
            </a: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Предполагаемый ответ учащихся</a:t>
            </a:r>
            <a:endParaRPr lang="ru-RU" sz="3200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 «В первой строке текста – прямое указание на место событий </a:t>
            </a:r>
            <a:r>
              <a:rPr lang="ru-RU" dirty="0" smtClean="0">
                <a:solidFill>
                  <a:srgbClr val="FF0000"/>
                </a:solidFill>
              </a:rPr>
              <a:t>степь,</a:t>
            </a:r>
            <a:r>
              <a:rPr lang="ru-RU" dirty="0" smtClean="0"/>
              <a:t> природную зону умеренного пояса. </a:t>
            </a:r>
            <a:r>
              <a:rPr lang="ru-RU" dirty="0" smtClean="0">
                <a:solidFill>
                  <a:srgbClr val="FF0000"/>
                </a:solidFill>
              </a:rPr>
              <a:t>Близость реки</a:t>
            </a:r>
            <a:r>
              <a:rPr lang="ru-RU" dirty="0" smtClean="0"/>
              <a:t> подтверждается тем фактом, что ветер с неё наплывал волною. 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Незначительная скорость ветра </a:t>
            </a:r>
            <a:r>
              <a:rPr lang="ru-RU" dirty="0" smtClean="0"/>
              <a:t>передана причастием наплывавший, т.е. двигающийся медленно как вода равнинной реки (Дон). Вызревшие заливы пшеницы косвенно указывают на </a:t>
            </a:r>
            <a:r>
              <a:rPr lang="ru-RU" dirty="0" smtClean="0">
                <a:solidFill>
                  <a:srgbClr val="FF0000"/>
                </a:solidFill>
              </a:rPr>
              <a:t>время года - лето,</a:t>
            </a:r>
            <a:r>
              <a:rPr lang="ru-RU" dirty="0" smtClean="0"/>
              <a:t> его середину, конец июля - начало августа, это время созревания и уборки пшеницы в степной зоне. </a:t>
            </a:r>
          </a:p>
          <a:p>
            <a:r>
              <a:rPr lang="ru-RU" dirty="0" smtClean="0"/>
              <a:t>Это же подтверждается и упоминанием цветущего донника желтого, который обычно зацветает в конце июня и цветет до августа.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28596" y="428604"/>
            <a:ext cx="785818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На то, что это именно </a:t>
            </a:r>
            <a:r>
              <a:rPr lang="ru-RU" sz="2800" dirty="0" smtClean="0">
                <a:solidFill>
                  <a:srgbClr val="FF0000"/>
                </a:solidFill>
              </a:rPr>
              <a:t>донник желтый</a:t>
            </a:r>
            <a:r>
              <a:rPr lang="ru-RU" sz="2800" dirty="0" smtClean="0"/>
              <a:t>, указывает прилагательное шафранный.</a:t>
            </a:r>
          </a:p>
          <a:p>
            <a:r>
              <a:rPr lang="ru-RU" sz="2800" dirty="0" smtClean="0"/>
              <a:t> </a:t>
            </a:r>
            <a:r>
              <a:rPr lang="ru-RU" sz="2800" dirty="0" smtClean="0">
                <a:solidFill>
                  <a:srgbClr val="FF0000"/>
                </a:solidFill>
              </a:rPr>
              <a:t>На высокие температуры </a:t>
            </a:r>
            <a:r>
              <a:rPr lang="ru-RU" sz="2800" dirty="0" smtClean="0"/>
              <a:t>воздуха указывают нагретые металлические части косилки, жар наволоки неба. </a:t>
            </a:r>
          </a:p>
          <a:p>
            <a:r>
              <a:rPr lang="ru-RU" sz="2800" dirty="0" smtClean="0">
                <a:solidFill>
                  <a:srgbClr val="FF0000"/>
                </a:solidFill>
              </a:rPr>
              <a:t>На длительное отсутствие дождя </a:t>
            </a:r>
            <a:r>
              <a:rPr lang="ru-RU" sz="2800" dirty="0" smtClean="0"/>
              <a:t>косвенно указывает дважды упомянутая пыль. </a:t>
            </a:r>
          </a:p>
          <a:p>
            <a:r>
              <a:rPr lang="ru-RU" sz="2800" dirty="0" smtClean="0">
                <a:solidFill>
                  <a:srgbClr val="FF0000"/>
                </a:solidFill>
              </a:rPr>
              <a:t>Марь </a:t>
            </a:r>
            <a:r>
              <a:rPr lang="ru-RU" sz="2800" dirty="0" smtClean="0"/>
              <a:t>- переливающийся видимый слой тёплого воздуха у поверхности земли, тоже указывает на </a:t>
            </a:r>
            <a:r>
              <a:rPr lang="ru-RU" sz="2800" dirty="0" smtClean="0">
                <a:solidFill>
                  <a:srgbClr val="FF0000"/>
                </a:solidFill>
              </a:rPr>
              <a:t>солнечную погоду</a:t>
            </a:r>
            <a:r>
              <a:rPr lang="ru-RU" sz="2800" dirty="0" smtClean="0"/>
              <a:t>. </a:t>
            </a:r>
          </a:p>
          <a:p>
            <a:r>
              <a:rPr lang="ru-RU" sz="2800" dirty="0" smtClean="0"/>
              <a:t>Жара, колючее солнце, редкие волны ветра и наличие мари в воздухе, духота свидетельствуют </a:t>
            </a:r>
            <a:r>
              <a:rPr lang="ru-RU" sz="2800" dirty="0" smtClean="0">
                <a:solidFill>
                  <a:srgbClr val="FF0000"/>
                </a:solidFill>
              </a:rPr>
              <a:t>об антициклонической погоде в середине лета в степи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1028342"/>
            <a:ext cx="864399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А.С. Грин «Автобиографическая повесть»</a:t>
            </a:r>
          </a:p>
          <a:p>
            <a:r>
              <a:rPr lang="ru-RU" sz="2400" dirty="0" smtClean="0"/>
              <a:t>По материалам глав ≪Одесса≫, ≪Баку≫ и ≪Севастополь≫ </a:t>
            </a:r>
          </a:p>
          <a:p>
            <a:r>
              <a:rPr lang="ru-RU" sz="2400" dirty="0" smtClean="0"/>
              <a:t>1)расскажите по карте о скитаниях юного Гриневского.</a:t>
            </a:r>
          </a:p>
          <a:p>
            <a:r>
              <a:rPr lang="ru-RU" sz="2400" dirty="0" smtClean="0"/>
              <a:t> 2) прочертите карту перемещений героя, в каких городах останавливался и жил, какие проезжал, каким транспортом перемещался между городами. </a:t>
            </a:r>
          </a:p>
          <a:p>
            <a:r>
              <a:rPr lang="ru-RU" sz="2400" dirty="0" smtClean="0"/>
              <a:t>3)на </a:t>
            </a:r>
            <a:r>
              <a:rPr lang="ru-RU" sz="2400" dirty="0" err="1" smtClean="0"/>
              <a:t>мультимедийных</a:t>
            </a:r>
            <a:r>
              <a:rPr lang="ru-RU" sz="2400" dirty="0" smtClean="0"/>
              <a:t> слайдах покажите площади, улицы</a:t>
            </a:r>
          </a:p>
          <a:p>
            <a:r>
              <a:rPr lang="ru-RU" sz="2400" dirty="0" smtClean="0"/>
              <a:t>и переулки, по которым ходил герой повести; места, которые он видел; порты, в которых ночевал.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642918"/>
            <a:ext cx="8286808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/>
              <a:t>На карте Мещерского края внизу, в самом дальнем углу, на юге,</a:t>
            </a:r>
          </a:p>
          <a:p>
            <a:r>
              <a:rPr lang="ru-RU" sz="1400" dirty="0" smtClean="0"/>
              <a:t>показан изгиб большой полноводной реки. Это Ока. К северу от Оки тянется лесистая и болотистая низина, к югу – давно обжитые, населенные рязанские земли. Ока течет по рубежу двух совершенно разных, очень непохожих пространств. Рязанские земли хлебные. &lt;…&gt; К югу от Рязани уже начинаются степи. Но стоит переправиться на пароме через Оку, и за широкой полосой </a:t>
            </a:r>
            <a:r>
              <a:rPr lang="ru-RU" sz="1400" dirty="0" err="1" smtClean="0"/>
              <a:t>приокских</a:t>
            </a:r>
            <a:r>
              <a:rPr lang="ru-RU" sz="1400" dirty="0" smtClean="0"/>
              <a:t> лугов уже стоят темной стеной Мещерские сосновые леса. Они идут к северу и востоку, в них синеют круглые озера. &lt;…&gt;</a:t>
            </a:r>
          </a:p>
          <a:p>
            <a:r>
              <a:rPr lang="ru-RU" sz="1400" dirty="0" smtClean="0"/>
              <a:t>На западе Мещерского края, на так называемой Боровой стороне, среди сосновых лесов лежат в мелколесье восемь боровых озер. &lt;…&gt;</a:t>
            </a:r>
          </a:p>
          <a:p>
            <a:r>
              <a:rPr lang="ru-RU" sz="1400" dirty="0" smtClean="0"/>
              <a:t>У этих озер одно очень странное свойство: чем меньше озеро, тем оно глубже. В большом </a:t>
            </a:r>
            <a:r>
              <a:rPr lang="ru-RU" sz="1400" dirty="0" err="1" smtClean="0"/>
              <a:t>Митинском</a:t>
            </a:r>
            <a:r>
              <a:rPr lang="ru-RU" sz="1400" dirty="0" smtClean="0"/>
              <a:t> озере всего четыре метра </a:t>
            </a:r>
            <a:r>
              <a:rPr lang="ru-RU" sz="1400" dirty="0" err="1" smtClean="0"/>
              <a:t>глубины,а</a:t>
            </a:r>
            <a:r>
              <a:rPr lang="ru-RU" sz="1400" dirty="0" smtClean="0"/>
              <a:t> в маленьком </a:t>
            </a:r>
            <a:r>
              <a:rPr lang="ru-RU" sz="1400" dirty="0" err="1" smtClean="0"/>
              <a:t>Удемном</a:t>
            </a:r>
            <a:r>
              <a:rPr lang="ru-RU" sz="1400" dirty="0" smtClean="0"/>
              <a:t> – семнадцать метров. К востоку от Боровых озер лежат громадные Мещерские болота – ≪</a:t>
            </a:r>
            <a:r>
              <a:rPr lang="ru-RU" sz="1400" dirty="0" err="1" smtClean="0"/>
              <a:t>мшары</a:t>
            </a:r>
            <a:r>
              <a:rPr lang="ru-RU" sz="1400" dirty="0" smtClean="0"/>
              <a:t>≫. &lt;…&gt; Кое-где на </a:t>
            </a:r>
            <a:r>
              <a:rPr lang="ru-RU" sz="1400" dirty="0" err="1" smtClean="0"/>
              <a:t>мшарах</a:t>
            </a:r>
            <a:r>
              <a:rPr lang="ru-RU" sz="1400" dirty="0" smtClean="0"/>
              <a:t> видны песчаные бугры, поросшие сосняком и папоротником, – бывшие острова. &lt;…&gt;</a:t>
            </a:r>
          </a:p>
          <a:p>
            <a:r>
              <a:rPr lang="ru-RU" sz="1400" dirty="0" smtClean="0"/>
              <a:t>Как-то в конце сентября мы шли </a:t>
            </a:r>
            <a:r>
              <a:rPr lang="ru-RU" sz="1400" dirty="0" err="1" smtClean="0"/>
              <a:t>мшарами</a:t>
            </a:r>
            <a:r>
              <a:rPr lang="ru-RU" sz="1400" dirty="0" smtClean="0"/>
              <a:t> к Поганому озеру. &lt;…&gt;</a:t>
            </a:r>
          </a:p>
          <a:p>
            <a:r>
              <a:rPr lang="ru-RU" sz="1400" dirty="0" smtClean="0"/>
              <a:t>Идти было трудно. Прошлым летом по </a:t>
            </a:r>
            <a:r>
              <a:rPr lang="ru-RU" sz="1400" dirty="0" err="1" smtClean="0"/>
              <a:t>мшарам</a:t>
            </a:r>
            <a:r>
              <a:rPr lang="ru-RU" sz="1400" dirty="0" smtClean="0"/>
              <a:t> прошел низовой пожар.</a:t>
            </a:r>
          </a:p>
          <a:p>
            <a:r>
              <a:rPr lang="ru-RU" sz="1400" dirty="0" smtClean="0"/>
              <a:t>Корни берез и ольхи подгорели, деревья свалились, и мы каждую минуту должны были перелезать через большие завалы. Шли мы по кочкам, а между кочками, там, где кисла рыжая вода, торчали острые, как колья, корни берез. Их зовут в Мещерском крае колками. </a:t>
            </a:r>
            <a:r>
              <a:rPr lang="ru-RU" sz="1400" dirty="0" err="1" smtClean="0"/>
              <a:t>Мшары</a:t>
            </a:r>
            <a:r>
              <a:rPr lang="ru-RU" sz="1400" dirty="0" smtClean="0"/>
              <a:t> заросли сфагнумом, брусникой, гонобобелем, кукушкиным льном. Нога </a:t>
            </a:r>
            <a:r>
              <a:rPr lang="ru-RU" sz="1400" dirty="0" err="1" smtClean="0"/>
              <a:t>тонулав</a:t>
            </a:r>
            <a:r>
              <a:rPr lang="ru-RU" sz="1400" dirty="0" smtClean="0"/>
              <a:t> зеленых и серых мхах по самое колено. &lt;…&gt;</a:t>
            </a:r>
          </a:p>
          <a:p>
            <a:r>
              <a:rPr lang="ru-RU" sz="1400" dirty="0" smtClean="0"/>
              <a:t>Солотча – извилистая, неглубокая река. В ее бочагах стоят под берегами стаи язей. Вода в Солотче красного цвета. &lt;…&gt; </a:t>
            </a:r>
            <a:r>
              <a:rPr lang="ru-RU" sz="1400" dirty="0" err="1" smtClean="0"/>
              <a:t>Пра</a:t>
            </a:r>
            <a:r>
              <a:rPr lang="ru-RU" sz="1400" dirty="0" smtClean="0"/>
              <a:t> течет из озер северной Мещеры в Оку. &lt;…&gt; </a:t>
            </a:r>
          </a:p>
          <a:p>
            <a:r>
              <a:rPr lang="ru-RU" sz="1400" dirty="0" smtClean="0"/>
              <a:t>В городе Спас-Клепики, в верховьях </a:t>
            </a:r>
            <a:r>
              <a:rPr lang="ru-RU" sz="1400" dirty="0" err="1" smtClean="0"/>
              <a:t>Пры</a:t>
            </a:r>
            <a:r>
              <a:rPr lang="ru-RU" sz="1400" dirty="0" smtClean="0"/>
              <a:t>, работает старинная ватная фабрика. Она спускает в реку хлопковые очесы, и дно </a:t>
            </a:r>
            <a:r>
              <a:rPr lang="ru-RU" sz="1400" dirty="0" err="1" smtClean="0"/>
              <a:t>Пры</a:t>
            </a:r>
            <a:r>
              <a:rPr lang="ru-RU" sz="1400" dirty="0" smtClean="0"/>
              <a:t> около Спас-Клепиков покрыто толстым слоем слежавшейся черной ваты.</a:t>
            </a:r>
            <a:endParaRPr lang="ru-RU" sz="1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714356"/>
            <a:ext cx="8143932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Кроме рек, в Мещерском крае много каналов. &lt;…&gt; Сладковатый запах водяных лилий смешан с запахом смолы. Иногда высокие камыши перегораживают каналы сплошными плотинами. По берегам растет белокрыльник. &lt;…&gt; Папоротник, ежевика, хвощи и мох наклоняются с берегов. &lt;…&gt; </a:t>
            </a:r>
            <a:r>
              <a:rPr lang="ru-RU" sz="1600" dirty="0" err="1" smtClean="0"/>
              <a:t>Розовый</a:t>
            </a:r>
            <a:r>
              <a:rPr lang="ru-RU" sz="1600" dirty="0" smtClean="0"/>
              <a:t> кипрей </a:t>
            </a:r>
            <a:r>
              <a:rPr lang="ru-RU" sz="1600" dirty="0" err="1" smtClean="0"/>
              <a:t>цвететневысокими</a:t>
            </a:r>
            <a:r>
              <a:rPr lang="ru-RU" sz="1600" dirty="0" smtClean="0"/>
              <a:t> стенами. &lt;…&gt;</a:t>
            </a:r>
          </a:p>
          <a:p>
            <a:r>
              <a:rPr lang="ru-RU" sz="1600" dirty="0" smtClean="0"/>
              <a:t>Богатство Мещеры &lt;…&gt; в лесах, в торфе и в заливных лугах по левому берегу Оки. &lt;…&gt; Мещера – остаток лесного океана. Мещерские леса величественны, как кафедральные соборы. &lt;…&gt; По сухим сосновым борам идешь, как по глубокому дорогому ковру, – на километры земля покрыта сухим, мягким мхом. В просветах между соснами косыми срезами лежит солнечный свет. &lt;…&gt; Кроме сосновых лесов, мачтовых и корабельных, есть леса еловые, березовые и редкие пятна широколиственных лип, вязов и дубов. &lt;…&gt;</a:t>
            </a:r>
          </a:p>
          <a:p>
            <a:r>
              <a:rPr lang="ru-RU" sz="1600" dirty="0" smtClean="0"/>
              <a:t>Между лесами и Окой тянутся широким поясом заливные луга. &lt;…&gt;</a:t>
            </a:r>
          </a:p>
          <a:p>
            <a:r>
              <a:rPr lang="ru-RU" sz="1600" dirty="0" smtClean="0"/>
              <a:t>В лугах тянется на много километров старое русло Оки. Его зовут Прорвой. &lt;…&gt; </a:t>
            </a:r>
          </a:p>
          <a:p>
            <a:r>
              <a:rPr lang="ru-RU" sz="1600" dirty="0" smtClean="0"/>
              <a:t>В лугах очень много озер. &lt;…&gt; На Старице по берегам – песчаные дюны, заросшие чернобыльником и чередой. На дюнах растет трава, ее зовут живучкой. &lt;…&gt; На километры тянутся густые, высокие заросли ромашки, цикория, клевера, дикого укропа, гвоздики, мать-и-мачехи, одуванчиков, генцианы, подорожника, колокольчиков, лютиков и десятков других цветущих трав. В травах к покосу созревает луговая клубника. &lt;…&gt; На краю Мещерских лесов, недалеко от Рязани, лежит село Солотча.</a:t>
            </a:r>
          </a:p>
          <a:p>
            <a:endParaRPr lang="ru-RU" sz="12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s://fedoroff.net/_ld/13/s709342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571480"/>
            <a:ext cx="8358246" cy="59531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ozlib.com/htm/img/3/24999/3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857232"/>
            <a:ext cx="7219950" cy="56197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612845"/>
            <a:ext cx="4572000" cy="59093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Сосновые леса</a:t>
            </a:r>
            <a:endParaRPr lang="ru-RU" dirty="0" smtClean="0"/>
          </a:p>
          <a:p>
            <a:r>
              <a:rPr lang="ru-RU" b="1" dirty="0" smtClean="0"/>
              <a:t>Сосновые леса в сочетании с болотами</a:t>
            </a:r>
            <a:endParaRPr lang="ru-RU" dirty="0" smtClean="0"/>
          </a:p>
          <a:p>
            <a:r>
              <a:rPr lang="ru-RU" b="1" dirty="0" smtClean="0"/>
              <a:t>Сельскохозяйственные земли, березовые и ольховые леса на месте осушенных болот</a:t>
            </a:r>
            <a:endParaRPr lang="ru-RU" dirty="0" smtClean="0"/>
          </a:p>
          <a:p>
            <a:r>
              <a:rPr lang="ru-RU" b="1" dirty="0" smtClean="0"/>
              <a:t>Березовые и осиновые леса на месте сосновых лесов Сельскохозяйственные земли на месте сосновых лесов </a:t>
            </a:r>
          </a:p>
          <a:p>
            <a:r>
              <a:rPr lang="ru-RU" b="1" dirty="0" smtClean="0"/>
              <a:t>Болота</a:t>
            </a:r>
            <a:endParaRPr lang="ru-RU" dirty="0" smtClean="0"/>
          </a:p>
          <a:p>
            <a:r>
              <a:rPr lang="ru-RU" b="1" dirty="0" smtClean="0"/>
              <a:t>Пойменные луга, кустарники, леса и сельскохозяйственные земли на их месте</a:t>
            </a:r>
            <a:endParaRPr lang="ru-RU" dirty="0" smtClean="0"/>
          </a:p>
          <a:p>
            <a:r>
              <a:rPr lang="ru-RU" dirty="0" smtClean="0"/>
              <a:t> </a:t>
            </a:r>
            <a:r>
              <a:rPr lang="ru-RU" b="1" dirty="0" smtClean="0"/>
              <a:t>Характер растительного покрова Мещерской низменности.</a:t>
            </a:r>
            <a:endParaRPr lang="ru-RU" dirty="0" smtClean="0"/>
          </a:p>
          <a:p>
            <a:r>
              <a:rPr lang="ru-RU" dirty="0" smtClean="0"/>
              <a:t> </a:t>
            </a:r>
            <a:r>
              <a:rPr lang="ru-RU" b="1" dirty="0" smtClean="0"/>
              <a:t>Еловые леса</a:t>
            </a:r>
            <a:endParaRPr lang="ru-RU" dirty="0" smtClean="0"/>
          </a:p>
          <a:p>
            <a:r>
              <a:rPr lang="ru-RU" b="1" dirty="0" smtClean="0"/>
              <a:t>Березовые и осиновые</a:t>
            </a:r>
            <a:r>
              <a:rPr lang="ru-RU" dirty="0" smtClean="0"/>
              <a:t> </a:t>
            </a:r>
            <a:r>
              <a:rPr lang="ru-RU" b="1" dirty="0" smtClean="0"/>
              <a:t>леса на месте еловых лесов</a:t>
            </a:r>
            <a:endParaRPr lang="ru-RU" dirty="0" smtClean="0"/>
          </a:p>
          <a:p>
            <a:r>
              <a:rPr lang="ru-RU" b="1" dirty="0" smtClean="0"/>
              <a:t>Сельскохозяйственные земли  на месте еловых лесов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214446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Составить бизнес карту автомобильной промышленности мира</a:t>
            </a:r>
            <a:endParaRPr lang="ru-RU" sz="2800" dirty="0"/>
          </a:p>
        </p:txBody>
      </p:sp>
      <p:pic>
        <p:nvPicPr>
          <p:cNvPr id="1026" name="Picture 2" descr="C:\Users\User\Pictures\2023-02-15 1\1 0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928802"/>
            <a:ext cx="8143931" cy="49291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214446"/>
          </a:xfrm>
        </p:spPr>
        <p:txBody>
          <a:bodyPr>
            <a:normAutofit/>
          </a:bodyPr>
          <a:lstStyle/>
          <a:p>
            <a:r>
              <a:rPr lang="ru-RU" sz="3600" dirty="0" smtClean="0"/>
              <a:t>Строим город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5074362"/>
          </a:xfrm>
        </p:spPr>
        <p:txBody>
          <a:bodyPr>
            <a:normAutofit/>
          </a:bodyPr>
          <a:lstStyle/>
          <a:p>
            <a:r>
              <a:rPr lang="ru-RU" sz="1600" dirty="0" smtClean="0">
                <a:solidFill>
                  <a:srgbClr val="FF0000"/>
                </a:solidFill>
              </a:rPr>
              <a:t>1. Задание главному инженеру</a:t>
            </a:r>
            <a:r>
              <a:rPr lang="ru-RU" sz="1600" dirty="0" smtClean="0"/>
              <a:t>. Где лучше устроить карьер по добыче глины, построить кирпичный завод. Кирпичному заводу необходимо много воды, он загрязняет окружающую среду, поэтому посоветуйтесь с метеорологом, картографом и геоморфологом о лучшем местонахождении будущего завода.</a:t>
            </a:r>
          </a:p>
          <a:p>
            <a:r>
              <a:rPr lang="ru-RU" sz="1600" dirty="0" smtClean="0">
                <a:solidFill>
                  <a:srgbClr val="FF0000"/>
                </a:solidFill>
              </a:rPr>
              <a:t>Задача архитектору</a:t>
            </a:r>
            <a:r>
              <a:rPr lang="ru-RU" sz="1600" dirty="0" smtClean="0"/>
              <a:t>. Где можно устроить для жителей зону отдыха, где лучше разместить жилые дома, школу, пристань. Посоветуйтесь с другими специалистами.</a:t>
            </a:r>
          </a:p>
          <a:p>
            <a:r>
              <a:rPr lang="ru-RU" sz="1600" dirty="0" smtClean="0">
                <a:solidFill>
                  <a:srgbClr val="FF0000"/>
                </a:solidFill>
              </a:rPr>
              <a:t>Задача метеорологу.</a:t>
            </a:r>
            <a:r>
              <a:rPr lang="ru-RU" sz="1600" dirty="0" smtClean="0"/>
              <a:t> На этой территории преобладают западные ветры. Где лучше разместить кирпичный завод, чтобы его влияние меньше сказывалось на экологической обстановке города. Будет ли территория города защищена от ветров рельефом?</a:t>
            </a:r>
          </a:p>
          <a:p>
            <a:r>
              <a:rPr lang="ru-RU" sz="1600" dirty="0" smtClean="0">
                <a:solidFill>
                  <a:srgbClr val="FF0000"/>
                </a:solidFill>
              </a:rPr>
              <a:t>Задача геоморфологу</a:t>
            </a:r>
            <a:r>
              <a:rPr lang="ru-RU" sz="1600" dirty="0" smtClean="0"/>
              <a:t>. По плану местности определите где находятся пойма и террасы реки. Какие объекты можно строить  и почему? Какие еще формы рельефа здесь изображены?</a:t>
            </a:r>
          </a:p>
          <a:p>
            <a:r>
              <a:rPr lang="ru-RU" sz="1600" dirty="0" smtClean="0">
                <a:solidFill>
                  <a:srgbClr val="FF0000"/>
                </a:solidFill>
              </a:rPr>
              <a:t>Задача картографу</a:t>
            </a:r>
            <a:r>
              <a:rPr lang="ru-RU" sz="1600" dirty="0" smtClean="0"/>
              <a:t>. Определите в каком направлении происходит понижение местности. Вычислите высоту холма относительно уровня реки. После совещания с геоморфологом и метеорологом предложите начальнику проекта наиболее удобные места для застройки.</a:t>
            </a:r>
          </a:p>
          <a:p>
            <a:r>
              <a:rPr lang="ru-RU" sz="1600" dirty="0" smtClean="0"/>
              <a:t>Оценивает работу специалистов начальник проектной организации.</a:t>
            </a:r>
            <a:endParaRPr lang="ru-RU" sz="16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196</TotalTime>
  <Words>2030</Words>
  <PresentationFormat>Экран (4:3)</PresentationFormat>
  <Paragraphs>110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Городская</vt:lpstr>
      <vt:lpstr>Продуктивные интегрированные виды деятельности на  уроках  географии </vt:lpstr>
      <vt:lpstr>Слайд 2</vt:lpstr>
      <vt:lpstr>Слайд 3</vt:lpstr>
      <vt:lpstr>Слайд 4</vt:lpstr>
      <vt:lpstr>Слайд 5</vt:lpstr>
      <vt:lpstr>Слайд 6</vt:lpstr>
      <vt:lpstr>Слайд 7</vt:lpstr>
      <vt:lpstr>Составить бизнес карту автомобильной промышленности мира</vt:lpstr>
      <vt:lpstr>Строим город</vt:lpstr>
      <vt:lpstr>Слайд 10</vt:lpstr>
      <vt:lpstr>Работа со статистическим материалом</vt:lpstr>
      <vt:lpstr>Слайд 12</vt:lpstr>
      <vt:lpstr>Слайд 13</vt:lpstr>
      <vt:lpstr>Всероссийская олимпиада школьников по географии. 10, 11 класс 2018/2019учебный год.  Задача 4. </vt:lpstr>
      <vt:lpstr>Слайд 15</vt:lpstr>
      <vt:lpstr> 1. Прочитайте стихотворение«Полярная ночь».   2. Составьте к нему географический комментарий.   </vt:lpstr>
      <vt:lpstr>Слайд 17</vt:lpstr>
      <vt:lpstr>Географический комментарий</vt:lpstr>
      <vt:lpstr>Слайд 19</vt:lpstr>
      <vt:lpstr> Фрагмент текста романа М. Шолохова «Тихий Дон»  для комментирования учащимся 8-го и 9-го классов.</vt:lpstr>
      <vt:lpstr>Предполагаемый ответ учащихся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Пример задания: 1. Прочитайте стихотворения «Полярная ночь».  2. Составьте к нему географический комментарий.   </dc:title>
  <dc:creator>Учитель</dc:creator>
  <cp:lastModifiedBy>User</cp:lastModifiedBy>
  <cp:revision>25</cp:revision>
  <dcterms:created xsi:type="dcterms:W3CDTF">2023-02-03T15:12:38Z</dcterms:created>
  <dcterms:modified xsi:type="dcterms:W3CDTF">2023-02-15T06:55:16Z</dcterms:modified>
</cp:coreProperties>
</file>