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  <p:sldId id="265" r:id="rId9"/>
    <p:sldId id="266" r:id="rId10"/>
    <p:sldId id="267" r:id="rId11"/>
    <p:sldId id="260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59847-6E62-4DF3-8078-3337AC263FF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C7C42-646A-42BF-BB0A-01B78137D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60" y="2530479"/>
            <a:ext cx="885828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Продуктивные виды деятельности на уроках русского языка и литературы</a:t>
            </a:r>
            <a:endParaRPr lang="ru-RU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98" y="99986"/>
            <a:ext cx="8715404" cy="9715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Министерство образования и науки РТ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МАОУ г. Набережные Челны «Гимназия №76»</a:t>
            </a:r>
            <a:endParaRPr lang="ru-RU" sz="24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14298" y="5786454"/>
            <a:ext cx="8715404" cy="542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15 февраля 2023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" y="1643050"/>
            <a:ext cx="8458200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Поэтическая страничка в социальных сетях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85918" y="3429000"/>
            <a:ext cx="6972304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Т.С.Демченко, учитель русского языка и литературы первой кв. категории</a:t>
            </a:r>
            <a:endParaRPr lang="ru-RU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" y="1571612"/>
            <a:ext cx="8458200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Продуктивные виды деятельности как инструмент повышения интереса к предмету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357422" y="3748102"/>
            <a:ext cx="6400800" cy="1752600"/>
          </a:xfrm>
        </p:spPr>
        <p:txBody>
          <a:bodyPr/>
          <a:lstStyle/>
          <a:p>
            <a:pPr algn="r"/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Н.В.Полянцева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, учитель русского языка и литературы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высш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. кв. категории</a:t>
            </a:r>
            <a:endParaRPr lang="ru-RU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85818"/>
          </a:xfrm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Резюме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3588" y="857232"/>
            <a:ext cx="8536825" cy="5268931"/>
          </a:xfrm>
        </p:spPr>
        <p:txBody>
          <a:bodyPr>
            <a:normAutofit/>
          </a:bodyPr>
          <a:lstStyle/>
          <a:p>
            <a:pPr marL="0" indent="449263" algn="just">
              <a:buNone/>
            </a:pPr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Различные виды продуктивной </a:t>
            </a:r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деятельности </a:t>
            </a:r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на уроках русского </a:t>
            </a:r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языка и литературы в основной и средней </a:t>
            </a:r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школе способствуют:</a:t>
            </a:r>
          </a:p>
          <a:p>
            <a:pPr marL="273050" indent="273050" algn="just"/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усвоению знаний обучающимися на повышенном уровне;  </a:t>
            </a:r>
          </a:p>
          <a:p>
            <a:pPr marL="273050" indent="273050" algn="just"/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синтезу знаний </a:t>
            </a:r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из разных предметных </a:t>
            </a:r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областей, формированию целостной  картины мира;  </a:t>
            </a:r>
            <a:endParaRPr lang="ru-RU" sz="2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marL="273050" indent="273050" algn="just"/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активизации познавательной и творческой деятельности обучающихся;</a:t>
            </a:r>
          </a:p>
          <a:p>
            <a:pPr marL="273050" indent="273050" algn="just"/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повышению мотивации к изучению предмета.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6274"/>
            <a:ext cx="8229600" cy="79690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Докладчики</a:t>
            </a:r>
            <a:endParaRPr lang="ru-RU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60" y="857232"/>
            <a:ext cx="8858280" cy="10715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Ермаков А.О.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, учитель русского языка и литературы </a:t>
            </a:r>
            <a:r>
              <a:rPr lang="ru-RU" sz="2800" dirty="0" err="1" smtClean="0">
                <a:solidFill>
                  <a:schemeClr val="bg1"/>
                </a:solidFill>
                <a:latin typeface="Bookman Old Style" pitchFamily="18" charset="0"/>
              </a:rPr>
              <a:t>высш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. кв. категории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-24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Модератор </a:t>
            </a: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вебинара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42860" y="2571744"/>
            <a:ext cx="8858280" cy="37862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Фазлыева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С.В.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, учитель русского языка и литературы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высш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 кв. категории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Полянцева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Н.В.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, учитель русского языка и литературы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высш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 кв. категории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Чурбанова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И.А.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, учитель истории и обществознания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высш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 кв. категории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Морозова Л.П.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, учитель истории и обществознания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высш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 кв. категории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2600" b="1" dirty="0" smtClean="0">
                <a:solidFill>
                  <a:schemeClr val="bg1"/>
                </a:solidFill>
                <a:latin typeface="Bookman Old Style" pitchFamily="18" charset="0"/>
              </a:rPr>
              <a:t>Сальникова Е.Л.</a:t>
            </a:r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, учитель географии </a:t>
            </a:r>
            <a:r>
              <a:rPr lang="ru-RU" sz="2600" dirty="0" err="1" smtClean="0">
                <a:solidFill>
                  <a:schemeClr val="bg1"/>
                </a:solidFill>
                <a:latin typeface="Bookman Old Style" pitchFamily="18" charset="0"/>
              </a:rPr>
              <a:t>высш</a:t>
            </a:r>
            <a:r>
              <a:rPr lang="ru-RU" sz="2600" dirty="0" smtClean="0">
                <a:solidFill>
                  <a:schemeClr val="bg1"/>
                </a:solidFill>
                <a:latin typeface="Bookman Old Style" pitchFamily="18" charset="0"/>
              </a:rPr>
              <a:t>. кв. категории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2600" b="1" dirty="0" smtClean="0">
                <a:solidFill>
                  <a:schemeClr val="bg1"/>
                </a:solidFill>
                <a:latin typeface="Bookman Old Style" pitchFamily="18" charset="0"/>
              </a:rPr>
              <a:t>Демченко Т.С.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, учитель русского языка и литературы первой кв. категории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Понятие продуктивной деятельности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9307" y="1600200"/>
            <a:ext cx="8465387" cy="4525963"/>
          </a:xfrm>
        </p:spPr>
        <p:txBody>
          <a:bodyPr>
            <a:normAutofit fontScale="92500" lnSpcReduction="10000"/>
          </a:bodyPr>
          <a:lstStyle/>
          <a:p>
            <a:pPr marL="0" indent="449263" algn="just">
              <a:buNone/>
            </a:pPr>
            <a:r>
              <a:rPr lang="ru-RU" sz="2600" u="sng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Продуктивная деятельность</a:t>
            </a:r>
            <a:r>
              <a:rPr lang="ru-RU" sz="26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 – индивидуальное действие, которое производит или полезный материал, или нематериальный продукт и которое обладает практической ценностью для образования. </a:t>
            </a:r>
            <a:r>
              <a:rPr lang="ru-RU" sz="2600" i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(Краткий словарь современной педагогики)</a:t>
            </a:r>
          </a:p>
          <a:p>
            <a:pPr marL="0" indent="449263" algn="just">
              <a:buNone/>
            </a:pPr>
            <a:r>
              <a:rPr lang="ru-RU" sz="2600" u="sng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Продуктивная деятельность</a:t>
            </a:r>
            <a:r>
              <a:rPr lang="ru-RU" sz="26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 – </a:t>
            </a:r>
            <a:r>
              <a:rPr lang="ru-RU" sz="2600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деятельность</a:t>
            </a:r>
            <a:r>
              <a:rPr lang="ru-RU" sz="26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 ребенка с целью получения продукта (постройки, рисунка, аппликации, лепной поделки и т.п.), обладающего определенными заданными качествами. Основными ее видами являются конструктивная и изобразительная деятельность. </a:t>
            </a:r>
            <a:r>
              <a:rPr lang="ru-RU" sz="2600" i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(Энциклопедический словарь по психологии и педагогике)</a:t>
            </a:r>
            <a:endParaRPr lang="ru-RU" sz="2600" i="1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Продуктивная деятельность на разных этапах обучения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821505" y="2000240"/>
            <a:ext cx="7500990" cy="954107"/>
            <a:chOff x="642910" y="2000240"/>
            <a:chExt cx="7500990" cy="954107"/>
          </a:xfrm>
        </p:grpSpPr>
        <p:sp>
          <p:nvSpPr>
            <p:cNvPr id="5" name="TextBox 4"/>
            <p:cNvSpPr txBox="1"/>
            <p:nvPr/>
          </p:nvSpPr>
          <p:spPr>
            <a:xfrm>
              <a:off x="642910" y="2000240"/>
              <a:ext cx="2500330" cy="95410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bg1">
                      <a:lumMod val="95000"/>
                    </a:schemeClr>
                  </a:solidFill>
                  <a:latin typeface="Bookman Old Style" pitchFamily="18" charset="0"/>
                </a:rPr>
                <a:t>Начальная школа</a:t>
              </a:r>
              <a:endParaRPr lang="ru-RU" sz="2800" dirty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143240" y="2000240"/>
              <a:ext cx="2500330" cy="95410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bg1">
                      <a:lumMod val="95000"/>
                    </a:schemeClr>
                  </a:solidFill>
                  <a:latin typeface="Bookman Old Style" pitchFamily="18" charset="0"/>
                </a:rPr>
                <a:t>Основная школа</a:t>
              </a:r>
              <a:endParaRPr lang="ru-RU" sz="2800" dirty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43570" y="2000240"/>
              <a:ext cx="2500330" cy="95410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bg1">
                      <a:lumMod val="95000"/>
                    </a:schemeClr>
                  </a:solidFill>
                  <a:latin typeface="Bookman Old Style" pitchFamily="18" charset="0"/>
                </a:rPr>
                <a:t>Средняя школа</a:t>
              </a:r>
              <a:endParaRPr lang="ru-RU" sz="2800" dirty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endParaRPr>
            </a:p>
          </p:txBody>
        </p:sp>
      </p:grpSp>
      <p:sp>
        <p:nvSpPr>
          <p:cNvPr id="9" name="Правая фигурная скобка 8"/>
          <p:cNvSpPr/>
          <p:nvPr/>
        </p:nvSpPr>
        <p:spPr>
          <a:xfrm rot="5400000">
            <a:off x="2428860" y="1500174"/>
            <a:ext cx="428628" cy="3714776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51934" y="3786190"/>
            <a:ext cx="39915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Продуктивные виды деятельности существуют в учебном плане как отдельные предметы (ИЗО, технология) .</a:t>
            </a:r>
          </a:p>
          <a:p>
            <a:pPr algn="ctr"/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Обучающимся выставляется отметка.   </a:t>
            </a:r>
            <a:endParaRPr lang="ru-RU" sz="2000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628" y="3000372"/>
            <a:ext cx="37862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ПД способствует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:</a:t>
            </a:r>
          </a:p>
          <a:p>
            <a:pPr marL="274638" indent="-274638">
              <a:buFont typeface="Arial" pitchFamily="34" charset="0"/>
              <a:buChar char="•"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познавательному развитию (воображение, мышление, память, восприятие);</a:t>
            </a:r>
          </a:p>
          <a:p>
            <a:pPr marL="274638" indent="-274638">
              <a:buFont typeface="Arial" pitchFamily="34" charset="0"/>
              <a:buChar char="•"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социально-коммуникативному развитию (активность, самостоятельность, инициатива, целеустремленность);</a:t>
            </a:r>
          </a:p>
          <a:p>
            <a:pPr marL="274638" indent="-274638">
              <a:buFont typeface="Arial" pitchFamily="34" charset="0"/>
              <a:buChar char="•"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речевому развитию;</a:t>
            </a:r>
          </a:p>
          <a:p>
            <a:pPr marL="274638" indent="-274638">
              <a:buFont typeface="Arial" pitchFamily="34" charset="0"/>
              <a:buChar char="•"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физическому развитию. </a:t>
            </a:r>
            <a:endParaRPr lang="ru-RU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41" y="274638"/>
            <a:ext cx="8929718" cy="1143000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latin typeface="Bookman Old Style" pitchFamily="18" charset="0"/>
              </a:rPr>
              <a:t>Возможность привлечения продуктивных видов деятельности в основной и старшей школе</a:t>
            </a:r>
            <a:endParaRPr lang="ru-RU" sz="3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714488"/>
            <a:ext cx="8686800" cy="4572032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альтернатива классическим формам контроля по предметам (сочинение, изложение);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возможность интеграции знаний из нескольких предметных областей (напр., истории, географии, искусства);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составляющая проектной деятельности;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один из вариантов внеурочной деятельности по предметам. </a:t>
            </a:r>
            <a:endParaRPr lang="ru-RU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41" y="274638"/>
            <a:ext cx="8929718" cy="1143000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latin typeface="Bookman Old Style" pitchFamily="18" charset="0"/>
              </a:rPr>
              <a:t>Условия привлечения продуктивных видов деятельности в основной и старшей школе</a:t>
            </a:r>
            <a:endParaRPr lang="ru-RU" sz="3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714488"/>
            <a:ext cx="8686800" cy="4572032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наличие системы заданий, сопряжённых  с предметными знаниями;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усложнение «продуктов» и требований к ним в соответствие с возрастом обучающихся;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прерогатива знаний над формой;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четкие критерии оценивания;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чередование индивидуальной, парной и групповой работы;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обязательная рефлексия. </a:t>
            </a:r>
          </a:p>
          <a:p>
            <a:pPr algn="just">
              <a:spcBef>
                <a:spcPts val="0"/>
              </a:spcBef>
            </a:pPr>
            <a:endParaRPr lang="ru-RU" sz="3000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chemeClr val="bg1"/>
                </a:solidFill>
                <a:latin typeface="Bookman Old Style" pitchFamily="18" charset="0"/>
              </a:rPr>
              <a:t>Буктрейлер</a:t>
            </a: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 в школьном курсе литературы и истории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7258056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800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С.В.Фазлыева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, учитель русского языка и литературы </a:t>
            </a:r>
            <a:r>
              <a:rPr lang="ru-RU" sz="2800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высш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. кв. категории</a:t>
            </a:r>
          </a:p>
          <a:p>
            <a:pPr algn="r"/>
            <a:r>
              <a:rPr lang="ru-RU" sz="2800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И.А.Чурбанова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, учитель истории и обществознания </a:t>
            </a:r>
            <a:r>
              <a:rPr lang="ru-RU" sz="2800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высш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. кв. категории</a:t>
            </a:r>
          </a:p>
          <a:p>
            <a:pPr algn="r"/>
            <a:endParaRPr lang="ru-RU" sz="2800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Сетевой проект на интегрированном уроке литературы и истории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357422" y="3429000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Л.П.Морозова, учитель истории и обществознания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высш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. кв. категории</a:t>
            </a:r>
            <a:endParaRPr lang="ru-RU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" y="1643050"/>
            <a:ext cx="8458200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Географический комментарий к литературному произведению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85918" y="3429000"/>
            <a:ext cx="6972304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Е.Л.Сальникова, учитель географии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высш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. кв. категории</a:t>
            </a:r>
            <a:endParaRPr lang="ru-RU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465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Продуктивные виды деятельности на уроках русского языка и литературы</vt:lpstr>
      <vt:lpstr>Докладчики</vt:lpstr>
      <vt:lpstr>Понятие продуктивной деятельности</vt:lpstr>
      <vt:lpstr>Продуктивная деятельность на разных этапах обучения</vt:lpstr>
      <vt:lpstr>Возможность привлечения продуктивных видов деятельности в основной и старшей школе</vt:lpstr>
      <vt:lpstr>Условия привлечения продуктивных видов деятельности в основной и старшей школе</vt:lpstr>
      <vt:lpstr>Буктрейлер в школьном курсе литературы и истории</vt:lpstr>
      <vt:lpstr>Сетевой проект на интегрированном уроке литературы и истории</vt:lpstr>
      <vt:lpstr>Географический комментарий к литературному произведению</vt:lpstr>
      <vt:lpstr>Поэтическая страничка в социальных сетях</vt:lpstr>
      <vt:lpstr>Продуктивные виды деятельности как инструмент повышения интереса к предмету</vt:lpstr>
      <vt:lpstr>Резюме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Продуктивные виды деятельности на уроках русского языка и литературы</dc:title>
  <dc:creator>User</dc:creator>
  <cp:lastModifiedBy>***</cp:lastModifiedBy>
  <cp:revision>9</cp:revision>
  <dcterms:created xsi:type="dcterms:W3CDTF">2023-02-12T18:37:04Z</dcterms:created>
  <dcterms:modified xsi:type="dcterms:W3CDTF">2023-02-15T06:57:49Z</dcterms:modified>
</cp:coreProperties>
</file>