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256" r:id="rId2"/>
    <p:sldId id="323" r:id="rId3"/>
    <p:sldId id="270" r:id="rId4"/>
    <p:sldId id="322" r:id="rId5"/>
    <p:sldId id="268" r:id="rId6"/>
    <p:sldId id="314" r:id="rId7"/>
    <p:sldId id="306" r:id="rId8"/>
    <p:sldId id="287" r:id="rId9"/>
    <p:sldId id="301" r:id="rId10"/>
    <p:sldId id="303" r:id="rId11"/>
    <p:sldId id="302" r:id="rId12"/>
    <p:sldId id="288" r:id="rId13"/>
    <p:sldId id="274" r:id="rId14"/>
  </p:sldIdLst>
  <p:sldSz cx="9144000" cy="6858000" type="screen4x3"/>
  <p:notesSz cx="6797675" cy="9926638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144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406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08597A1-BC4E-4E4B-B526-E62DA8AAE70A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DA8EC77-B91F-426E-BC78-C19859F021AA}">
      <dgm:prSet phldrT="[Текст]"/>
      <dgm:spPr/>
      <dgm:t>
        <a:bodyPr/>
        <a:lstStyle/>
        <a:p>
          <a:r>
            <a:rPr lang="ru-RU" dirty="0"/>
            <a:t>Защита концепции ВКР</a:t>
          </a:r>
        </a:p>
      </dgm:t>
    </dgm:pt>
    <dgm:pt modelId="{A28F30FC-FBDD-4302-AB5E-F516330A5912}" type="parTrans" cxnId="{343EF8B7-85C9-43D8-BCBA-F8281A3225D1}">
      <dgm:prSet/>
      <dgm:spPr/>
      <dgm:t>
        <a:bodyPr/>
        <a:lstStyle/>
        <a:p>
          <a:endParaRPr lang="ru-RU"/>
        </a:p>
      </dgm:t>
    </dgm:pt>
    <dgm:pt modelId="{01AC67B3-8E91-48D4-809E-C74293ED7D69}" type="sibTrans" cxnId="{343EF8B7-85C9-43D8-BCBA-F8281A3225D1}">
      <dgm:prSet/>
      <dgm:spPr/>
      <dgm:t>
        <a:bodyPr/>
        <a:lstStyle/>
        <a:p>
          <a:endParaRPr lang="ru-RU"/>
        </a:p>
      </dgm:t>
    </dgm:pt>
    <dgm:pt modelId="{B53D9224-9437-4FF6-85C7-B78A406E01AF}">
      <dgm:prSet phldrT="[Текст]"/>
      <dgm:spPr/>
      <dgm:t>
        <a:bodyPr/>
        <a:lstStyle/>
        <a:p>
          <a:r>
            <a:rPr lang="en-US" dirty="0"/>
            <a:t>Project Proposal</a:t>
          </a:r>
        </a:p>
        <a:p>
          <a:r>
            <a:rPr lang="ru-RU" dirty="0"/>
            <a:t>50%</a:t>
          </a:r>
        </a:p>
      </dgm:t>
    </dgm:pt>
    <dgm:pt modelId="{18DED829-B64A-4BF3-8A30-B780CD0284ED}" type="parTrans" cxnId="{C7AD5BDE-1B00-4749-B508-D94C2B351B3F}">
      <dgm:prSet/>
      <dgm:spPr/>
      <dgm:t>
        <a:bodyPr/>
        <a:lstStyle/>
        <a:p>
          <a:endParaRPr lang="ru-RU"/>
        </a:p>
      </dgm:t>
    </dgm:pt>
    <dgm:pt modelId="{4DAC185D-7CAF-404F-9471-A84B37415B76}" type="sibTrans" cxnId="{C7AD5BDE-1B00-4749-B508-D94C2B351B3F}">
      <dgm:prSet/>
      <dgm:spPr/>
      <dgm:t>
        <a:bodyPr/>
        <a:lstStyle/>
        <a:p>
          <a:endParaRPr lang="ru-RU"/>
        </a:p>
      </dgm:t>
    </dgm:pt>
    <dgm:pt modelId="{D65117FC-FA81-4F1B-9626-5B5D12B4812B}">
      <dgm:prSet phldrT="[Текст]"/>
      <dgm:spPr/>
      <dgm:t>
        <a:bodyPr/>
        <a:lstStyle/>
        <a:p>
          <a:r>
            <a:rPr lang="ru-RU" dirty="0"/>
            <a:t>Устная защита 50% </a:t>
          </a:r>
        </a:p>
      </dgm:t>
    </dgm:pt>
    <dgm:pt modelId="{7A91D81C-32B3-4729-AC2E-1B46D7907C93}" type="parTrans" cxnId="{BBA4B718-BE38-4261-8594-79629444D0EC}">
      <dgm:prSet/>
      <dgm:spPr/>
      <dgm:t>
        <a:bodyPr/>
        <a:lstStyle/>
        <a:p>
          <a:endParaRPr lang="ru-RU"/>
        </a:p>
      </dgm:t>
    </dgm:pt>
    <dgm:pt modelId="{25D760CB-1639-4667-A06D-BB2D23D200B5}" type="sibTrans" cxnId="{BBA4B718-BE38-4261-8594-79629444D0EC}">
      <dgm:prSet/>
      <dgm:spPr/>
      <dgm:t>
        <a:bodyPr/>
        <a:lstStyle/>
        <a:p>
          <a:endParaRPr lang="ru-RU"/>
        </a:p>
      </dgm:t>
    </dgm:pt>
    <dgm:pt modelId="{5704F6EB-35EC-4785-9E58-D900AB75E18F}" type="pres">
      <dgm:prSet presAssocID="{308597A1-BC4E-4E4B-B526-E62DA8AAE70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0B6B352B-8CDD-4637-90F4-7CC4996E37C3}" type="pres">
      <dgm:prSet presAssocID="{DDA8EC77-B91F-426E-BC78-C19859F021AA}" presName="hierRoot1" presStyleCnt="0"/>
      <dgm:spPr/>
    </dgm:pt>
    <dgm:pt modelId="{7A1B80F6-FE22-4C7A-9945-D04C1679B829}" type="pres">
      <dgm:prSet presAssocID="{DDA8EC77-B91F-426E-BC78-C19859F021AA}" presName="composite" presStyleCnt="0"/>
      <dgm:spPr/>
    </dgm:pt>
    <dgm:pt modelId="{7B8F857D-3619-4FAB-A12F-E58F4A70FC8E}" type="pres">
      <dgm:prSet presAssocID="{DDA8EC77-B91F-426E-BC78-C19859F021AA}" presName="background" presStyleLbl="node0" presStyleIdx="0" presStyleCnt="1"/>
      <dgm:spPr/>
    </dgm:pt>
    <dgm:pt modelId="{AE5ACF55-0947-4A61-8C98-10530A9360D7}" type="pres">
      <dgm:prSet presAssocID="{DDA8EC77-B91F-426E-BC78-C19859F021AA}" presName="text" presStyleLbl="fgAcc0" presStyleIdx="0" presStyleCnt="1" custLinFactNeighborX="7982" custLinFactNeighborY="-62099">
        <dgm:presLayoutVars>
          <dgm:chPref val="3"/>
        </dgm:presLayoutVars>
      </dgm:prSet>
      <dgm:spPr/>
    </dgm:pt>
    <dgm:pt modelId="{23D8428C-81E0-4811-BA69-9E2AC8E3372F}" type="pres">
      <dgm:prSet presAssocID="{DDA8EC77-B91F-426E-BC78-C19859F021AA}" presName="hierChild2" presStyleCnt="0"/>
      <dgm:spPr/>
    </dgm:pt>
    <dgm:pt modelId="{F3D40E88-811E-4AC6-AD32-502EBDD89DDC}" type="pres">
      <dgm:prSet presAssocID="{18DED829-B64A-4BF3-8A30-B780CD0284ED}" presName="Name10" presStyleLbl="parChTrans1D2" presStyleIdx="0" presStyleCnt="2"/>
      <dgm:spPr/>
    </dgm:pt>
    <dgm:pt modelId="{E398B389-46C7-4D80-AD5D-3BABE757E6E3}" type="pres">
      <dgm:prSet presAssocID="{B53D9224-9437-4FF6-85C7-B78A406E01AF}" presName="hierRoot2" presStyleCnt="0"/>
      <dgm:spPr/>
    </dgm:pt>
    <dgm:pt modelId="{F0B88394-6041-4EAE-A25D-062BE02E228D}" type="pres">
      <dgm:prSet presAssocID="{B53D9224-9437-4FF6-85C7-B78A406E01AF}" presName="composite2" presStyleCnt="0"/>
      <dgm:spPr/>
    </dgm:pt>
    <dgm:pt modelId="{D96B9C66-FDFD-4F60-A7BD-9BB856E8D9B9}" type="pres">
      <dgm:prSet presAssocID="{B53D9224-9437-4FF6-85C7-B78A406E01AF}" presName="background2" presStyleLbl="node2" presStyleIdx="0" presStyleCnt="2"/>
      <dgm:spPr/>
    </dgm:pt>
    <dgm:pt modelId="{9E036539-D2DF-42D3-9057-451937AB82DC}" type="pres">
      <dgm:prSet presAssocID="{B53D9224-9437-4FF6-85C7-B78A406E01AF}" presName="text2" presStyleLbl="fgAcc2" presStyleIdx="0" presStyleCnt="2" custLinFactNeighborX="2409" custLinFactNeighborY="-20685">
        <dgm:presLayoutVars>
          <dgm:chPref val="3"/>
        </dgm:presLayoutVars>
      </dgm:prSet>
      <dgm:spPr/>
    </dgm:pt>
    <dgm:pt modelId="{65D0DCD6-FBFF-409D-9303-689A0F0EDB0C}" type="pres">
      <dgm:prSet presAssocID="{B53D9224-9437-4FF6-85C7-B78A406E01AF}" presName="hierChild3" presStyleCnt="0"/>
      <dgm:spPr/>
    </dgm:pt>
    <dgm:pt modelId="{48A2C4B2-85CF-4F04-854B-23D495F60E05}" type="pres">
      <dgm:prSet presAssocID="{7A91D81C-32B3-4729-AC2E-1B46D7907C93}" presName="Name10" presStyleLbl="parChTrans1D2" presStyleIdx="1" presStyleCnt="2"/>
      <dgm:spPr/>
    </dgm:pt>
    <dgm:pt modelId="{D04C3843-6FB9-4B01-B729-87E7684CED44}" type="pres">
      <dgm:prSet presAssocID="{D65117FC-FA81-4F1B-9626-5B5D12B4812B}" presName="hierRoot2" presStyleCnt="0"/>
      <dgm:spPr/>
    </dgm:pt>
    <dgm:pt modelId="{0D21EC66-353F-4D1E-A336-3B11FFBFDDE4}" type="pres">
      <dgm:prSet presAssocID="{D65117FC-FA81-4F1B-9626-5B5D12B4812B}" presName="composite2" presStyleCnt="0"/>
      <dgm:spPr/>
    </dgm:pt>
    <dgm:pt modelId="{43EBCFD0-9BC2-4176-AFC9-A068461CCF2B}" type="pres">
      <dgm:prSet presAssocID="{D65117FC-FA81-4F1B-9626-5B5D12B4812B}" presName="background2" presStyleLbl="node2" presStyleIdx="1" presStyleCnt="2"/>
      <dgm:spPr/>
    </dgm:pt>
    <dgm:pt modelId="{E36DA4F9-6D15-461B-9D54-09DB9E90CFCA}" type="pres">
      <dgm:prSet presAssocID="{D65117FC-FA81-4F1B-9626-5B5D12B4812B}" presName="text2" presStyleLbl="fgAcc2" presStyleIdx="1" presStyleCnt="2" custLinFactNeighborX="-404" custLinFactNeighborY="-20685">
        <dgm:presLayoutVars>
          <dgm:chPref val="3"/>
        </dgm:presLayoutVars>
      </dgm:prSet>
      <dgm:spPr/>
    </dgm:pt>
    <dgm:pt modelId="{30B33F8E-1444-487B-9377-21ED5FC369C9}" type="pres">
      <dgm:prSet presAssocID="{D65117FC-FA81-4F1B-9626-5B5D12B4812B}" presName="hierChild3" presStyleCnt="0"/>
      <dgm:spPr/>
    </dgm:pt>
  </dgm:ptLst>
  <dgm:cxnLst>
    <dgm:cxn modelId="{9083F700-7F16-4AB2-A27F-4CE7B823B41C}" type="presOf" srcId="{D65117FC-FA81-4F1B-9626-5B5D12B4812B}" destId="{E36DA4F9-6D15-461B-9D54-09DB9E90CFCA}" srcOrd="0" destOrd="0" presId="urn:microsoft.com/office/officeart/2005/8/layout/hierarchy1"/>
    <dgm:cxn modelId="{BBA4B718-BE38-4261-8594-79629444D0EC}" srcId="{DDA8EC77-B91F-426E-BC78-C19859F021AA}" destId="{D65117FC-FA81-4F1B-9626-5B5D12B4812B}" srcOrd="1" destOrd="0" parTransId="{7A91D81C-32B3-4729-AC2E-1B46D7907C93}" sibTransId="{25D760CB-1639-4667-A06D-BB2D23D200B5}"/>
    <dgm:cxn modelId="{3B470A40-2A56-4C8B-84D1-E787EE5FDD7C}" type="presOf" srcId="{308597A1-BC4E-4E4B-B526-E62DA8AAE70A}" destId="{5704F6EB-35EC-4785-9E58-D900AB75E18F}" srcOrd="0" destOrd="0" presId="urn:microsoft.com/office/officeart/2005/8/layout/hierarchy1"/>
    <dgm:cxn modelId="{91F45140-BC92-4574-BAE0-CE5FF911B510}" type="presOf" srcId="{18DED829-B64A-4BF3-8A30-B780CD0284ED}" destId="{F3D40E88-811E-4AC6-AD32-502EBDD89DDC}" srcOrd="0" destOrd="0" presId="urn:microsoft.com/office/officeart/2005/8/layout/hierarchy1"/>
    <dgm:cxn modelId="{4D632554-A190-49E7-9FFC-FFFF8DAC579A}" type="presOf" srcId="{7A91D81C-32B3-4729-AC2E-1B46D7907C93}" destId="{48A2C4B2-85CF-4F04-854B-23D495F60E05}" srcOrd="0" destOrd="0" presId="urn:microsoft.com/office/officeart/2005/8/layout/hierarchy1"/>
    <dgm:cxn modelId="{DF3FDE59-91AC-4540-A13A-4A329EF52962}" type="presOf" srcId="{DDA8EC77-B91F-426E-BC78-C19859F021AA}" destId="{AE5ACF55-0947-4A61-8C98-10530A9360D7}" srcOrd="0" destOrd="0" presId="urn:microsoft.com/office/officeart/2005/8/layout/hierarchy1"/>
    <dgm:cxn modelId="{75EA1BB6-EE7D-4E69-AA65-318FD715E3B4}" type="presOf" srcId="{B53D9224-9437-4FF6-85C7-B78A406E01AF}" destId="{9E036539-D2DF-42D3-9057-451937AB82DC}" srcOrd="0" destOrd="0" presId="urn:microsoft.com/office/officeart/2005/8/layout/hierarchy1"/>
    <dgm:cxn modelId="{343EF8B7-85C9-43D8-BCBA-F8281A3225D1}" srcId="{308597A1-BC4E-4E4B-B526-E62DA8AAE70A}" destId="{DDA8EC77-B91F-426E-BC78-C19859F021AA}" srcOrd="0" destOrd="0" parTransId="{A28F30FC-FBDD-4302-AB5E-F516330A5912}" sibTransId="{01AC67B3-8E91-48D4-809E-C74293ED7D69}"/>
    <dgm:cxn modelId="{C7AD5BDE-1B00-4749-B508-D94C2B351B3F}" srcId="{DDA8EC77-B91F-426E-BC78-C19859F021AA}" destId="{B53D9224-9437-4FF6-85C7-B78A406E01AF}" srcOrd="0" destOrd="0" parTransId="{18DED829-B64A-4BF3-8A30-B780CD0284ED}" sibTransId="{4DAC185D-7CAF-404F-9471-A84B37415B76}"/>
    <dgm:cxn modelId="{7DF50A1E-74BE-4883-BCEF-0DA046205CB1}" type="presParOf" srcId="{5704F6EB-35EC-4785-9E58-D900AB75E18F}" destId="{0B6B352B-8CDD-4637-90F4-7CC4996E37C3}" srcOrd="0" destOrd="0" presId="urn:microsoft.com/office/officeart/2005/8/layout/hierarchy1"/>
    <dgm:cxn modelId="{012A9560-5891-42FF-8ACB-F011E95E4F84}" type="presParOf" srcId="{0B6B352B-8CDD-4637-90F4-7CC4996E37C3}" destId="{7A1B80F6-FE22-4C7A-9945-D04C1679B829}" srcOrd="0" destOrd="0" presId="urn:microsoft.com/office/officeart/2005/8/layout/hierarchy1"/>
    <dgm:cxn modelId="{5082F3FF-F9F1-41A9-8E94-512665DA6FAF}" type="presParOf" srcId="{7A1B80F6-FE22-4C7A-9945-D04C1679B829}" destId="{7B8F857D-3619-4FAB-A12F-E58F4A70FC8E}" srcOrd="0" destOrd="0" presId="urn:microsoft.com/office/officeart/2005/8/layout/hierarchy1"/>
    <dgm:cxn modelId="{6B1F4E51-1C32-4F9B-B98C-83A2A726E4D1}" type="presParOf" srcId="{7A1B80F6-FE22-4C7A-9945-D04C1679B829}" destId="{AE5ACF55-0947-4A61-8C98-10530A9360D7}" srcOrd="1" destOrd="0" presId="urn:microsoft.com/office/officeart/2005/8/layout/hierarchy1"/>
    <dgm:cxn modelId="{268A18D5-9EA6-4EB5-9011-49FCB9FE34F5}" type="presParOf" srcId="{0B6B352B-8CDD-4637-90F4-7CC4996E37C3}" destId="{23D8428C-81E0-4811-BA69-9E2AC8E3372F}" srcOrd="1" destOrd="0" presId="urn:microsoft.com/office/officeart/2005/8/layout/hierarchy1"/>
    <dgm:cxn modelId="{C171C628-176E-4A4F-9927-2558296FF7D2}" type="presParOf" srcId="{23D8428C-81E0-4811-BA69-9E2AC8E3372F}" destId="{F3D40E88-811E-4AC6-AD32-502EBDD89DDC}" srcOrd="0" destOrd="0" presId="urn:microsoft.com/office/officeart/2005/8/layout/hierarchy1"/>
    <dgm:cxn modelId="{AF73D746-B474-40B6-B35C-E840F5ED209E}" type="presParOf" srcId="{23D8428C-81E0-4811-BA69-9E2AC8E3372F}" destId="{E398B389-46C7-4D80-AD5D-3BABE757E6E3}" srcOrd="1" destOrd="0" presId="urn:microsoft.com/office/officeart/2005/8/layout/hierarchy1"/>
    <dgm:cxn modelId="{E4185DC2-99EB-4A75-8B5D-D5F1DECADEB8}" type="presParOf" srcId="{E398B389-46C7-4D80-AD5D-3BABE757E6E3}" destId="{F0B88394-6041-4EAE-A25D-062BE02E228D}" srcOrd="0" destOrd="0" presId="urn:microsoft.com/office/officeart/2005/8/layout/hierarchy1"/>
    <dgm:cxn modelId="{82DBFD5B-5736-42A7-B977-10E8FA752C8C}" type="presParOf" srcId="{F0B88394-6041-4EAE-A25D-062BE02E228D}" destId="{D96B9C66-FDFD-4F60-A7BD-9BB856E8D9B9}" srcOrd="0" destOrd="0" presId="urn:microsoft.com/office/officeart/2005/8/layout/hierarchy1"/>
    <dgm:cxn modelId="{0A0F4A69-2061-48F0-822E-5C2D6C081A9E}" type="presParOf" srcId="{F0B88394-6041-4EAE-A25D-062BE02E228D}" destId="{9E036539-D2DF-42D3-9057-451937AB82DC}" srcOrd="1" destOrd="0" presId="urn:microsoft.com/office/officeart/2005/8/layout/hierarchy1"/>
    <dgm:cxn modelId="{C8918C30-AD47-45DC-A92A-5B85FCF8F16F}" type="presParOf" srcId="{E398B389-46C7-4D80-AD5D-3BABE757E6E3}" destId="{65D0DCD6-FBFF-409D-9303-689A0F0EDB0C}" srcOrd="1" destOrd="0" presId="urn:microsoft.com/office/officeart/2005/8/layout/hierarchy1"/>
    <dgm:cxn modelId="{5D0EA8E3-1A7A-4132-AB2A-7968182836DE}" type="presParOf" srcId="{23D8428C-81E0-4811-BA69-9E2AC8E3372F}" destId="{48A2C4B2-85CF-4F04-854B-23D495F60E05}" srcOrd="2" destOrd="0" presId="urn:microsoft.com/office/officeart/2005/8/layout/hierarchy1"/>
    <dgm:cxn modelId="{610A5855-8904-47E3-918A-D506CC9E38E1}" type="presParOf" srcId="{23D8428C-81E0-4811-BA69-9E2AC8E3372F}" destId="{D04C3843-6FB9-4B01-B729-87E7684CED44}" srcOrd="3" destOrd="0" presId="urn:microsoft.com/office/officeart/2005/8/layout/hierarchy1"/>
    <dgm:cxn modelId="{F85261B3-6579-4392-8B3B-4F337E58D1FA}" type="presParOf" srcId="{D04C3843-6FB9-4B01-B729-87E7684CED44}" destId="{0D21EC66-353F-4D1E-A336-3B11FFBFDDE4}" srcOrd="0" destOrd="0" presId="urn:microsoft.com/office/officeart/2005/8/layout/hierarchy1"/>
    <dgm:cxn modelId="{28222151-70B2-4231-9B30-EEF008C318DC}" type="presParOf" srcId="{0D21EC66-353F-4D1E-A336-3B11FFBFDDE4}" destId="{43EBCFD0-9BC2-4176-AFC9-A068461CCF2B}" srcOrd="0" destOrd="0" presId="urn:microsoft.com/office/officeart/2005/8/layout/hierarchy1"/>
    <dgm:cxn modelId="{5832D168-919D-4A2F-BBF0-5B6AFEDB0779}" type="presParOf" srcId="{0D21EC66-353F-4D1E-A336-3B11FFBFDDE4}" destId="{E36DA4F9-6D15-461B-9D54-09DB9E90CFCA}" srcOrd="1" destOrd="0" presId="urn:microsoft.com/office/officeart/2005/8/layout/hierarchy1"/>
    <dgm:cxn modelId="{47CD2BE9-9A53-4CB7-840E-F02F50FC663F}" type="presParOf" srcId="{D04C3843-6FB9-4B01-B729-87E7684CED44}" destId="{30B33F8E-1444-487B-9377-21ED5FC369C9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A2C4B2-85CF-4F04-854B-23D495F60E05}">
      <dsp:nvSpPr>
        <dsp:cNvPr id="0" name=""/>
        <dsp:cNvSpPr/>
      </dsp:nvSpPr>
      <dsp:spPr>
        <a:xfrm>
          <a:off x="4177718" y="1372874"/>
          <a:ext cx="1367187" cy="6889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8704"/>
              </a:lnTo>
              <a:lnTo>
                <a:pt x="1367187" y="448704"/>
              </a:lnTo>
              <a:lnTo>
                <a:pt x="1367187" y="688921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D40E88-811E-4AC6-AD32-502EBDD89DDC}">
      <dsp:nvSpPr>
        <dsp:cNvPr id="0" name=""/>
        <dsp:cNvSpPr/>
      </dsp:nvSpPr>
      <dsp:spPr>
        <a:xfrm>
          <a:off x="2448568" y="1372874"/>
          <a:ext cx="1729150" cy="688921"/>
        </a:xfrm>
        <a:custGeom>
          <a:avLst/>
          <a:gdLst/>
          <a:ahLst/>
          <a:cxnLst/>
          <a:rect l="0" t="0" r="0" b="0"/>
          <a:pathLst>
            <a:path>
              <a:moveTo>
                <a:pt x="1729150" y="0"/>
              </a:moveTo>
              <a:lnTo>
                <a:pt x="1729150" y="448704"/>
              </a:lnTo>
              <a:lnTo>
                <a:pt x="0" y="448704"/>
              </a:lnTo>
              <a:lnTo>
                <a:pt x="0" y="688921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8F857D-3619-4FAB-A12F-E58F4A70FC8E}">
      <dsp:nvSpPr>
        <dsp:cNvPr id="0" name=""/>
        <dsp:cNvSpPr/>
      </dsp:nvSpPr>
      <dsp:spPr>
        <a:xfrm>
          <a:off x="2881195" y="-273710"/>
          <a:ext cx="2593047" cy="16465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5ACF55-0947-4A61-8C98-10530A9360D7}">
      <dsp:nvSpPr>
        <dsp:cNvPr id="0" name=""/>
        <dsp:cNvSpPr/>
      </dsp:nvSpPr>
      <dsp:spPr>
        <a:xfrm>
          <a:off x="3169311" y="0"/>
          <a:ext cx="2593047" cy="16465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000" kern="1200" dirty="0"/>
            <a:t>Защита концепции ВКР</a:t>
          </a:r>
        </a:p>
      </dsp:txBody>
      <dsp:txXfrm>
        <a:off x="3217538" y="48227"/>
        <a:ext cx="2496593" cy="1550131"/>
      </dsp:txXfrm>
    </dsp:sp>
    <dsp:sp modelId="{D96B9C66-FDFD-4F60-A7BD-9BB856E8D9B9}">
      <dsp:nvSpPr>
        <dsp:cNvPr id="0" name=""/>
        <dsp:cNvSpPr/>
      </dsp:nvSpPr>
      <dsp:spPr>
        <a:xfrm>
          <a:off x="1152044" y="2061795"/>
          <a:ext cx="2593047" cy="16465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036539-D2DF-42D3-9057-451937AB82DC}">
      <dsp:nvSpPr>
        <dsp:cNvPr id="0" name=""/>
        <dsp:cNvSpPr/>
      </dsp:nvSpPr>
      <dsp:spPr>
        <a:xfrm>
          <a:off x="1440161" y="2335506"/>
          <a:ext cx="2593047" cy="16465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Project Proposal</a:t>
          </a:r>
        </a:p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000" kern="1200" dirty="0"/>
            <a:t>50%</a:t>
          </a:r>
        </a:p>
      </dsp:txBody>
      <dsp:txXfrm>
        <a:off x="1488388" y="2383733"/>
        <a:ext cx="2496593" cy="1550131"/>
      </dsp:txXfrm>
    </dsp:sp>
    <dsp:sp modelId="{43EBCFD0-9BC2-4176-AFC9-A068461CCF2B}">
      <dsp:nvSpPr>
        <dsp:cNvPr id="0" name=""/>
        <dsp:cNvSpPr/>
      </dsp:nvSpPr>
      <dsp:spPr>
        <a:xfrm>
          <a:off x="4248382" y="2061795"/>
          <a:ext cx="2593047" cy="16465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6DA4F9-6D15-461B-9D54-09DB9E90CFCA}">
      <dsp:nvSpPr>
        <dsp:cNvPr id="0" name=""/>
        <dsp:cNvSpPr/>
      </dsp:nvSpPr>
      <dsp:spPr>
        <a:xfrm>
          <a:off x="4536498" y="2335506"/>
          <a:ext cx="2593047" cy="16465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000" kern="1200" dirty="0"/>
            <a:t>Устная защита 50% </a:t>
          </a:r>
        </a:p>
      </dsp:txBody>
      <dsp:txXfrm>
        <a:off x="4584725" y="2383733"/>
        <a:ext cx="2496593" cy="15501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958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1098" y="0"/>
            <a:ext cx="2944958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800F15D4-BBBA-49AC-91E0-1F95150B5C9A}" type="datetimeFigureOut">
              <a:rPr lang="ru-RU"/>
              <a:pPr>
                <a:defRPr/>
              </a:pPr>
              <a:t>21.02.2023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164"/>
            <a:ext cx="2944958" cy="49688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1098" y="9428164"/>
            <a:ext cx="2944958" cy="496886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80876C4-F8CD-4066-8315-CE7E9E15B77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015123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958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1098" y="0"/>
            <a:ext cx="2944958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65FCABBB-3261-47EA-9882-8EB8B9B9FBEA}" type="datetimeFigureOut">
              <a:rPr lang="ru-RU"/>
              <a:pPr>
                <a:defRPr/>
              </a:pPr>
              <a:t>21.02.2023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39838"/>
            <a:ext cx="4467225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607" y="4776789"/>
            <a:ext cx="5438464" cy="390842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4958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1098" y="9429750"/>
            <a:ext cx="2944958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C1F7DCD2-FE5F-4DF2-8B58-AC00102FE8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55448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Прямоугольник 9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1" name="Скругленный прямоугольник 10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2" name="Скругленный прямоугольник 11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Прямоугольник 13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Прямоугольник 14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Прямоугольник 15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17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D3D212-E2C5-41C4-9EB9-18695E7FC3ED}" type="datetimeFigureOut">
              <a:rPr lang="ru-RU"/>
              <a:pPr>
                <a:defRPr/>
              </a:pPr>
              <a:t>21.02.2023</a:t>
            </a:fld>
            <a:endParaRPr lang="ru-RU"/>
          </a:p>
        </p:txBody>
      </p:sp>
      <p:sp>
        <p:nvSpPr>
          <p:cNvPr id="18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7E0E5F9-0FBF-4B5A-9F90-105C97CCC6D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99151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93436D-1B0F-457B-B4F8-0EAEDCC859C8}" type="datetimeFigureOut">
              <a:rPr lang="ru-RU"/>
              <a:pPr>
                <a:defRPr/>
              </a:pPr>
              <a:t>21.02.2023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8DF91D-7909-4433-8692-CFA4011FCD8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96279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64C15A-76FC-4B22-AB03-01749D2C52EE}" type="datetimeFigureOut">
              <a:rPr lang="ru-RU"/>
              <a:pPr>
                <a:defRPr/>
              </a:pPr>
              <a:t>21.02.2023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CC8561-9B46-4257-BBCA-2D03FA56B36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21459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062A0F-F7D7-41CF-B8CD-861ED0A5A548}" type="datetimeFigureOut">
              <a:rPr lang="ru-RU"/>
              <a:pPr>
                <a:defRPr/>
              </a:pPr>
              <a:t>21.02.2023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D2EF5E-7755-48FB-A7B6-7B64D9629EF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93376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331C9F-522E-4849-900D-5A69BCF2985E}" type="datetimeFigureOut">
              <a:rPr lang="ru-RU"/>
              <a:pPr>
                <a:defRPr/>
              </a:pPr>
              <a:t>21.02.2023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6D1DE6-DDE0-4D34-9DFC-E3D470475B8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34498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7F940C-B19A-4A43-8A62-CF734F12204C}" type="datetimeFigureOut">
              <a:rPr lang="ru-RU"/>
              <a:pPr>
                <a:defRPr/>
              </a:pPr>
              <a:t>21.02.2023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93A7E8-CB10-412D-944C-833F8F23136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93170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26EA6BD-AA6E-4081-92C5-BC3968C92F50}" type="datetimeFigureOut">
              <a:rPr lang="ru-RU"/>
              <a:pPr>
                <a:defRPr/>
              </a:pPr>
              <a:t>21.02.2023</a:t>
            </a:fld>
            <a:endParaRPr lang="ru-RU"/>
          </a:p>
        </p:txBody>
      </p:sp>
      <p:sp>
        <p:nvSpPr>
          <p:cNvPr id="8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E15D4C-B6B5-43D9-8D30-FA9ED7F7849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9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669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F8CF61-3D11-4B64-BD11-31F49F641C83}" type="datetimeFigureOut">
              <a:rPr lang="ru-RU"/>
              <a:pPr>
                <a:defRPr/>
              </a:pPr>
              <a:t>21.02.2023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7983F5-A1EF-4414-BF5D-80C697A65DC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03276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F96F27-994A-4077-9593-D8DE9C8DFA36}" type="datetimeFigureOut">
              <a:rPr lang="ru-RU"/>
              <a:pPr>
                <a:defRPr/>
              </a:pPr>
              <a:t>21.02.2023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DF72EE-379A-43AC-938D-3F7806F51B5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15091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210D1A-A2BA-4EBD-A720-0A26DE9CB448}" type="datetimeFigureOut">
              <a:rPr lang="ru-RU"/>
              <a:pPr>
                <a:defRPr/>
              </a:pPr>
              <a:t>21.02.2023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60E62F-F134-42F9-9718-DC6EFF18684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47719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68ABED-B748-4B75-959C-571B433FC3F9}" type="datetimeFigureOut">
              <a:rPr lang="ru-RU"/>
              <a:pPr>
                <a:defRPr/>
              </a:pPr>
              <a:t>21.02.2023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EC8CEA-FDC7-424C-83A2-A78F830A8DE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03003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39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  <a:endParaRPr lang="en-US" altLang="ru-RU"/>
          </a:p>
        </p:txBody>
      </p:sp>
      <p:sp>
        <p:nvSpPr>
          <p:cNvPr id="1040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  <a:endParaRPr lang="en-US" alt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</a:defRPr>
            </a:lvl1pPr>
          </a:lstStyle>
          <a:p>
            <a:pPr>
              <a:defRPr/>
            </a:pPr>
            <a:fld id="{CF2335D4-BC69-46CB-9A1D-AEED28ACEA48}" type="datetimeFigureOut">
              <a:rPr lang="ru-RU"/>
              <a:pPr>
                <a:defRPr/>
              </a:pPr>
              <a:t>21.02.2023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solidFill>
                  <a:srgbClr val="FFFFFF"/>
                </a:solidFill>
                <a:latin typeface="Georgia" panose="02040502050405020303" pitchFamily="18" charset="0"/>
              </a:defRPr>
            </a:lvl1pPr>
          </a:lstStyle>
          <a:p>
            <a:pPr>
              <a:defRPr/>
            </a:pPr>
            <a:fld id="{7321BCEC-296B-4055-9AC8-94159A01491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57" r:id="rId2"/>
    <p:sldLayoutId id="2147483858" r:id="rId3"/>
    <p:sldLayoutId id="2147483859" r:id="rId4"/>
    <p:sldLayoutId id="2147483866" r:id="rId5"/>
    <p:sldLayoutId id="2147483867" r:id="rId6"/>
    <p:sldLayoutId id="2147483860" r:id="rId7"/>
    <p:sldLayoutId id="2147483861" r:id="rId8"/>
    <p:sldLayoutId id="2147483862" r:id="rId9"/>
    <p:sldLayoutId id="2147483863" r:id="rId10"/>
    <p:sldLayoutId id="214748386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anose="02040502050405020303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anose="02040502050405020303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anose="05020102010507070707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anose="05020102010507070707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anose="02040502050405020303" pitchFamily="18" charset="0"/>
        <a:buChar char="▫"/>
        <a:defRPr sz="2000" kern="1200">
          <a:solidFill>
            <a:srgbClr val="A04DA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ctrTitle"/>
          </p:nvPr>
        </p:nvSpPr>
        <p:spPr>
          <a:xfrm>
            <a:off x="107504" y="1988841"/>
            <a:ext cx="8928992" cy="1080120"/>
          </a:xfrm>
        </p:spPr>
        <p:txBody>
          <a:bodyPr/>
          <a:lstStyle/>
          <a:p>
            <a:pPr eaLnBrk="1" hangingPunct="1"/>
            <a:r>
              <a:rPr lang="ru-RU" altLang="ru-RU" sz="3600" dirty="0"/>
              <a:t>Защита концепции ВКР</a:t>
            </a:r>
            <a:br>
              <a:rPr lang="ru-RU" altLang="ru-RU" dirty="0"/>
            </a:br>
            <a:br>
              <a:rPr lang="ru-RU" altLang="ru-RU" dirty="0"/>
            </a:br>
            <a:r>
              <a:rPr lang="en-US" altLang="ru-RU" sz="3600" dirty="0"/>
              <a:t>Project Proposal</a:t>
            </a:r>
            <a:endParaRPr lang="ru-RU" altLang="ru-RU" sz="3600" dirty="0"/>
          </a:p>
        </p:txBody>
      </p:sp>
      <p:sp>
        <p:nvSpPr>
          <p:cNvPr id="7171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" y="3900488"/>
            <a:ext cx="4953000" cy="1752600"/>
          </a:xfrm>
        </p:spPr>
        <p:txBody>
          <a:bodyPr/>
          <a:lstStyle/>
          <a:p>
            <a:pPr marL="63500" eaLnBrk="1" hangingPunct="1"/>
            <a:r>
              <a:rPr lang="ru-RU" altLang="ru-RU" b="1" dirty="0"/>
              <a:t>4 курс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Заголовок 1"/>
          <p:cNvSpPr>
            <a:spLocks noGrp="1"/>
          </p:cNvSpPr>
          <p:nvPr>
            <p:ph type="title"/>
          </p:nvPr>
        </p:nvSpPr>
        <p:spPr>
          <a:xfrm>
            <a:off x="457200" y="620713"/>
            <a:ext cx="8229600" cy="936625"/>
          </a:xfrm>
        </p:spPr>
        <p:txBody>
          <a:bodyPr/>
          <a:lstStyle/>
          <a:p>
            <a:r>
              <a:rPr lang="ru-RU" altLang="ru-RU"/>
              <a:t>Требования к презентации 2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00213"/>
            <a:ext cx="8229600" cy="4873625"/>
          </a:xfrm>
        </p:spPr>
        <p:txBody>
          <a:bodyPr/>
          <a:lstStyle/>
          <a:p>
            <a:r>
              <a:rPr lang="ru-RU" altLang="ru-RU" dirty="0"/>
              <a:t>Эффективно применяется графическая наглядность (правильно составленные </a:t>
            </a:r>
            <a:r>
              <a:rPr lang="ru-RU" altLang="ru-RU" b="1" dirty="0"/>
              <a:t>слайды</a:t>
            </a:r>
            <a:r>
              <a:rPr lang="ru-RU" altLang="ru-RU" dirty="0"/>
              <a:t>) </a:t>
            </a:r>
          </a:p>
          <a:p>
            <a:r>
              <a:rPr lang="ru-RU" altLang="ru-RU" b="1" dirty="0"/>
              <a:t>Зачитывание презентации недопустимо</a:t>
            </a:r>
            <a:r>
              <a:rPr lang="ru-RU" altLang="ru-RU" dirty="0"/>
              <a:t>. В случае чтения студент немедленно получает предупреждение, при повторной попытке читать текст презентации получает </a:t>
            </a:r>
            <a:r>
              <a:rPr lang="ru-RU" altLang="ru-RU" b="1" dirty="0"/>
              <a:t>неудовлетворительную оценку</a:t>
            </a:r>
            <a:endParaRPr lang="ru-RU" alt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Заголовок 1"/>
          <p:cNvSpPr>
            <a:spLocks noGrp="1"/>
          </p:cNvSpPr>
          <p:nvPr>
            <p:ph type="title"/>
          </p:nvPr>
        </p:nvSpPr>
        <p:spPr>
          <a:xfrm>
            <a:off x="539750" y="836613"/>
            <a:ext cx="8229600" cy="1066800"/>
          </a:xfrm>
        </p:spPr>
        <p:txBody>
          <a:bodyPr/>
          <a:lstStyle/>
          <a:p>
            <a:r>
              <a:rPr lang="ru-RU" altLang="ru-RU"/>
              <a:t>Структура презентации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44675"/>
            <a:ext cx="8229600" cy="4729163"/>
          </a:xfrm>
        </p:spPr>
        <p:txBody>
          <a:bodyPr/>
          <a:lstStyle/>
          <a:p>
            <a:r>
              <a:rPr lang="ru-RU" altLang="ru-RU" dirty="0"/>
              <a:t>Приветствие, краткое введение</a:t>
            </a:r>
          </a:p>
          <a:p>
            <a:r>
              <a:rPr lang="ru-RU" altLang="ru-RU" dirty="0"/>
              <a:t>Обоснование выбора темы, цели, задачи, гипотеза (в зависимости от специальности)</a:t>
            </a:r>
          </a:p>
          <a:p>
            <a:r>
              <a:rPr lang="ru-RU" altLang="ru-RU" dirty="0"/>
              <a:t>Основная часть: ход исследования (основные его этапы) и</a:t>
            </a:r>
            <a:r>
              <a:rPr lang="en-US" altLang="ru-RU" dirty="0"/>
              <a:t>/</a:t>
            </a:r>
            <a:r>
              <a:rPr lang="ru-RU" altLang="ru-RU" dirty="0"/>
              <a:t>или предполагаемые методы исследования</a:t>
            </a:r>
          </a:p>
          <a:p>
            <a:r>
              <a:rPr lang="ru-RU" altLang="ru-RU" dirty="0"/>
              <a:t>Полученные или ожидаемые результаты и выводы</a:t>
            </a:r>
          </a:p>
          <a:p>
            <a:r>
              <a:rPr lang="ru-RU" altLang="ru-RU" dirty="0"/>
              <a:t>Заключение (новизна, значимость, ограничения)</a:t>
            </a:r>
          </a:p>
          <a:p>
            <a:endParaRPr lang="ru-RU" alt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В ходе дискуссии с членами экзаменационной комиссии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537" indent="0">
              <a:buFont typeface="Georgia" panose="02040502050405020303" pitchFamily="18" charset="0"/>
              <a:buNone/>
              <a:defRPr/>
            </a:pPr>
            <a:endParaRPr lang="ru-RU" dirty="0"/>
          </a:p>
          <a:p>
            <a:pPr marL="109537" indent="0">
              <a:buFont typeface="Georgia" panose="02040502050405020303" pitchFamily="18" charset="0"/>
              <a:buNone/>
              <a:defRPr/>
            </a:pPr>
            <a:r>
              <a:rPr lang="ru-RU" dirty="0"/>
              <a:t>студент демонстрирует </a:t>
            </a:r>
          </a:p>
          <a:p>
            <a:pPr marL="109537" indent="0">
              <a:buFont typeface="Georgia" panose="02040502050405020303" pitchFamily="18" charset="0"/>
              <a:buNone/>
              <a:defRPr/>
            </a:pPr>
            <a:endParaRPr lang="ru-RU" dirty="0"/>
          </a:p>
          <a:p>
            <a:pPr>
              <a:defRPr/>
            </a:pPr>
            <a:r>
              <a:rPr lang="ru-RU" dirty="0"/>
              <a:t>понимание вопросов</a:t>
            </a:r>
          </a:p>
          <a:p>
            <a:pPr>
              <a:defRPr/>
            </a:pPr>
            <a:r>
              <a:rPr lang="ru-RU" dirty="0"/>
              <a:t>умение правильно и четко ответить на них</a:t>
            </a:r>
          </a:p>
          <a:p>
            <a:pPr>
              <a:defRPr/>
            </a:pPr>
            <a:r>
              <a:rPr lang="ru-RU" dirty="0"/>
              <a:t>умение оперировать фактами и данными</a:t>
            </a:r>
          </a:p>
          <a:p>
            <a:pPr>
              <a:defRPr/>
            </a:pPr>
            <a:r>
              <a:rPr lang="ru-RU" dirty="0"/>
              <a:t>умение «уходить от ответа»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Заголовок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29600" cy="1000125"/>
          </a:xfrm>
        </p:spPr>
        <p:txBody>
          <a:bodyPr/>
          <a:lstStyle/>
          <a:p>
            <a:pPr eaLnBrk="1" hangingPunct="1"/>
            <a:r>
              <a:rPr lang="ru-RU" altLang="ru-RU"/>
              <a:t>Критерии оценки устной части</a:t>
            </a:r>
          </a:p>
        </p:txBody>
      </p:sp>
      <p:sp>
        <p:nvSpPr>
          <p:cNvPr id="23555" name="Содержимое 2"/>
          <p:cNvSpPr>
            <a:spLocks noGrp="1"/>
          </p:cNvSpPr>
          <p:nvPr>
            <p:ph idx="1"/>
          </p:nvPr>
        </p:nvSpPr>
        <p:spPr>
          <a:xfrm>
            <a:off x="457200" y="1484313"/>
            <a:ext cx="8229600" cy="4968875"/>
          </a:xfrm>
        </p:spPr>
        <p:txBody>
          <a:bodyPr/>
          <a:lstStyle/>
          <a:p>
            <a:pPr eaLnBrk="1" hangingPunct="1"/>
            <a:r>
              <a:rPr lang="ru-RU" altLang="ru-RU" dirty="0"/>
              <a:t>Презентация:</a:t>
            </a:r>
          </a:p>
          <a:p>
            <a:pPr lvl="1" eaLnBrk="1" hangingPunct="1"/>
            <a:r>
              <a:rPr lang="ru-RU" altLang="ru-RU" dirty="0"/>
              <a:t>Решение коммуникативной задачи</a:t>
            </a:r>
          </a:p>
          <a:p>
            <a:pPr lvl="1" eaLnBrk="1" hangingPunct="1"/>
            <a:r>
              <a:rPr lang="ru-RU" altLang="ru-RU" dirty="0"/>
              <a:t>Логичность построения</a:t>
            </a:r>
          </a:p>
          <a:p>
            <a:pPr lvl="1" eaLnBrk="1" hangingPunct="1"/>
            <a:r>
              <a:rPr lang="ru-RU" altLang="ru-RU" dirty="0"/>
              <a:t>Языковое оформление</a:t>
            </a:r>
          </a:p>
          <a:p>
            <a:pPr lvl="1" eaLnBrk="1" hangingPunct="1"/>
            <a:r>
              <a:rPr lang="ru-RU" altLang="ru-RU" dirty="0"/>
              <a:t>Интонационное оформление, выразительность речи</a:t>
            </a:r>
          </a:p>
          <a:p>
            <a:pPr eaLnBrk="1" hangingPunct="1"/>
            <a:r>
              <a:rPr lang="ru-RU" altLang="ru-RU" dirty="0"/>
              <a:t>Ответы на вопросы</a:t>
            </a:r>
          </a:p>
          <a:p>
            <a:pPr lvl="1" eaLnBrk="1" hangingPunct="1"/>
            <a:r>
              <a:rPr lang="ru-RU" altLang="ru-RU" dirty="0"/>
              <a:t>Решение коммуникативной задачи</a:t>
            </a:r>
          </a:p>
          <a:p>
            <a:pPr lvl="1" eaLnBrk="1" hangingPunct="1"/>
            <a:r>
              <a:rPr lang="ru-RU" altLang="ru-RU" dirty="0"/>
              <a:t>Языковое оформление</a:t>
            </a:r>
          </a:p>
          <a:p>
            <a:pPr lvl="1" eaLnBrk="1" hangingPunct="1"/>
            <a:r>
              <a:rPr lang="ru-RU" altLang="ru-RU" dirty="0"/>
              <a:t>Интонационное оформление, выразительность речи</a:t>
            </a:r>
          </a:p>
          <a:p>
            <a:pPr eaLnBrk="1" hangingPunct="1"/>
            <a:endParaRPr lang="ru-RU" alt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98BC8C-C726-4704-87DE-08F4FAD21B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Формат проведения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C7CE899-CFBE-449C-8DBF-91CE8BC72D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537" indent="0">
              <a:buNone/>
            </a:pPr>
            <a:r>
              <a:rPr lang="ru-RU" dirty="0"/>
              <a:t>Онлайн: </a:t>
            </a:r>
          </a:p>
          <a:p>
            <a:pPr marL="109537" indent="0">
              <a:buNone/>
            </a:pPr>
            <a:r>
              <a:rPr lang="ru-RU" dirty="0"/>
              <a:t>вас должно быть видно и слышно</a:t>
            </a:r>
          </a:p>
          <a:p>
            <a:pPr marL="109537" indent="0">
              <a:buNone/>
            </a:pPr>
            <a:r>
              <a:rPr lang="ru-RU" dirty="0"/>
              <a:t>должны работать камера и микрофон</a:t>
            </a:r>
          </a:p>
          <a:p>
            <a:pPr marL="109537" indent="0">
              <a:buNone/>
            </a:pPr>
            <a:endParaRPr lang="ru-RU" dirty="0"/>
          </a:p>
          <a:p>
            <a:pPr marL="109537" indent="0">
              <a:buNone/>
            </a:pPr>
            <a:r>
              <a:rPr lang="ru-RU" dirty="0"/>
              <a:t>Заранее проверьте технические условия.</a:t>
            </a:r>
          </a:p>
          <a:p>
            <a:pPr marL="109537" indent="0">
              <a:buNone/>
            </a:pPr>
            <a:r>
              <a:rPr lang="ru-RU" dirty="0"/>
              <a:t>Если есть проблемы – свяжитесь с учебным офисом заранее.</a:t>
            </a:r>
          </a:p>
        </p:txBody>
      </p:sp>
    </p:spTree>
    <p:extLst>
      <p:ext uri="{BB962C8B-B14F-4D97-AF65-F5344CB8AC3E}">
        <p14:creationId xmlns:p14="http://schemas.microsoft.com/office/powerpoint/2010/main" val="20612383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457200" y="714375"/>
            <a:ext cx="8229600" cy="857250"/>
          </a:xfrm>
        </p:spPr>
        <p:txBody>
          <a:bodyPr/>
          <a:lstStyle/>
          <a:p>
            <a:pPr eaLnBrk="1" hangingPunct="1"/>
            <a:r>
              <a:rPr lang="ru-RU" altLang="ru-RU" dirty="0"/>
              <a:t>Основная цель </a:t>
            </a:r>
            <a:r>
              <a:rPr lang="en-US" altLang="ru-RU" dirty="0"/>
              <a:t>Project Proposal:</a:t>
            </a:r>
            <a:endParaRPr lang="ru-RU" alt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3063"/>
            <a:ext cx="8229600" cy="4930775"/>
          </a:xfrm>
        </p:spPr>
        <p:txBody>
          <a:bodyPr>
            <a:normAutofit lnSpcReduction="10000"/>
          </a:bodyPr>
          <a:lstStyle/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b="1" dirty="0"/>
              <a:t>Объяснить </a:t>
            </a:r>
          </a:p>
          <a:p>
            <a:pPr marL="566928" indent="-457200" eaLnBrk="1" fontAlgn="auto" hangingPunct="1">
              <a:spcAft>
                <a:spcPts val="0"/>
              </a:spcAft>
              <a:buClr>
                <a:schemeClr val="accent3"/>
              </a:buClr>
              <a:defRPr/>
            </a:pPr>
            <a:r>
              <a:rPr lang="ru-RU" dirty="0"/>
              <a:t>Почему вы выбрали данную тему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dirty="0"/>
              <a:t>  Что именно и каким образом вы собираетесь исследовать / разрабатывать (постановка проблемы и этапы исследования)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dirty="0"/>
              <a:t>  Что нового внесет ваша работа</a:t>
            </a:r>
            <a:r>
              <a:rPr lang="en-US" dirty="0"/>
              <a:t> (</a:t>
            </a:r>
            <a:r>
              <a:rPr lang="ru-RU" dirty="0"/>
              <a:t>новизна и значимость</a:t>
            </a:r>
            <a:r>
              <a:rPr lang="en-US" dirty="0"/>
              <a:t>)</a:t>
            </a:r>
            <a:endParaRPr lang="ru-RU" dirty="0"/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dirty="0"/>
              <a:t>  Какие методы (качественные и/или количественные) вы предполагаете использовать и почему именно 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dirty="0"/>
              <a:t>  Какие результаты предполагаете получить</a:t>
            </a:r>
          </a:p>
          <a:p>
            <a:pPr marL="658368" lvl="1" indent="-246888" eaLnBrk="1" fontAlgn="auto" hangingPunct="1">
              <a:spcAft>
                <a:spcPts val="0"/>
              </a:spcAft>
              <a:buFont typeface="Georgia"/>
              <a:buChar char="▫"/>
              <a:defRPr/>
            </a:pPr>
            <a:endParaRPr lang="ru-RU" dirty="0"/>
          </a:p>
          <a:p>
            <a:pPr marL="658368" lvl="1" indent="-246888" eaLnBrk="1" fontAlgn="auto" hangingPunct="1">
              <a:spcAft>
                <a:spcPts val="0"/>
              </a:spcAft>
              <a:buFont typeface="Georgia"/>
              <a:buChar char="▫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/>
              <a:t>Типовое содержание академической работы</a:t>
            </a:r>
            <a:r>
              <a:rPr lang="en-US" altLang="ru-RU" dirty="0"/>
              <a:t> </a:t>
            </a:r>
            <a:br>
              <a:rPr lang="ru-RU" altLang="ru-RU" dirty="0"/>
            </a:br>
            <a:r>
              <a:rPr lang="ru-RU" altLang="ru-RU" dirty="0"/>
              <a:t>на английском языке</a:t>
            </a:r>
            <a:br>
              <a:rPr lang="ru-RU" altLang="ru-RU" dirty="0"/>
            </a:br>
            <a:endParaRPr lang="ru-RU" alt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420938"/>
            <a:ext cx="8229600" cy="4152900"/>
          </a:xfrm>
        </p:spPr>
        <p:txBody>
          <a:bodyPr/>
          <a:lstStyle/>
          <a:p>
            <a:r>
              <a:rPr lang="ru-RU" altLang="ru-RU" dirty="0"/>
              <a:t>Аннотация </a:t>
            </a:r>
          </a:p>
          <a:p>
            <a:r>
              <a:rPr lang="ru-RU" altLang="ru-RU" dirty="0"/>
              <a:t>Введение (обоснование выбора темы, цель и задачи исследования)</a:t>
            </a:r>
          </a:p>
          <a:p>
            <a:r>
              <a:rPr lang="ru-RU" altLang="ru-RU" dirty="0"/>
              <a:t>Обзор литературы</a:t>
            </a:r>
          </a:p>
          <a:p>
            <a:r>
              <a:rPr lang="ru-RU" altLang="ru-RU" dirty="0"/>
              <a:t>Методы и материалы</a:t>
            </a:r>
          </a:p>
          <a:p>
            <a:r>
              <a:rPr lang="ru-RU" altLang="ru-RU" dirty="0"/>
              <a:t>Результаты </a:t>
            </a:r>
          </a:p>
          <a:p>
            <a:r>
              <a:rPr lang="ru-RU" altLang="ru-RU" dirty="0"/>
              <a:t>Заключение </a:t>
            </a:r>
          </a:p>
          <a:p>
            <a:r>
              <a:rPr lang="ru-RU" altLang="ru-RU" dirty="0"/>
              <a:t>Список использованной литературы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571500"/>
            <a:ext cx="8229600" cy="64293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>
                <a:solidFill>
                  <a:srgbClr val="FF0000"/>
                </a:solidFill>
              </a:rPr>
              <a:t>Структура</a:t>
            </a:r>
            <a:r>
              <a:rPr lang="ru-RU" dirty="0"/>
              <a:t> текста </a:t>
            </a:r>
            <a:r>
              <a:rPr lang="en-US" dirty="0"/>
              <a:t>Project Proposal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1214438"/>
            <a:ext cx="8578850" cy="5383212"/>
          </a:xfrm>
        </p:spPr>
        <p:txBody>
          <a:bodyPr>
            <a:normAutofit fontScale="92500" lnSpcReduction="10000"/>
          </a:bodyPr>
          <a:lstStyle/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en-US" dirty="0"/>
              <a:t>Abstract			</a:t>
            </a:r>
            <a:r>
              <a:rPr lang="ru-RU" dirty="0"/>
              <a:t>	Аннотация 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en-US" b="1" dirty="0"/>
              <a:t>Introduction</a:t>
            </a:r>
            <a:r>
              <a:rPr lang="en-US" dirty="0"/>
              <a:t>			</a:t>
            </a:r>
            <a:r>
              <a:rPr lang="ru-RU" dirty="0"/>
              <a:t>Введение</a:t>
            </a:r>
          </a:p>
          <a:p>
            <a:pPr marL="658368" lvl="1" indent="-246888" eaLnBrk="1" fontAlgn="auto" hangingPunct="1">
              <a:spcAft>
                <a:spcPts val="0"/>
              </a:spcAft>
              <a:buFont typeface="Georgia"/>
              <a:buChar char="▫"/>
              <a:defRPr/>
            </a:pPr>
            <a:r>
              <a:rPr lang="en-US" dirty="0"/>
              <a:t>Background			</a:t>
            </a:r>
            <a:r>
              <a:rPr lang="ru-RU" dirty="0"/>
              <a:t>-ситуация в отрасли</a:t>
            </a:r>
          </a:p>
          <a:p>
            <a:pPr marL="658368" lvl="1" indent="-246888" eaLnBrk="1" fontAlgn="auto" hangingPunct="1">
              <a:spcAft>
                <a:spcPts val="0"/>
              </a:spcAft>
              <a:buFont typeface="Georgia"/>
              <a:buChar char="▫"/>
              <a:defRPr/>
            </a:pPr>
            <a:r>
              <a:rPr lang="en-US" dirty="0"/>
              <a:t>Problem statement		</a:t>
            </a:r>
            <a:r>
              <a:rPr lang="ru-RU" dirty="0"/>
              <a:t>-цели и задачи</a:t>
            </a:r>
            <a:r>
              <a:rPr lang="en-US" dirty="0"/>
              <a:t> 							</a:t>
            </a:r>
            <a:r>
              <a:rPr lang="ru-RU" dirty="0"/>
              <a:t>исследования</a:t>
            </a:r>
          </a:p>
          <a:p>
            <a:pPr marL="658368" lvl="1" indent="-246888" eaLnBrk="1" fontAlgn="auto" hangingPunct="1">
              <a:spcAft>
                <a:spcPts val="0"/>
              </a:spcAft>
              <a:buFont typeface="Georgia"/>
              <a:buChar char="▫"/>
              <a:defRPr/>
            </a:pPr>
            <a:r>
              <a:rPr lang="en-US" dirty="0"/>
              <a:t>	Implications</a:t>
            </a:r>
            <a:r>
              <a:rPr lang="ru-RU" dirty="0"/>
              <a:t>			- новизна и значимость</a:t>
            </a:r>
          </a:p>
          <a:p>
            <a:pPr marL="658368" lvl="1" indent="-246888" eaLnBrk="1" fontAlgn="auto" hangingPunct="1">
              <a:spcAft>
                <a:spcPts val="0"/>
              </a:spcAft>
              <a:buFont typeface="Georgia"/>
              <a:buChar char="▫"/>
              <a:defRPr/>
            </a:pPr>
            <a:r>
              <a:rPr lang="en-US" i="1" dirty="0">
                <a:solidFill>
                  <a:srgbClr val="00B050"/>
                </a:solidFill>
              </a:rPr>
              <a:t>Key terms</a:t>
            </a:r>
            <a:r>
              <a:rPr lang="en-US" dirty="0">
                <a:solidFill>
                  <a:srgbClr val="00B050"/>
                </a:solidFill>
              </a:rPr>
              <a:t>			</a:t>
            </a:r>
            <a:r>
              <a:rPr lang="ru-RU" dirty="0">
                <a:solidFill>
                  <a:srgbClr val="00B050"/>
                </a:solidFill>
              </a:rPr>
              <a:t>-</a:t>
            </a:r>
            <a:r>
              <a:rPr lang="ru-RU" i="1" dirty="0">
                <a:solidFill>
                  <a:srgbClr val="00B050"/>
                </a:solidFill>
              </a:rPr>
              <a:t>ключевые термины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en-US" b="1" dirty="0"/>
              <a:t>Literature review</a:t>
            </a:r>
            <a:r>
              <a:rPr lang="en-US" dirty="0"/>
              <a:t>		</a:t>
            </a:r>
            <a:r>
              <a:rPr lang="ru-RU" dirty="0"/>
              <a:t>Обзор литературы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en-US" b="1" dirty="0"/>
              <a:t>Methods</a:t>
            </a:r>
            <a:r>
              <a:rPr lang="en-US" dirty="0"/>
              <a:t>	 		</a:t>
            </a:r>
            <a:r>
              <a:rPr lang="ru-RU" dirty="0"/>
              <a:t>Методы</a:t>
            </a:r>
            <a:endParaRPr lang="en-US" dirty="0"/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en-US" b="1" dirty="0"/>
              <a:t>Results </a:t>
            </a:r>
            <a:r>
              <a:rPr lang="en-US" b="1" u="sng" dirty="0"/>
              <a:t>anticipated</a:t>
            </a:r>
            <a:r>
              <a:rPr lang="ru-RU" b="1" u="sng" dirty="0"/>
              <a:t>	</a:t>
            </a:r>
            <a:r>
              <a:rPr lang="en-US" dirty="0"/>
              <a:t>	</a:t>
            </a:r>
            <a:r>
              <a:rPr lang="ru-RU" u="sng" dirty="0"/>
              <a:t>Предполагаемые</a:t>
            </a:r>
            <a:r>
              <a:rPr lang="ru-RU" dirty="0"/>
              <a:t> 		</a:t>
            </a:r>
            <a:r>
              <a:rPr lang="en-US" b="1" dirty="0"/>
              <a:t>/achieved</a:t>
            </a:r>
            <a:r>
              <a:rPr lang="ru-RU" dirty="0"/>
              <a:t>			</a:t>
            </a:r>
            <a:r>
              <a:rPr lang="en-US" dirty="0"/>
              <a:t>	</a:t>
            </a:r>
            <a:r>
              <a:rPr lang="ru-RU" dirty="0"/>
              <a:t>результаты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en-US" b="1" dirty="0"/>
              <a:t>Conclusion </a:t>
            </a:r>
            <a:r>
              <a:rPr lang="en-US" dirty="0"/>
              <a:t>		</a:t>
            </a:r>
            <a:r>
              <a:rPr lang="ru-RU" dirty="0"/>
              <a:t>	Заключение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en-US" b="1" dirty="0"/>
              <a:t>References</a:t>
            </a:r>
            <a:r>
              <a:rPr lang="en-US" dirty="0"/>
              <a:t>		</a:t>
            </a:r>
            <a:r>
              <a:rPr lang="ru-RU" dirty="0"/>
              <a:t>	Список источников</a:t>
            </a:r>
          </a:p>
          <a:p>
            <a:pPr marL="1389888" lvl="4" indent="-182880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▫"/>
              <a:defRPr/>
            </a:pPr>
            <a:endParaRPr lang="ru-RU" dirty="0">
              <a:solidFill>
                <a:schemeClr val="accent3"/>
              </a:solidFill>
            </a:endParaRP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>
          <a:xfrm>
            <a:off x="611188" y="836613"/>
            <a:ext cx="8229600" cy="1066800"/>
          </a:xfrm>
        </p:spPr>
        <p:txBody>
          <a:bodyPr/>
          <a:lstStyle/>
          <a:p>
            <a:r>
              <a:rPr lang="ru-RU" altLang="ru-RU" sz="3600" dirty="0">
                <a:solidFill>
                  <a:schemeClr val="tx1"/>
                </a:solidFill>
              </a:rPr>
              <a:t>Формирование</a:t>
            </a:r>
            <a:r>
              <a:rPr lang="ru-RU" altLang="ru-RU" sz="3600" dirty="0"/>
              <a:t> </a:t>
            </a:r>
            <a:r>
              <a:rPr lang="ru-RU" altLang="ru-RU" sz="3600" dirty="0">
                <a:solidFill>
                  <a:schemeClr val="tx1"/>
                </a:solidFill>
              </a:rPr>
              <a:t>оценки за защиту концепции ВКР </a:t>
            </a:r>
            <a:r>
              <a:rPr lang="ru-RU" altLang="ru-RU" sz="3600" b="1" dirty="0">
                <a:solidFill>
                  <a:schemeClr val="tx1"/>
                </a:solidFill>
              </a:rPr>
              <a:t>на английском языке</a:t>
            </a:r>
            <a:r>
              <a:rPr lang="en-US" altLang="ru-RU" sz="3600" b="1" dirty="0">
                <a:solidFill>
                  <a:schemeClr val="tx1"/>
                </a:solidFill>
              </a:rPr>
              <a:t> </a:t>
            </a:r>
            <a:endParaRPr lang="ru-RU" altLang="ru-RU" sz="3600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0878189"/>
              </p:ext>
            </p:extLst>
          </p:nvPr>
        </p:nvGraphicFramePr>
        <p:xfrm>
          <a:off x="539552" y="2533650"/>
          <a:ext cx="8229600" cy="4324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/>
              <a:t>Критерии оценивания текста </a:t>
            </a:r>
            <a:r>
              <a:rPr lang="en-US" altLang="ru-RU" dirty="0"/>
              <a:t>Project Proposal</a:t>
            </a:r>
            <a:endParaRPr lang="ru-RU" alt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349500"/>
            <a:ext cx="8229600" cy="4224338"/>
          </a:xfrm>
        </p:spPr>
        <p:txBody>
          <a:bodyPr/>
          <a:lstStyle/>
          <a:p>
            <a:pPr>
              <a:defRPr/>
            </a:pPr>
            <a:r>
              <a:rPr lang="ru-RU" altLang="ru-RU" dirty="0"/>
              <a:t>Выполнение коммуникативной задачи (содержание, форма, стилевое оформление)</a:t>
            </a:r>
            <a:endParaRPr lang="en-US" altLang="ru-RU" dirty="0"/>
          </a:p>
          <a:p>
            <a:pPr>
              <a:defRPr/>
            </a:pPr>
            <a:r>
              <a:rPr lang="ru-RU" altLang="ru-RU" dirty="0"/>
              <a:t>Организация текста (логика и структура)</a:t>
            </a:r>
            <a:endParaRPr lang="en-US" altLang="ru-RU" dirty="0"/>
          </a:p>
          <a:p>
            <a:pPr>
              <a:defRPr/>
            </a:pPr>
            <a:r>
              <a:rPr lang="ru-RU" altLang="ru-RU" dirty="0"/>
              <a:t>Языковое оформление (лексика, грамматика, орфография и пунктуация)</a:t>
            </a:r>
            <a:endParaRPr lang="en-US" altLang="ru-RU" dirty="0"/>
          </a:p>
          <a:p>
            <a:pPr>
              <a:defRPr/>
            </a:pPr>
            <a:r>
              <a:rPr lang="ru-RU" altLang="ru-RU" dirty="0"/>
              <a:t>Техническое оформление текста проекта (формат оформления ссылок и подписей </a:t>
            </a:r>
            <a:r>
              <a:rPr lang="en-US" altLang="ru-RU" dirty="0"/>
              <a:t>IEEE)</a:t>
            </a:r>
            <a:endParaRPr lang="ru-RU" altLang="ru-RU" dirty="0"/>
          </a:p>
          <a:p>
            <a:pPr>
              <a:defRPr/>
            </a:pPr>
            <a:r>
              <a:rPr lang="ru-RU" altLang="ru-RU" dirty="0"/>
              <a:t>Объема в критериях нет, но обычно это 10-12 страниц</a:t>
            </a:r>
          </a:p>
          <a:p>
            <a:pPr>
              <a:defRPr/>
            </a:pPr>
            <a:endParaRPr lang="ru-RU" alt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Заголовок 1"/>
          <p:cNvSpPr>
            <a:spLocks noGrp="1"/>
          </p:cNvSpPr>
          <p:nvPr>
            <p:ph type="title"/>
          </p:nvPr>
        </p:nvSpPr>
        <p:spPr>
          <a:xfrm>
            <a:off x="611188" y="620713"/>
            <a:ext cx="8229600" cy="1066800"/>
          </a:xfrm>
        </p:spPr>
        <p:txBody>
          <a:bodyPr/>
          <a:lstStyle/>
          <a:p>
            <a:r>
              <a:rPr lang="ru-RU" altLang="ru-RU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Устная Защита </a:t>
            </a:r>
            <a:r>
              <a:rPr lang="ru-RU" altLang="ru-RU" sz="32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Project</a:t>
            </a:r>
            <a:r>
              <a:rPr lang="ru-RU" altLang="ru-RU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altLang="ru-RU" sz="32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Proposal</a:t>
            </a:r>
            <a:r>
              <a:rPr lang="ru-RU" altLang="ru-RU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(экзамен): </a:t>
            </a:r>
            <a:r>
              <a:rPr lang="ru-RU" altLang="ru-RU" sz="3200" dirty="0">
                <a:solidFill>
                  <a:srgbClr val="FF0000"/>
                </a:solidFill>
              </a:rPr>
              <a:t>50% </a:t>
            </a:r>
            <a:r>
              <a:rPr lang="ru-RU" altLang="ru-RU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оценки за защиту концепции ВКР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8313" y="1773238"/>
            <a:ext cx="8229600" cy="4945062"/>
          </a:xfrm>
        </p:spPr>
        <p:txBody>
          <a:bodyPr/>
          <a:lstStyle/>
          <a:p>
            <a:pPr marL="623887" indent="-514350">
              <a:buFont typeface="+mj-lt"/>
              <a:buAutoNum type="arabicPeriod"/>
              <a:defRPr/>
            </a:pPr>
            <a:r>
              <a:rPr lang="ru-RU" b="1" dirty="0"/>
              <a:t>50%: презентация</a:t>
            </a:r>
            <a:r>
              <a:rPr lang="ru-RU" dirty="0"/>
              <a:t> на английском языке предполагаемого исследования/проекта</a:t>
            </a:r>
          </a:p>
          <a:p>
            <a:pPr lvl="1">
              <a:defRPr/>
            </a:pPr>
            <a:r>
              <a:rPr lang="ru-RU" dirty="0"/>
              <a:t>с обоснованием выбора темы </a:t>
            </a:r>
          </a:p>
          <a:p>
            <a:pPr lvl="1">
              <a:defRPr/>
            </a:pPr>
            <a:r>
              <a:rPr lang="ru-RU" dirty="0"/>
              <a:t>указанием цели и задач</a:t>
            </a:r>
          </a:p>
          <a:p>
            <a:pPr lvl="1">
              <a:defRPr/>
            </a:pPr>
            <a:r>
              <a:rPr lang="ru-RU" dirty="0"/>
              <a:t>методов или этапов исследования</a:t>
            </a:r>
          </a:p>
          <a:p>
            <a:pPr lvl="1">
              <a:defRPr/>
            </a:pPr>
            <a:r>
              <a:rPr lang="ru-RU" dirty="0"/>
              <a:t>планируемых результатов </a:t>
            </a:r>
          </a:p>
          <a:p>
            <a:pPr marL="109537" indent="0">
              <a:buFont typeface="Georgia" panose="02040502050405020303" pitchFamily="18" charset="0"/>
              <a:buNone/>
              <a:defRPr/>
            </a:pPr>
            <a:r>
              <a:rPr lang="ru-RU" b="1" dirty="0">
                <a:solidFill>
                  <a:srgbClr val="FF0000"/>
                </a:solidFill>
              </a:rPr>
              <a:t>с использованием слайдов </a:t>
            </a:r>
          </a:p>
          <a:p>
            <a:pPr marL="109537" indent="0">
              <a:buFont typeface="Georgia" panose="02040502050405020303" pitchFamily="18" charset="0"/>
              <a:buNone/>
              <a:defRPr/>
            </a:pPr>
            <a:r>
              <a:rPr lang="ru-RU" b="1" dirty="0"/>
              <a:t>50%: ответы на вопросы </a:t>
            </a:r>
            <a:r>
              <a:rPr lang="ru-RU" dirty="0"/>
              <a:t>экзаменаторов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Заголовок 1"/>
          <p:cNvSpPr>
            <a:spLocks noGrp="1"/>
          </p:cNvSpPr>
          <p:nvPr>
            <p:ph type="title"/>
          </p:nvPr>
        </p:nvSpPr>
        <p:spPr>
          <a:xfrm>
            <a:off x="539750" y="620713"/>
            <a:ext cx="8229600" cy="1066800"/>
          </a:xfrm>
        </p:spPr>
        <p:txBody>
          <a:bodyPr/>
          <a:lstStyle/>
          <a:p>
            <a:r>
              <a:rPr lang="ru-RU" altLang="ru-RU"/>
              <a:t>Требования к презентации 1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44675"/>
            <a:ext cx="8229600" cy="4729163"/>
          </a:xfrm>
        </p:spPr>
        <p:txBody>
          <a:bodyPr/>
          <a:lstStyle/>
          <a:p>
            <a:r>
              <a:rPr lang="ru-RU" altLang="ru-RU" dirty="0"/>
              <a:t>Время презентации: </a:t>
            </a:r>
            <a:r>
              <a:rPr lang="ru-RU" altLang="ru-RU" dirty="0">
                <a:solidFill>
                  <a:srgbClr val="C00000"/>
                </a:solidFill>
              </a:rPr>
              <a:t>5-7 </a:t>
            </a:r>
            <a:r>
              <a:rPr lang="ru-RU" altLang="ru-RU" dirty="0"/>
              <a:t>минут</a:t>
            </a:r>
          </a:p>
          <a:p>
            <a:r>
              <a:rPr lang="ru-RU" altLang="ru-RU" dirty="0"/>
              <a:t>Содержание презентации должно соответствовать утвержденной теме ВКР</a:t>
            </a:r>
          </a:p>
          <a:p>
            <a:r>
              <a:rPr lang="ru-RU" altLang="ru-RU" dirty="0"/>
              <a:t>Стиль презентации – научный </a:t>
            </a:r>
          </a:p>
          <a:p>
            <a:r>
              <a:rPr lang="ru-RU" altLang="ru-RU" dirty="0"/>
              <a:t>Культура речевого поведения: используются нормы этикета, принятые в академической среде и допустимые в ходе презентации научной работы</a:t>
            </a:r>
          </a:p>
          <a:p>
            <a:endParaRPr lang="ru-RU" alt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4058</TotalTime>
  <Words>531</Words>
  <Application>Microsoft Office PowerPoint</Application>
  <PresentationFormat>Экран (4:3)</PresentationFormat>
  <Paragraphs>87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Arial</vt:lpstr>
      <vt:lpstr>Calibri</vt:lpstr>
      <vt:lpstr>Georgia</vt:lpstr>
      <vt:lpstr>Trebuchet MS</vt:lpstr>
      <vt:lpstr>Wingdings 2</vt:lpstr>
      <vt:lpstr>Городская</vt:lpstr>
      <vt:lpstr>Защита концепции ВКР  Project Proposal</vt:lpstr>
      <vt:lpstr>Формат проведения</vt:lpstr>
      <vt:lpstr>Основная цель Project Proposal:</vt:lpstr>
      <vt:lpstr>Типовое содержание академической работы  на английском языке </vt:lpstr>
      <vt:lpstr>Структура текста Project Proposal</vt:lpstr>
      <vt:lpstr>Формирование оценки за защиту концепции ВКР на английском языке </vt:lpstr>
      <vt:lpstr>Критерии оценивания текста Project Proposal</vt:lpstr>
      <vt:lpstr>Устная Защита Project Proposal (экзамен): 50% оценки за защиту концепции ВКР</vt:lpstr>
      <vt:lpstr>Требования к презентации 1</vt:lpstr>
      <vt:lpstr>Требования к презентации 2</vt:lpstr>
      <vt:lpstr>Структура презентации</vt:lpstr>
      <vt:lpstr>В ходе дискуссии с членами экзаменационной комиссии</vt:lpstr>
      <vt:lpstr>Критерии оценки устной части</vt:lpstr>
    </vt:vector>
  </TitlesOfParts>
  <Company>HSE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for Academic Purposes</dc:title>
  <dc:creator>Mom</dc:creator>
  <cp:lastModifiedBy>Идалия Федотова</cp:lastModifiedBy>
  <cp:revision>125</cp:revision>
  <cp:lastPrinted>2018-09-02T18:59:59Z</cp:lastPrinted>
  <dcterms:created xsi:type="dcterms:W3CDTF">2009-10-28T12:23:10Z</dcterms:created>
  <dcterms:modified xsi:type="dcterms:W3CDTF">2023-02-21T15:41:03Z</dcterms:modified>
</cp:coreProperties>
</file>