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8" r:id="rId3"/>
    <p:sldId id="277" r:id="rId4"/>
    <p:sldId id="272" r:id="rId5"/>
    <p:sldId id="271" r:id="rId6"/>
    <p:sldId id="281" r:id="rId7"/>
    <p:sldId id="286" r:id="rId8"/>
    <p:sldId id="282" r:id="rId9"/>
    <p:sldId id="293" r:id="rId10"/>
    <p:sldId id="287" r:id="rId11"/>
    <p:sldId id="292" r:id="rId12"/>
    <p:sldId id="273" r:id="rId13"/>
    <p:sldId id="274" r:id="rId14"/>
    <p:sldId id="257" r:id="rId15"/>
    <p:sldId id="289" r:id="rId16"/>
    <p:sldId id="288" r:id="rId17"/>
    <p:sldId id="263"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629" y="53"/>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295456" y="4238984"/>
            <a:ext cx="15732270" cy="2535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smtClean="0"/>
              <a:t>Анализ эффективных практик коммуникации семьи и школы.</a:t>
            </a:r>
            <a:endParaRPr dirty="0"/>
          </a:p>
        </p:txBody>
      </p:sp>
      <p:sp>
        <p:nvSpPr>
          <p:cNvPr id="53" name="Очень крутой подзаголовок презентации"/>
          <p:cNvSpPr txBox="1"/>
          <p:nvPr/>
        </p:nvSpPr>
        <p:spPr>
          <a:xfrm>
            <a:off x="7116915" y="8929563"/>
            <a:ext cx="9443424" cy="1173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endParaRPr dirty="0"/>
          </a:p>
        </p:txBody>
      </p:sp>
      <p:sp>
        <p:nvSpPr>
          <p:cNvPr id="54" name="Название подразделения,  лаборатории, факультета и т.д."/>
          <p:cNvSpPr txBox="1"/>
          <p:nvPr/>
        </p:nvSpPr>
        <p:spPr>
          <a:xfrm>
            <a:off x="7116915" y="1847447"/>
            <a:ext cx="9443423" cy="7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endParaRPr dirty="0"/>
          </a:p>
        </p:txBody>
      </p:sp>
      <p:sp>
        <p:nvSpPr>
          <p:cNvPr id="55" name="Москва, 2017"/>
          <p:cNvSpPr txBox="1"/>
          <p:nvPr/>
        </p:nvSpPr>
        <p:spPr>
          <a:xfrm>
            <a:off x="6287344" y="8658200"/>
            <a:ext cx="14761641" cy="3529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ru-RU" sz="4400" b="1" dirty="0" smtClean="0"/>
              <a:t>Крылова Анна Дмитриевна</a:t>
            </a:r>
          </a:p>
          <a:p>
            <a:endParaRPr lang="ru-RU" sz="4400" b="1" dirty="0"/>
          </a:p>
          <a:p>
            <a:endParaRPr lang="en-US" sz="4400" b="1" dirty="0" smtClean="0"/>
          </a:p>
          <a:p>
            <a:r>
              <a:rPr lang="ru-RU" sz="4400" b="1" dirty="0" smtClean="0"/>
              <a:t>Научный руководитель: Поливанова Катерина Николаевна</a:t>
            </a:r>
            <a:endParaRPr lang="ru-RU" sz="4400" dirty="0" smtClean="0"/>
          </a:p>
          <a:p>
            <a:r>
              <a:rPr lang="ru-RU" sz="4400" dirty="0"/>
              <a:t>М</a:t>
            </a:r>
            <a:r>
              <a:rPr sz="4400" dirty="0" err="1" smtClean="0"/>
              <a:t>осква</a:t>
            </a:r>
            <a:r>
              <a:rPr sz="4400" dirty="0"/>
              <a:t>, </a:t>
            </a:r>
            <a:r>
              <a:rPr sz="4400" dirty="0" smtClean="0"/>
              <a:t>20</a:t>
            </a:r>
            <a:r>
              <a:rPr lang="ru-RU" sz="4400" smtClean="0"/>
              <a:t>23</a:t>
            </a:r>
            <a:endParaRPr sz="4400" dirty="0"/>
          </a:p>
        </p:txBody>
      </p:sp>
      <p:pic>
        <p:nvPicPr>
          <p:cNvPr id="56" name="Изображение" descr="Изображение"/>
          <p:cNvPicPr>
            <a:picLocks noChangeAspect="1"/>
          </p:cNvPicPr>
          <p:nvPr/>
        </p:nvPicPr>
        <p:blipFill>
          <a:blip r:embed="rId2">
            <a:extLst/>
          </a:blip>
          <a:stretch>
            <a:fillRect/>
          </a:stretch>
        </p:blipFill>
        <p:spPr>
          <a:xfrm>
            <a:off x="1221970" y="1330739"/>
            <a:ext cx="2736119" cy="2645547"/>
          </a:xfrm>
          <a:prstGeom prst="rect">
            <a:avLst/>
          </a:prstGeom>
          <a:ln w="12700">
            <a:miter lim="400000"/>
          </a:ln>
        </p:spPr>
      </p:pic>
      <p:sp>
        <p:nvSpPr>
          <p:cNvPr id="2" name="Прямоугольник 1"/>
          <p:cNvSpPr/>
          <p:nvPr/>
        </p:nvSpPr>
        <p:spPr>
          <a:xfrm>
            <a:off x="5855296" y="207669"/>
            <a:ext cx="17610614" cy="1631216"/>
          </a:xfrm>
          <a:prstGeom prst="rect">
            <a:avLst/>
          </a:prstGeom>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Национальный исследовательский университет </a:t>
            </a:r>
            <a:endParaRPr lang="ru-RU" b="1" dirty="0" smtClean="0">
              <a:solidFill>
                <a:srgbClr val="002060"/>
              </a:solidFill>
              <a:latin typeface="Times New Roman" panose="02020603050405020304" pitchFamily="18" charset="0"/>
              <a:cs typeface="Times New Roman" panose="02020603050405020304" pitchFamily="18" charset="0"/>
            </a:endParaRPr>
          </a:p>
          <a:p>
            <a:r>
              <a:rPr lang="ru-RU" b="1" dirty="0" smtClean="0">
                <a:solidFill>
                  <a:srgbClr val="002060"/>
                </a:solidFill>
                <a:latin typeface="Times New Roman" panose="02020603050405020304" pitchFamily="18" charset="0"/>
                <a:cs typeface="Times New Roman" panose="02020603050405020304" pitchFamily="18" charset="0"/>
              </a:rPr>
              <a:t>«</a:t>
            </a:r>
            <a:r>
              <a:rPr lang="ru-RU" b="1" dirty="0">
                <a:solidFill>
                  <a:srgbClr val="002060"/>
                </a:solidFill>
                <a:latin typeface="Times New Roman" panose="02020603050405020304" pitchFamily="18" charset="0"/>
                <a:cs typeface="Times New Roman" panose="02020603050405020304" pitchFamily="18" charset="0"/>
              </a:rPr>
              <a:t>Высшая школа экономики</a:t>
            </a:r>
            <a:r>
              <a:rPr lang="ru-RU" b="1" dirty="0" smtClean="0">
                <a:solidFill>
                  <a:srgbClr val="002060"/>
                </a:solidFill>
                <a:latin typeface="Times New Roman" panose="02020603050405020304" pitchFamily="18" charset="0"/>
                <a:cs typeface="Times New Roman" panose="02020603050405020304" pitchFamily="18" charset="0"/>
              </a:rPr>
              <a:t>»</a:t>
            </a:r>
            <a:endParaRPr lang="ru-RU" b="1" dirty="0" smtClean="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6647384" y="2571011"/>
            <a:ext cx="14977664" cy="1115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Выводы по сбору практик </a:t>
            </a:r>
            <a:endParaRPr sz="60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0" y="2544356"/>
            <a:ext cx="23857295" cy="9979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dirty="0"/>
              <a:t>	</a:t>
            </a:r>
            <a:endParaRPr lang="en-US" sz="3600" dirty="0">
              <a:solidFill>
                <a:srgbClr val="253957"/>
              </a:solidFill>
              <a:latin typeface="+mn-lt"/>
              <a:ea typeface="+mn-ea"/>
              <a:cs typeface="+mn-cs"/>
            </a:endParaRPr>
          </a:p>
        </p:txBody>
      </p:sp>
      <p:sp>
        <p:nvSpPr>
          <p:cNvPr id="61"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a:t>Магистерская программа «Управление образованием»</a:t>
            </a:r>
            <a:endParaRPr lang="ru-RU" dirty="0"/>
          </a:p>
        </p:txBody>
      </p:sp>
      <p:pic>
        <p:nvPicPr>
          <p:cNvPr id="63" name="Изображение" descr="Изображение"/>
          <p:cNvPicPr>
            <a:picLocks noChangeAspect="1"/>
          </p:cNvPicPr>
          <p:nvPr/>
        </p:nvPicPr>
        <p:blipFill>
          <a:blip r:embed="rId2">
            <a:extLst/>
          </a:blip>
          <a:stretch>
            <a:fillRect/>
          </a:stretch>
        </p:blipFill>
        <p:spPr>
          <a:xfrm>
            <a:off x="814736" y="564801"/>
            <a:ext cx="1199579" cy="1199579"/>
          </a:xfrm>
          <a:prstGeom prst="rect">
            <a:avLst/>
          </a:prstGeom>
          <a:ln w="12700">
            <a:miter lim="400000"/>
          </a:ln>
        </p:spPr>
      </p:pic>
      <p:sp>
        <p:nvSpPr>
          <p:cNvPr id="5" name="TextBox 4"/>
          <p:cNvSpPr txBox="1"/>
          <p:nvPr/>
        </p:nvSpPr>
        <p:spPr>
          <a:xfrm>
            <a:off x="684999" y="6721357"/>
            <a:ext cx="22538504"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ctr" defTabSz="821531" rtl="0" fontAlgn="auto" latinLnBrk="0" hangingPunct="0">
              <a:lnSpc>
                <a:spcPct val="100000"/>
              </a:lnSpc>
              <a:spcBef>
                <a:spcPts val="0"/>
              </a:spcBef>
              <a:spcAft>
                <a:spcPts val="0"/>
              </a:spcAft>
              <a:buClrTx/>
              <a:buSzTx/>
              <a:tabLst/>
            </a:pPr>
            <a:endParaRPr kumimoji="0" lang="ru-RU" sz="5000" b="0" i="0" u="none" strike="noStrike" cap="none" spc="0" normalizeH="0" baseline="0" dirty="0">
              <a:ln>
                <a:noFill/>
              </a:ln>
              <a:solidFill>
                <a:schemeClr val="accent1">
                  <a:lumMod val="50000"/>
                </a:schemeClr>
              </a:solidFill>
              <a:effectLst/>
              <a:uFillTx/>
              <a:sym typeface="Helvetica Light"/>
            </a:endParaRPr>
          </a:p>
        </p:txBody>
      </p:sp>
      <p:sp>
        <p:nvSpPr>
          <p:cNvPr id="3" name="TextBox 2"/>
          <p:cNvSpPr txBox="1"/>
          <p:nvPr/>
        </p:nvSpPr>
        <p:spPr>
          <a:xfrm>
            <a:off x="806336" y="3659402"/>
            <a:ext cx="21686785" cy="51302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685800" marR="0" indent="-685800" algn="ctr" defTabSz="821531" rtl="0" fontAlgn="auto" latinLnBrk="0" hangingPunct="0">
              <a:lnSpc>
                <a:spcPct val="100000"/>
              </a:lnSpc>
              <a:spcBef>
                <a:spcPts val="0"/>
              </a:spcBef>
              <a:spcAft>
                <a:spcPts val="0"/>
              </a:spcAft>
              <a:buClrTx/>
              <a:buSzTx/>
              <a:buFontTx/>
              <a:buChar char="-"/>
              <a:tabLst/>
            </a:pPr>
            <a:r>
              <a:rPr lang="ru-RU" sz="5400" dirty="0" smtClean="0">
                <a:solidFill>
                  <a:schemeClr val="accent1">
                    <a:lumMod val="50000"/>
                  </a:schemeClr>
                </a:solidFill>
                <a:latin typeface="Arial Narrow" panose="020B0606020202030204" pitchFamily="34" charset="0"/>
              </a:rPr>
              <a:t>Невозможность отделения практик от контекста и/или носителя</a:t>
            </a:r>
          </a:p>
          <a:p>
            <a:pPr marL="685800" marR="0" indent="-685800" algn="ctr" defTabSz="821531" rtl="0" fontAlgn="auto" latinLnBrk="0" hangingPunct="0">
              <a:lnSpc>
                <a:spcPct val="100000"/>
              </a:lnSpc>
              <a:spcBef>
                <a:spcPts val="0"/>
              </a:spcBef>
              <a:spcAft>
                <a:spcPts val="0"/>
              </a:spcAft>
              <a:buClrTx/>
              <a:buSzTx/>
              <a:buFontTx/>
              <a:buChar char="-"/>
              <a:tabLst/>
            </a:pPr>
            <a:r>
              <a:rPr lang="ru-RU" sz="5400" dirty="0" smtClean="0">
                <a:solidFill>
                  <a:schemeClr val="accent1">
                    <a:lumMod val="50000"/>
                  </a:schemeClr>
                </a:solidFill>
                <a:latin typeface="Arial Narrow" panose="020B0606020202030204" pitchFamily="34" charset="0"/>
              </a:rPr>
              <a:t>Практики во многих школах совпадают или похожи</a:t>
            </a:r>
          </a:p>
          <a:p>
            <a:pPr marL="685800" marR="0" indent="-685800" algn="ctr" defTabSz="821531" rtl="0" fontAlgn="auto" latinLnBrk="0" hangingPunct="0">
              <a:lnSpc>
                <a:spcPct val="100000"/>
              </a:lnSpc>
              <a:spcBef>
                <a:spcPts val="0"/>
              </a:spcBef>
              <a:spcAft>
                <a:spcPts val="0"/>
              </a:spcAft>
              <a:buClrTx/>
              <a:buSzTx/>
              <a:buFontTx/>
              <a:buChar char="-"/>
              <a:tabLst/>
            </a:pPr>
            <a:r>
              <a:rPr lang="ru-RU" sz="5400" dirty="0" smtClean="0">
                <a:solidFill>
                  <a:schemeClr val="accent1">
                    <a:lumMod val="50000"/>
                  </a:schemeClr>
                </a:solidFill>
                <a:latin typeface="Arial Narrow" panose="020B0606020202030204" pitchFamily="34" charset="0"/>
              </a:rPr>
              <a:t>Структурные особенности школ не всегда способствуют повышению эффективности коммуникации с семьей</a:t>
            </a:r>
          </a:p>
          <a:p>
            <a:pPr marL="685800" marR="0" indent="-685800" algn="ctr" defTabSz="821531" rtl="0" fontAlgn="auto" latinLnBrk="0" hangingPunct="0">
              <a:lnSpc>
                <a:spcPct val="100000"/>
              </a:lnSpc>
              <a:spcBef>
                <a:spcPts val="0"/>
              </a:spcBef>
              <a:spcAft>
                <a:spcPts val="0"/>
              </a:spcAft>
              <a:buClrTx/>
              <a:buSzTx/>
              <a:buFontTx/>
              <a:buChar char="-"/>
              <a:tabLst/>
            </a:pPr>
            <a:r>
              <a:rPr lang="ru-RU" sz="5400" dirty="0" smtClean="0">
                <a:solidFill>
                  <a:schemeClr val="accent1">
                    <a:lumMod val="50000"/>
                  </a:schemeClr>
                </a:solidFill>
                <a:latin typeface="Arial Narrow" panose="020B0606020202030204" pitchFamily="34" charset="0"/>
              </a:rPr>
              <a:t>Выделить общее у школ, где коммуникация налажена эффективно не удалось</a:t>
            </a:r>
          </a:p>
          <a:p>
            <a:pPr marL="685800" marR="0" indent="-685800" algn="ctr" defTabSz="821531" rtl="0" fontAlgn="auto" latinLnBrk="0" hangingPunct="0">
              <a:lnSpc>
                <a:spcPct val="100000"/>
              </a:lnSpc>
              <a:spcBef>
                <a:spcPts val="0"/>
              </a:spcBef>
              <a:spcAft>
                <a:spcPts val="0"/>
              </a:spcAft>
              <a:buClrTx/>
              <a:buSzTx/>
              <a:buFontTx/>
              <a:buChar char="-"/>
              <a:tabLst/>
            </a:pPr>
            <a:endParaRPr lang="ru-RU" sz="5400" dirty="0" smtClean="0">
              <a:solidFill>
                <a:schemeClr val="accent1">
                  <a:lumMod val="50000"/>
                </a:schemeClr>
              </a:solidFill>
              <a:latin typeface="Arial Narrow" panose="020B0606020202030204" pitchFamily="34" charset="0"/>
            </a:endParaRPr>
          </a:p>
        </p:txBody>
      </p:sp>
      <p:sp>
        <p:nvSpPr>
          <p:cNvPr id="4" name="TextBox 3"/>
          <p:cNvSpPr txBox="1"/>
          <p:nvPr/>
        </p:nvSpPr>
        <p:spPr>
          <a:xfrm>
            <a:off x="2182888" y="8383889"/>
            <a:ext cx="18578056" cy="4545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6000" b="1" cap="all" dirty="0">
                <a:solidFill>
                  <a:srgbClr val="253957"/>
                </a:solidFill>
                <a:latin typeface="+mn-lt"/>
                <a:ea typeface="+mn-ea"/>
                <a:cs typeface="+mn-cs"/>
              </a:rPr>
              <a:t>Дефициты исследования</a:t>
            </a:r>
          </a:p>
          <a:p>
            <a:pPr marL="685800" marR="0" indent="-685800" algn="ctr" defTabSz="821531" rtl="0" fontAlgn="auto" latinLnBrk="0" hangingPunct="0">
              <a:lnSpc>
                <a:spcPct val="100000"/>
              </a:lnSpc>
              <a:spcBef>
                <a:spcPts val="0"/>
              </a:spcBef>
              <a:spcAft>
                <a:spcPts val="0"/>
              </a:spcAft>
              <a:buClrTx/>
              <a:buSzTx/>
              <a:buFontTx/>
              <a:buChar char="-"/>
              <a:tabLst/>
            </a:pPr>
            <a:r>
              <a:rPr lang="ru-RU" sz="5400" dirty="0" smtClean="0">
                <a:solidFill>
                  <a:schemeClr val="accent1">
                    <a:lumMod val="50000"/>
                  </a:schemeClr>
                </a:solidFill>
                <a:latin typeface="Arial Narrow" panose="020B0606020202030204" pitchFamily="34" charset="0"/>
              </a:rPr>
              <a:t>Социально-желательные </a:t>
            </a:r>
            <a:r>
              <a:rPr lang="ru-RU" sz="5400" dirty="0">
                <a:solidFill>
                  <a:schemeClr val="accent1">
                    <a:lumMod val="50000"/>
                  </a:schemeClr>
                </a:solidFill>
                <a:latin typeface="Arial Narrow" panose="020B0606020202030204" pitchFamily="34" charset="0"/>
              </a:rPr>
              <a:t>ответы</a:t>
            </a:r>
          </a:p>
          <a:p>
            <a:pPr marL="685800" marR="0" indent="-685800" algn="ctr" defTabSz="821531" rtl="0" fontAlgn="auto" latinLnBrk="0" hangingPunct="0">
              <a:lnSpc>
                <a:spcPct val="100000"/>
              </a:lnSpc>
              <a:spcBef>
                <a:spcPts val="0"/>
              </a:spcBef>
              <a:spcAft>
                <a:spcPts val="0"/>
              </a:spcAft>
              <a:buClrTx/>
              <a:buSzTx/>
              <a:buFontTx/>
              <a:buChar char="-"/>
              <a:tabLst/>
            </a:pPr>
            <a:r>
              <a:rPr lang="ru-RU" sz="5400" dirty="0">
                <a:solidFill>
                  <a:schemeClr val="accent1">
                    <a:lumMod val="50000"/>
                  </a:schemeClr>
                </a:solidFill>
                <a:latin typeface="Arial Narrow" panose="020B0606020202030204" pitchFamily="34" charset="0"/>
              </a:rPr>
              <a:t>Невозможность опросить тех, родителей, которые не вовлечены</a:t>
            </a:r>
          </a:p>
          <a:p>
            <a:pPr marL="685800" marR="0" indent="-685800" algn="ctr" defTabSz="821531" rtl="0" fontAlgn="auto" latinLnBrk="0" hangingPunct="0">
              <a:lnSpc>
                <a:spcPct val="100000"/>
              </a:lnSpc>
              <a:spcBef>
                <a:spcPts val="0"/>
              </a:spcBef>
              <a:spcAft>
                <a:spcPts val="0"/>
              </a:spcAft>
              <a:buClrTx/>
              <a:buSzTx/>
              <a:buFontTx/>
              <a:buChar char="-"/>
              <a:tabLst/>
            </a:pPr>
            <a:r>
              <a:rPr lang="ru-RU" sz="5400" dirty="0">
                <a:solidFill>
                  <a:schemeClr val="accent1">
                    <a:lumMod val="50000"/>
                  </a:schemeClr>
                </a:solidFill>
                <a:latin typeface="Arial Narrow" panose="020B0606020202030204" pitchFamily="34" charset="0"/>
              </a:rPr>
              <a:t>Контекст школы и человеческий фактор часто влияют на РВ больше, чем практики</a:t>
            </a:r>
          </a:p>
        </p:txBody>
      </p:sp>
    </p:spTree>
    <p:extLst>
      <p:ext uri="{BB962C8B-B14F-4D97-AF65-F5344CB8AC3E}">
        <p14:creationId xmlns:p14="http://schemas.microsoft.com/office/powerpoint/2010/main" val="37215321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7655496" y="8296266"/>
            <a:ext cx="12817424" cy="1115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0" y="10273456"/>
            <a:ext cx="23857295" cy="2250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dirty="0"/>
              <a:t>	</a:t>
            </a:r>
            <a:endParaRPr lang="en-US" sz="3600" dirty="0">
              <a:solidFill>
                <a:srgbClr val="253957"/>
              </a:solidFill>
              <a:latin typeface="+mn-lt"/>
              <a:ea typeface="+mn-ea"/>
              <a:cs typeface="+mn-cs"/>
            </a:endParaRPr>
          </a:p>
        </p:txBody>
      </p:sp>
      <p:sp>
        <p:nvSpPr>
          <p:cNvPr id="61" name="Заголовок основного текста"/>
          <p:cNvSpPr txBox="1"/>
          <p:nvPr/>
        </p:nvSpPr>
        <p:spPr>
          <a:xfrm>
            <a:off x="3695056" y="5092995"/>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a:t>Магистерская программа «Управление образованием»</a:t>
            </a:r>
            <a:endParaRPr lang="ru-RU"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Прямоугольник 2"/>
          <p:cNvSpPr/>
          <p:nvPr/>
        </p:nvSpPr>
        <p:spPr>
          <a:xfrm>
            <a:off x="2758952" y="1101178"/>
            <a:ext cx="184731" cy="1169551"/>
          </a:xfrm>
          <a:prstGeom prst="rect">
            <a:avLst/>
          </a:prstGeom>
        </p:spPr>
        <p:txBody>
          <a:bodyPr wrap="none">
            <a:spAutoFit/>
          </a:bodyPr>
          <a:lstStyle/>
          <a:p>
            <a:pPr lvl="0" algn="l">
              <a:defRPr sz="7000" b="1" cap="all">
                <a:solidFill>
                  <a:srgbClr val="253957"/>
                </a:solidFill>
                <a:latin typeface="+mn-lt"/>
                <a:ea typeface="+mn-ea"/>
                <a:cs typeface="+mn-cs"/>
                <a:sym typeface="Arial Narrow"/>
              </a:defRPr>
            </a:pPr>
            <a:endParaRPr lang="ru-RU" sz="7000" b="1" cap="all" dirty="0" smtClean="0">
              <a:solidFill>
                <a:srgbClr val="253957"/>
              </a:solidFill>
              <a:latin typeface="+mn-lt"/>
              <a:sym typeface="Arial Narrow"/>
            </a:endParaRPr>
          </a:p>
        </p:txBody>
      </p:sp>
      <p:sp>
        <p:nvSpPr>
          <p:cNvPr id="4" name="Прямоугольник 3"/>
          <p:cNvSpPr/>
          <p:nvPr/>
        </p:nvSpPr>
        <p:spPr>
          <a:xfrm>
            <a:off x="286416" y="2699532"/>
            <a:ext cx="23570879" cy="11403122"/>
          </a:xfrm>
          <a:prstGeom prst="rect">
            <a:avLst/>
          </a:prstGeom>
        </p:spPr>
        <p:txBody>
          <a:bodyPr wrap="square">
            <a:spAutoFit/>
          </a:bodyPr>
          <a:lstStyle/>
          <a:p>
            <a:pPr marL="914400" lvl="0" indent="-914400">
              <a:buAutoNum type="arabicParenR"/>
            </a:pPr>
            <a:r>
              <a:rPr lang="ru-RU" sz="4400" dirty="0" smtClean="0">
                <a:solidFill>
                  <a:srgbClr val="0365C0">
                    <a:lumMod val="50000"/>
                  </a:srgbClr>
                </a:solidFill>
              </a:rPr>
              <a:t>Ожидание быстрых результатов. Школы не готовы играть «</a:t>
            </a:r>
            <a:r>
              <a:rPr lang="ru-RU" sz="4400" dirty="0" err="1" smtClean="0">
                <a:solidFill>
                  <a:srgbClr val="0365C0">
                    <a:lumMod val="50000"/>
                  </a:srgbClr>
                </a:solidFill>
              </a:rPr>
              <a:t>вдолгую</a:t>
            </a:r>
            <a:r>
              <a:rPr lang="ru-RU" sz="4400" dirty="0" smtClean="0">
                <a:solidFill>
                  <a:srgbClr val="0365C0">
                    <a:lumMod val="50000"/>
                  </a:srgbClr>
                </a:solidFill>
              </a:rPr>
              <a:t>» в вопросе налаживания коммуникации с семьей.</a:t>
            </a:r>
          </a:p>
          <a:p>
            <a:pPr marL="914400" lvl="0" indent="-914400">
              <a:buAutoNum type="arabicParenR"/>
            </a:pPr>
            <a:endParaRPr lang="ru-RU" sz="4400" dirty="0" smtClean="0">
              <a:solidFill>
                <a:srgbClr val="0365C0">
                  <a:lumMod val="50000"/>
                </a:srgbClr>
              </a:solidFill>
            </a:endParaRPr>
          </a:p>
          <a:p>
            <a:pPr marL="914400" lvl="0" indent="-914400">
              <a:buAutoNum type="arabicParenR"/>
            </a:pPr>
            <a:r>
              <a:rPr lang="ru-RU" sz="4400" dirty="0" smtClean="0">
                <a:solidFill>
                  <a:srgbClr val="0365C0">
                    <a:lumMod val="50000"/>
                  </a:srgbClr>
                </a:solidFill>
              </a:rPr>
              <a:t>Подтвердились данные, на основе которых выделена проблема – неопределенность в отношении вопроса проявления инициативы.</a:t>
            </a:r>
          </a:p>
          <a:p>
            <a:pPr marL="914400" lvl="0" indent="-914400">
              <a:buAutoNum type="arabicParenR"/>
            </a:pPr>
            <a:endParaRPr lang="ru-RU" sz="4400" dirty="0" smtClean="0">
              <a:solidFill>
                <a:srgbClr val="0365C0">
                  <a:lumMod val="50000"/>
                </a:srgbClr>
              </a:solidFill>
            </a:endParaRPr>
          </a:p>
          <a:p>
            <a:pPr marL="914400" lvl="0" indent="-914400">
              <a:buAutoNum type="arabicParenR"/>
            </a:pPr>
            <a:r>
              <a:rPr lang="ru-RU" sz="4400" dirty="0" smtClean="0">
                <a:solidFill>
                  <a:srgbClr val="0365C0">
                    <a:lumMod val="50000"/>
                  </a:srgbClr>
                </a:solidFill>
              </a:rPr>
              <a:t>Точка входа в школу – классный руководитель.</a:t>
            </a:r>
          </a:p>
          <a:p>
            <a:pPr marL="914400" lvl="0" indent="-914400">
              <a:buAutoNum type="arabicParenR"/>
            </a:pPr>
            <a:endParaRPr lang="ru-RU" sz="4400" dirty="0" smtClean="0">
              <a:solidFill>
                <a:srgbClr val="0365C0">
                  <a:lumMod val="50000"/>
                </a:srgbClr>
              </a:solidFill>
            </a:endParaRPr>
          </a:p>
          <a:p>
            <a:pPr marL="914400" indent="-914400">
              <a:buFontTx/>
              <a:buAutoNum type="arabicParenR"/>
            </a:pPr>
            <a:r>
              <a:rPr lang="ru-RU" sz="4400" dirty="0">
                <a:solidFill>
                  <a:srgbClr val="0365C0">
                    <a:lumMod val="50000"/>
                  </a:srgbClr>
                </a:solidFill>
              </a:rPr>
              <a:t>Сообщество родителей ярче и легче складывается в тех </a:t>
            </a:r>
            <a:r>
              <a:rPr lang="ru-RU" sz="4400" dirty="0" smtClean="0">
                <a:solidFill>
                  <a:srgbClr val="0365C0">
                    <a:lumMod val="50000"/>
                  </a:srgbClr>
                </a:solidFill>
              </a:rPr>
              <a:t>школах, где есть какой-то объединяющий фактор для семей.</a:t>
            </a:r>
          </a:p>
          <a:p>
            <a:pPr marL="914400" indent="-914400">
              <a:buFontTx/>
              <a:buAutoNum type="arabicParenR"/>
            </a:pPr>
            <a:endParaRPr lang="ru-RU" sz="4400" dirty="0" smtClean="0">
              <a:solidFill>
                <a:srgbClr val="0365C0">
                  <a:lumMod val="50000"/>
                </a:srgbClr>
              </a:solidFill>
            </a:endParaRPr>
          </a:p>
          <a:p>
            <a:pPr marL="914400" lvl="0" indent="-914400">
              <a:buAutoNum type="arabicParenR"/>
            </a:pPr>
            <a:r>
              <a:rPr lang="ru-RU" sz="4400" dirty="0">
                <a:solidFill>
                  <a:srgbClr val="0365C0">
                    <a:lumMod val="50000"/>
                  </a:srgbClr>
                </a:solidFill>
              </a:rPr>
              <a:t>Превалируют вертикальные практики коммуникации (даже в школах, где коммуникация эффективна</a:t>
            </a:r>
            <a:r>
              <a:rPr lang="ru-RU" sz="4400" dirty="0" smtClean="0">
                <a:solidFill>
                  <a:srgbClr val="0365C0">
                    <a:lumMod val="50000"/>
                  </a:srgbClr>
                </a:solidFill>
              </a:rPr>
              <a:t>)</a:t>
            </a:r>
          </a:p>
          <a:p>
            <a:pPr marL="914400" indent="-914400">
              <a:buFontTx/>
              <a:buAutoNum type="arabicParenR"/>
            </a:pPr>
            <a:endParaRPr lang="ru-RU" sz="4400" dirty="0">
              <a:solidFill>
                <a:srgbClr val="0365C0">
                  <a:lumMod val="50000"/>
                </a:srgbClr>
              </a:solidFill>
            </a:endParaRPr>
          </a:p>
          <a:p>
            <a:pPr marL="914400" lvl="0" indent="-914400">
              <a:buAutoNum type="arabicParenR"/>
            </a:pPr>
            <a:r>
              <a:rPr lang="ru-RU" sz="4400" dirty="0" smtClean="0">
                <a:solidFill>
                  <a:srgbClr val="0365C0">
                    <a:lumMod val="50000"/>
                  </a:srgbClr>
                </a:solidFill>
              </a:rPr>
              <a:t>Горизонтальные практики дают больший эффект по сравнению с вертикальными.</a:t>
            </a:r>
          </a:p>
          <a:p>
            <a:pPr marL="914400" lvl="0" indent="-914400">
              <a:lnSpc>
                <a:spcPct val="150000"/>
              </a:lnSpc>
              <a:buAutoNum type="arabicParenR"/>
            </a:pPr>
            <a:endParaRPr lang="ru-RU" dirty="0" smtClean="0">
              <a:solidFill>
                <a:srgbClr val="0365C0">
                  <a:lumMod val="50000"/>
                </a:srgbClr>
              </a:solidFill>
            </a:endParaRPr>
          </a:p>
        </p:txBody>
      </p:sp>
      <p:sp>
        <p:nvSpPr>
          <p:cNvPr id="5" name="Прямоугольник 4"/>
          <p:cNvSpPr/>
          <p:nvPr/>
        </p:nvSpPr>
        <p:spPr>
          <a:xfrm>
            <a:off x="2943683" y="707320"/>
            <a:ext cx="3810659" cy="1169551"/>
          </a:xfrm>
          <a:prstGeom prst="rect">
            <a:avLst/>
          </a:prstGeom>
        </p:spPr>
        <p:txBody>
          <a:bodyPr wrap="none">
            <a:spAutoFit/>
          </a:bodyPr>
          <a:lstStyle/>
          <a:p>
            <a:pPr lvl="0" algn="l">
              <a:defRPr sz="7000" b="1" cap="all">
                <a:solidFill>
                  <a:srgbClr val="253957"/>
                </a:solidFill>
                <a:latin typeface="+mn-lt"/>
                <a:ea typeface="+mn-ea"/>
                <a:cs typeface="+mn-cs"/>
                <a:sym typeface="Arial Narrow"/>
              </a:defRPr>
            </a:pPr>
            <a:r>
              <a:rPr lang="ru-RU" sz="7000" b="1" cap="all" dirty="0" smtClean="0">
                <a:solidFill>
                  <a:srgbClr val="253957"/>
                </a:solidFill>
                <a:latin typeface="+mn-lt"/>
                <a:sym typeface="Arial Narrow"/>
              </a:rPr>
              <a:t>Выводы</a:t>
            </a:r>
            <a:endParaRPr lang="ru-RU" sz="7000" b="1" cap="all" dirty="0">
              <a:solidFill>
                <a:srgbClr val="253957"/>
              </a:solidFill>
              <a:latin typeface="+mn-lt"/>
              <a:sym typeface="Arial Narrow"/>
            </a:endParaRPr>
          </a:p>
        </p:txBody>
      </p:sp>
    </p:spTree>
    <p:extLst>
      <p:ext uri="{BB962C8B-B14F-4D97-AF65-F5344CB8AC3E}">
        <p14:creationId xmlns:p14="http://schemas.microsoft.com/office/powerpoint/2010/main" val="389125511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416136" y="9018240"/>
            <a:ext cx="10081120" cy="4392488"/>
          </a:xfrm>
          <a:prstGeom prst="rect">
            <a:avLst/>
          </a:prstGeom>
          <a:blipFill rotWithShape="1">
            <a:blip r:embed="rId2">
              <a:lum bright="70000" contrast="-70000"/>
            </a:blip>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algn="l">
              <a:spcBef>
                <a:spcPts val="2800"/>
              </a:spcBef>
              <a:defRPr sz="2800">
                <a:solidFill>
                  <a:srgbClr val="253957"/>
                </a:solidFill>
                <a:latin typeface="+mn-lt"/>
                <a:ea typeface="+mn-ea"/>
                <a:cs typeface="+mn-cs"/>
                <a:sym typeface="Arial Narrow"/>
              </a:defRPr>
            </a:pPr>
            <a:endParaRPr dirty="0"/>
          </a:p>
        </p:txBody>
      </p:sp>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endParaRPr dirty="0"/>
          </a:p>
        </p:txBody>
      </p:sp>
      <p:sp>
        <p:nvSpPr>
          <p:cNvPr id="67" name="Заголовок основного текста"/>
          <p:cNvSpPr txBox="1"/>
          <p:nvPr/>
        </p:nvSpPr>
        <p:spPr>
          <a:xfrm>
            <a:off x="981313" y="4214968"/>
            <a:ext cx="18987551" cy="6537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dirty="0"/>
          </a:p>
          <a:p>
            <a:endParaRPr lang="ru-RU" dirty="0" smtClean="0"/>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69"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Магистерская программа «Управление образованием»</a:t>
            </a:r>
          </a:p>
        </p:txBody>
      </p:sp>
      <p:pic>
        <p:nvPicPr>
          <p:cNvPr id="70"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sp>
        <p:nvSpPr>
          <p:cNvPr id="2" name="Прямоугольник 1"/>
          <p:cNvSpPr/>
          <p:nvPr/>
        </p:nvSpPr>
        <p:spPr>
          <a:xfrm>
            <a:off x="2805066" y="665712"/>
            <a:ext cx="8154797" cy="1169551"/>
          </a:xfrm>
          <a:prstGeom prst="rect">
            <a:avLst/>
          </a:prstGeom>
        </p:spPr>
        <p:txBody>
          <a:bodyPr wrap="none">
            <a:spAutoFit/>
          </a:bodyPr>
          <a:lstStyle/>
          <a:p>
            <a:r>
              <a:rPr lang="ru-RU" sz="7000" b="1" cap="all" dirty="0" smtClean="0">
                <a:solidFill>
                  <a:srgbClr val="253957"/>
                </a:solidFill>
                <a:latin typeface="+mn-lt"/>
                <a:ea typeface="+mn-ea"/>
                <a:cs typeface="+mn-cs"/>
              </a:rPr>
              <a:t>Обзор литературы</a:t>
            </a:r>
            <a:endParaRPr lang="ru-RU" sz="7000" b="1" cap="all" dirty="0">
              <a:solidFill>
                <a:srgbClr val="253957"/>
              </a:solidFill>
              <a:latin typeface="+mn-lt"/>
              <a:ea typeface="+mn-ea"/>
              <a:cs typeface="+mn-cs"/>
            </a:endParaRPr>
          </a:p>
        </p:txBody>
      </p:sp>
      <p:sp>
        <p:nvSpPr>
          <p:cNvPr id="3" name="Прямоугольник 2"/>
          <p:cNvSpPr/>
          <p:nvPr/>
        </p:nvSpPr>
        <p:spPr>
          <a:xfrm>
            <a:off x="742728" y="2214562"/>
            <a:ext cx="23186576" cy="9756517"/>
          </a:xfrm>
          <a:prstGeom prst="rect">
            <a:avLst/>
          </a:prstGeom>
        </p:spPr>
        <p:txBody>
          <a:bodyPr wrap="square">
            <a:spAutoFit/>
          </a:bodyPr>
          <a:lstStyle/>
          <a:p>
            <a:r>
              <a:rPr lang="ru-RU" sz="4000" dirty="0">
                <a:solidFill>
                  <a:srgbClr val="253957"/>
                </a:solidFill>
                <a:latin typeface="+mn-lt"/>
                <a:ea typeface="+mn-ea"/>
                <a:cs typeface="+mn-cs"/>
                <a:sym typeface="Arial Narrow"/>
              </a:rPr>
              <a:t>Факт положительного влияния родительской вовлеченности на академические успехи учеников доказан в работах </a:t>
            </a:r>
            <a:r>
              <a:rPr lang="ru-RU" sz="4000" dirty="0" err="1">
                <a:solidFill>
                  <a:srgbClr val="253957"/>
                </a:solidFill>
                <a:latin typeface="+mn-lt"/>
                <a:ea typeface="+mn-ea"/>
                <a:cs typeface="+mn-cs"/>
                <a:sym typeface="Arial Narrow"/>
              </a:rPr>
              <a:t>Bodovski</a:t>
            </a:r>
            <a:r>
              <a:rPr lang="ru-RU" sz="4000" dirty="0">
                <a:solidFill>
                  <a:srgbClr val="253957"/>
                </a:solidFill>
                <a:latin typeface="+mn-lt"/>
                <a:ea typeface="+mn-ea"/>
                <a:cs typeface="+mn-cs"/>
                <a:sym typeface="Arial Narrow"/>
              </a:rPr>
              <a:t>, 2014; </a:t>
            </a:r>
            <a:r>
              <a:rPr lang="ru-RU" sz="4000" dirty="0" err="1">
                <a:solidFill>
                  <a:srgbClr val="253957"/>
                </a:solidFill>
                <a:latin typeface="+mn-lt"/>
                <a:ea typeface="+mn-ea"/>
                <a:cs typeface="+mn-cs"/>
                <a:sym typeface="Arial Narrow"/>
              </a:rPr>
              <a:t>Epstein</a:t>
            </a:r>
            <a:r>
              <a:rPr lang="ru-RU" sz="4000" dirty="0">
                <a:solidFill>
                  <a:srgbClr val="253957"/>
                </a:solidFill>
                <a:latin typeface="+mn-lt"/>
                <a:ea typeface="+mn-ea"/>
                <a:cs typeface="+mn-cs"/>
                <a:sym typeface="Arial Narrow"/>
              </a:rPr>
              <a:t>, </a:t>
            </a:r>
            <a:r>
              <a:rPr lang="ru-RU" sz="4000" dirty="0" err="1">
                <a:solidFill>
                  <a:srgbClr val="253957"/>
                </a:solidFill>
                <a:latin typeface="+mn-lt"/>
                <a:ea typeface="+mn-ea"/>
                <a:cs typeface="+mn-cs"/>
                <a:sym typeface="Arial Narrow"/>
              </a:rPr>
              <a:t>Sanders</a:t>
            </a:r>
            <a:r>
              <a:rPr lang="ru-RU" sz="4000" dirty="0">
                <a:solidFill>
                  <a:srgbClr val="253957"/>
                </a:solidFill>
                <a:latin typeface="+mn-lt"/>
                <a:ea typeface="+mn-ea"/>
                <a:cs typeface="+mn-cs"/>
                <a:sym typeface="Arial Narrow"/>
              </a:rPr>
              <a:t>, 2002; </a:t>
            </a:r>
            <a:r>
              <a:rPr lang="ru-RU" sz="4000" dirty="0" err="1">
                <a:solidFill>
                  <a:srgbClr val="253957"/>
                </a:solidFill>
                <a:latin typeface="+mn-lt"/>
                <a:ea typeface="+mn-ea"/>
                <a:cs typeface="+mn-cs"/>
                <a:sym typeface="Arial Narrow"/>
              </a:rPr>
              <a:t>Hill</a:t>
            </a:r>
            <a:r>
              <a:rPr lang="ru-RU" sz="4000" dirty="0">
                <a:solidFill>
                  <a:srgbClr val="253957"/>
                </a:solidFill>
                <a:latin typeface="+mn-lt"/>
                <a:ea typeface="+mn-ea"/>
                <a:cs typeface="+mn-cs"/>
                <a:sym typeface="Arial Narrow"/>
              </a:rPr>
              <a:t>, </a:t>
            </a:r>
            <a:r>
              <a:rPr lang="ru-RU" sz="4000" dirty="0" err="1">
                <a:solidFill>
                  <a:srgbClr val="253957"/>
                </a:solidFill>
                <a:latin typeface="+mn-lt"/>
                <a:ea typeface="+mn-ea"/>
                <a:cs typeface="+mn-cs"/>
                <a:sym typeface="Arial Narrow"/>
              </a:rPr>
              <a:t>Tyson</a:t>
            </a:r>
            <a:r>
              <a:rPr lang="ru-RU" sz="4000" dirty="0">
                <a:solidFill>
                  <a:srgbClr val="253957"/>
                </a:solidFill>
                <a:latin typeface="+mn-lt"/>
                <a:ea typeface="+mn-ea"/>
                <a:cs typeface="+mn-cs"/>
                <a:sym typeface="Arial Narrow"/>
              </a:rPr>
              <a:t>, 2009; </a:t>
            </a:r>
            <a:r>
              <a:rPr lang="ru-RU" sz="4000" dirty="0" err="1">
                <a:solidFill>
                  <a:srgbClr val="253957"/>
                </a:solidFill>
                <a:latin typeface="+mn-lt"/>
                <a:ea typeface="+mn-ea"/>
                <a:cs typeface="+mn-cs"/>
                <a:sym typeface="Arial Narrow"/>
              </a:rPr>
              <a:t>Hornby</a:t>
            </a:r>
            <a:r>
              <a:rPr lang="ru-RU" sz="4000" dirty="0">
                <a:solidFill>
                  <a:srgbClr val="253957"/>
                </a:solidFill>
                <a:latin typeface="+mn-lt"/>
                <a:ea typeface="+mn-ea"/>
                <a:cs typeface="+mn-cs"/>
                <a:sym typeface="Arial Narrow"/>
              </a:rPr>
              <a:t>, </a:t>
            </a:r>
            <a:r>
              <a:rPr lang="ru-RU" sz="4000" dirty="0" err="1">
                <a:solidFill>
                  <a:srgbClr val="253957"/>
                </a:solidFill>
                <a:latin typeface="+mn-lt"/>
                <a:ea typeface="+mn-ea"/>
                <a:cs typeface="+mn-cs"/>
                <a:sym typeface="Arial Narrow"/>
              </a:rPr>
              <a:t>Lafaele</a:t>
            </a:r>
            <a:r>
              <a:rPr lang="ru-RU" sz="4000" dirty="0">
                <a:solidFill>
                  <a:srgbClr val="253957"/>
                </a:solidFill>
                <a:latin typeface="+mn-lt"/>
                <a:ea typeface="+mn-ea"/>
                <a:cs typeface="+mn-cs"/>
                <a:sym typeface="Arial Narrow"/>
              </a:rPr>
              <a:t>, 2011; </a:t>
            </a:r>
            <a:r>
              <a:rPr lang="ru-RU" sz="4000" dirty="0" err="1">
                <a:solidFill>
                  <a:srgbClr val="253957"/>
                </a:solidFill>
                <a:latin typeface="+mn-lt"/>
                <a:ea typeface="+mn-ea"/>
                <a:cs typeface="+mn-cs"/>
                <a:sym typeface="Arial Narrow"/>
              </a:rPr>
              <a:t>Jeynes</a:t>
            </a:r>
            <a:r>
              <a:rPr lang="ru-RU" sz="4000" dirty="0">
                <a:solidFill>
                  <a:srgbClr val="253957"/>
                </a:solidFill>
                <a:latin typeface="+mn-lt"/>
                <a:ea typeface="+mn-ea"/>
                <a:cs typeface="+mn-cs"/>
                <a:sym typeface="Arial Narrow"/>
              </a:rPr>
              <a:t>, 2005; 2007; </a:t>
            </a:r>
            <a:r>
              <a:rPr lang="ru-RU" sz="4000" dirty="0" err="1">
                <a:solidFill>
                  <a:srgbClr val="253957"/>
                </a:solidFill>
                <a:latin typeface="+mn-lt"/>
                <a:ea typeface="+mn-ea"/>
                <a:cs typeface="+mn-cs"/>
                <a:sym typeface="Arial Narrow"/>
              </a:rPr>
              <a:t>Wilder</a:t>
            </a:r>
            <a:r>
              <a:rPr lang="ru-RU" sz="4000" dirty="0">
                <a:solidFill>
                  <a:srgbClr val="253957"/>
                </a:solidFill>
                <a:latin typeface="+mn-lt"/>
                <a:ea typeface="+mn-ea"/>
                <a:cs typeface="+mn-cs"/>
                <a:sym typeface="Arial Narrow"/>
              </a:rPr>
              <a:t>, 2014, </a:t>
            </a:r>
            <a:r>
              <a:rPr lang="en-US" sz="4000" dirty="0" err="1">
                <a:solidFill>
                  <a:srgbClr val="253957"/>
                </a:solidFill>
                <a:latin typeface="+mn-lt"/>
                <a:ea typeface="+mn-ea"/>
                <a:cs typeface="+mn-cs"/>
                <a:sym typeface="Arial Narrow"/>
              </a:rPr>
              <a:t>Auerbach</a:t>
            </a:r>
            <a:r>
              <a:rPr lang="en-US" sz="4000" dirty="0">
                <a:solidFill>
                  <a:srgbClr val="253957"/>
                </a:solidFill>
                <a:latin typeface="+mn-lt"/>
                <a:ea typeface="+mn-ea"/>
                <a:cs typeface="+mn-cs"/>
                <a:sym typeface="Arial Narrow"/>
              </a:rPr>
              <a:t>, 2007, McNeal, 1999</a:t>
            </a:r>
            <a:endParaRPr lang="ru-RU" sz="4000" dirty="0">
              <a:solidFill>
                <a:srgbClr val="253957"/>
              </a:solidFill>
              <a:latin typeface="+mn-lt"/>
              <a:ea typeface="+mn-ea"/>
              <a:cs typeface="+mn-cs"/>
              <a:sym typeface="Arial Narrow"/>
            </a:endParaRPr>
          </a:p>
          <a:p>
            <a:pPr marL="571500" indent="-571500" algn="l">
              <a:buFont typeface="Arial" panose="020B0604020202020204" pitchFamily="34" charset="0"/>
              <a:buChar char="•"/>
            </a:pPr>
            <a:endParaRPr lang="ru-RU" sz="4000" b="1" dirty="0">
              <a:solidFill>
                <a:srgbClr val="253957"/>
              </a:solidFill>
              <a:latin typeface="+mn-lt"/>
              <a:ea typeface="+mn-ea"/>
              <a:cs typeface="+mn-cs"/>
              <a:sym typeface="Arial Narrow"/>
            </a:endParaRPr>
          </a:p>
          <a:p>
            <a:pPr marL="571500" indent="-571500" algn="l">
              <a:buFont typeface="Arial" panose="020B0604020202020204" pitchFamily="34" charset="0"/>
              <a:buChar char="•"/>
            </a:pPr>
            <a:r>
              <a:rPr lang="en-US" sz="4000" b="1" dirty="0">
                <a:solidFill>
                  <a:srgbClr val="253957"/>
                </a:solidFill>
                <a:latin typeface="+mn-lt"/>
                <a:ea typeface="+mn-ea"/>
                <a:cs typeface="+mn-cs"/>
                <a:sym typeface="Arial Narrow"/>
              </a:rPr>
              <a:t>Goodall J., Montgomery C. Parental involvement to parental </a:t>
            </a:r>
            <a:r>
              <a:rPr lang="en-US" sz="4000" b="1" dirty="0" smtClean="0">
                <a:solidFill>
                  <a:srgbClr val="253957"/>
                </a:solidFill>
                <a:latin typeface="+mn-lt"/>
                <a:ea typeface="+mn-ea"/>
                <a:cs typeface="+mn-cs"/>
                <a:sym typeface="Arial Narrow"/>
              </a:rPr>
              <a:t>engagement</a:t>
            </a:r>
            <a:r>
              <a:rPr lang="ru-RU" sz="4000" b="1" dirty="0" smtClean="0">
                <a:solidFill>
                  <a:srgbClr val="253957"/>
                </a:solidFill>
                <a:latin typeface="+mn-lt"/>
                <a:ea typeface="+mn-ea"/>
                <a:cs typeface="+mn-cs"/>
                <a:sym typeface="Arial Narrow"/>
              </a:rPr>
              <a:t> (</a:t>
            </a:r>
            <a:r>
              <a:rPr lang="en-US" sz="4000" dirty="0">
                <a:solidFill>
                  <a:srgbClr val="253957"/>
                </a:solidFill>
                <a:latin typeface="+mn-lt"/>
                <a:ea typeface="+mn-ea"/>
                <a:cs typeface="+mn-cs"/>
                <a:sym typeface="Arial Narrow"/>
              </a:rPr>
              <a:t>parent involvement - </a:t>
            </a:r>
            <a:r>
              <a:rPr lang="ru-RU" sz="4000" dirty="0">
                <a:solidFill>
                  <a:srgbClr val="253957"/>
                </a:solidFill>
                <a:latin typeface="+mn-lt"/>
                <a:ea typeface="+mn-ea"/>
                <a:cs typeface="+mn-cs"/>
                <a:sym typeface="Arial Narrow"/>
              </a:rPr>
              <a:t>родительская </a:t>
            </a:r>
            <a:r>
              <a:rPr lang="ru-RU" sz="4000" dirty="0" err="1">
                <a:solidFill>
                  <a:srgbClr val="253957"/>
                </a:solidFill>
                <a:latin typeface="+mn-lt"/>
                <a:ea typeface="+mn-ea"/>
                <a:cs typeface="+mn-cs"/>
                <a:sym typeface="Arial Narrow"/>
              </a:rPr>
              <a:t>привлеченность</a:t>
            </a:r>
            <a:r>
              <a:rPr lang="ru-RU" sz="4000" dirty="0">
                <a:solidFill>
                  <a:srgbClr val="253957"/>
                </a:solidFill>
                <a:latin typeface="+mn-lt"/>
                <a:ea typeface="+mn-ea"/>
                <a:cs typeface="+mn-cs"/>
                <a:sym typeface="Arial Narrow"/>
              </a:rPr>
              <a:t>, </a:t>
            </a:r>
            <a:r>
              <a:rPr lang="en-US" sz="4000" dirty="0">
                <a:solidFill>
                  <a:srgbClr val="253957"/>
                </a:solidFill>
                <a:latin typeface="+mn-lt"/>
                <a:ea typeface="+mn-ea"/>
                <a:cs typeface="+mn-cs"/>
                <a:sym typeface="Arial Narrow"/>
              </a:rPr>
              <a:t>parent engagement - </a:t>
            </a:r>
            <a:r>
              <a:rPr lang="ru-RU" sz="4000" dirty="0">
                <a:solidFill>
                  <a:srgbClr val="253957"/>
                </a:solidFill>
                <a:latin typeface="+mn-lt"/>
                <a:ea typeface="+mn-ea"/>
                <a:cs typeface="+mn-cs"/>
                <a:sym typeface="Arial Narrow"/>
              </a:rPr>
              <a:t>искренняя родительская причастность, </a:t>
            </a:r>
            <a:r>
              <a:rPr lang="en-US" sz="4000" dirty="0">
                <a:solidFill>
                  <a:srgbClr val="253957"/>
                </a:solidFill>
                <a:latin typeface="+mn-lt"/>
                <a:ea typeface="+mn-ea"/>
                <a:cs typeface="+mn-cs"/>
                <a:sym typeface="Arial Narrow"/>
              </a:rPr>
              <a:t>parental participation – </a:t>
            </a:r>
            <a:r>
              <a:rPr lang="ru-RU" sz="4000" dirty="0">
                <a:solidFill>
                  <a:srgbClr val="253957"/>
                </a:solidFill>
                <a:latin typeface="+mn-lt"/>
                <a:ea typeface="+mn-ea"/>
                <a:cs typeface="+mn-cs"/>
                <a:sym typeface="Arial Narrow"/>
              </a:rPr>
              <a:t>родительское </a:t>
            </a:r>
            <a:r>
              <a:rPr lang="ru-RU" sz="4000" dirty="0" smtClean="0">
                <a:solidFill>
                  <a:srgbClr val="253957"/>
                </a:solidFill>
                <a:latin typeface="+mn-lt"/>
                <a:ea typeface="+mn-ea"/>
                <a:cs typeface="+mn-cs"/>
                <a:sym typeface="Arial Narrow"/>
              </a:rPr>
              <a:t>участие</a:t>
            </a:r>
            <a:r>
              <a:rPr lang="ru-RU" sz="4000" dirty="0">
                <a:solidFill>
                  <a:srgbClr val="253957"/>
                </a:solidFill>
                <a:latin typeface="+mn-lt"/>
                <a:ea typeface="+mn-ea"/>
                <a:cs typeface="+mn-cs"/>
                <a:sym typeface="Arial Narrow"/>
              </a:rPr>
              <a:t>)</a:t>
            </a:r>
            <a:endParaRPr lang="en-US" sz="4000" b="1" dirty="0">
              <a:solidFill>
                <a:srgbClr val="253957"/>
              </a:solidFill>
              <a:latin typeface="+mn-lt"/>
              <a:ea typeface="+mn-ea"/>
              <a:cs typeface="+mn-cs"/>
              <a:sym typeface="Arial Narrow"/>
            </a:endParaRPr>
          </a:p>
          <a:p>
            <a:pPr marL="571500" indent="-571500" algn="l">
              <a:buFont typeface="Arial" panose="020B0604020202020204" pitchFamily="34" charset="0"/>
              <a:buChar char="•"/>
            </a:pPr>
            <a:r>
              <a:rPr lang="en-US" sz="4000" b="1" dirty="0" err="1">
                <a:solidFill>
                  <a:srgbClr val="253957"/>
                </a:solidFill>
                <a:latin typeface="+mn-lt"/>
                <a:ea typeface="+mn-ea"/>
                <a:cs typeface="+mn-cs"/>
                <a:sym typeface="Arial Narrow"/>
              </a:rPr>
              <a:t>Jeynes</a:t>
            </a:r>
            <a:r>
              <a:rPr lang="en-US" sz="4000" b="1" dirty="0">
                <a:solidFill>
                  <a:srgbClr val="253957"/>
                </a:solidFill>
                <a:latin typeface="+mn-lt"/>
                <a:ea typeface="+mn-ea"/>
                <a:cs typeface="+mn-cs"/>
                <a:sym typeface="Arial Narrow"/>
              </a:rPr>
              <a:t> W.H. A practical model for school leaders to encourage parental involvement and parental engagement</a:t>
            </a:r>
            <a:endParaRPr lang="ru-RU" sz="4000" b="1" dirty="0">
              <a:solidFill>
                <a:srgbClr val="253957"/>
              </a:solidFill>
              <a:latin typeface="+mn-lt"/>
              <a:ea typeface="+mn-ea"/>
              <a:cs typeface="+mn-cs"/>
              <a:sym typeface="Arial Narrow"/>
            </a:endParaRPr>
          </a:p>
          <a:p>
            <a:pPr marL="571500" indent="-571500" algn="l">
              <a:buFont typeface="Arial" panose="020B0604020202020204" pitchFamily="34" charset="0"/>
              <a:buChar char="•"/>
            </a:pPr>
            <a:r>
              <a:rPr lang="en-US" sz="4000" b="1" dirty="0" smtClean="0">
                <a:solidFill>
                  <a:srgbClr val="253957"/>
                </a:solidFill>
                <a:latin typeface="+mn-lt"/>
                <a:ea typeface="+mn-ea"/>
                <a:cs typeface="+mn-cs"/>
                <a:sym typeface="Arial Narrow"/>
              </a:rPr>
              <a:t>Epstein </a:t>
            </a:r>
            <a:r>
              <a:rPr lang="en-US" sz="4000" b="1" dirty="0">
                <a:solidFill>
                  <a:srgbClr val="253957"/>
                </a:solidFill>
                <a:latin typeface="+mn-lt"/>
                <a:ea typeface="+mn-ea"/>
                <a:cs typeface="+mn-cs"/>
                <a:sym typeface="Arial Narrow"/>
              </a:rPr>
              <a:t>J.L., Sheldon S.B. Moving forward: Ideas for research on school, family, and community partnerships</a:t>
            </a:r>
            <a:r>
              <a:rPr lang="ru-RU" sz="4000" b="1" dirty="0">
                <a:solidFill>
                  <a:srgbClr val="253957"/>
                </a:solidFill>
                <a:latin typeface="+mn-lt"/>
                <a:ea typeface="+mn-ea"/>
                <a:cs typeface="+mn-cs"/>
                <a:sym typeface="Arial Narrow"/>
              </a:rPr>
              <a:t> </a:t>
            </a:r>
            <a:endParaRPr lang="en-US" sz="4000" b="1" dirty="0">
              <a:solidFill>
                <a:srgbClr val="253957"/>
              </a:solidFill>
              <a:latin typeface="+mn-lt"/>
              <a:ea typeface="+mn-ea"/>
              <a:cs typeface="+mn-cs"/>
              <a:sym typeface="Arial Narrow"/>
            </a:endParaRPr>
          </a:p>
          <a:p>
            <a:pPr marL="571500" indent="-571500" algn="l">
              <a:buFont typeface="Arial" panose="020B0604020202020204" pitchFamily="34" charset="0"/>
              <a:buChar char="•"/>
            </a:pPr>
            <a:r>
              <a:rPr lang="en-US" sz="4000" b="1" dirty="0">
                <a:solidFill>
                  <a:srgbClr val="253957"/>
                </a:solidFill>
                <a:latin typeface="+mn-lt"/>
                <a:ea typeface="+mn-ea"/>
                <a:cs typeface="+mn-cs"/>
                <a:sym typeface="Arial Narrow"/>
              </a:rPr>
              <a:t>Eccles J.S., Harold R.D. Family Involvement in Children and Adolescents’ Schooling</a:t>
            </a:r>
            <a:r>
              <a:rPr lang="ru-RU" sz="4000" b="1" dirty="0">
                <a:solidFill>
                  <a:srgbClr val="253957"/>
                </a:solidFill>
                <a:latin typeface="+mn-lt"/>
                <a:ea typeface="+mn-ea"/>
                <a:cs typeface="+mn-cs"/>
                <a:sym typeface="Arial Narrow"/>
              </a:rPr>
              <a:t> (домашняя и школьная вовлеченность)</a:t>
            </a:r>
          </a:p>
          <a:p>
            <a:pPr marL="571500" indent="-571500" algn="l">
              <a:buFont typeface="Arial" panose="020B0604020202020204" pitchFamily="34" charset="0"/>
              <a:buChar char="•"/>
            </a:pPr>
            <a:endParaRPr lang="ru-RU" sz="4200" b="1" dirty="0">
              <a:solidFill>
                <a:srgbClr val="253957"/>
              </a:solidFill>
              <a:latin typeface="+mn-lt"/>
              <a:ea typeface="+mn-ea"/>
              <a:cs typeface="+mn-cs"/>
              <a:sym typeface="Arial Narrow"/>
            </a:endParaRPr>
          </a:p>
          <a:p>
            <a:pPr marL="685800" indent="-685800">
              <a:buFont typeface="Arial" panose="020B0604020202020204" pitchFamily="34" charset="0"/>
              <a:buChar char="•"/>
            </a:pPr>
            <a:endParaRPr lang="ru-RU" sz="4800" dirty="0" smtClean="0">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pPr>
            <a:endParaRPr lang="ru-RU" b="1" dirty="0" smtClean="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a:stretch>
            <a:fillRect/>
          </a:stretch>
        </p:blipFill>
        <p:spPr>
          <a:xfrm>
            <a:off x="5423248" y="8613934"/>
            <a:ext cx="6664646" cy="5102066"/>
          </a:xfrm>
          <a:prstGeom prst="rect">
            <a:avLst/>
          </a:prstGeom>
        </p:spPr>
      </p:pic>
      <p:sp>
        <p:nvSpPr>
          <p:cNvPr id="4" name="TextBox 3"/>
          <p:cNvSpPr txBox="1"/>
          <p:nvPr/>
        </p:nvSpPr>
        <p:spPr>
          <a:xfrm>
            <a:off x="13704169" y="9035991"/>
            <a:ext cx="9290806" cy="41112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3200" b="1" i="0" u="none" strike="noStrike" cap="none" spc="0" normalizeH="0" baseline="0" dirty="0" smtClean="0">
                <a:ln>
                  <a:noFill/>
                </a:ln>
                <a:solidFill>
                  <a:srgbClr val="000000"/>
                </a:solidFill>
                <a:effectLst/>
                <a:uFillTx/>
                <a:sym typeface="Helvetica Light"/>
              </a:rPr>
              <a:t>Виды родительской вовлеченности по </a:t>
            </a:r>
            <a:r>
              <a:rPr kumimoji="0" lang="ru-RU" sz="3200" b="1" i="0" u="none" strike="noStrike" cap="none" spc="0" normalizeH="0" baseline="0" dirty="0" err="1" smtClean="0">
                <a:ln>
                  <a:noFill/>
                </a:ln>
                <a:solidFill>
                  <a:srgbClr val="000000"/>
                </a:solidFill>
                <a:effectLst/>
                <a:uFillTx/>
                <a:sym typeface="Helvetica Light"/>
              </a:rPr>
              <a:t>Д.Эпштейн</a:t>
            </a:r>
            <a:r>
              <a:rPr kumimoji="0" lang="ru-RU" sz="3200" b="1" i="0" u="none" strike="noStrike" cap="none" spc="0" normalizeH="0" baseline="0" dirty="0" smtClean="0">
                <a:ln>
                  <a:noFill/>
                </a:ln>
                <a:solidFill>
                  <a:srgbClr val="000000"/>
                </a:solidFill>
                <a:effectLst/>
                <a:uFillTx/>
                <a:sym typeface="Helvetica Light"/>
              </a:rPr>
              <a:t>:</a:t>
            </a:r>
          </a:p>
          <a:p>
            <a:pPr marL="0" marR="0" indent="0" algn="ctr" defTabSz="821531" rtl="0" fontAlgn="auto" latinLnBrk="0" hangingPunct="0">
              <a:lnSpc>
                <a:spcPct val="100000"/>
              </a:lnSpc>
              <a:spcBef>
                <a:spcPts val="0"/>
              </a:spcBef>
              <a:spcAft>
                <a:spcPts val="0"/>
              </a:spcAft>
              <a:buClrTx/>
              <a:buSzTx/>
              <a:buFontTx/>
              <a:buNone/>
              <a:tabLst/>
            </a:pPr>
            <a:r>
              <a:rPr lang="ru-RU" sz="3200" dirty="0" smtClean="0"/>
              <a:t>-воспитание и домашняя среда</a:t>
            </a:r>
          </a:p>
          <a:p>
            <a:pPr marL="0" marR="0" indent="0" algn="ctr" defTabSz="821531" rtl="0" fontAlgn="auto" latinLnBrk="0" hangingPunct="0">
              <a:lnSpc>
                <a:spcPct val="100000"/>
              </a:lnSpc>
              <a:spcBef>
                <a:spcPts val="0"/>
              </a:spcBef>
              <a:spcAft>
                <a:spcPts val="0"/>
              </a:spcAft>
              <a:buClrTx/>
              <a:buSzTx/>
              <a:buFontTx/>
              <a:buNone/>
              <a:tabLst/>
            </a:pPr>
            <a:r>
              <a:rPr kumimoji="0" lang="ru-RU" sz="3200" b="0" i="0" u="none" strike="noStrike" cap="none" spc="0" normalizeH="0" baseline="0" dirty="0" smtClean="0">
                <a:ln>
                  <a:noFill/>
                </a:ln>
                <a:solidFill>
                  <a:srgbClr val="000000"/>
                </a:solidFill>
                <a:effectLst/>
                <a:uFillTx/>
                <a:sym typeface="Helvetica Light"/>
              </a:rPr>
              <a:t>-волонтерская деятельность</a:t>
            </a:r>
          </a:p>
          <a:p>
            <a:r>
              <a:rPr lang="ru-RU" sz="3200" dirty="0"/>
              <a:t>-коммуникация семьи и школы</a:t>
            </a:r>
          </a:p>
          <a:p>
            <a:r>
              <a:rPr lang="ru-RU" sz="3200" dirty="0"/>
              <a:t>-обучение дома</a:t>
            </a:r>
          </a:p>
          <a:p>
            <a:r>
              <a:rPr lang="ru-RU" sz="3200" dirty="0"/>
              <a:t>-взаимодействие с местным сообществом</a:t>
            </a:r>
          </a:p>
          <a:p>
            <a:r>
              <a:rPr lang="ru-RU" sz="3200" dirty="0"/>
              <a:t>-участие в управлении школой</a:t>
            </a:r>
          </a:p>
        </p:txBody>
      </p:sp>
    </p:spTree>
    <p:extLst>
      <p:ext uri="{BB962C8B-B14F-4D97-AF65-F5344CB8AC3E}">
        <p14:creationId xmlns:p14="http://schemas.microsoft.com/office/powerpoint/2010/main" val="176490912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algn="l">
              <a:spcBef>
                <a:spcPts val="2800"/>
              </a:spcBef>
              <a:defRPr sz="2800">
                <a:solidFill>
                  <a:srgbClr val="253957"/>
                </a:solidFill>
                <a:latin typeface="+mn-lt"/>
                <a:ea typeface="+mn-ea"/>
                <a:cs typeface="+mn-cs"/>
                <a:sym typeface="Arial Narrow"/>
              </a:defRPr>
            </a:pPr>
            <a:endParaRPr dirty="0"/>
          </a:p>
        </p:txBody>
      </p:sp>
      <p:sp>
        <p:nvSpPr>
          <p:cNvPr id="66" name="Очень крутой заголовок…"/>
          <p:cNvSpPr txBox="1"/>
          <p:nvPr/>
        </p:nvSpPr>
        <p:spPr>
          <a:xfrm>
            <a:off x="2504745" y="771482"/>
            <a:ext cx="14316696"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Обзор литературы</a:t>
            </a:r>
            <a:endParaRPr dirty="0"/>
          </a:p>
        </p:txBody>
      </p:sp>
      <p:sp>
        <p:nvSpPr>
          <p:cNvPr id="67" name="Заголовок основного текста"/>
          <p:cNvSpPr txBox="1"/>
          <p:nvPr/>
        </p:nvSpPr>
        <p:spPr>
          <a:xfrm>
            <a:off x="238672" y="5057800"/>
            <a:ext cx="13848184" cy="8010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marL="571500" indent="-571500">
              <a:buFont typeface="Arial" panose="020B0604020202020204" pitchFamily="34" charset="0"/>
              <a:buChar char="•"/>
            </a:pPr>
            <a:r>
              <a:rPr lang="en-US" dirty="0" smtClean="0"/>
              <a:t>Hornby </a:t>
            </a:r>
            <a:r>
              <a:rPr lang="en-US" dirty="0"/>
              <a:t>G. Parental involvement in childhood education: Building effective school-family </a:t>
            </a:r>
            <a:r>
              <a:rPr lang="en-US" dirty="0" smtClean="0"/>
              <a:t>partnerships</a:t>
            </a:r>
            <a:r>
              <a:rPr lang="ru-RU" dirty="0" smtClean="0"/>
              <a:t> </a:t>
            </a:r>
            <a:r>
              <a:rPr lang="ru-RU" b="0" dirty="0" smtClean="0"/>
              <a:t>(факторы семьи, факторы ребенка, факторы отношения учитель-родитель, факторы общества)</a:t>
            </a:r>
          </a:p>
          <a:p>
            <a:pPr marL="571500" indent="-571500">
              <a:buFont typeface="Arial" panose="020B0604020202020204" pitchFamily="34" charset="0"/>
              <a:buChar char="•"/>
            </a:pPr>
            <a:endParaRPr lang="en-US" b="0" dirty="0" smtClean="0"/>
          </a:p>
          <a:p>
            <a:pPr marL="571500" indent="-571500">
              <a:buFont typeface="Arial" panose="020B0604020202020204" pitchFamily="34" charset="0"/>
              <a:buChar char="•"/>
            </a:pPr>
            <a:r>
              <a:rPr lang="ru-RU" dirty="0"/>
              <a:t>М.Е. </a:t>
            </a:r>
            <a:r>
              <a:rPr lang="ru-RU" dirty="0" smtClean="0"/>
              <a:t>Гошин, </a:t>
            </a:r>
            <a:r>
              <a:rPr lang="ru-RU" dirty="0"/>
              <a:t>Д.С. </a:t>
            </a:r>
            <a:r>
              <a:rPr lang="ru-RU" dirty="0" smtClean="0"/>
              <a:t>Григорьев, Т.А</a:t>
            </a:r>
            <a:r>
              <a:rPr lang="ru-RU" dirty="0"/>
              <a:t>. </a:t>
            </a:r>
            <a:r>
              <a:rPr lang="ru-RU" dirty="0" err="1" smtClean="0"/>
              <a:t>Мерцалова</a:t>
            </a:r>
            <a:r>
              <a:rPr lang="ru-RU" dirty="0" smtClean="0"/>
              <a:t> «Типы родительской вовлеченности в образование и успеваемость школьников» </a:t>
            </a:r>
            <a:r>
              <a:rPr lang="ru-RU" b="0" dirty="0" smtClean="0"/>
              <a:t>(типы родителей «Невидимки», «Либералы», «Наставники»)</a:t>
            </a:r>
          </a:p>
          <a:p>
            <a:pPr marL="571500" indent="-571500">
              <a:buFont typeface="Arial" panose="020B0604020202020204" pitchFamily="34" charset="0"/>
              <a:buChar char="•"/>
            </a:pPr>
            <a:endParaRPr lang="ru-RU" b="0" dirty="0" smtClean="0"/>
          </a:p>
          <a:p>
            <a:pPr marL="571500" indent="-571500">
              <a:buFont typeface="Arial" panose="020B0604020202020204" pitchFamily="34" charset="0"/>
              <a:buChar char="•"/>
            </a:pPr>
            <a:r>
              <a:rPr lang="en-US" dirty="0" err="1" smtClean="0"/>
              <a:t>Maccoby</a:t>
            </a:r>
            <a:r>
              <a:rPr lang="en-US" dirty="0" smtClean="0"/>
              <a:t> </a:t>
            </a:r>
            <a:r>
              <a:rPr lang="en-US" dirty="0"/>
              <a:t>E.E., Martin J.A. Socialization in </a:t>
            </a:r>
            <a:r>
              <a:rPr lang="en-US" dirty="0" smtClean="0"/>
              <a:t>the</a:t>
            </a:r>
            <a:r>
              <a:rPr lang="ru-RU" dirty="0" smtClean="0"/>
              <a:t> </a:t>
            </a:r>
            <a:r>
              <a:rPr lang="en-US" dirty="0" smtClean="0"/>
              <a:t>context </a:t>
            </a:r>
            <a:r>
              <a:rPr lang="en-US" dirty="0"/>
              <a:t>of the family: Parent-child interaction </a:t>
            </a:r>
            <a:r>
              <a:rPr lang="ru-RU" b="0" dirty="0" smtClean="0"/>
              <a:t>(классификация на основе «уровень принятия- уровень контроля»)</a:t>
            </a:r>
          </a:p>
          <a:p>
            <a:pPr marL="571500" indent="-571500">
              <a:buFont typeface="Arial" panose="020B0604020202020204" pitchFamily="34" charset="0"/>
              <a:buChar char="•"/>
            </a:pPr>
            <a:endParaRPr lang="ru-RU" b="0" dirty="0" smtClean="0"/>
          </a:p>
          <a:p>
            <a:pPr marL="571500" indent="-571500">
              <a:buFont typeface="Arial" panose="020B0604020202020204" pitchFamily="34" charset="0"/>
              <a:buChar char="•"/>
            </a:pPr>
            <a:r>
              <a:rPr lang="ru-RU" dirty="0" smtClean="0"/>
              <a:t>К.А. </a:t>
            </a:r>
            <a:r>
              <a:rPr lang="ru-RU" dirty="0" err="1" smtClean="0"/>
              <a:t>Любицкая</a:t>
            </a:r>
            <a:r>
              <a:rPr lang="ru-RU" dirty="0"/>
              <a:t> «Родительская вовлеченность в формирование образовательного пространства детей»</a:t>
            </a: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69"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Магистерская программа «Управление образованием»</a:t>
            </a:r>
          </a:p>
        </p:txBody>
      </p:sp>
      <p:pic>
        <p:nvPicPr>
          <p:cNvPr id="70"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4" name="Рисунок 3"/>
          <p:cNvPicPr>
            <a:picLocks noChangeAspect="1"/>
          </p:cNvPicPr>
          <p:nvPr/>
        </p:nvPicPr>
        <p:blipFill>
          <a:blip r:embed="rId3"/>
          <a:stretch>
            <a:fillRect/>
          </a:stretch>
        </p:blipFill>
        <p:spPr>
          <a:xfrm>
            <a:off x="17819548" y="1616207"/>
            <a:ext cx="6563542" cy="5032968"/>
          </a:xfrm>
          <a:prstGeom prst="rect">
            <a:avLst/>
          </a:prstGeom>
        </p:spPr>
      </p:pic>
      <p:pic>
        <p:nvPicPr>
          <p:cNvPr id="5" name="Рисунок 4"/>
          <p:cNvPicPr>
            <a:picLocks noChangeAspect="1"/>
          </p:cNvPicPr>
          <p:nvPr/>
        </p:nvPicPr>
        <p:blipFill>
          <a:blip r:embed="rId4"/>
          <a:stretch>
            <a:fillRect/>
          </a:stretch>
        </p:blipFill>
        <p:spPr>
          <a:xfrm>
            <a:off x="13836604" y="5487029"/>
            <a:ext cx="6370695" cy="5079484"/>
          </a:xfrm>
          <a:prstGeom prst="rect">
            <a:avLst/>
          </a:prstGeom>
        </p:spPr>
      </p:pic>
      <p:pic>
        <p:nvPicPr>
          <p:cNvPr id="6" name="Рисунок 5"/>
          <p:cNvPicPr>
            <a:picLocks noChangeAspect="1"/>
          </p:cNvPicPr>
          <p:nvPr/>
        </p:nvPicPr>
        <p:blipFill>
          <a:blip r:embed="rId5"/>
          <a:stretch>
            <a:fillRect/>
          </a:stretch>
        </p:blipFill>
        <p:spPr>
          <a:xfrm>
            <a:off x="17577165" y="10566513"/>
            <a:ext cx="6160536" cy="3149487"/>
          </a:xfrm>
          <a:prstGeom prst="rect">
            <a:avLst/>
          </a:prstGeom>
        </p:spPr>
      </p:pic>
    </p:spTree>
    <p:extLst>
      <p:ext uri="{BB962C8B-B14F-4D97-AF65-F5344CB8AC3E}">
        <p14:creationId xmlns:p14="http://schemas.microsoft.com/office/powerpoint/2010/main" val="257420219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3191000" y="599275"/>
            <a:ext cx="8373106" cy="1115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Обзор литературы</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670719" y="2286000"/>
            <a:ext cx="23104167" cy="10822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dirty="0"/>
              <a:t>•	</a:t>
            </a:r>
            <a:r>
              <a:rPr lang="ru-RU" sz="3200" b="1" dirty="0" err="1"/>
              <a:t>Антипкина</a:t>
            </a:r>
            <a:r>
              <a:rPr lang="ru-RU" sz="3200" b="1" dirty="0"/>
              <a:t> И. В. Исследования «родительской вовлеченности» в России и за рубежом // Отечественная и зарубежная педагогика. 2017. №</a:t>
            </a:r>
            <a:r>
              <a:rPr lang="ru-RU" sz="3200" b="1" dirty="0" smtClean="0"/>
              <a:t>4</a:t>
            </a:r>
          </a:p>
          <a:p>
            <a:pPr algn="l">
              <a:defRPr sz="2800">
                <a:solidFill>
                  <a:srgbClr val="253957"/>
                </a:solidFill>
                <a:latin typeface="+mn-lt"/>
                <a:ea typeface="+mn-ea"/>
                <a:cs typeface="+mn-cs"/>
                <a:sym typeface="Arial Narrow"/>
              </a:defRPr>
            </a:pPr>
            <a:r>
              <a:rPr lang="ru-RU" sz="2800" dirty="0" smtClean="0"/>
              <a:t>В данной статье представлен обзор современных методов и тенденций в изучении родительской вовлеченности, также приведены перспективные направления для подобных исследований в России. </a:t>
            </a:r>
            <a:endParaRPr lang="ru-RU" sz="2400" dirty="0" smtClean="0"/>
          </a:p>
          <a:p>
            <a:pPr algn="l">
              <a:defRPr sz="2800">
                <a:solidFill>
                  <a:srgbClr val="253957"/>
                </a:solidFill>
                <a:latin typeface="+mn-lt"/>
                <a:ea typeface="+mn-ea"/>
                <a:cs typeface="+mn-cs"/>
                <a:sym typeface="Arial Narrow"/>
              </a:defRPr>
            </a:pPr>
            <a:r>
              <a:rPr lang="ru-RU" sz="2400" dirty="0" smtClean="0"/>
              <a:t>•</a:t>
            </a:r>
            <a:r>
              <a:rPr lang="ru-RU" sz="2400" dirty="0"/>
              <a:t>	</a:t>
            </a:r>
            <a:r>
              <a:rPr lang="ru-RU" sz="2800" b="1" dirty="0" err="1">
                <a:solidFill>
                  <a:srgbClr val="253957"/>
                </a:solidFill>
                <a:latin typeface="+mn-lt"/>
                <a:ea typeface="+mn-ea"/>
                <a:cs typeface="+mn-cs"/>
              </a:rPr>
              <a:t>Любицкая</a:t>
            </a:r>
            <a:r>
              <a:rPr lang="ru-RU" sz="2800" b="1" dirty="0">
                <a:solidFill>
                  <a:srgbClr val="253957"/>
                </a:solidFill>
                <a:latin typeface="+mn-lt"/>
                <a:ea typeface="+mn-ea"/>
                <a:cs typeface="+mn-cs"/>
              </a:rPr>
              <a:t> </a:t>
            </a:r>
            <a:r>
              <a:rPr lang="ru-RU" sz="2800" b="1" dirty="0" smtClean="0">
                <a:solidFill>
                  <a:srgbClr val="253957"/>
                </a:solidFill>
                <a:latin typeface="+mn-lt"/>
                <a:ea typeface="+mn-ea"/>
                <a:cs typeface="+mn-cs"/>
              </a:rPr>
              <a:t>К.А. Диссертация «Родительская </a:t>
            </a:r>
            <a:r>
              <a:rPr lang="ru-RU" sz="2800" b="1" dirty="0">
                <a:solidFill>
                  <a:srgbClr val="253957"/>
                </a:solidFill>
                <a:latin typeface="+mn-lt"/>
                <a:ea typeface="+mn-ea"/>
                <a:cs typeface="+mn-cs"/>
              </a:rPr>
              <a:t>вовлеченность в формирование образовательного пространства </a:t>
            </a:r>
            <a:r>
              <a:rPr lang="ru-RU" sz="2800" b="1" dirty="0" smtClean="0">
                <a:solidFill>
                  <a:srgbClr val="253957"/>
                </a:solidFill>
                <a:latin typeface="+mn-lt"/>
                <a:ea typeface="+mn-ea"/>
                <a:cs typeface="+mn-cs"/>
              </a:rPr>
              <a:t>детей», 2020.</a:t>
            </a:r>
          </a:p>
          <a:p>
            <a:pPr algn="l">
              <a:defRPr sz="2800">
                <a:solidFill>
                  <a:srgbClr val="253957"/>
                </a:solidFill>
                <a:latin typeface="+mn-lt"/>
                <a:ea typeface="+mn-ea"/>
                <a:cs typeface="+mn-cs"/>
                <a:sym typeface="Arial Narrow"/>
              </a:defRPr>
            </a:pPr>
            <a:r>
              <a:rPr lang="ru-RU" sz="2800" dirty="0">
                <a:solidFill>
                  <a:srgbClr val="253957"/>
                </a:solidFill>
                <a:latin typeface="+mn-lt"/>
                <a:ea typeface="+mn-ea"/>
                <a:cs typeface="+mn-cs"/>
              </a:rPr>
              <a:t>В данной работе представлено подробное описание типов родительской вовлеченности, приведены различные форматы участия родителей в образовании детей. </a:t>
            </a:r>
            <a:r>
              <a:rPr lang="ru-RU" sz="2800" dirty="0" smtClean="0">
                <a:solidFill>
                  <a:srgbClr val="253957"/>
                </a:solidFill>
                <a:latin typeface="+mn-lt"/>
                <a:ea typeface="+mn-ea"/>
                <a:cs typeface="+mn-cs"/>
              </a:rPr>
              <a:t>Доказано несоответствие форм работы с родителями и запроса современного </a:t>
            </a:r>
            <a:r>
              <a:rPr lang="ru-RU" sz="2800" dirty="0" err="1" smtClean="0">
                <a:solidFill>
                  <a:srgbClr val="253957"/>
                </a:solidFill>
                <a:latin typeface="+mn-lt"/>
                <a:ea typeface="+mn-ea"/>
                <a:cs typeface="+mn-cs"/>
              </a:rPr>
              <a:t>родительства</a:t>
            </a:r>
            <a:r>
              <a:rPr lang="ru-RU" sz="2800" dirty="0" smtClean="0">
                <a:solidFill>
                  <a:srgbClr val="253957"/>
                </a:solidFill>
                <a:latin typeface="+mn-lt"/>
                <a:ea typeface="+mn-ea"/>
                <a:cs typeface="+mn-cs"/>
              </a:rPr>
              <a:t>.</a:t>
            </a:r>
          </a:p>
          <a:p>
            <a:pPr lvl="0" algn="l">
              <a:defRPr sz="2800">
                <a:solidFill>
                  <a:srgbClr val="253957"/>
                </a:solidFill>
                <a:latin typeface="+mn-lt"/>
                <a:ea typeface="+mn-ea"/>
                <a:cs typeface="+mn-cs"/>
                <a:sym typeface="Arial Narrow"/>
              </a:defRPr>
            </a:pPr>
            <a:r>
              <a:rPr lang="ru-RU" sz="3200" b="1" dirty="0">
                <a:solidFill>
                  <a:srgbClr val="253957"/>
                </a:solidFill>
                <a:latin typeface="+mn-lt"/>
                <a:sym typeface="Arial Narrow"/>
              </a:rPr>
              <a:t>К. Н. Поливанова, И. Е. </a:t>
            </a:r>
            <a:r>
              <a:rPr lang="ru-RU" sz="3200" b="1" dirty="0" err="1">
                <a:solidFill>
                  <a:srgbClr val="253957"/>
                </a:solidFill>
                <a:latin typeface="+mn-lt"/>
                <a:sym typeface="Arial Narrow"/>
              </a:rPr>
              <a:t>Вопилова</a:t>
            </a:r>
            <a:r>
              <a:rPr lang="ru-RU" sz="3200" b="1" dirty="0">
                <a:solidFill>
                  <a:srgbClr val="253957"/>
                </a:solidFill>
                <a:latin typeface="+mn-lt"/>
                <a:sym typeface="Arial Narrow"/>
              </a:rPr>
              <a:t>, А. К. </a:t>
            </a:r>
            <a:r>
              <a:rPr lang="ru-RU" sz="3200" b="1" dirty="0" err="1">
                <a:solidFill>
                  <a:srgbClr val="253957"/>
                </a:solidFill>
                <a:latin typeface="+mn-lt"/>
                <a:sym typeface="Arial Narrow"/>
              </a:rPr>
              <a:t>Нисская</a:t>
            </a:r>
            <a:r>
              <a:rPr lang="ru-RU" sz="3200" b="1" dirty="0">
                <a:solidFill>
                  <a:srgbClr val="253957"/>
                </a:solidFill>
                <a:latin typeface="+mn-lt"/>
                <a:sym typeface="Arial Narrow"/>
              </a:rPr>
              <a:t> / Образовательные программы для родителей: история и современные тенденции </a:t>
            </a:r>
          </a:p>
          <a:p>
            <a:pPr lvl="0" algn="l">
              <a:defRPr sz="2800">
                <a:solidFill>
                  <a:srgbClr val="253957"/>
                </a:solidFill>
                <a:latin typeface="+mn-lt"/>
                <a:ea typeface="+mn-ea"/>
                <a:cs typeface="+mn-cs"/>
                <a:sym typeface="Arial Narrow"/>
              </a:defRPr>
            </a:pPr>
            <a:r>
              <a:rPr lang="ru-RU" sz="2800" dirty="0">
                <a:solidFill>
                  <a:srgbClr val="253957"/>
                </a:solidFill>
                <a:latin typeface="+mn-lt"/>
                <a:ea typeface="+mn-ea"/>
                <a:cs typeface="+mn-cs"/>
                <a:sym typeface="Arial Narrow"/>
              </a:rPr>
              <a:t>В статье рассматривается развитие программ для родителей в России и США на протяжении двух последних веков. Комплексно рассмотрены изменения института </a:t>
            </a:r>
            <a:r>
              <a:rPr lang="ru-RU" sz="2800" dirty="0" err="1">
                <a:solidFill>
                  <a:srgbClr val="253957"/>
                </a:solidFill>
                <a:latin typeface="+mn-lt"/>
                <a:ea typeface="+mn-ea"/>
                <a:cs typeface="+mn-cs"/>
                <a:sym typeface="Arial Narrow"/>
              </a:rPr>
              <a:t>родительства</a:t>
            </a:r>
            <a:r>
              <a:rPr lang="ru-RU" sz="2800" dirty="0">
                <a:solidFill>
                  <a:srgbClr val="253957"/>
                </a:solidFill>
                <a:latin typeface="+mn-lt"/>
                <a:ea typeface="+mn-ea"/>
                <a:cs typeface="+mn-cs"/>
                <a:sym typeface="Arial Narrow"/>
              </a:rPr>
              <a:t>. </a:t>
            </a:r>
            <a:endParaRPr lang="ru-RU" sz="2800" dirty="0" smtClean="0">
              <a:solidFill>
                <a:srgbClr val="253957"/>
              </a:solidFill>
              <a:latin typeface="+mn-lt"/>
              <a:ea typeface="+mn-ea"/>
              <a:cs typeface="+mn-cs"/>
              <a:sym typeface="Arial Narrow"/>
            </a:endParaRPr>
          </a:p>
          <a:p>
            <a:pPr lvl="0" algn="l">
              <a:defRPr sz="2800">
                <a:solidFill>
                  <a:srgbClr val="253957"/>
                </a:solidFill>
                <a:latin typeface="+mn-lt"/>
                <a:ea typeface="+mn-ea"/>
                <a:cs typeface="+mn-cs"/>
                <a:sym typeface="Arial Narrow"/>
              </a:defRPr>
            </a:pPr>
            <a:r>
              <a:rPr lang="ru-RU" sz="2400" dirty="0" smtClean="0">
                <a:solidFill>
                  <a:srgbClr val="253957"/>
                </a:solidFill>
                <a:latin typeface="+mn-lt"/>
                <a:sym typeface="Arial Narrow"/>
              </a:rPr>
              <a:t>•</a:t>
            </a:r>
            <a:r>
              <a:rPr lang="ru-RU" sz="2400" dirty="0">
                <a:solidFill>
                  <a:srgbClr val="253957"/>
                </a:solidFill>
                <a:latin typeface="+mn-lt"/>
                <a:sym typeface="Arial Narrow"/>
              </a:rPr>
              <a:t>	</a:t>
            </a:r>
            <a:r>
              <a:rPr lang="ru-RU" sz="3200" b="1" dirty="0" err="1">
                <a:solidFill>
                  <a:srgbClr val="253957"/>
                </a:solidFill>
                <a:latin typeface="+mn-lt"/>
                <a:sym typeface="Arial Narrow"/>
              </a:rPr>
              <a:t>Селивёрстова</a:t>
            </a:r>
            <a:r>
              <a:rPr lang="ru-RU" sz="3200" b="1" dirty="0">
                <a:solidFill>
                  <a:srgbClr val="253957"/>
                </a:solidFill>
                <a:latin typeface="+mn-lt"/>
                <a:sym typeface="Arial Narrow"/>
              </a:rPr>
              <a:t> Ирина Валерьевна, </a:t>
            </a:r>
            <a:r>
              <a:rPr lang="ru-RU" sz="3200" b="1" dirty="0" err="1">
                <a:solidFill>
                  <a:srgbClr val="253957"/>
                </a:solidFill>
                <a:latin typeface="+mn-lt"/>
                <a:sym typeface="Arial Narrow"/>
              </a:rPr>
              <a:t>Косарецкий</a:t>
            </a:r>
            <a:r>
              <a:rPr lang="ru-RU" sz="3200" b="1" dirty="0">
                <a:solidFill>
                  <a:srgbClr val="253957"/>
                </a:solidFill>
                <a:latin typeface="+mn-lt"/>
                <a:sym typeface="Arial Narrow"/>
              </a:rPr>
              <a:t> Сергей Геннадьевич Родители и школа: знакомые незнакомцы // Народное образование. 2010. </a:t>
            </a:r>
          </a:p>
          <a:p>
            <a:pPr lvl="0" algn="l">
              <a:defRPr sz="2800">
                <a:solidFill>
                  <a:srgbClr val="253957"/>
                </a:solidFill>
                <a:latin typeface="+mn-lt"/>
                <a:ea typeface="+mn-ea"/>
                <a:cs typeface="+mn-cs"/>
                <a:sym typeface="Arial Narrow"/>
              </a:defRPr>
            </a:pPr>
            <a:r>
              <a:rPr lang="ru-RU" sz="2800" dirty="0">
                <a:solidFill>
                  <a:srgbClr val="253957"/>
                </a:solidFill>
                <a:latin typeface="+mn-lt"/>
                <a:ea typeface="+mn-ea"/>
                <a:cs typeface="+mn-cs"/>
                <a:sym typeface="Arial Narrow"/>
              </a:rPr>
              <a:t>В статье приводится анализ запроса родителей к школе и актуальное на 2010 год положение дел по удовлетворению этого запроса и учета интересов родителей</a:t>
            </a:r>
            <a:r>
              <a:rPr lang="ru-RU" sz="2800" dirty="0" smtClean="0">
                <a:solidFill>
                  <a:srgbClr val="253957"/>
                </a:solidFill>
                <a:latin typeface="+mn-lt"/>
                <a:ea typeface="+mn-ea"/>
                <a:cs typeface="+mn-cs"/>
                <a:sym typeface="Arial Narrow"/>
              </a:rPr>
              <a:t>.</a:t>
            </a:r>
            <a:endParaRPr lang="ru-RU" sz="2400" dirty="0">
              <a:solidFill>
                <a:srgbClr val="253957"/>
              </a:solidFill>
              <a:latin typeface="+mn-lt"/>
              <a:sym typeface="Arial Narrow"/>
            </a:endParaRPr>
          </a:p>
          <a:p>
            <a:pPr lvl="0" algn="l">
              <a:defRPr sz="2800">
                <a:solidFill>
                  <a:srgbClr val="253957"/>
                </a:solidFill>
                <a:latin typeface="+mn-lt"/>
                <a:ea typeface="+mn-ea"/>
                <a:cs typeface="+mn-cs"/>
                <a:sym typeface="Arial Narrow"/>
              </a:defRPr>
            </a:pPr>
            <a:r>
              <a:rPr lang="ru-RU" sz="2400" dirty="0">
                <a:solidFill>
                  <a:srgbClr val="253957"/>
                </a:solidFill>
                <a:latin typeface="+mn-lt"/>
                <a:sym typeface="Arial Narrow"/>
              </a:rPr>
              <a:t>•	</a:t>
            </a:r>
            <a:r>
              <a:rPr lang="ru-RU" sz="3200" b="1" dirty="0">
                <a:solidFill>
                  <a:srgbClr val="253957"/>
                </a:solidFill>
                <a:latin typeface="+mn-lt"/>
                <a:sym typeface="Arial Narrow"/>
              </a:rPr>
              <a:t>Фролова Елена Викторовна, Рябова Татьяна Михайловна, Рогач Ольга Владимировна, </a:t>
            </a:r>
            <a:r>
              <a:rPr lang="ru-RU" sz="3200" b="1" dirty="0" err="1">
                <a:solidFill>
                  <a:srgbClr val="253957"/>
                </a:solidFill>
                <a:latin typeface="+mn-lt"/>
                <a:sym typeface="Arial Narrow"/>
              </a:rPr>
              <a:t>Зуйкина</a:t>
            </a:r>
            <a:r>
              <a:rPr lang="ru-RU" sz="3200" b="1" dirty="0">
                <a:solidFill>
                  <a:srgbClr val="253957"/>
                </a:solidFill>
                <a:latin typeface="+mn-lt"/>
                <a:sym typeface="Arial Narrow"/>
              </a:rPr>
              <a:t> Анастасия Вадимовна Конфликты в системе школьного образования: ключевые проблемы, специфика и факторы развития // </a:t>
            </a:r>
            <a:r>
              <a:rPr lang="ru-RU" sz="3200" b="1" dirty="0" err="1">
                <a:solidFill>
                  <a:srgbClr val="253957"/>
                </a:solidFill>
                <a:latin typeface="+mn-lt"/>
                <a:sym typeface="Arial Narrow"/>
              </a:rPr>
              <a:t>ПНиО</a:t>
            </a:r>
            <a:r>
              <a:rPr lang="ru-RU" sz="3200" b="1" dirty="0">
                <a:solidFill>
                  <a:srgbClr val="253957"/>
                </a:solidFill>
                <a:latin typeface="+mn-lt"/>
                <a:sym typeface="Arial Narrow"/>
              </a:rPr>
              <a:t>. 2019. №3 </a:t>
            </a:r>
          </a:p>
          <a:p>
            <a:pPr lvl="0" algn="l">
              <a:defRPr sz="2800">
                <a:solidFill>
                  <a:srgbClr val="253957"/>
                </a:solidFill>
                <a:latin typeface="+mn-lt"/>
                <a:ea typeface="+mn-ea"/>
                <a:cs typeface="+mn-cs"/>
                <a:sym typeface="Arial Narrow"/>
              </a:defRPr>
            </a:pPr>
            <a:r>
              <a:rPr lang="ru-RU" sz="2800" dirty="0" smtClean="0">
                <a:solidFill>
                  <a:srgbClr val="253957"/>
                </a:solidFill>
                <a:latin typeface="+mn-lt"/>
                <a:ea typeface="+mn-ea"/>
                <a:cs typeface="+mn-cs"/>
                <a:sym typeface="Arial Narrow"/>
              </a:rPr>
              <a:t>В </a:t>
            </a:r>
            <a:r>
              <a:rPr lang="ru-RU" sz="2800" dirty="0">
                <a:solidFill>
                  <a:srgbClr val="253957"/>
                </a:solidFill>
                <a:latin typeface="+mn-lt"/>
                <a:ea typeface="+mn-ea"/>
                <a:cs typeface="+mn-cs"/>
                <a:sym typeface="Arial Narrow"/>
              </a:rPr>
              <a:t>статье приводятся данные о наиболее частых конфликтах, которые случаются между школой и родителями. В статье представлены данные об отношении учителей к родительской вовлеченности, которые необходимы для курсовой работы</a:t>
            </a:r>
            <a:r>
              <a:rPr lang="ru-RU" sz="2800" dirty="0" smtClean="0">
                <a:solidFill>
                  <a:srgbClr val="253957"/>
                </a:solidFill>
                <a:latin typeface="+mn-lt"/>
                <a:ea typeface="+mn-ea"/>
                <a:cs typeface="+mn-cs"/>
                <a:sym typeface="Arial Narrow"/>
              </a:rPr>
              <a:t>.</a:t>
            </a:r>
          </a:p>
          <a:p>
            <a:pPr marL="457200" lvl="0" indent="-457200" algn="l">
              <a:buFont typeface="Arial" panose="020B0604020202020204" pitchFamily="34" charset="0"/>
              <a:buChar char="•"/>
              <a:defRPr sz="2800">
                <a:solidFill>
                  <a:srgbClr val="253957"/>
                </a:solidFill>
                <a:latin typeface="+mn-lt"/>
                <a:ea typeface="+mn-ea"/>
                <a:cs typeface="+mn-cs"/>
                <a:sym typeface="Arial Narrow"/>
              </a:defRPr>
            </a:pPr>
            <a:r>
              <a:rPr lang="en-US" sz="2800" b="1" dirty="0" err="1">
                <a:solidFill>
                  <a:srgbClr val="253957"/>
                </a:solidFill>
                <a:latin typeface="+mn-lt"/>
                <a:ea typeface="+mn-ea"/>
                <a:cs typeface="+mn-cs"/>
                <a:sym typeface="Arial Narrow"/>
              </a:rPr>
              <a:t>Addi-Raccah</a:t>
            </a:r>
            <a:r>
              <a:rPr lang="en-US" sz="2800" b="1" dirty="0">
                <a:solidFill>
                  <a:srgbClr val="253957"/>
                </a:solidFill>
                <a:latin typeface="+mn-lt"/>
                <a:ea typeface="+mn-ea"/>
                <a:cs typeface="+mn-cs"/>
                <a:sym typeface="Arial Narrow"/>
              </a:rPr>
              <a:t> A., </a:t>
            </a:r>
            <a:r>
              <a:rPr lang="en-US" sz="2800" b="1" dirty="0" err="1">
                <a:solidFill>
                  <a:srgbClr val="253957"/>
                </a:solidFill>
                <a:latin typeface="+mn-lt"/>
                <a:ea typeface="+mn-ea"/>
                <a:cs typeface="+mn-cs"/>
                <a:sym typeface="Arial Narrow"/>
              </a:rPr>
              <a:t>Elyashiv-Arviv</a:t>
            </a:r>
            <a:r>
              <a:rPr lang="en-US" sz="2800" b="1" dirty="0">
                <a:solidFill>
                  <a:srgbClr val="253957"/>
                </a:solidFill>
                <a:latin typeface="+mn-lt"/>
                <a:ea typeface="+mn-ea"/>
                <a:cs typeface="+mn-cs"/>
                <a:sym typeface="Arial Narrow"/>
              </a:rPr>
              <a:t> R. (2008) Parent Empowerment and Teachers Professionalism: Teachers’ Perspective//Urban Education. </a:t>
            </a:r>
          </a:p>
          <a:p>
            <a:pPr lvl="0" algn="l">
              <a:defRPr sz="2800">
                <a:solidFill>
                  <a:srgbClr val="253957"/>
                </a:solidFill>
                <a:latin typeface="+mn-lt"/>
                <a:ea typeface="+mn-ea"/>
                <a:cs typeface="+mn-cs"/>
                <a:sym typeface="Arial Narrow"/>
              </a:defRPr>
            </a:pPr>
            <a:r>
              <a:rPr lang="ru-RU" sz="2800" dirty="0">
                <a:solidFill>
                  <a:srgbClr val="253957"/>
                </a:solidFill>
                <a:latin typeface="+mn-lt"/>
                <a:ea typeface="+mn-ea"/>
                <a:cs typeface="+mn-cs"/>
                <a:sym typeface="Arial Narrow"/>
              </a:rPr>
              <a:t>В работе приведены данные о том, почему учителя в США бывают против привлечения родителей к школьной жизни, представлены аргументы учителей.</a:t>
            </a:r>
          </a:p>
          <a:p>
            <a:pPr lvl="0" algn="l">
              <a:defRPr sz="2800">
                <a:solidFill>
                  <a:srgbClr val="253957"/>
                </a:solidFill>
                <a:latin typeface="+mn-lt"/>
                <a:ea typeface="+mn-ea"/>
                <a:cs typeface="+mn-cs"/>
                <a:sym typeface="Arial Narrow"/>
              </a:defRPr>
            </a:pPr>
            <a:endParaRPr lang="ru-RU" sz="3200" dirty="0">
              <a:solidFill>
                <a:srgbClr val="253957"/>
              </a:solidFill>
              <a:latin typeface="+mn-lt"/>
              <a:ea typeface="+mn-ea"/>
              <a:cs typeface="+mn-cs"/>
              <a:sym typeface="Arial Narrow"/>
            </a:endParaRPr>
          </a:p>
          <a:p>
            <a:pPr lvl="0" algn="l">
              <a:defRPr sz="2800">
                <a:solidFill>
                  <a:srgbClr val="253957"/>
                </a:solidFill>
                <a:latin typeface="+mn-lt"/>
                <a:ea typeface="+mn-ea"/>
                <a:cs typeface="+mn-cs"/>
                <a:sym typeface="Arial Narrow"/>
              </a:defRPr>
            </a:pPr>
            <a:endParaRPr lang="ru-RU" sz="3200" dirty="0">
              <a:solidFill>
                <a:srgbClr val="253957"/>
              </a:solidFill>
              <a:latin typeface="+mn-lt"/>
              <a:ea typeface="+mn-ea"/>
              <a:cs typeface="+mn-cs"/>
              <a:sym typeface="Arial Narrow"/>
            </a:endParaRPr>
          </a:p>
          <a:p>
            <a:pPr lvl="0" algn="l">
              <a:defRPr sz="2800">
                <a:solidFill>
                  <a:srgbClr val="253957"/>
                </a:solidFill>
                <a:latin typeface="+mn-lt"/>
                <a:ea typeface="+mn-ea"/>
                <a:cs typeface="+mn-cs"/>
                <a:sym typeface="Arial Narrow"/>
              </a:defRPr>
            </a:pPr>
            <a:endParaRPr lang="en-US" sz="2800" dirty="0">
              <a:solidFill>
                <a:srgbClr val="253957"/>
              </a:solidFill>
              <a:latin typeface="+mn-lt"/>
              <a:sym typeface="Arial Narrow"/>
            </a:endParaRPr>
          </a:p>
          <a:p>
            <a:pPr algn="l">
              <a:defRPr sz="2800">
                <a:solidFill>
                  <a:srgbClr val="253957"/>
                </a:solidFill>
                <a:latin typeface="+mn-lt"/>
                <a:ea typeface="+mn-ea"/>
                <a:cs typeface="+mn-cs"/>
                <a:sym typeface="Arial Narrow"/>
              </a:defRPr>
            </a:pPr>
            <a:endParaRPr lang="ru-RU" sz="3200" dirty="0">
              <a:solidFill>
                <a:srgbClr val="253957"/>
              </a:solidFill>
              <a:latin typeface="+mn-lt"/>
              <a:ea typeface="+mn-ea"/>
              <a:cs typeface="+mn-cs"/>
            </a:endParaRPr>
          </a:p>
          <a:p>
            <a:pPr algn="l">
              <a:defRPr sz="2800">
                <a:solidFill>
                  <a:srgbClr val="253957"/>
                </a:solidFill>
                <a:latin typeface="+mn-lt"/>
                <a:ea typeface="+mn-ea"/>
                <a:cs typeface="+mn-cs"/>
                <a:sym typeface="Arial Narrow"/>
              </a:defRPr>
            </a:pPr>
            <a:endParaRPr lang="en-US" sz="3200" dirty="0">
              <a:solidFill>
                <a:srgbClr val="253957"/>
              </a:solidFill>
              <a:latin typeface="+mn-lt"/>
              <a:ea typeface="+mn-ea"/>
              <a:cs typeface="+mn-cs"/>
            </a:endParaRPr>
          </a:p>
        </p:txBody>
      </p:sp>
      <p:sp>
        <p:nvSpPr>
          <p:cNvPr id="61"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a:t>Магистерская программа «Управление образованием»</a:t>
            </a:r>
            <a:endParaRPr lang="ru-RU"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4384000" cy="13715999"/>
          </a:xfrm>
          <a:prstGeom prst="rect">
            <a:avLst/>
          </a:prstGeom>
        </p:spPr>
      </p:pic>
    </p:spTree>
    <p:extLst>
      <p:ext uri="{BB962C8B-B14F-4D97-AF65-F5344CB8AC3E}">
        <p14:creationId xmlns:p14="http://schemas.microsoft.com/office/powerpoint/2010/main" val="54176622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404" y="0"/>
            <a:ext cx="24861440" cy="13984560"/>
          </a:xfrm>
          <a:prstGeom prst="rect">
            <a:avLst/>
          </a:prstGeom>
        </p:spPr>
      </p:pic>
    </p:spTree>
    <p:extLst>
      <p:ext uri="{BB962C8B-B14F-4D97-AF65-F5344CB8AC3E}">
        <p14:creationId xmlns:p14="http://schemas.microsoft.com/office/powerpoint/2010/main" val="396440084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11368363" y="11494669"/>
            <a:ext cx="8579502"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defTabSz="642937">
              <a:defRPr sz="2400">
                <a:solidFill>
                  <a:srgbClr val="FFFFFF"/>
                </a:solidFill>
                <a:latin typeface="+mn-lt"/>
                <a:ea typeface="+mn-ea"/>
                <a:cs typeface="+mn-cs"/>
                <a:sym typeface="Arial Narrow"/>
              </a:defRPr>
            </a:lvl1pPr>
          </a:lstStyle>
          <a:p>
            <a:endParaRPr dirty="0"/>
          </a:p>
        </p:txBody>
      </p:sp>
      <p:sp>
        <p:nvSpPr>
          <p:cNvPr id="101" name="www.text"/>
          <p:cNvSpPr txBox="1"/>
          <p:nvPr/>
        </p:nvSpPr>
        <p:spPr>
          <a:xfrm>
            <a:off x="4436135" y="11494669"/>
            <a:ext cx="1407573"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400">
                <a:solidFill>
                  <a:srgbClr val="FFFFFF"/>
                </a:solidFill>
                <a:latin typeface="+mn-lt"/>
                <a:ea typeface="+mn-ea"/>
                <a:cs typeface="+mn-cs"/>
                <a:sym typeface="Arial Narrow"/>
              </a:defRPr>
            </a:lvl1pPr>
          </a:lstStyle>
          <a:p>
            <a:endParaRPr dirty="0"/>
          </a:p>
        </p:txBody>
      </p:sp>
      <p:sp>
        <p:nvSpPr>
          <p:cNvPr id="102" name="Телефон.: +Х (ХХХ) ХХХ ХХХХ"/>
          <p:cNvSpPr txBox="1"/>
          <p:nvPr/>
        </p:nvSpPr>
        <p:spPr>
          <a:xfrm>
            <a:off x="5811348" y="11527749"/>
            <a:ext cx="4328255"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400">
                <a:solidFill>
                  <a:srgbClr val="FFFFFF"/>
                </a:solidFill>
                <a:latin typeface="+mn-lt"/>
                <a:ea typeface="+mn-ea"/>
                <a:cs typeface="+mn-cs"/>
                <a:sym typeface="Arial Narrow"/>
              </a:defRPr>
            </a:lvl1pPr>
          </a:lstStyle>
          <a:p>
            <a:endParaRPr dirty="0"/>
          </a:p>
        </p:txBody>
      </p:sp>
      <p:pic>
        <p:nvPicPr>
          <p:cNvPr id="103" name="Изображение" descr="Изображение"/>
          <p:cNvPicPr>
            <a:picLocks noChangeAspect="1"/>
          </p:cNvPicPr>
          <p:nvPr/>
        </p:nvPicPr>
        <p:blipFill>
          <a:blip r:embed="rId2">
            <a:extLst/>
          </a:blip>
          <a:stretch>
            <a:fillRect/>
          </a:stretch>
        </p:blipFill>
        <p:spPr>
          <a:xfrm>
            <a:off x="10594075" y="4920064"/>
            <a:ext cx="3195850" cy="309005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algn="l">
              <a:spcBef>
                <a:spcPts val="2800"/>
              </a:spcBef>
              <a:defRPr sz="2800">
                <a:solidFill>
                  <a:srgbClr val="253957"/>
                </a:solidFill>
                <a:latin typeface="+mn-lt"/>
                <a:ea typeface="+mn-ea"/>
                <a:cs typeface="+mn-cs"/>
                <a:sym typeface="Arial Narrow"/>
              </a:defRPr>
            </a:pPr>
            <a:endParaRPr dirty="0"/>
          </a:p>
        </p:txBody>
      </p:sp>
      <p:sp>
        <p:nvSpPr>
          <p:cNvPr id="66" name="Очень крутой заголовок…"/>
          <p:cNvSpPr txBox="1"/>
          <p:nvPr/>
        </p:nvSpPr>
        <p:spPr>
          <a:xfrm>
            <a:off x="4127104" y="564819"/>
            <a:ext cx="11436376" cy="12209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Противоречие</a:t>
            </a:r>
            <a:endParaRPr dirty="0"/>
          </a:p>
        </p:txBody>
      </p:sp>
      <p:sp>
        <p:nvSpPr>
          <p:cNvPr id="67" name="Заголовок основного текста"/>
          <p:cNvSpPr txBox="1"/>
          <p:nvPr/>
        </p:nvSpPr>
        <p:spPr>
          <a:xfrm>
            <a:off x="1107280" y="5820994"/>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69"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Магистерская программа «Управление образованием»</a:t>
            </a:r>
          </a:p>
        </p:txBody>
      </p:sp>
      <p:pic>
        <p:nvPicPr>
          <p:cNvPr id="70"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Прямоугольник 1"/>
          <p:cNvSpPr/>
          <p:nvPr/>
        </p:nvSpPr>
        <p:spPr>
          <a:xfrm>
            <a:off x="814736" y="2990493"/>
            <a:ext cx="22317336" cy="9787295"/>
          </a:xfrm>
          <a:prstGeom prst="rect">
            <a:avLst/>
          </a:prstGeom>
        </p:spPr>
        <p:txBody>
          <a:bodyPr wrap="square">
            <a:spAutoFit/>
          </a:bodyPr>
          <a:lstStyle/>
          <a:p>
            <a:r>
              <a:rPr lang="ru-RU" sz="4200" dirty="0">
                <a:solidFill>
                  <a:srgbClr val="253957"/>
                </a:solidFill>
                <a:latin typeface="+mn-lt"/>
                <a:ea typeface="+mn-ea"/>
                <a:cs typeface="+mn-cs"/>
                <a:sym typeface="Arial Narrow"/>
              </a:rPr>
              <a:t>По данным исследования 2019 года </a:t>
            </a:r>
            <a:r>
              <a:rPr lang="ru-RU" sz="3600" dirty="0">
                <a:solidFill>
                  <a:srgbClr val="253957"/>
                </a:solidFill>
                <a:latin typeface="+mn-lt"/>
                <a:ea typeface="+mn-ea"/>
                <a:cs typeface="+mn-cs"/>
                <a:sym typeface="Arial Narrow"/>
              </a:rPr>
              <a:t>[Фролова Е.В., Рябова Т.М., Рогач О.В., </a:t>
            </a:r>
            <a:r>
              <a:rPr lang="ru-RU" sz="3600" dirty="0" err="1">
                <a:solidFill>
                  <a:srgbClr val="253957"/>
                </a:solidFill>
                <a:latin typeface="+mn-lt"/>
                <a:ea typeface="+mn-ea"/>
                <a:cs typeface="+mn-cs"/>
                <a:sym typeface="Arial Narrow"/>
              </a:rPr>
              <a:t>Зуйкина</a:t>
            </a:r>
            <a:r>
              <a:rPr lang="ru-RU" sz="3600" dirty="0">
                <a:solidFill>
                  <a:srgbClr val="253957"/>
                </a:solidFill>
                <a:latin typeface="+mn-lt"/>
                <a:ea typeface="+mn-ea"/>
                <a:cs typeface="+mn-cs"/>
                <a:sym typeface="Arial Narrow"/>
              </a:rPr>
              <a:t> А.В Конфликты в системе школьного образования: ключевые проблемы, специфика и факторы развития]</a:t>
            </a:r>
            <a:r>
              <a:rPr lang="ru-RU" sz="4200" dirty="0">
                <a:solidFill>
                  <a:srgbClr val="253957"/>
                </a:solidFill>
                <a:latin typeface="+mn-lt"/>
                <a:ea typeface="+mn-ea"/>
                <a:cs typeface="+mn-cs"/>
                <a:sym typeface="Arial Narrow"/>
              </a:rPr>
              <a:t> 74% учителей считают, что родители практически </a:t>
            </a:r>
            <a:r>
              <a:rPr lang="ru-RU" sz="4200" b="1" dirty="0">
                <a:solidFill>
                  <a:srgbClr val="253957"/>
                </a:solidFill>
                <a:latin typeface="+mn-lt"/>
                <a:ea typeface="+mn-ea"/>
                <a:cs typeface="+mn-cs"/>
                <a:sym typeface="Arial Narrow"/>
              </a:rPr>
              <a:t>не участвуют</a:t>
            </a:r>
            <a:r>
              <a:rPr lang="ru-RU" sz="4200" dirty="0">
                <a:solidFill>
                  <a:srgbClr val="253957"/>
                </a:solidFill>
                <a:latin typeface="+mn-lt"/>
                <a:ea typeface="+mn-ea"/>
                <a:cs typeface="+mn-cs"/>
                <a:sym typeface="Arial Narrow"/>
              </a:rPr>
              <a:t> в учебно-воспитательной работе </a:t>
            </a:r>
            <a:r>
              <a:rPr lang="ru-RU" sz="4200" dirty="0" smtClean="0">
                <a:solidFill>
                  <a:srgbClr val="253957"/>
                </a:solidFill>
                <a:latin typeface="+mn-lt"/>
                <a:ea typeface="+mn-ea"/>
                <a:cs typeface="+mn-cs"/>
                <a:sym typeface="Arial Narrow"/>
              </a:rPr>
              <a:t>школы и 90</a:t>
            </a:r>
            <a:r>
              <a:rPr lang="ru-RU" sz="4200" dirty="0">
                <a:solidFill>
                  <a:srgbClr val="253957"/>
                </a:solidFill>
                <a:latin typeface="+mn-lt"/>
                <a:ea typeface="+mn-ea"/>
                <a:cs typeface="+mn-cs"/>
                <a:sym typeface="Arial Narrow"/>
              </a:rPr>
              <a:t>% учителей отметили, что семья </a:t>
            </a:r>
            <a:r>
              <a:rPr lang="ru-RU" sz="4200" b="1" dirty="0">
                <a:solidFill>
                  <a:srgbClr val="253957"/>
                </a:solidFill>
                <a:latin typeface="+mn-lt"/>
                <a:ea typeface="+mn-ea"/>
                <a:cs typeface="+mn-cs"/>
                <a:sym typeface="Arial Narrow"/>
              </a:rPr>
              <a:t>должна помогать</a:t>
            </a:r>
            <a:r>
              <a:rPr lang="ru-RU" sz="4200" dirty="0">
                <a:solidFill>
                  <a:srgbClr val="253957"/>
                </a:solidFill>
                <a:latin typeface="+mn-lt"/>
                <a:ea typeface="+mn-ea"/>
                <a:cs typeface="+mn-cs"/>
                <a:sym typeface="Arial Narrow"/>
              </a:rPr>
              <a:t> ребенку в процессе </a:t>
            </a:r>
            <a:r>
              <a:rPr lang="ru-RU" sz="4200" dirty="0" smtClean="0">
                <a:solidFill>
                  <a:srgbClr val="253957"/>
                </a:solidFill>
                <a:latin typeface="+mn-lt"/>
                <a:ea typeface="+mn-ea"/>
                <a:cs typeface="+mn-cs"/>
                <a:sym typeface="Arial Narrow"/>
              </a:rPr>
              <a:t>обучения. </a:t>
            </a:r>
          </a:p>
          <a:p>
            <a:r>
              <a:rPr lang="ru-RU" sz="4200" dirty="0" smtClean="0">
                <a:solidFill>
                  <a:srgbClr val="253957"/>
                </a:solidFill>
                <a:latin typeface="+mn-lt"/>
                <a:ea typeface="+mn-ea"/>
                <a:cs typeface="+mn-cs"/>
                <a:sym typeface="Arial Narrow"/>
              </a:rPr>
              <a:t>Но по данным локальных опросов </a:t>
            </a:r>
            <a:r>
              <a:rPr lang="ru-RU" sz="4200" dirty="0">
                <a:solidFill>
                  <a:srgbClr val="253957"/>
                </a:solidFill>
                <a:latin typeface="+mn-lt"/>
                <a:ea typeface="+mn-ea"/>
                <a:cs typeface="+mn-cs"/>
                <a:sym typeface="Arial Narrow"/>
              </a:rPr>
              <a:t>НИУ ВШЭ, 62% опрошенных родителей хотели бы более активно участвовать в школьной жизни детей, но не знают </a:t>
            </a:r>
            <a:r>
              <a:rPr lang="ru-RU" sz="4200" dirty="0" smtClean="0">
                <a:solidFill>
                  <a:srgbClr val="253957"/>
                </a:solidFill>
                <a:latin typeface="+mn-lt"/>
                <a:ea typeface="+mn-ea"/>
                <a:cs typeface="+mn-cs"/>
                <a:sym typeface="Arial Narrow"/>
              </a:rPr>
              <a:t>как.</a:t>
            </a:r>
          </a:p>
          <a:p>
            <a:endParaRPr lang="ru-RU" sz="4200" dirty="0">
              <a:solidFill>
                <a:srgbClr val="253957"/>
              </a:solidFill>
              <a:latin typeface="+mn-lt"/>
              <a:ea typeface="+mn-ea"/>
              <a:cs typeface="+mn-cs"/>
              <a:sym typeface="Arial Narrow"/>
            </a:endParaRPr>
          </a:p>
          <a:p>
            <a:r>
              <a:rPr lang="ru-RU" sz="4200" dirty="0" smtClean="0">
                <a:solidFill>
                  <a:srgbClr val="253957"/>
                </a:solidFill>
                <a:latin typeface="+mn-lt"/>
                <a:ea typeface="+mn-ea"/>
                <a:cs typeface="+mn-cs"/>
                <a:sym typeface="Arial Narrow"/>
              </a:rPr>
              <a:t>Из </a:t>
            </a:r>
            <a:r>
              <a:rPr lang="ru-RU" sz="4200" dirty="0">
                <a:solidFill>
                  <a:srgbClr val="253957"/>
                </a:solidFill>
                <a:latin typeface="+mn-lt"/>
                <a:ea typeface="+mn-ea"/>
                <a:cs typeface="+mn-cs"/>
                <a:sym typeface="Arial Narrow"/>
              </a:rPr>
              <a:t>этих данных можно сделать вывод, что большинство учителей «за» вовлечение родителей в жизнь школы, но при этом на практике данная деятельность встречает множество барьеров (злоупотребление родителей своими правами </a:t>
            </a:r>
            <a:r>
              <a:rPr lang="ru-RU" sz="3600" dirty="0">
                <a:solidFill>
                  <a:srgbClr val="253957"/>
                </a:solidFill>
                <a:latin typeface="+mn-lt"/>
                <a:ea typeface="+mn-ea"/>
                <a:cs typeface="+mn-cs"/>
                <a:sym typeface="Arial Narrow"/>
              </a:rPr>
              <a:t>[К. А. </a:t>
            </a:r>
            <a:r>
              <a:rPr lang="ru-RU" sz="3600" dirty="0" err="1">
                <a:solidFill>
                  <a:srgbClr val="253957"/>
                </a:solidFill>
                <a:latin typeface="+mn-lt"/>
                <a:ea typeface="+mn-ea"/>
                <a:cs typeface="+mn-cs"/>
                <a:sym typeface="Arial Narrow"/>
              </a:rPr>
              <a:t>Любицкая</a:t>
            </a:r>
            <a:r>
              <a:rPr lang="ru-RU" sz="3600" dirty="0">
                <a:solidFill>
                  <a:srgbClr val="253957"/>
                </a:solidFill>
                <a:latin typeface="+mn-lt"/>
                <a:ea typeface="+mn-ea"/>
                <a:cs typeface="+mn-cs"/>
                <a:sym typeface="Arial Narrow"/>
              </a:rPr>
              <a:t>, М. А. </a:t>
            </a:r>
            <a:r>
              <a:rPr lang="ru-RU" sz="3600" dirty="0" err="1">
                <a:solidFill>
                  <a:srgbClr val="253957"/>
                </a:solidFill>
                <a:latin typeface="+mn-lt"/>
                <a:ea typeface="+mn-ea"/>
                <a:cs typeface="+mn-cs"/>
                <a:sym typeface="Arial Narrow"/>
              </a:rPr>
              <a:t>Шакарова</a:t>
            </a:r>
            <a:r>
              <a:rPr lang="ru-RU" sz="3600" dirty="0">
                <a:solidFill>
                  <a:srgbClr val="253957"/>
                </a:solidFill>
                <a:latin typeface="+mn-lt"/>
                <a:ea typeface="+mn-ea"/>
                <a:cs typeface="+mn-cs"/>
                <a:sym typeface="Arial Narrow"/>
              </a:rPr>
              <a:t>, 2018]</a:t>
            </a:r>
            <a:r>
              <a:rPr lang="ru-RU" sz="4200" dirty="0">
                <a:solidFill>
                  <a:srgbClr val="253957"/>
                </a:solidFill>
                <a:latin typeface="+mn-lt"/>
                <a:ea typeface="+mn-ea"/>
                <a:cs typeface="+mn-cs"/>
                <a:sym typeface="Arial Narrow"/>
              </a:rPr>
              <a:t>, поддержка или ее отсутствие со стороны руководства школы </a:t>
            </a:r>
            <a:r>
              <a:rPr lang="ru-RU" sz="3600" dirty="0">
                <a:solidFill>
                  <a:srgbClr val="253957"/>
                </a:solidFill>
                <a:latin typeface="+mn-lt"/>
                <a:ea typeface="+mn-ea"/>
                <a:cs typeface="+mn-cs"/>
                <a:sym typeface="Arial Narrow"/>
              </a:rPr>
              <a:t>[</a:t>
            </a:r>
            <a:r>
              <a:rPr lang="ru-RU" sz="3600" dirty="0" err="1">
                <a:solidFill>
                  <a:srgbClr val="253957"/>
                </a:solidFill>
                <a:latin typeface="+mn-lt"/>
                <a:ea typeface="+mn-ea"/>
                <a:cs typeface="+mn-cs"/>
                <a:sym typeface="Arial Narrow"/>
              </a:rPr>
              <a:t>Мерцалова</a:t>
            </a:r>
            <a:r>
              <a:rPr lang="ru-RU" sz="3600" dirty="0">
                <a:solidFill>
                  <a:srgbClr val="253957"/>
                </a:solidFill>
                <a:latin typeface="+mn-lt"/>
                <a:ea typeface="+mn-ea"/>
                <a:cs typeface="+mn-cs"/>
                <a:sym typeface="Arial Narrow"/>
              </a:rPr>
              <a:t> Т.А., Гошин М.Е., 2015]</a:t>
            </a:r>
            <a:r>
              <a:rPr lang="ru-RU" sz="4200" dirty="0">
                <a:solidFill>
                  <a:srgbClr val="253957"/>
                </a:solidFill>
                <a:latin typeface="+mn-lt"/>
                <a:ea typeface="+mn-ea"/>
                <a:cs typeface="+mn-cs"/>
                <a:sym typeface="Arial Narrow"/>
              </a:rPr>
              <a:t>). </a:t>
            </a:r>
          </a:p>
          <a:p>
            <a:endParaRPr lang="ru-RU" sz="4200" dirty="0">
              <a:solidFill>
                <a:srgbClr val="253957"/>
              </a:solidFill>
              <a:latin typeface="+mn-lt"/>
              <a:ea typeface="+mn-ea"/>
              <a:cs typeface="+mn-cs"/>
              <a:sym typeface="Arial Narrow"/>
            </a:endParaRPr>
          </a:p>
          <a:p>
            <a:r>
              <a:rPr lang="ru-RU" sz="4200" dirty="0">
                <a:solidFill>
                  <a:srgbClr val="253957"/>
                </a:solidFill>
                <a:latin typeface="+mn-lt"/>
                <a:ea typeface="+mn-ea"/>
                <a:cs typeface="+mn-cs"/>
                <a:sym typeface="Arial Narrow"/>
              </a:rPr>
              <a:t>Противоречие заключается в том, что с одной стороны, учителя считают участие родителей </a:t>
            </a:r>
            <a:r>
              <a:rPr lang="ru-RU" sz="4200" dirty="0" smtClean="0">
                <a:solidFill>
                  <a:srgbClr val="253957"/>
                </a:solidFill>
                <a:latin typeface="+mn-lt"/>
                <a:ea typeface="+mn-ea"/>
                <a:cs typeface="+mn-cs"/>
                <a:sym typeface="Arial Narrow"/>
              </a:rPr>
              <a:t>недостаточным и «за» него, </a:t>
            </a:r>
            <a:r>
              <a:rPr lang="ru-RU" sz="4200" dirty="0">
                <a:solidFill>
                  <a:srgbClr val="253957"/>
                </a:solidFill>
                <a:latin typeface="+mn-lt"/>
                <a:ea typeface="+mn-ea"/>
                <a:cs typeface="+mn-cs"/>
                <a:sym typeface="Arial Narrow"/>
              </a:rPr>
              <a:t>с другой стороны, сами же нередко выступают против того, чтобы родители привлекались к школьным делам.</a:t>
            </a:r>
          </a:p>
        </p:txBody>
      </p:sp>
    </p:spTree>
    <p:extLst>
      <p:ext uri="{BB962C8B-B14F-4D97-AF65-F5344CB8AC3E}">
        <p14:creationId xmlns:p14="http://schemas.microsoft.com/office/powerpoint/2010/main" val="246631858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
          </p:nvPr>
        </p:nvSpPr>
        <p:spPr>
          <a:xfrm>
            <a:off x="1714835" y="1802816"/>
            <a:ext cx="20954328" cy="1847888"/>
          </a:xfrm>
        </p:spPr>
        <p:txBody>
          <a:bodyPr>
            <a:normAutofit/>
          </a:bodyPr>
          <a:lstStyle/>
          <a:p>
            <a:r>
              <a:rPr lang="ru-RU" dirty="0" smtClean="0">
                <a:solidFill>
                  <a:schemeClr val="accent1">
                    <a:lumMod val="50000"/>
                  </a:schemeClr>
                </a:solidFill>
              </a:rPr>
              <a:t>Каковы наиболее эффективные модели (практики) сотрудничества семьи и школы? Есть ли у этих эффективных моделей общие принципы/приемы?</a:t>
            </a:r>
          </a:p>
        </p:txBody>
      </p:sp>
      <p:sp>
        <p:nvSpPr>
          <p:cNvPr id="2" name="Прямоугольник 1"/>
          <p:cNvSpPr/>
          <p:nvPr/>
        </p:nvSpPr>
        <p:spPr>
          <a:xfrm>
            <a:off x="6221453" y="342830"/>
            <a:ext cx="12399549" cy="1169551"/>
          </a:xfrm>
          <a:prstGeom prst="rect">
            <a:avLst/>
          </a:prstGeom>
        </p:spPr>
        <p:txBody>
          <a:bodyPr wrap="none">
            <a:spAutoFit/>
          </a:bodyPr>
          <a:lstStyle/>
          <a:p>
            <a:pPr lvl="0">
              <a:defRPr sz="7000" b="1" cap="all">
                <a:solidFill>
                  <a:srgbClr val="253957"/>
                </a:solidFill>
                <a:latin typeface="+mn-lt"/>
                <a:ea typeface="+mn-ea"/>
                <a:cs typeface="+mn-cs"/>
                <a:sym typeface="Arial Narrow"/>
              </a:defRPr>
            </a:pPr>
            <a:r>
              <a:rPr lang="ru-RU" sz="7000" b="1" cap="all" dirty="0" smtClean="0">
                <a:solidFill>
                  <a:srgbClr val="253957"/>
                </a:solidFill>
                <a:latin typeface="+mn-lt"/>
                <a:sym typeface="Arial Narrow"/>
              </a:rPr>
              <a:t>Исследовательский вопрос</a:t>
            </a:r>
            <a:endParaRPr lang="ru-RU" sz="7000" b="1" cap="all" dirty="0">
              <a:solidFill>
                <a:srgbClr val="253957"/>
              </a:solidFill>
              <a:latin typeface="+mn-lt"/>
              <a:sym typeface="Arial Narrow"/>
            </a:endParaRPr>
          </a:p>
        </p:txBody>
      </p:sp>
      <p:sp>
        <p:nvSpPr>
          <p:cNvPr id="5" name="Прямоугольник 4"/>
          <p:cNvSpPr/>
          <p:nvPr/>
        </p:nvSpPr>
        <p:spPr>
          <a:xfrm>
            <a:off x="7028566" y="10502929"/>
            <a:ext cx="10326866" cy="1169551"/>
          </a:xfrm>
          <a:prstGeom prst="rect">
            <a:avLst/>
          </a:prstGeom>
        </p:spPr>
        <p:txBody>
          <a:bodyPr wrap="none">
            <a:spAutoFit/>
          </a:bodyPr>
          <a:lstStyle/>
          <a:p>
            <a:pPr lvl="0">
              <a:defRPr sz="7000" b="1" cap="all">
                <a:solidFill>
                  <a:srgbClr val="253957"/>
                </a:solidFill>
                <a:latin typeface="+mn-lt"/>
                <a:ea typeface="+mn-ea"/>
                <a:cs typeface="+mn-cs"/>
                <a:sym typeface="Arial Narrow"/>
              </a:defRPr>
            </a:pPr>
            <a:r>
              <a:rPr lang="ru-RU" sz="7000" b="1" cap="all" dirty="0" smtClean="0">
                <a:solidFill>
                  <a:srgbClr val="253957"/>
                </a:solidFill>
                <a:latin typeface="+mn-lt"/>
                <a:sym typeface="Arial Narrow"/>
              </a:rPr>
              <a:t>Предмет исследования</a:t>
            </a:r>
            <a:endParaRPr lang="ru-RU" sz="7000" b="1" cap="all" dirty="0">
              <a:solidFill>
                <a:srgbClr val="253957"/>
              </a:solidFill>
              <a:latin typeface="+mn-lt"/>
              <a:sym typeface="Arial Narrow"/>
            </a:endParaRPr>
          </a:p>
        </p:txBody>
      </p:sp>
      <p:sp>
        <p:nvSpPr>
          <p:cNvPr id="6" name="Прямоугольник 5"/>
          <p:cNvSpPr/>
          <p:nvPr/>
        </p:nvSpPr>
        <p:spPr>
          <a:xfrm>
            <a:off x="7487025" y="7971875"/>
            <a:ext cx="9868407" cy="1169551"/>
          </a:xfrm>
          <a:prstGeom prst="rect">
            <a:avLst/>
          </a:prstGeom>
        </p:spPr>
        <p:txBody>
          <a:bodyPr wrap="none">
            <a:spAutoFit/>
          </a:bodyPr>
          <a:lstStyle/>
          <a:p>
            <a:pPr lvl="0">
              <a:defRPr sz="7000" b="1" cap="all">
                <a:solidFill>
                  <a:srgbClr val="253957"/>
                </a:solidFill>
                <a:latin typeface="+mn-lt"/>
                <a:ea typeface="+mn-ea"/>
                <a:cs typeface="+mn-cs"/>
                <a:sym typeface="Arial Narrow"/>
              </a:defRPr>
            </a:pPr>
            <a:r>
              <a:rPr lang="ru-RU" sz="7000" b="1" cap="all" dirty="0" smtClean="0">
                <a:solidFill>
                  <a:srgbClr val="253957"/>
                </a:solidFill>
                <a:latin typeface="+mn-lt"/>
                <a:sym typeface="Arial Narrow"/>
              </a:rPr>
              <a:t>Объект исследования</a:t>
            </a:r>
            <a:endParaRPr lang="ru-RU" sz="7000" b="1" cap="all" dirty="0">
              <a:solidFill>
                <a:srgbClr val="253957"/>
              </a:solidFill>
              <a:latin typeface="+mn-lt"/>
              <a:sym typeface="Arial Narrow"/>
            </a:endParaRPr>
          </a:p>
        </p:txBody>
      </p:sp>
      <p:sp>
        <p:nvSpPr>
          <p:cNvPr id="7" name="Прямоугольник 6"/>
          <p:cNvSpPr/>
          <p:nvPr/>
        </p:nvSpPr>
        <p:spPr>
          <a:xfrm>
            <a:off x="6095999" y="9210268"/>
            <a:ext cx="12192000" cy="769441"/>
          </a:xfrm>
          <a:prstGeom prst="rect">
            <a:avLst/>
          </a:prstGeom>
        </p:spPr>
        <p:txBody>
          <a:bodyPr>
            <a:spAutoFit/>
          </a:bodyPr>
          <a:lstStyle/>
          <a:p>
            <a:r>
              <a:rPr lang="ru-RU" sz="4400" dirty="0" smtClean="0">
                <a:solidFill>
                  <a:schemeClr val="accent1">
                    <a:lumMod val="50000"/>
                  </a:schemeClr>
                </a:solidFill>
              </a:rPr>
              <a:t>Практики коммуникации </a:t>
            </a:r>
            <a:r>
              <a:rPr lang="ru-RU" sz="4400" dirty="0">
                <a:solidFill>
                  <a:schemeClr val="accent1">
                    <a:lumMod val="50000"/>
                  </a:schemeClr>
                </a:solidFill>
              </a:rPr>
              <a:t>семьи и школы.</a:t>
            </a:r>
          </a:p>
        </p:txBody>
      </p:sp>
      <p:sp>
        <p:nvSpPr>
          <p:cNvPr id="8" name="Прямоугольник 7"/>
          <p:cNvSpPr/>
          <p:nvPr/>
        </p:nvSpPr>
        <p:spPr>
          <a:xfrm>
            <a:off x="6095999" y="11587433"/>
            <a:ext cx="12192000" cy="1446550"/>
          </a:xfrm>
          <a:prstGeom prst="rect">
            <a:avLst/>
          </a:prstGeom>
        </p:spPr>
        <p:txBody>
          <a:bodyPr>
            <a:spAutoFit/>
          </a:bodyPr>
          <a:lstStyle/>
          <a:p>
            <a:r>
              <a:rPr lang="ru-RU" sz="4400" dirty="0">
                <a:solidFill>
                  <a:schemeClr val="accent1">
                    <a:lumMod val="50000"/>
                  </a:schemeClr>
                </a:solidFill>
              </a:rPr>
              <a:t>Действия и политика школы по отношению к родительской вовлеченности.</a:t>
            </a:r>
          </a:p>
        </p:txBody>
      </p:sp>
      <p:sp>
        <p:nvSpPr>
          <p:cNvPr id="9" name="Прямоугольник 8"/>
          <p:cNvSpPr/>
          <p:nvPr/>
        </p:nvSpPr>
        <p:spPr>
          <a:xfrm>
            <a:off x="1714835" y="3872297"/>
            <a:ext cx="21170352" cy="3877985"/>
          </a:xfrm>
          <a:prstGeom prst="rect">
            <a:avLst/>
          </a:prstGeom>
        </p:spPr>
        <p:txBody>
          <a:bodyPr wrap="square">
            <a:spAutoFit/>
          </a:bodyPr>
          <a:lstStyle/>
          <a:p>
            <a:pPr lvl="0"/>
            <a:r>
              <a:rPr lang="ru-RU" sz="7000" b="1" cap="all" dirty="0">
                <a:solidFill>
                  <a:srgbClr val="253957"/>
                </a:solidFill>
                <a:latin typeface="+mn-lt"/>
                <a:ea typeface="+mn-ea"/>
                <a:cs typeface="+mn-cs"/>
                <a:sym typeface="Arial Narrow"/>
              </a:rPr>
              <a:t>Цель исследования</a:t>
            </a:r>
          </a:p>
          <a:p>
            <a:pPr lvl="0"/>
            <a:r>
              <a:rPr lang="ru-RU" sz="4400" dirty="0">
                <a:solidFill>
                  <a:schemeClr val="accent1">
                    <a:lumMod val="50000"/>
                  </a:schemeClr>
                </a:solidFill>
                <a:sym typeface="Arial Narrow"/>
              </a:rPr>
              <a:t>Найти и проанализировать примеры эффективной коммуникации семьи и школы, выявить общее в этих моделях и составить список </a:t>
            </a:r>
            <a:r>
              <a:rPr lang="ru-RU" sz="4400" dirty="0" smtClean="0">
                <a:solidFill>
                  <a:schemeClr val="accent1">
                    <a:lumMod val="50000"/>
                  </a:schemeClr>
                </a:solidFill>
                <a:sym typeface="Arial Narrow"/>
              </a:rPr>
              <a:t>эффективных практик, </a:t>
            </a:r>
            <a:r>
              <a:rPr lang="ru-RU" sz="4400" dirty="0">
                <a:solidFill>
                  <a:schemeClr val="accent1">
                    <a:lumMod val="50000"/>
                  </a:schemeClr>
                </a:solidFill>
                <a:sym typeface="Arial Narrow"/>
              </a:rPr>
              <a:t>которые управленческие команды школ могут применять для </a:t>
            </a:r>
            <a:r>
              <a:rPr lang="ru-RU" sz="4400" dirty="0" smtClean="0">
                <a:solidFill>
                  <a:schemeClr val="accent1">
                    <a:lumMod val="50000"/>
                  </a:schemeClr>
                </a:solidFill>
                <a:sym typeface="Arial Narrow"/>
              </a:rPr>
              <a:t>улучшения коммуникации с семьей.</a:t>
            </a:r>
            <a:endParaRPr lang="ru-RU" sz="4400" dirty="0">
              <a:solidFill>
                <a:schemeClr val="accent1">
                  <a:lumMod val="50000"/>
                </a:schemeClr>
              </a:solidFill>
              <a:sym typeface="Arial Narrow"/>
            </a:endParaRPr>
          </a:p>
        </p:txBody>
      </p:sp>
    </p:spTree>
    <p:extLst>
      <p:ext uri="{BB962C8B-B14F-4D97-AF65-F5344CB8AC3E}">
        <p14:creationId xmlns:p14="http://schemas.microsoft.com/office/powerpoint/2010/main" val="223150477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algn="l">
              <a:spcBef>
                <a:spcPts val="2800"/>
              </a:spcBef>
              <a:defRPr sz="2800">
                <a:solidFill>
                  <a:srgbClr val="253957"/>
                </a:solidFill>
                <a:latin typeface="+mn-lt"/>
                <a:ea typeface="+mn-ea"/>
                <a:cs typeface="+mn-cs"/>
                <a:sym typeface="Arial Narrow"/>
              </a:defRPr>
            </a:pPr>
            <a:endParaRPr dirty="0"/>
          </a:p>
        </p:txBody>
      </p:sp>
      <p:sp>
        <p:nvSpPr>
          <p:cNvPr id="66" name="Очень крутой заголовок…"/>
          <p:cNvSpPr txBox="1"/>
          <p:nvPr/>
        </p:nvSpPr>
        <p:spPr>
          <a:xfrm>
            <a:off x="2877626" y="1024567"/>
            <a:ext cx="1665919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На ранних этапах исследования:</a:t>
            </a:r>
            <a:endParaRPr sz="6000" dirty="0"/>
          </a:p>
        </p:txBody>
      </p:sp>
      <p:sp>
        <p:nvSpPr>
          <p:cNvPr id="67" name="Заголовок основного текста"/>
          <p:cNvSpPr txBox="1"/>
          <p:nvPr/>
        </p:nvSpPr>
        <p:spPr>
          <a:xfrm>
            <a:off x="981313" y="4214968"/>
            <a:ext cx="18987551" cy="6537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69"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Магистерская программа «Управление образованием»</a:t>
            </a:r>
          </a:p>
        </p:txBody>
      </p:sp>
      <p:pic>
        <p:nvPicPr>
          <p:cNvPr id="70"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4" name="Прямоугольник 3"/>
          <p:cNvSpPr/>
          <p:nvPr/>
        </p:nvSpPr>
        <p:spPr>
          <a:xfrm>
            <a:off x="1606825" y="2776107"/>
            <a:ext cx="21149564" cy="898195"/>
          </a:xfrm>
          <a:prstGeom prst="rect">
            <a:avLst/>
          </a:prstGeom>
        </p:spPr>
        <p:txBody>
          <a:bodyPr wrap="square">
            <a:spAutoFit/>
          </a:bodyPr>
          <a:lstStyle/>
          <a:p>
            <a:pPr lvl="0">
              <a:lnSpc>
                <a:spcPct val="150000"/>
              </a:lnSpc>
            </a:pPr>
            <a:endParaRPr lang="ru-RU" sz="4000" b="1" dirty="0" smtClean="0">
              <a:solidFill>
                <a:srgbClr val="253957"/>
              </a:solidFill>
              <a:latin typeface="Arial Narrow"/>
              <a:ea typeface="+mn-ea"/>
              <a:cs typeface="+mn-cs"/>
              <a:sym typeface="Arial Narrow"/>
            </a:endParaRPr>
          </a:p>
        </p:txBody>
      </p:sp>
      <p:sp>
        <p:nvSpPr>
          <p:cNvPr id="2" name="Прямоугольник 1"/>
          <p:cNvSpPr/>
          <p:nvPr/>
        </p:nvSpPr>
        <p:spPr>
          <a:xfrm>
            <a:off x="526704" y="2214562"/>
            <a:ext cx="23042560" cy="11172289"/>
          </a:xfrm>
          <a:prstGeom prst="rect">
            <a:avLst/>
          </a:prstGeom>
        </p:spPr>
        <p:txBody>
          <a:bodyPr wrap="square">
            <a:spAutoFit/>
          </a:bodyPr>
          <a:lstStyle/>
          <a:p>
            <a:pPr marL="571500" indent="-571500">
              <a:buFont typeface="Arial" panose="020B0604020202020204" pitchFamily="34" charset="0"/>
              <a:buChar char="•"/>
            </a:pPr>
            <a:r>
              <a:rPr lang="ru-RU" sz="4800" dirty="0">
                <a:solidFill>
                  <a:srgbClr val="253957"/>
                </a:solidFill>
                <a:latin typeface="Arial Narrow"/>
                <a:sym typeface="Arial Narrow"/>
              </a:rPr>
              <a:t>Оговорено, что в дальнейшей работе используется, как отправная точка, факт положительного влияния РВ на академические успехи детей, доказанный в работах </a:t>
            </a:r>
            <a:r>
              <a:rPr lang="ru-RU" sz="4800" dirty="0" err="1">
                <a:solidFill>
                  <a:srgbClr val="253957"/>
                </a:solidFill>
                <a:latin typeface="Arial Narrow"/>
                <a:sym typeface="Arial Narrow"/>
              </a:rPr>
              <a:t>Bodovski</a:t>
            </a:r>
            <a:r>
              <a:rPr lang="ru-RU" sz="4800" dirty="0">
                <a:solidFill>
                  <a:srgbClr val="253957"/>
                </a:solidFill>
                <a:latin typeface="Arial Narrow"/>
                <a:sym typeface="Arial Narrow"/>
              </a:rPr>
              <a:t>, 2014; </a:t>
            </a:r>
            <a:r>
              <a:rPr lang="ru-RU" sz="4800" dirty="0" err="1">
                <a:solidFill>
                  <a:srgbClr val="253957"/>
                </a:solidFill>
                <a:latin typeface="Arial Narrow"/>
                <a:sym typeface="Arial Narrow"/>
              </a:rPr>
              <a:t>Epstein</a:t>
            </a:r>
            <a:r>
              <a:rPr lang="ru-RU" sz="4800" dirty="0">
                <a:solidFill>
                  <a:srgbClr val="253957"/>
                </a:solidFill>
                <a:latin typeface="Arial Narrow"/>
                <a:sym typeface="Arial Narrow"/>
              </a:rPr>
              <a:t>, </a:t>
            </a:r>
            <a:r>
              <a:rPr lang="ru-RU" sz="4800" dirty="0" err="1">
                <a:solidFill>
                  <a:srgbClr val="253957"/>
                </a:solidFill>
                <a:latin typeface="Arial Narrow"/>
                <a:sym typeface="Arial Narrow"/>
              </a:rPr>
              <a:t>Sanders</a:t>
            </a:r>
            <a:r>
              <a:rPr lang="ru-RU" sz="4800" dirty="0">
                <a:solidFill>
                  <a:srgbClr val="253957"/>
                </a:solidFill>
                <a:latin typeface="Arial Narrow"/>
                <a:sym typeface="Arial Narrow"/>
              </a:rPr>
              <a:t>, 2002; </a:t>
            </a:r>
            <a:r>
              <a:rPr lang="ru-RU" sz="4800" dirty="0" err="1">
                <a:solidFill>
                  <a:srgbClr val="253957"/>
                </a:solidFill>
                <a:latin typeface="Arial Narrow"/>
                <a:sym typeface="Arial Narrow"/>
              </a:rPr>
              <a:t>Hill</a:t>
            </a:r>
            <a:r>
              <a:rPr lang="ru-RU" sz="4800" dirty="0">
                <a:solidFill>
                  <a:srgbClr val="253957"/>
                </a:solidFill>
                <a:latin typeface="Arial Narrow"/>
                <a:sym typeface="Arial Narrow"/>
              </a:rPr>
              <a:t>, </a:t>
            </a:r>
            <a:r>
              <a:rPr lang="ru-RU" sz="4800" dirty="0" err="1">
                <a:solidFill>
                  <a:srgbClr val="253957"/>
                </a:solidFill>
                <a:latin typeface="Arial Narrow"/>
                <a:sym typeface="Arial Narrow"/>
              </a:rPr>
              <a:t>Tyson</a:t>
            </a:r>
            <a:r>
              <a:rPr lang="ru-RU" sz="4800" dirty="0">
                <a:solidFill>
                  <a:srgbClr val="253957"/>
                </a:solidFill>
                <a:latin typeface="Arial Narrow"/>
                <a:sym typeface="Arial Narrow"/>
              </a:rPr>
              <a:t>, 2009; </a:t>
            </a:r>
            <a:r>
              <a:rPr lang="ru-RU" sz="4800" dirty="0" err="1">
                <a:solidFill>
                  <a:srgbClr val="253957"/>
                </a:solidFill>
                <a:latin typeface="Arial Narrow"/>
                <a:sym typeface="Arial Narrow"/>
              </a:rPr>
              <a:t>Hornby</a:t>
            </a:r>
            <a:r>
              <a:rPr lang="ru-RU" sz="4800" dirty="0">
                <a:solidFill>
                  <a:srgbClr val="253957"/>
                </a:solidFill>
                <a:latin typeface="Arial Narrow"/>
                <a:sym typeface="Arial Narrow"/>
              </a:rPr>
              <a:t>, </a:t>
            </a:r>
            <a:r>
              <a:rPr lang="ru-RU" sz="4800" dirty="0" err="1">
                <a:solidFill>
                  <a:srgbClr val="253957"/>
                </a:solidFill>
                <a:latin typeface="Arial Narrow"/>
                <a:sym typeface="Arial Narrow"/>
              </a:rPr>
              <a:t>Lafaele</a:t>
            </a:r>
            <a:r>
              <a:rPr lang="ru-RU" sz="4800" dirty="0">
                <a:solidFill>
                  <a:srgbClr val="253957"/>
                </a:solidFill>
                <a:latin typeface="Arial Narrow"/>
                <a:sym typeface="Arial Narrow"/>
              </a:rPr>
              <a:t>, 2011; </a:t>
            </a:r>
            <a:r>
              <a:rPr lang="ru-RU" sz="4800" dirty="0" err="1">
                <a:solidFill>
                  <a:srgbClr val="253957"/>
                </a:solidFill>
                <a:latin typeface="Arial Narrow"/>
                <a:sym typeface="Arial Narrow"/>
              </a:rPr>
              <a:t>Jeynes</a:t>
            </a:r>
            <a:r>
              <a:rPr lang="ru-RU" sz="4800" dirty="0">
                <a:solidFill>
                  <a:srgbClr val="253957"/>
                </a:solidFill>
                <a:latin typeface="Arial Narrow"/>
                <a:sym typeface="Arial Narrow"/>
              </a:rPr>
              <a:t>, 2005; 2007; </a:t>
            </a:r>
            <a:r>
              <a:rPr lang="ru-RU" sz="4800" dirty="0" err="1">
                <a:solidFill>
                  <a:srgbClr val="253957"/>
                </a:solidFill>
                <a:latin typeface="Arial Narrow"/>
                <a:sym typeface="Arial Narrow"/>
              </a:rPr>
              <a:t>Wilder</a:t>
            </a:r>
            <a:r>
              <a:rPr lang="ru-RU" sz="4800" dirty="0">
                <a:solidFill>
                  <a:srgbClr val="253957"/>
                </a:solidFill>
                <a:latin typeface="Arial Narrow"/>
                <a:sym typeface="Arial Narrow"/>
              </a:rPr>
              <a:t>, 2014, </a:t>
            </a:r>
            <a:r>
              <a:rPr lang="en-US" sz="4800" dirty="0" err="1">
                <a:solidFill>
                  <a:srgbClr val="253957"/>
                </a:solidFill>
                <a:latin typeface="Arial Narrow"/>
                <a:sym typeface="Arial Narrow"/>
              </a:rPr>
              <a:t>Auerbach</a:t>
            </a:r>
            <a:r>
              <a:rPr lang="en-US" sz="4800" dirty="0">
                <a:solidFill>
                  <a:srgbClr val="253957"/>
                </a:solidFill>
                <a:latin typeface="Arial Narrow"/>
                <a:sym typeface="Arial Narrow"/>
              </a:rPr>
              <a:t>, 2007, McNeal, </a:t>
            </a:r>
            <a:r>
              <a:rPr lang="en-US" sz="4800" dirty="0" smtClean="0">
                <a:solidFill>
                  <a:srgbClr val="253957"/>
                </a:solidFill>
                <a:latin typeface="Arial Narrow"/>
                <a:sym typeface="Arial Narrow"/>
              </a:rPr>
              <a:t>1999</a:t>
            </a:r>
            <a:endParaRPr lang="ru-RU" sz="4800" dirty="0" smtClean="0">
              <a:solidFill>
                <a:srgbClr val="253957"/>
              </a:solidFill>
              <a:latin typeface="Arial Narrow"/>
              <a:ea typeface="+mn-ea"/>
              <a:cs typeface="+mn-cs"/>
              <a:sym typeface="Arial Narrow"/>
            </a:endParaRPr>
          </a:p>
          <a:p>
            <a:pPr marL="571500" lvl="0" indent="-571500">
              <a:buFont typeface="Arial" panose="020B0604020202020204" pitchFamily="34" charset="0"/>
              <a:buChar char="•"/>
            </a:pPr>
            <a:r>
              <a:rPr lang="ru-RU" sz="4800" dirty="0" smtClean="0">
                <a:solidFill>
                  <a:srgbClr val="253957"/>
                </a:solidFill>
                <a:latin typeface="Arial Narrow"/>
                <a:ea typeface="+mn-ea"/>
                <a:cs typeface="+mn-cs"/>
                <a:sym typeface="Arial Narrow"/>
              </a:rPr>
              <a:t>Были </a:t>
            </a:r>
            <a:r>
              <a:rPr lang="ru-RU" sz="4800" dirty="0">
                <a:solidFill>
                  <a:srgbClr val="253957"/>
                </a:solidFill>
                <a:latin typeface="Arial Narrow"/>
                <a:ea typeface="+mn-ea"/>
                <a:cs typeface="+mn-cs"/>
                <a:sym typeface="Arial Narrow"/>
              </a:rPr>
              <a:t>рассмотрены разные определения родительской вовлеченности и для дальнейшей работы выбрано определение РВ, взятое из работ К.А. </a:t>
            </a:r>
            <a:r>
              <a:rPr lang="ru-RU" sz="4800" dirty="0" err="1">
                <a:solidFill>
                  <a:srgbClr val="253957"/>
                </a:solidFill>
                <a:latin typeface="Arial Narrow"/>
                <a:ea typeface="+mn-ea"/>
                <a:cs typeface="+mn-cs"/>
                <a:sym typeface="Arial Narrow"/>
              </a:rPr>
              <a:t>Любицкой</a:t>
            </a:r>
            <a:r>
              <a:rPr lang="ru-RU" sz="4800" dirty="0">
                <a:solidFill>
                  <a:srgbClr val="253957"/>
                </a:solidFill>
                <a:latin typeface="Arial Narrow"/>
                <a:ea typeface="+mn-ea"/>
                <a:cs typeface="+mn-cs"/>
                <a:sym typeface="Arial Narrow"/>
              </a:rPr>
              <a:t>. </a:t>
            </a:r>
            <a:r>
              <a:rPr lang="ru-RU" sz="4800" dirty="0" smtClean="0">
                <a:solidFill>
                  <a:srgbClr val="253957"/>
                </a:solidFill>
                <a:latin typeface="Arial Narrow"/>
                <a:ea typeface="+mn-ea"/>
                <a:cs typeface="+mn-cs"/>
                <a:sym typeface="Arial Narrow"/>
              </a:rPr>
              <a:t>Этот подход максимально </a:t>
            </a:r>
            <a:r>
              <a:rPr lang="ru-RU" sz="4800" dirty="0">
                <a:solidFill>
                  <a:srgbClr val="253957"/>
                </a:solidFill>
                <a:latin typeface="Arial Narrow"/>
                <a:ea typeface="+mn-ea"/>
                <a:cs typeface="+mn-cs"/>
                <a:sym typeface="Arial Narrow"/>
              </a:rPr>
              <a:t>широко рассматривают родительскую вовлеченность</a:t>
            </a:r>
            <a:r>
              <a:rPr lang="ru-RU" sz="4800" dirty="0" smtClean="0">
                <a:solidFill>
                  <a:srgbClr val="253957"/>
                </a:solidFill>
                <a:latin typeface="Arial Narrow"/>
                <a:ea typeface="+mn-ea"/>
                <a:cs typeface="+mn-cs"/>
                <a:sym typeface="Arial Narrow"/>
              </a:rPr>
              <a:t>.</a:t>
            </a:r>
          </a:p>
          <a:p>
            <a:pPr marL="571500" indent="-571500">
              <a:buFont typeface="Arial" panose="020B0604020202020204" pitchFamily="34" charset="0"/>
              <a:buChar char="•"/>
            </a:pPr>
            <a:r>
              <a:rPr lang="ru-RU" sz="4800" dirty="0">
                <a:solidFill>
                  <a:srgbClr val="253957"/>
                </a:solidFill>
                <a:latin typeface="Arial Narrow"/>
                <a:ea typeface="+mn-ea"/>
                <a:cs typeface="+mn-cs"/>
              </a:rPr>
              <a:t>Определение эффективной коммуникации взято из работы Е.Ю. Гончарук «Анализ коммуникации по степени ее эффективности». Эффективной предполагается называть коммуникацию, в рамках которой информация передается, кодируется и декодируется другой стороной адекватно, используются подходящие каналы передачи</a:t>
            </a:r>
            <a:r>
              <a:rPr lang="ru-RU" sz="4800" dirty="0" smtClean="0">
                <a:solidFill>
                  <a:srgbClr val="253957"/>
                </a:solidFill>
                <a:latin typeface="Arial Narrow"/>
                <a:ea typeface="+mn-ea"/>
                <a:cs typeface="+mn-cs"/>
              </a:rPr>
              <a:t>.</a:t>
            </a:r>
            <a:endParaRPr lang="ru-RU" sz="4800" dirty="0">
              <a:solidFill>
                <a:srgbClr val="253957"/>
              </a:solidFill>
              <a:latin typeface="Arial Narrow"/>
              <a:ea typeface="+mn-ea"/>
              <a:cs typeface="+mn-cs"/>
              <a:sym typeface="Arial Narrow"/>
            </a:endParaRPr>
          </a:p>
          <a:p>
            <a:pPr marL="571500" lvl="0" indent="-571500">
              <a:buFont typeface="Arial" panose="020B0604020202020204" pitchFamily="34" charset="0"/>
              <a:buChar char="•"/>
            </a:pPr>
            <a:r>
              <a:rPr lang="ru-RU" sz="4800" dirty="0" smtClean="0">
                <a:solidFill>
                  <a:srgbClr val="253957"/>
                </a:solidFill>
                <a:latin typeface="Arial Narrow"/>
                <a:ea typeface="+mn-ea"/>
                <a:cs typeface="+mn-cs"/>
                <a:sym typeface="Arial Narrow"/>
              </a:rPr>
              <a:t>Выявлено</a:t>
            </a:r>
            <a:r>
              <a:rPr lang="ru-RU" sz="4800" dirty="0">
                <a:solidFill>
                  <a:srgbClr val="253957"/>
                </a:solidFill>
                <a:latin typeface="Arial Narrow"/>
                <a:ea typeface="+mn-ea"/>
                <a:cs typeface="+mn-cs"/>
                <a:sym typeface="Arial Narrow"/>
              </a:rPr>
              <a:t>, что исследования родительской вовлеченности в России крайне малочисленны, нет убедительного инструмента для измерения и изучения РВ. Также нет данных о том, каков сейчас уровень родительской вовлеченности и за счет чего он достигается</a:t>
            </a:r>
            <a:r>
              <a:rPr lang="ru-RU" sz="4800" dirty="0" smtClean="0">
                <a:solidFill>
                  <a:srgbClr val="253957"/>
                </a:solidFill>
                <a:latin typeface="Arial Narrow"/>
                <a:ea typeface="+mn-ea"/>
                <a:cs typeface="+mn-cs"/>
                <a:sym typeface="Arial Narrow"/>
              </a:rPr>
              <a:t>.</a:t>
            </a:r>
          </a:p>
          <a:p>
            <a:pPr marL="571500" lvl="0" indent="-571500">
              <a:buFont typeface="Arial" panose="020B0604020202020204" pitchFamily="34" charset="0"/>
              <a:buChar char="•"/>
            </a:pPr>
            <a:endParaRPr lang="ru-RU" sz="4800" dirty="0">
              <a:solidFill>
                <a:srgbClr val="253957"/>
              </a:solidFill>
              <a:latin typeface="Arial Narrow"/>
              <a:ea typeface="+mn-ea"/>
              <a:cs typeface="+mn-cs"/>
              <a:sym typeface="Arial Narrow"/>
            </a:endParaRPr>
          </a:p>
        </p:txBody>
      </p:sp>
    </p:spTree>
    <p:extLst>
      <p:ext uri="{BB962C8B-B14F-4D97-AF65-F5344CB8AC3E}">
        <p14:creationId xmlns:p14="http://schemas.microsoft.com/office/powerpoint/2010/main" val="328730148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3767064" y="84118"/>
            <a:ext cx="11089232" cy="1115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600" dirty="0" smtClean="0"/>
              <a:t>Результаты пилотного исследования</a:t>
            </a:r>
            <a:endParaRPr sz="66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0" y="2544356"/>
            <a:ext cx="23857295" cy="9979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dirty="0"/>
              <a:t>	</a:t>
            </a:r>
            <a:endParaRPr lang="en-US" sz="3600" dirty="0">
              <a:solidFill>
                <a:srgbClr val="253957"/>
              </a:solidFill>
              <a:latin typeface="+mn-lt"/>
              <a:ea typeface="+mn-ea"/>
              <a:cs typeface="+mn-cs"/>
            </a:endParaRPr>
          </a:p>
        </p:txBody>
      </p:sp>
      <p:sp>
        <p:nvSpPr>
          <p:cNvPr id="61" name="Заголовок основного текста"/>
          <p:cNvSpPr txBox="1"/>
          <p:nvPr/>
        </p:nvSpPr>
        <p:spPr>
          <a:xfrm>
            <a:off x="1608744" y="3473624"/>
            <a:ext cx="22224183" cy="8443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5400" b="0" dirty="0" smtClean="0"/>
              <a:t>В ходе пилотного исследования школы предполагалось отбирать методом снежного кома. В каждой из </a:t>
            </a:r>
            <a:r>
              <a:rPr lang="ru-RU" sz="5400" b="0" u="sng" dirty="0" smtClean="0"/>
              <a:t>8 школ-участниц проводились тематические </a:t>
            </a:r>
            <a:r>
              <a:rPr lang="ru-RU" sz="5400" b="0" u="sng" dirty="0" err="1" smtClean="0"/>
              <a:t>полуструктурированные</a:t>
            </a:r>
            <a:r>
              <a:rPr lang="ru-RU" sz="5400" b="0" u="sng" dirty="0" smtClean="0"/>
              <a:t> интервью с участниками управленческих команд, учителями, родителями.</a:t>
            </a:r>
          </a:p>
          <a:p>
            <a:pPr marL="571500" indent="-571500">
              <a:buFontTx/>
              <a:buChar char="-"/>
            </a:pPr>
            <a:r>
              <a:rPr lang="ru-RU" sz="5400" b="0" dirty="0" smtClean="0"/>
              <a:t>Инструмент (интервью) показал свою эффективность;</a:t>
            </a:r>
          </a:p>
          <a:p>
            <a:pPr marL="571500" indent="-571500">
              <a:buFontTx/>
              <a:buChar char="-"/>
            </a:pPr>
            <a:r>
              <a:rPr lang="ru-RU" sz="5400" b="0" dirty="0" smtClean="0"/>
              <a:t>Метод оказался непрозрачным и ограниченным для данного исследования, возникла необходимость в другом;</a:t>
            </a:r>
          </a:p>
          <a:p>
            <a:pPr marL="571500" indent="-571500">
              <a:buFontTx/>
              <a:buChar char="-"/>
            </a:pPr>
            <a:r>
              <a:rPr lang="ru-RU" sz="5400" b="0" dirty="0" smtClean="0"/>
              <a:t>Структурные особенности школы, способствующие высокой РВ, не всегда к ней приводят;</a:t>
            </a:r>
          </a:p>
          <a:p>
            <a:pPr marL="571500" indent="-571500">
              <a:buFontTx/>
              <a:buChar char="-"/>
            </a:pPr>
            <a:r>
              <a:rPr lang="ru-RU" sz="5400" b="0" dirty="0" smtClean="0"/>
              <a:t>Сотрудники школы и родители далеко не всегда рефлексируют свою коммуникацию, не знают как их школа работает с родителями.</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a:t>Магистерская программа «Управление образованием»</a:t>
            </a:r>
            <a:endParaRPr lang="ru-RU"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val="78695865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73692"/>
            <a:ext cx="13609512" cy="1115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Основной этап Исследования </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0" y="2544356"/>
            <a:ext cx="23857295" cy="9979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dirty="0"/>
              <a:t>	</a:t>
            </a:r>
            <a:endParaRPr lang="en-US" sz="3600" dirty="0">
              <a:solidFill>
                <a:srgbClr val="253957"/>
              </a:solidFill>
              <a:latin typeface="+mn-lt"/>
              <a:ea typeface="+mn-ea"/>
              <a:cs typeface="+mn-cs"/>
            </a:endParaRPr>
          </a:p>
        </p:txBody>
      </p:sp>
      <p:sp>
        <p:nvSpPr>
          <p:cNvPr id="61"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a:t>Магистерская программа «Управление образованием»</a:t>
            </a:r>
            <a:endParaRPr lang="ru-RU"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Прямоугольник 1"/>
          <p:cNvSpPr/>
          <p:nvPr/>
        </p:nvSpPr>
        <p:spPr>
          <a:xfrm>
            <a:off x="517193" y="2521044"/>
            <a:ext cx="23353241" cy="6247864"/>
          </a:xfrm>
          <a:prstGeom prst="rect">
            <a:avLst/>
          </a:prstGeom>
        </p:spPr>
        <p:txBody>
          <a:bodyPr wrap="square">
            <a:spAutoFit/>
          </a:bodyPr>
          <a:lstStyle/>
          <a:p>
            <a:r>
              <a:rPr lang="ru-RU" dirty="0" smtClean="0">
                <a:solidFill>
                  <a:schemeClr val="accent1">
                    <a:lumMod val="50000"/>
                  </a:schemeClr>
                </a:solidFill>
              </a:rPr>
              <a:t>В качестве другого инструмента для нахождения школ, потенциально подходящих для исследования, был взят инструмент диагностики, </a:t>
            </a:r>
            <a:r>
              <a:rPr lang="ru-RU" dirty="0">
                <a:solidFill>
                  <a:schemeClr val="accent1">
                    <a:lumMod val="50000"/>
                  </a:schemeClr>
                </a:solidFill>
              </a:rPr>
              <a:t>разработанный Центром общего и дополнительного образования имени А.А. </a:t>
            </a:r>
            <a:r>
              <a:rPr lang="ru-RU" dirty="0" err="1" smtClean="0">
                <a:solidFill>
                  <a:schemeClr val="accent1">
                    <a:lumMod val="50000"/>
                  </a:schemeClr>
                </a:solidFill>
              </a:rPr>
              <a:t>Пинского</a:t>
            </a:r>
            <a:r>
              <a:rPr lang="ru-RU" dirty="0" smtClean="0">
                <a:solidFill>
                  <a:schemeClr val="accent1">
                    <a:lumMod val="50000"/>
                  </a:schemeClr>
                </a:solidFill>
              </a:rPr>
              <a:t>, часть вопросов которого посвящена коммуникации семьи и школы. Через </a:t>
            </a:r>
            <a:r>
              <a:rPr lang="ru-RU" dirty="0" err="1" smtClean="0">
                <a:solidFill>
                  <a:schemeClr val="accent1">
                    <a:lumMod val="50000"/>
                  </a:schemeClr>
                </a:solidFill>
              </a:rPr>
              <a:t>Рыбаков.Фонд</a:t>
            </a:r>
            <a:r>
              <a:rPr lang="ru-RU" dirty="0" smtClean="0">
                <a:solidFill>
                  <a:schemeClr val="accent1">
                    <a:lumMod val="50000"/>
                  </a:schemeClr>
                </a:solidFill>
              </a:rPr>
              <a:t> удалось привлечь базу школ, которые, благодаря инструменту, отрефлексировали то, как они работают с родителями.</a:t>
            </a:r>
          </a:p>
          <a:p>
            <a:endParaRPr lang="ru-RU" dirty="0">
              <a:solidFill>
                <a:schemeClr val="accent1">
                  <a:lumMod val="50000"/>
                </a:schemeClr>
              </a:solidFill>
            </a:endParaRPr>
          </a:p>
          <a:p>
            <a:endParaRPr lang="ru-RU" dirty="0">
              <a:solidFill>
                <a:schemeClr val="accent1">
                  <a:lumMod val="50000"/>
                </a:schemeClr>
              </a:solidFill>
            </a:endParaRPr>
          </a:p>
        </p:txBody>
      </p:sp>
      <p:pic>
        <p:nvPicPr>
          <p:cNvPr id="3" name="Рисунок 2"/>
          <p:cNvPicPr>
            <a:picLocks noChangeAspect="1"/>
          </p:cNvPicPr>
          <p:nvPr/>
        </p:nvPicPr>
        <p:blipFill rotWithShape="1">
          <a:blip r:embed="rId3"/>
          <a:srcRect l="12594" t="16401" r="9051" b="8701"/>
          <a:stretch/>
        </p:blipFill>
        <p:spPr>
          <a:xfrm>
            <a:off x="7104097" y="7496309"/>
            <a:ext cx="11206564" cy="6025640"/>
          </a:xfrm>
          <a:prstGeom prst="rect">
            <a:avLst/>
          </a:prstGeom>
        </p:spPr>
      </p:pic>
    </p:spTree>
    <p:extLst>
      <p:ext uri="{BB962C8B-B14F-4D97-AF65-F5344CB8AC3E}">
        <p14:creationId xmlns:p14="http://schemas.microsoft.com/office/powerpoint/2010/main" val="30688353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3191000" y="720218"/>
            <a:ext cx="12817424" cy="1115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Выборка</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0" y="2544356"/>
            <a:ext cx="23857295" cy="9979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dirty="0"/>
              <a:t>	</a:t>
            </a:r>
            <a:endParaRPr lang="en-US" sz="3600" dirty="0">
              <a:solidFill>
                <a:srgbClr val="253957"/>
              </a:solidFill>
              <a:latin typeface="+mn-lt"/>
              <a:ea typeface="+mn-ea"/>
              <a:cs typeface="+mn-cs"/>
            </a:endParaRPr>
          </a:p>
        </p:txBody>
      </p:sp>
      <p:sp>
        <p:nvSpPr>
          <p:cNvPr id="61"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a:t>Магистерская программа «Управление образованием»</a:t>
            </a:r>
            <a:endParaRPr lang="ru-RU"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Прямоугольник 1"/>
          <p:cNvSpPr/>
          <p:nvPr/>
        </p:nvSpPr>
        <p:spPr>
          <a:xfrm>
            <a:off x="1326775" y="2264067"/>
            <a:ext cx="22826544" cy="3170099"/>
          </a:xfrm>
          <a:prstGeom prst="rect">
            <a:avLst/>
          </a:prstGeom>
        </p:spPr>
        <p:txBody>
          <a:bodyPr wrap="square">
            <a:spAutoFit/>
          </a:bodyPr>
          <a:lstStyle/>
          <a:p>
            <a:r>
              <a:rPr lang="ru-RU" dirty="0">
                <a:solidFill>
                  <a:schemeClr val="accent1">
                    <a:lumMod val="50000"/>
                  </a:schemeClr>
                </a:solidFill>
              </a:rPr>
              <a:t>Для исследования были отобраны школы, которые по блоку родительская вовлеченность набрали не менее, чем среднее арифметическое - 26,4%, и по блоку </a:t>
            </a:r>
            <a:r>
              <a:rPr lang="ru-RU" dirty="0" smtClean="0">
                <a:solidFill>
                  <a:schemeClr val="accent1">
                    <a:lumMod val="50000"/>
                  </a:schemeClr>
                </a:solidFill>
              </a:rPr>
              <a:t>взаимодействие с сообществом- </a:t>
            </a:r>
            <a:r>
              <a:rPr lang="ru-RU" dirty="0">
                <a:solidFill>
                  <a:schemeClr val="accent1">
                    <a:lumMod val="50000"/>
                  </a:schemeClr>
                </a:solidFill>
              </a:rPr>
              <a:t>28,7%.</a:t>
            </a:r>
          </a:p>
          <a:p>
            <a:r>
              <a:rPr lang="ru-RU" dirty="0">
                <a:solidFill>
                  <a:schemeClr val="accent1">
                    <a:lumMod val="50000"/>
                  </a:schemeClr>
                </a:solidFill>
              </a:rPr>
              <a:t>Таких школ оказалось </a:t>
            </a:r>
            <a:r>
              <a:rPr lang="ru-RU" dirty="0" smtClean="0">
                <a:solidFill>
                  <a:schemeClr val="accent1">
                    <a:lumMod val="50000"/>
                  </a:schemeClr>
                </a:solidFill>
              </a:rPr>
              <a:t>17, на связь вышли 12 из них.</a:t>
            </a:r>
          </a:p>
        </p:txBody>
      </p:sp>
      <p:pic>
        <p:nvPicPr>
          <p:cNvPr id="3" name="Рисунок 2"/>
          <p:cNvPicPr>
            <a:picLocks noChangeAspect="1"/>
          </p:cNvPicPr>
          <p:nvPr/>
        </p:nvPicPr>
        <p:blipFill rotWithShape="1">
          <a:blip r:embed="rId3"/>
          <a:srcRect l="4325" t="32500" r="49212" b="11500"/>
          <a:stretch/>
        </p:blipFill>
        <p:spPr>
          <a:xfrm>
            <a:off x="13456551" y="6381122"/>
            <a:ext cx="9546600" cy="6472271"/>
          </a:xfrm>
          <a:prstGeom prst="rect">
            <a:avLst/>
          </a:prstGeom>
        </p:spPr>
      </p:pic>
      <p:pic>
        <p:nvPicPr>
          <p:cNvPr id="4" name="Рисунок 3"/>
          <p:cNvPicPr>
            <a:picLocks noChangeAspect="1"/>
          </p:cNvPicPr>
          <p:nvPr/>
        </p:nvPicPr>
        <p:blipFill rotWithShape="1">
          <a:blip r:embed="rId4"/>
          <a:srcRect l="2750" t="35299" r="48819" b="10801"/>
          <a:stretch/>
        </p:blipFill>
        <p:spPr>
          <a:xfrm>
            <a:off x="2300181" y="6339417"/>
            <a:ext cx="10273394" cy="6431312"/>
          </a:xfrm>
          <a:prstGeom prst="rect">
            <a:avLst/>
          </a:prstGeom>
        </p:spPr>
      </p:pic>
    </p:spTree>
    <p:extLst>
      <p:ext uri="{BB962C8B-B14F-4D97-AF65-F5344CB8AC3E}">
        <p14:creationId xmlns:p14="http://schemas.microsoft.com/office/powerpoint/2010/main" val="378862944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7655496" y="8296266"/>
            <a:ext cx="12817424" cy="1115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0" y="10273456"/>
            <a:ext cx="23857295" cy="2250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dirty="0"/>
              <a:t>	</a:t>
            </a:r>
            <a:endParaRPr lang="en-US" sz="3600" dirty="0">
              <a:solidFill>
                <a:srgbClr val="253957"/>
              </a:solidFill>
              <a:latin typeface="+mn-lt"/>
              <a:ea typeface="+mn-ea"/>
              <a:cs typeface="+mn-cs"/>
            </a:endParaRPr>
          </a:p>
        </p:txBody>
      </p:sp>
      <p:sp>
        <p:nvSpPr>
          <p:cNvPr id="61" name="Заголовок основного текста"/>
          <p:cNvSpPr txBox="1"/>
          <p:nvPr/>
        </p:nvSpPr>
        <p:spPr>
          <a:xfrm>
            <a:off x="3695056" y="5092995"/>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a:t>Магистерская программа «Управление образованием»</a:t>
            </a:r>
            <a:endParaRPr lang="ru-RU"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3" name="Прямоугольник 2"/>
          <p:cNvSpPr/>
          <p:nvPr/>
        </p:nvSpPr>
        <p:spPr>
          <a:xfrm>
            <a:off x="2758952" y="1101178"/>
            <a:ext cx="11846513" cy="1169551"/>
          </a:xfrm>
          <a:prstGeom prst="rect">
            <a:avLst/>
          </a:prstGeom>
        </p:spPr>
        <p:txBody>
          <a:bodyPr wrap="none">
            <a:spAutoFit/>
          </a:bodyPr>
          <a:lstStyle/>
          <a:p>
            <a:pPr lvl="0" algn="l">
              <a:defRPr sz="7000" b="1" cap="all">
                <a:solidFill>
                  <a:srgbClr val="253957"/>
                </a:solidFill>
                <a:latin typeface="+mn-lt"/>
                <a:ea typeface="+mn-ea"/>
                <a:cs typeface="+mn-cs"/>
                <a:sym typeface="Arial Narrow"/>
              </a:defRPr>
            </a:pPr>
            <a:r>
              <a:rPr lang="ru-RU" sz="7000" b="1" cap="all" dirty="0" smtClean="0">
                <a:solidFill>
                  <a:srgbClr val="253957"/>
                </a:solidFill>
                <a:latin typeface="+mn-lt"/>
                <a:sym typeface="Arial Narrow"/>
              </a:rPr>
              <a:t>Результаты Исследования</a:t>
            </a:r>
          </a:p>
        </p:txBody>
      </p:sp>
      <p:sp>
        <p:nvSpPr>
          <p:cNvPr id="4" name="Прямоугольник 3"/>
          <p:cNvSpPr/>
          <p:nvPr/>
        </p:nvSpPr>
        <p:spPr>
          <a:xfrm>
            <a:off x="1398627" y="3132873"/>
            <a:ext cx="20666296" cy="9325630"/>
          </a:xfrm>
          <a:prstGeom prst="rect">
            <a:avLst/>
          </a:prstGeom>
        </p:spPr>
        <p:txBody>
          <a:bodyPr wrap="square">
            <a:spAutoFit/>
          </a:bodyPr>
          <a:lstStyle/>
          <a:p>
            <a:pPr marL="914400" lvl="0" indent="-914400">
              <a:lnSpc>
                <a:spcPct val="150000"/>
              </a:lnSpc>
              <a:buAutoNum type="arabicParenR"/>
            </a:pPr>
            <a:r>
              <a:rPr lang="ru-RU" dirty="0" smtClean="0">
                <a:solidFill>
                  <a:srgbClr val="0365C0">
                    <a:lumMod val="50000"/>
                  </a:srgbClr>
                </a:solidFill>
              </a:rPr>
              <a:t>Набор практик коммуникации из школ, в которых обе стороны считают выстроенную коммуникацию эффективной (описание этих практик и управленческие решения, которые необходимы для их реализации)</a:t>
            </a:r>
          </a:p>
          <a:p>
            <a:pPr marL="914400" lvl="0" indent="-914400">
              <a:lnSpc>
                <a:spcPct val="150000"/>
              </a:lnSpc>
              <a:buAutoNum type="arabicParenR"/>
            </a:pPr>
            <a:endParaRPr lang="ru-RU" dirty="0" smtClean="0">
              <a:solidFill>
                <a:srgbClr val="0365C0">
                  <a:lumMod val="50000"/>
                </a:srgbClr>
              </a:solidFill>
            </a:endParaRPr>
          </a:p>
          <a:p>
            <a:pPr marL="914400" lvl="0" indent="-914400">
              <a:lnSpc>
                <a:spcPct val="150000"/>
              </a:lnSpc>
              <a:buAutoNum type="arabicParenR"/>
            </a:pPr>
            <a:r>
              <a:rPr lang="ru-RU" dirty="0" smtClean="0">
                <a:solidFill>
                  <a:srgbClr val="0365C0">
                    <a:lumMod val="50000"/>
                  </a:srgbClr>
                </a:solidFill>
              </a:rPr>
              <a:t>Смежные выводы, полученные в ходе сбора и анализа информации, которые могут быть полезны в дальнейших исследованиях коммуникации семьи и школы.</a:t>
            </a:r>
          </a:p>
        </p:txBody>
      </p:sp>
    </p:spTree>
    <p:extLst>
      <p:ext uri="{BB962C8B-B14F-4D97-AF65-F5344CB8AC3E}">
        <p14:creationId xmlns:p14="http://schemas.microsoft.com/office/powerpoint/2010/main" val="293315219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296839" y="589400"/>
            <a:ext cx="14977664" cy="1115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600" dirty="0" smtClean="0"/>
              <a:t>Пример практики коммуникации</a:t>
            </a:r>
            <a:endParaRPr sz="6600"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0" y="2544356"/>
            <a:ext cx="23857295" cy="9979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dirty="0"/>
              <a:t>	</a:t>
            </a:r>
            <a:endParaRPr lang="en-US" sz="3600" dirty="0">
              <a:solidFill>
                <a:srgbClr val="253957"/>
              </a:solidFill>
              <a:latin typeface="+mn-lt"/>
              <a:ea typeface="+mn-ea"/>
              <a:cs typeface="+mn-cs"/>
            </a:endParaRPr>
          </a:p>
        </p:txBody>
      </p:sp>
      <p:sp>
        <p:nvSpPr>
          <p:cNvPr id="61"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a:t>Магистерская программа «Управление образованием»</a:t>
            </a:r>
            <a:endParaRPr lang="ru-RU" dirty="0"/>
          </a:p>
        </p:txBody>
      </p:sp>
      <p:pic>
        <p:nvPicPr>
          <p:cNvPr id="63" name="Изображение" descr="Изображение"/>
          <p:cNvPicPr>
            <a:picLocks noChangeAspect="1"/>
          </p:cNvPicPr>
          <p:nvPr/>
        </p:nvPicPr>
        <p:blipFill>
          <a:blip r:embed="rId2">
            <a:extLst/>
          </a:blip>
          <a:stretch>
            <a:fillRect/>
          </a:stretch>
        </p:blipFill>
        <p:spPr>
          <a:xfrm>
            <a:off x="814736" y="564801"/>
            <a:ext cx="1199579" cy="1199579"/>
          </a:xfrm>
          <a:prstGeom prst="rect">
            <a:avLst/>
          </a:prstGeom>
          <a:ln w="12700">
            <a:miter lim="400000"/>
          </a:ln>
        </p:spPr>
      </p:pic>
      <p:sp>
        <p:nvSpPr>
          <p:cNvPr id="5" name="TextBox 4"/>
          <p:cNvSpPr txBox="1"/>
          <p:nvPr/>
        </p:nvSpPr>
        <p:spPr>
          <a:xfrm>
            <a:off x="684999" y="6721357"/>
            <a:ext cx="22538504"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ctr" defTabSz="821531" rtl="0" fontAlgn="auto" latinLnBrk="0" hangingPunct="0">
              <a:lnSpc>
                <a:spcPct val="100000"/>
              </a:lnSpc>
              <a:spcBef>
                <a:spcPts val="0"/>
              </a:spcBef>
              <a:spcAft>
                <a:spcPts val="0"/>
              </a:spcAft>
              <a:buClrTx/>
              <a:buSzTx/>
              <a:tabLst/>
            </a:pPr>
            <a:endParaRPr kumimoji="0" lang="ru-RU" sz="5000" b="0" i="0" u="none" strike="noStrike" cap="none" spc="0" normalizeH="0" baseline="0" dirty="0">
              <a:ln>
                <a:noFill/>
              </a:ln>
              <a:solidFill>
                <a:schemeClr val="accent1">
                  <a:lumMod val="50000"/>
                </a:schemeClr>
              </a:solidFill>
              <a:effectLst/>
              <a:uFillTx/>
              <a:sym typeface="Helvetica Light"/>
            </a:endParaRPr>
          </a:p>
        </p:txBody>
      </p:sp>
      <p:sp>
        <p:nvSpPr>
          <p:cNvPr id="2" name="TextBox 1"/>
          <p:cNvSpPr txBox="1"/>
          <p:nvPr/>
        </p:nvSpPr>
        <p:spPr>
          <a:xfrm>
            <a:off x="1729115" y="2356328"/>
            <a:ext cx="20450272" cy="162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4800" b="1" cap="all" dirty="0">
                <a:solidFill>
                  <a:srgbClr val="253957"/>
                </a:solidFill>
                <a:latin typeface="+mn-lt"/>
                <a:ea typeface="+mn-ea"/>
                <a:cs typeface="+mn-cs"/>
              </a:rPr>
              <a:t>«Школьный бар</a:t>
            </a:r>
            <a:r>
              <a:rPr lang="ru-RU" sz="4800" b="1" cap="all" dirty="0" smtClean="0">
                <a:solidFill>
                  <a:srgbClr val="253957"/>
                </a:solidFill>
                <a:latin typeface="+mn-lt"/>
                <a:ea typeface="+mn-ea"/>
                <a:cs typeface="+mn-cs"/>
              </a:rPr>
              <a:t>» </a:t>
            </a:r>
          </a:p>
          <a:p>
            <a:pPr marL="0" marR="0" indent="0" algn="ctr" defTabSz="821531" rtl="0" fontAlgn="auto" latinLnBrk="0" hangingPunct="0">
              <a:lnSpc>
                <a:spcPct val="100000"/>
              </a:lnSpc>
              <a:spcBef>
                <a:spcPts val="0"/>
              </a:spcBef>
              <a:spcAft>
                <a:spcPts val="0"/>
              </a:spcAft>
              <a:buClrTx/>
              <a:buSzTx/>
              <a:buFontTx/>
              <a:buNone/>
              <a:tabLst/>
            </a:pPr>
            <a:r>
              <a:rPr lang="ru-RU" sz="4800" b="1" cap="all" dirty="0" smtClean="0">
                <a:solidFill>
                  <a:srgbClr val="253957"/>
                </a:solidFill>
                <a:latin typeface="+mn-lt"/>
                <a:ea typeface="+mn-ea"/>
                <a:cs typeface="+mn-cs"/>
              </a:rPr>
              <a:t> </a:t>
            </a:r>
            <a:r>
              <a:rPr lang="ru-RU" sz="4800" b="1" cap="all" dirty="0">
                <a:solidFill>
                  <a:srgbClr val="253957"/>
                </a:solidFill>
                <a:latin typeface="+mn-lt"/>
                <a:ea typeface="+mn-ea"/>
                <a:cs typeface="+mn-cs"/>
              </a:rPr>
              <a:t>Гимназия №210 «Корифей» (участник пилотного исследования</a:t>
            </a:r>
            <a:r>
              <a:rPr lang="ru-RU" sz="4800" b="1" cap="all" dirty="0" smtClean="0">
                <a:solidFill>
                  <a:srgbClr val="253957"/>
                </a:solidFill>
                <a:latin typeface="+mn-lt"/>
                <a:ea typeface="+mn-ea"/>
                <a:cs typeface="+mn-cs"/>
              </a:rPr>
              <a:t>)</a:t>
            </a:r>
            <a:endParaRPr lang="ru-RU" sz="5400" dirty="0" smtClean="0">
              <a:solidFill>
                <a:schemeClr val="accent1">
                  <a:lumMod val="50000"/>
                </a:schemeClr>
              </a:solidFill>
            </a:endParaRPr>
          </a:p>
        </p:txBody>
      </p:sp>
      <p:sp>
        <p:nvSpPr>
          <p:cNvPr id="3" name="TextBox 2"/>
          <p:cNvSpPr txBox="1"/>
          <p:nvPr/>
        </p:nvSpPr>
        <p:spPr>
          <a:xfrm>
            <a:off x="567273" y="4841776"/>
            <a:ext cx="9550775" cy="6792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685800" marR="0" indent="-685800" algn="ctr" defTabSz="821531" rtl="0" fontAlgn="auto" latinLnBrk="0" hangingPunct="0">
              <a:lnSpc>
                <a:spcPct val="100000"/>
              </a:lnSpc>
              <a:spcBef>
                <a:spcPts val="0"/>
              </a:spcBef>
              <a:spcAft>
                <a:spcPts val="0"/>
              </a:spcAft>
              <a:buClrTx/>
              <a:buSzTx/>
              <a:buFontTx/>
              <a:buChar char="-"/>
              <a:tabLst/>
            </a:pPr>
            <a:r>
              <a:rPr lang="ru-RU" sz="5400" dirty="0">
                <a:solidFill>
                  <a:schemeClr val="accent1">
                    <a:lumMod val="50000"/>
                  </a:schemeClr>
                </a:solidFill>
                <a:latin typeface="Arial Narrow" panose="020B0606020202030204" pitchFamily="34" charset="0"/>
              </a:rPr>
              <a:t>Доступ родителей в школу</a:t>
            </a:r>
          </a:p>
          <a:p>
            <a:pPr marL="685800" marR="0" indent="-685800" algn="ctr" defTabSz="821531" rtl="0" fontAlgn="auto" latinLnBrk="0" hangingPunct="0">
              <a:lnSpc>
                <a:spcPct val="100000"/>
              </a:lnSpc>
              <a:spcBef>
                <a:spcPts val="0"/>
              </a:spcBef>
              <a:spcAft>
                <a:spcPts val="0"/>
              </a:spcAft>
              <a:buClrTx/>
              <a:buSzTx/>
              <a:buFontTx/>
              <a:buChar char="-"/>
              <a:tabLst/>
            </a:pPr>
            <a:r>
              <a:rPr lang="ru-RU" sz="5400" dirty="0">
                <a:solidFill>
                  <a:schemeClr val="accent1">
                    <a:lumMod val="50000"/>
                  </a:schemeClr>
                </a:solidFill>
                <a:latin typeface="Arial Narrow" panose="020B0606020202030204" pitchFamily="34" charset="0"/>
              </a:rPr>
              <a:t>Совместные завтраки семей и учителей</a:t>
            </a:r>
          </a:p>
          <a:p>
            <a:pPr marL="685800" marR="0" indent="-685800" algn="ctr" defTabSz="821531" rtl="0" fontAlgn="auto" latinLnBrk="0" hangingPunct="0">
              <a:lnSpc>
                <a:spcPct val="100000"/>
              </a:lnSpc>
              <a:spcBef>
                <a:spcPts val="0"/>
              </a:spcBef>
              <a:spcAft>
                <a:spcPts val="0"/>
              </a:spcAft>
              <a:buClrTx/>
              <a:buSzTx/>
              <a:buFontTx/>
              <a:buChar char="-"/>
              <a:tabLst/>
            </a:pPr>
            <a:r>
              <a:rPr lang="ru-RU" sz="5400" dirty="0">
                <a:solidFill>
                  <a:schemeClr val="accent1">
                    <a:lumMod val="50000"/>
                  </a:schemeClr>
                </a:solidFill>
                <a:latin typeface="Arial Narrow" panose="020B0606020202030204" pitchFamily="34" charset="0"/>
              </a:rPr>
              <a:t>Регулярное </a:t>
            </a:r>
            <a:r>
              <a:rPr lang="ru-RU" sz="5400" dirty="0" smtClean="0">
                <a:solidFill>
                  <a:schemeClr val="accent1">
                    <a:lumMod val="50000"/>
                  </a:schemeClr>
                </a:solidFill>
                <a:latin typeface="Arial Narrow" panose="020B0606020202030204" pitchFamily="34" charset="0"/>
              </a:rPr>
              <a:t>взаимодействие </a:t>
            </a:r>
          </a:p>
          <a:p>
            <a:pPr marR="0" algn="ctr" defTabSz="821531" rtl="0" fontAlgn="auto" latinLnBrk="0" hangingPunct="0">
              <a:lnSpc>
                <a:spcPct val="100000"/>
              </a:lnSpc>
              <a:spcBef>
                <a:spcPts val="0"/>
              </a:spcBef>
              <a:spcAft>
                <a:spcPts val="0"/>
              </a:spcAft>
              <a:buClrTx/>
              <a:buSzTx/>
              <a:tabLst/>
            </a:pPr>
            <a:r>
              <a:rPr lang="ru-RU" sz="5400" dirty="0" smtClean="0">
                <a:solidFill>
                  <a:schemeClr val="accent1">
                    <a:lumMod val="50000"/>
                  </a:schemeClr>
                </a:solidFill>
                <a:latin typeface="Arial Narrow" panose="020B0606020202030204" pitchFamily="34" charset="0"/>
              </a:rPr>
              <a:t>- Формат не требует дополнительных затрат при внедрении</a:t>
            </a:r>
          </a:p>
          <a:p>
            <a:pPr marR="0" algn="ctr" defTabSz="821531" rtl="0" fontAlgn="auto" latinLnBrk="0" hangingPunct="0">
              <a:lnSpc>
                <a:spcPct val="100000"/>
              </a:lnSpc>
              <a:spcBef>
                <a:spcPts val="0"/>
              </a:spcBef>
              <a:spcAft>
                <a:spcPts val="0"/>
              </a:spcAft>
              <a:buClrTx/>
              <a:buSzTx/>
              <a:tabLst/>
            </a:pPr>
            <a:endParaRPr lang="ru-RU" sz="5400" dirty="0">
              <a:solidFill>
                <a:schemeClr val="accent1">
                  <a:lumMod val="50000"/>
                </a:schemeClr>
              </a:solidFill>
              <a:latin typeface="Arial Narrow" panose="020B0606020202030204" pitchFamily="34" charset="0"/>
            </a:endParaRPr>
          </a:p>
        </p:txBody>
      </p:sp>
      <p:pic>
        <p:nvPicPr>
          <p:cNvPr id="4" name="Рисунок 3"/>
          <p:cNvPicPr>
            <a:picLocks noChangeAspect="1"/>
          </p:cNvPicPr>
          <p:nvPr/>
        </p:nvPicPr>
        <p:blipFill>
          <a:blip r:embed="rId3"/>
          <a:stretch>
            <a:fillRect/>
          </a:stretch>
        </p:blipFill>
        <p:spPr>
          <a:xfrm>
            <a:off x="11567603" y="4731605"/>
            <a:ext cx="9753600" cy="6505575"/>
          </a:xfrm>
          <a:prstGeom prst="rect">
            <a:avLst/>
          </a:prstGeom>
        </p:spPr>
      </p:pic>
    </p:spTree>
    <p:extLst>
      <p:ext uri="{BB962C8B-B14F-4D97-AF65-F5344CB8AC3E}">
        <p14:creationId xmlns:p14="http://schemas.microsoft.com/office/powerpoint/2010/main" val="2356401943"/>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9571</TotalTime>
  <Words>1256</Words>
  <Application>Microsoft Office PowerPoint</Application>
  <PresentationFormat>Произвольный</PresentationFormat>
  <Paragraphs>130</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Arial Narrow</vt:lpstr>
      <vt:lpstr>Helvetica</vt:lpstr>
      <vt:lpstr>Helvetica Light</vt:lpstr>
      <vt:lpstr>Helvetica Neue</vt:lpstr>
      <vt:lpstr>Times New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Angela Pauls</dc:creator>
  <cp:lastModifiedBy>Анка Крылова</cp:lastModifiedBy>
  <cp:revision>118</cp:revision>
  <dcterms:modified xsi:type="dcterms:W3CDTF">2023-04-27T16:01:00Z</dcterms:modified>
</cp:coreProperties>
</file>