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7" r:id="rId4"/>
    <p:sldId id="261" r:id="rId5"/>
    <p:sldId id="262" r:id="rId6"/>
    <p:sldId id="263" r:id="rId7"/>
    <p:sldId id="256" r:id="rId8"/>
    <p:sldId id="259" r:id="rId9"/>
    <p:sldId id="258" r:id="rId10"/>
    <p:sldId id="265" r:id="rId11"/>
    <p:sldId id="267" r:id="rId12"/>
    <p:sldId id="266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76585-5BBF-4ADA-BEF3-BA6A1EBC12C4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B07D6-9A39-45F1-963A-6FE9BBC66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0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Понятие «текст» происходит от латинского </a:t>
            </a:r>
            <a:r>
              <a:rPr lang="en-US" i="1" dirty="0"/>
              <a:t>text</a:t>
            </a:r>
            <a:r>
              <a:rPr lang="ru-RU" i="1" dirty="0"/>
              <a:t>,</a:t>
            </a:r>
            <a:r>
              <a:rPr lang="ru-RU" dirty="0"/>
              <a:t> </a:t>
            </a:r>
            <a:r>
              <a:rPr lang="en-US" i="1" dirty="0" err="1"/>
              <a:t>texo</a:t>
            </a:r>
            <a:r>
              <a:rPr lang="ru-RU" i="1" dirty="0"/>
              <a:t>, </a:t>
            </a:r>
            <a:r>
              <a:rPr lang="ru-RU" dirty="0"/>
              <a:t>которое, в свою очередь, восходит к </a:t>
            </a:r>
            <a:r>
              <a:rPr lang="en-US" i="1" dirty="0"/>
              <a:t>t</a:t>
            </a:r>
            <a:r>
              <a:rPr lang="ru-RU" i="1" baseline="30000" dirty="0"/>
              <a:t>,</a:t>
            </a:r>
            <a:r>
              <a:rPr lang="en-US" i="1" dirty="0" err="1"/>
              <a:t>euk</a:t>
            </a:r>
            <a:r>
              <a:rPr lang="ru-RU" i="1" dirty="0"/>
              <a:t> – </a:t>
            </a:r>
            <a:r>
              <a:rPr lang="ru-RU" dirty="0"/>
              <a:t>«вести», </a:t>
            </a:r>
            <a:r>
              <a:rPr lang="en-US" i="1" dirty="0" err="1"/>
              <a:t>teks</a:t>
            </a:r>
            <a:r>
              <a:rPr lang="ru-RU" i="1" dirty="0"/>
              <a:t> – </a:t>
            </a:r>
            <a:r>
              <a:rPr lang="ru-RU" dirty="0"/>
              <a:t>«изготовлять», </a:t>
            </a:r>
            <a:r>
              <a:rPr lang="en-US" i="1" dirty="0" err="1"/>
              <a:t>teik</a:t>
            </a:r>
            <a:r>
              <a:rPr lang="ru-RU" i="1" dirty="0"/>
              <a:t> – </a:t>
            </a:r>
            <a:r>
              <a:rPr lang="ru-RU" dirty="0"/>
              <a:t>«предначертание». Отсюда следуют смыслы слова «текст» – ткать, строить, сооружать, изготовлять, составлять, слагать, сочинять, вплетать, переплетать, сочетать. Из приведенного глагола образуется ряд значений: сплетение, строение, структура, ткань, связь, связное изложение (Э. Цветков). Выявленные значения помогают дать определение понятию «текст». </a:t>
            </a:r>
          </a:p>
          <a:p>
            <a:r>
              <a:rPr lang="ru-RU" dirty="0"/>
              <a:t>Текст – это внешняя последовательность связно изложенных знаков или образов, имеющая внутреннюю архитектоническую структуру, обладающую смыслом. И внутренняя структура, и смыслы имеют сокровенную, скрытую природу. Декодировка открытия сокрытого в тексте происходит через понимание. Благодаря сокровенной смысловой связи составные разрозненные элементы текста, языковые средства и участники коммуникации скрепляются, связываются в единое целое (ткань).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7F3A-37D0-4509-AE0B-7D59A3DCD5F5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28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8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3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3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7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3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2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0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4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95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1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6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2336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02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92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12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65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21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887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554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16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5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335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28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21081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90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0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8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9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1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01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0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1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5D87-036D-45C3-8EB3-0C1329D7AC0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1D90-364E-4834-9DDC-21C432E6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6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4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09.10.2023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F8F8F8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8F8F8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9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18388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СИЛА ВОСПИТАНИЯ В СЛОВЕ УЧИТЕЛЯ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1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/>
              <a:t>Красноярский государственный медицинский университет имени профессора В.Ф. </a:t>
            </a:r>
            <a:r>
              <a:rPr lang="ru-RU" sz="1600" b="1" dirty="0" err="1" smtClean="0"/>
              <a:t>Войно-Ясенецкого</a:t>
            </a:r>
            <a:endParaRPr lang="ru-RU" sz="1600" b="1" dirty="0" smtClean="0"/>
          </a:p>
          <a:p>
            <a:pPr marL="0" indent="0" algn="ctr">
              <a:buNone/>
            </a:pPr>
            <a:r>
              <a:rPr lang="ru-RU" sz="1600" b="1" dirty="0" smtClean="0"/>
              <a:t>Кафедра педагогики и психологии с курсом ПО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4653136"/>
            <a:ext cx="3024336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Авдеева Е.А.,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докт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филос. наук, зав. каф. педагогики и психологии с курсом ПО,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КрасГМУ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ВЫВОДЫ:</a:t>
            </a:r>
          </a:p>
          <a:p>
            <a:pPr marL="0" indent="0">
              <a:buNone/>
            </a:pPr>
            <a:r>
              <a:rPr lang="ru-RU" sz="3600" dirty="0" smtClean="0"/>
              <a:t>1. Природа смыслов  лингвистическая. Они «живут в слове. Но в </a:t>
            </a:r>
            <a:r>
              <a:rPr lang="ru-RU" sz="3600" dirty="0"/>
              <a:t> </a:t>
            </a:r>
            <a:r>
              <a:rPr lang="ru-RU" sz="3600" dirty="0" smtClean="0"/>
              <a:t>не каждом, а в том, который несет в себе образ.</a:t>
            </a:r>
          </a:p>
          <a:p>
            <a:pPr marL="0" indent="0">
              <a:buNone/>
            </a:pPr>
            <a:r>
              <a:rPr lang="ru-RU" sz="3600" dirty="0" smtClean="0"/>
              <a:t>2.Воспитание возникает тогда, когда педагог умеет создать художественный образ и владеет художественной речью.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AutoNum type="arabicPeriod" startAt="2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71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Формула воспитания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3354" y="1976264"/>
            <a:ext cx="6552728" cy="3973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Язык</a:t>
            </a:r>
          </a:p>
          <a:p>
            <a:pPr algn="ctr"/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Слово</a:t>
            </a:r>
          </a:p>
          <a:p>
            <a:pPr algn="ctr"/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Смысл        </a:t>
            </a:r>
          </a:p>
          <a:p>
            <a:pPr algn="ctr"/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20072" y="2755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Выгнутая влево стрелка 8"/>
          <p:cNvSpPr/>
          <p:nvPr/>
        </p:nvSpPr>
        <p:spPr>
          <a:xfrm>
            <a:off x="3347864" y="2636912"/>
            <a:ext cx="360040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347864" y="3789040"/>
            <a:ext cx="360040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83880" cy="46085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Слово учит и слово воспитывает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Только тех, кто учит и впитывает.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у тех, кто по строкам несется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Лишь одна пустота остается…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Э. Асадов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620688"/>
            <a:ext cx="81819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298106"/>
              </p:ext>
            </p:extLst>
          </p:nvPr>
        </p:nvGraphicFramePr>
        <p:xfrm>
          <a:off x="179512" y="133626"/>
          <a:ext cx="8784976" cy="6236634"/>
        </p:xfrm>
        <a:graphic>
          <a:graphicData uri="http://schemas.openxmlformats.org/drawingml/2006/table">
            <a:tbl>
              <a:tblPr firstRow="1" bandRow="1"/>
              <a:tblGrid>
                <a:gridCol w="411498"/>
                <a:gridCol w="1545612"/>
                <a:gridCol w="3238384"/>
                <a:gridCol w="3589482"/>
              </a:tblGrid>
              <a:tr h="72008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Критерии сравнения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Советс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кое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образование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Современное образование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0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Тип модели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Классическая  (универсальная и фундаментальная)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Прагматическая, реальная, профильная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87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Цель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Воспитание  </a:t>
                      </a:r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личности  врача на основе универсальных и фундаментальных знаний</a:t>
                      </a: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Формирование компетентностей  на основе практической деятельности  </a:t>
                      </a: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0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Единица образования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Порция знаний</a:t>
                      </a: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Компетентность</a:t>
                      </a: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67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Системообра-зующий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фактор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Содержание образования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Мониторинг качества  образования, проявляющийся в уровне развития компетентности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87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Содержание образования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Ориентировано на освоение инвариантов и универсалий </a:t>
                      </a:r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 культуры и ценностей</a:t>
                      </a:r>
                      <a:endParaRPr kumimoji="0" lang="ru-RU" sz="16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Связано с практическими ситуациями, с жизнью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67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Способы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организации учебной деятельности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Методы (словесные, действенно-практические, контрольно-оценочные)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Технологии (проектирования, моделирования, </a:t>
                      </a:r>
                      <a:r>
                        <a:rPr kumimoji="0" lang="ru-RU" sz="1600" b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кейс-стади</a:t>
                      </a:r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, ФКМ, ТРИЗ)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0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Результат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Личность </a:t>
                      </a:r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профессионала  </a:t>
                      </a:r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общества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Компетентный специалист</a:t>
                      </a:r>
                      <a:endParaRPr kumimoji="0" lang="ru-RU" sz="16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277" marR="81277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7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Кризис воспитанности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56792"/>
            <a:ext cx="1940560" cy="379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40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Педагогический закон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393640"/>
            <a:ext cx="734481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Воспитание «живет» в языке,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презентируется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, проявляет себя через ЯЗЫК и СЛОВО учителя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37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000240"/>
            <a:ext cx="9286908" cy="418795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  ГЕРМЕНЕВТИКА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ВЕДУЩИЙ МЕТОД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ПОЗНАНИЯ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СМЫСЛОВ ПЕДАГОГИЧЕСКИХ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ЯВЛЕНИЙ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7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ГЕРМЕНЕВТИКА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3600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ru-RU" sz="36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1. наука прочтения, понимания и интерпретации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текстов</a:t>
            </a:r>
          </a:p>
          <a:p>
            <a:pPr marL="0" indent="0">
              <a:buNone/>
            </a:pPr>
            <a:endParaRPr lang="ru-RU" sz="3600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ru-RU" sz="36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2. методы работы с текстом, направленные на раскрытие его смыслов</a:t>
            </a:r>
            <a:endParaRPr lang="ru-RU" sz="3600" dirty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74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33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ОТКРЫТИЕ СМЫСЛОВ СЛОВА «ГЕРМЕНЕВТИКА» </a:t>
            </a:r>
          </a:p>
          <a:p>
            <a:pPr lvl="0">
              <a:buClr>
                <a:srgbClr val="DDDDDD"/>
              </a:buClr>
            </a:pPr>
            <a:endParaRPr lang="ru-RU" sz="3300" dirty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lvl="0">
              <a:buClr>
                <a:srgbClr val="DDDDDD"/>
              </a:buClr>
            </a:pPr>
            <a:r>
              <a:rPr lang="ru-RU" sz="33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ГЕРМ</a:t>
            </a:r>
            <a:r>
              <a:rPr lang="ru-RU" sz="33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– открывать, закрывать  </a:t>
            </a:r>
          </a:p>
          <a:p>
            <a:pPr lvl="0">
              <a:buClr>
                <a:srgbClr val="DDDDDD"/>
              </a:buClr>
            </a:pPr>
            <a:r>
              <a:rPr lang="ru-RU" sz="33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ЕН</a:t>
            </a:r>
            <a:r>
              <a:rPr lang="ru-RU" sz="33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– сокрытый, находящийся внутри</a:t>
            </a:r>
            <a:r>
              <a:rPr lang="ru-RU" sz="3300" dirty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, </a:t>
            </a:r>
            <a:endParaRPr lang="ru-RU" sz="3300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lvl="0">
              <a:buClr>
                <a:srgbClr val="DDDDDD"/>
              </a:buClr>
            </a:pPr>
            <a:r>
              <a:rPr lang="ru-RU" sz="33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ЕВ </a:t>
            </a:r>
            <a:r>
              <a:rPr lang="ru-RU" sz="33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-  благо</a:t>
            </a:r>
          </a:p>
          <a:p>
            <a:pPr lvl="0">
              <a:buClr>
                <a:srgbClr val="DDDDDD"/>
              </a:buClr>
            </a:pPr>
            <a:r>
              <a:rPr lang="ru-RU" sz="33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ТИКА</a:t>
            </a:r>
            <a:r>
              <a:rPr lang="ru-RU" sz="3300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– практика, методика</a:t>
            </a:r>
            <a:endParaRPr lang="ru-RU" sz="3300" dirty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0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74888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слово</a:t>
            </a:r>
            <a:endParaRPr lang="ru-RU" sz="6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483768" y="2348880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1835696" y="1772816"/>
            <a:ext cx="2592288" cy="72008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427984" y="1772816"/>
            <a:ext cx="2376264" cy="720080"/>
          </a:xfrm>
          <a:prstGeom prst="straightConnector1">
            <a:avLst/>
          </a:prstGeom>
          <a:ln w="28575"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44288"/>
              </p:ext>
            </p:extLst>
          </p:nvPr>
        </p:nvGraphicFramePr>
        <p:xfrm>
          <a:off x="1259632" y="2708920"/>
          <a:ext cx="6096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ПОНЯТИЕ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ОБРАЗ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ОДНОЗНАЧНО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МНОГОЗНАЧНО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ЭМОЦИОНАЛЬНО-НЕЙТРАЛЬНО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ЭМОЦИОНАЛЬНО-ОКРАШЕНО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ОДНО НА ВСЕХ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 КАЖДОГО СВОЙ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334654"/>
              </p:ext>
            </p:extLst>
          </p:nvPr>
        </p:nvGraphicFramePr>
        <p:xfrm>
          <a:off x="503238" y="530225"/>
          <a:ext cx="8183562" cy="527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 смыслового концепта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Наименования наук с этим концептом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76" marR="0" lvl="0" indent="-26517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>
                          <a:srgbClr val="DDDDDD"/>
                        </a:buClr>
                        <a:buSzPct val="80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ЛОГИИ (пер. – знание, мысль о 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>
                          <a:srgbClr val="DDDDDD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геология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Геология, астрология, теология, аксиология и пр.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prstClr val="black"/>
                          </a:solidFill>
                        </a:rPr>
                        <a:t>- </a:t>
                      </a:r>
                      <a:r>
                        <a:rPr lang="ru-RU" sz="2800" dirty="0" smtClean="0">
                          <a:solidFill>
                            <a:prstClr val="black"/>
                          </a:solidFill>
                        </a:rPr>
                        <a:t>ГРАФИИ </a:t>
                      </a:r>
                      <a:r>
                        <a:rPr kumimoji="0" lang="ru-RU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(пер. – описание, воспроизведение …)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Пиктография, монография, каллиграфия и пр.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79339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- МЕТРИИ ( пер.</a:t>
                      </a:r>
                      <a:r>
                        <a:rPr kumimoji="0" lang="ru-RU" sz="2800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– измерение, мера …)</a:t>
                      </a:r>
                      <a:endParaRPr kumimoji="0" lang="ru-RU" sz="2800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Геометрия,  стереометрия</a:t>
                      </a:r>
                    </a:p>
                    <a:p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и пр.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спек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522</Words>
  <Application>Microsoft Office PowerPoint</Application>
  <PresentationFormat>Экран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1_Аспект</vt:lpstr>
      <vt:lpstr>2_Аспект</vt:lpstr>
      <vt:lpstr>СИЛА ВОСПИТАНИЯ В СЛОВЕ УЧИТЕЛЯ</vt:lpstr>
      <vt:lpstr>Презентация PowerPoint</vt:lpstr>
      <vt:lpstr>Презентация PowerPoint</vt:lpstr>
      <vt:lpstr>Педагогический закон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Формула воспитания</vt:lpstr>
      <vt:lpstr>Слово учит и слово воспитывает  Только тех, кто учит и впитывает. А у тех, кто по строкам несется Лишь одна пустота остается…                                  Э. Асадов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ВОСПИТАНИЯ В СЛОВЕ УЧИТЕЛЯ</dc:title>
  <dc:creator>Elena</dc:creator>
  <cp:lastModifiedBy>Elena</cp:lastModifiedBy>
  <cp:revision>16</cp:revision>
  <dcterms:created xsi:type="dcterms:W3CDTF">2023-10-09T06:51:23Z</dcterms:created>
  <dcterms:modified xsi:type="dcterms:W3CDTF">2023-10-09T12:41:25Z</dcterms:modified>
</cp:coreProperties>
</file>