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306" r:id="rId6"/>
    <p:sldId id="284" r:id="rId7"/>
    <p:sldId id="310" r:id="rId8"/>
    <p:sldId id="307" r:id="rId9"/>
    <p:sldId id="320" r:id="rId10"/>
    <p:sldId id="321" r:id="rId11"/>
    <p:sldId id="319" r:id="rId12"/>
    <p:sldId id="312" r:id="rId13"/>
    <p:sldId id="317" r:id="rId14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5446E26-921C-4736-8E26-2CBD5801ED21}">
          <p14:sldIdLst>
            <p14:sldId id="256"/>
            <p14:sldId id="306"/>
            <p14:sldId id="284"/>
            <p14:sldId id="310"/>
            <p14:sldId id="307"/>
            <p14:sldId id="320"/>
            <p14:sldId id="321"/>
            <p14:sldId id="319"/>
            <p14:sldId id="312"/>
            <p14:sldId id="317"/>
          </p14:sldIdLst>
        </p14:section>
      </p14:sectionLst>
    </p:ext>
    <p:ext uri="{EFAFB233-063F-42B5-8137-9DF3F51BA10A}">
      <p15:sldGuideLst xmlns:p15="http://schemas.microsoft.com/office/powerpoint/2012/main">
        <p15:guide id="2" pos="325" userDrawn="1">
          <p15:clr>
            <a:srgbClr val="A4A3A4"/>
          </p15:clr>
        </p15:guide>
        <p15:guide id="4" pos="1209" userDrawn="1">
          <p15:clr>
            <a:srgbClr val="A4A3A4"/>
          </p15:clr>
        </p15:guide>
        <p15:guide id="5" pos="2955" userDrawn="1">
          <p15:clr>
            <a:srgbClr val="A4A3A4"/>
          </p15:clr>
        </p15:guide>
        <p15:guide id="6" pos="2071" userDrawn="1">
          <p15:clr>
            <a:srgbClr val="A4A3A4"/>
          </p15:clr>
        </p15:guide>
        <p15:guide id="9" pos="3840" userDrawn="1">
          <p15:clr>
            <a:srgbClr val="A4A3A4"/>
          </p15:clr>
        </p15:guide>
        <p15:guide id="10" pos="4702" userDrawn="1">
          <p15:clr>
            <a:srgbClr val="A4A3A4"/>
          </p15:clr>
        </p15:guide>
        <p15:guide id="11" pos="5586" userDrawn="1">
          <p15:clr>
            <a:srgbClr val="A4A3A4"/>
          </p15:clr>
        </p15:guide>
        <p15:guide id="12" pos="7333" userDrawn="1">
          <p15:clr>
            <a:srgbClr val="A4A3A4"/>
          </p15:clr>
        </p15:guide>
        <p15:guide id="13" orient="horz" pos="3952" userDrawn="1">
          <p15:clr>
            <a:srgbClr val="A4A3A4"/>
          </p15:clr>
        </p15:guide>
        <p15:guide id="15" pos="6471" userDrawn="1">
          <p15:clr>
            <a:srgbClr val="A4A3A4"/>
          </p15:clr>
        </p15:guide>
        <p15:guide id="16" orient="horz" pos="9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утьков Юрий Юрьевич" initials="КЮЮ" lastIdx="4" clrIdx="0">
    <p:extLst>
      <p:ext uri="{19B8F6BF-5375-455C-9EA6-DF929625EA0E}">
        <p15:presenceInfo xmlns:p15="http://schemas.microsoft.com/office/powerpoint/2012/main" userId="S::ykutkov@hse.ru::45dbd1ed-eea1-4925-9fa4-5001421b49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D69"/>
    <a:srgbClr val="96628C"/>
    <a:srgbClr val="CD5A5A"/>
    <a:srgbClr val="EB681F"/>
    <a:srgbClr val="029C63"/>
    <a:srgbClr val="FFD746"/>
    <a:srgbClr val="11A0D7"/>
    <a:srgbClr val="E61F3D"/>
    <a:srgbClr val="234A9B"/>
    <a:srgbClr val="7D4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92"/>
    <p:restoredTop sz="94338" autoAdjust="0"/>
  </p:normalViewPr>
  <p:slideViewPr>
    <p:cSldViewPr snapToGrid="0" snapToObjects="1">
      <p:cViewPr varScale="1">
        <p:scale>
          <a:sx n="80" d="100"/>
          <a:sy n="80" d="100"/>
        </p:scale>
        <p:origin x="830" y="67"/>
      </p:cViewPr>
      <p:guideLst>
        <p:guide pos="325"/>
        <p:guide pos="1209"/>
        <p:guide pos="2955"/>
        <p:guide pos="2071"/>
        <p:guide pos="3840"/>
        <p:guide pos="4702"/>
        <p:guide pos="5586"/>
        <p:guide pos="7333"/>
        <p:guide orient="horz" pos="3952"/>
        <p:guide pos="6471"/>
        <p:guide orient="horz" pos="91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1BF4-8B2C-784B-9959-B59A059012C3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8903-8EB5-294E-A216-6B54B0368783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73168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1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9376138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10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312266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2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38309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3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271930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4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779415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5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199986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6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76446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7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58859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8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030252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en-RU" smtClean="0"/>
              <a:t>9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097474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C61F1-CCD4-F743-B10E-178ED077E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CEDE89-36E4-5146-825B-076388FFB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D8E4A-25BD-604C-9B38-4ACD6517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27B86-0F08-2840-85D5-C4833950F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61260-A9CF-D746-A2C9-B7B2A67A9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289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E495-D504-F346-A94A-D51B6CEBD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E4111-234C-C145-9875-0E0C3CD09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8D016-8DD3-0047-B14D-85A2C396AC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CC3DB-C3DE-4D44-9AFF-8C71BD64C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56C27-0258-3740-A3D9-8B0F53184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A396C4-EAA3-6846-BD86-F407AADBF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2367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5710D-64E8-AF47-9ACE-AA693230D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A857B-C736-BC49-96B9-11236CBF2A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FA8151-6BD1-C44D-A4CD-B8481000F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5DCFE-701A-494E-8E9F-EDB3A9BA6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FA2C2F-D6DE-E84E-AF3E-5F2C9264F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77EDD7-6970-7445-B68E-45DB5B37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19520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DE4EF-76E8-A240-A340-7AF8FAAD1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AD68C-E5FD-F14F-BED7-320365B26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DC619-0627-A14E-AB72-62D21CED3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BB4B-2B1C-9441-AE10-C173A0C58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E8674-8410-9749-89B8-FB2C52CDA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7054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86979E-41E4-B446-9A63-8A5F01849F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07C81E-D816-8745-B579-C354B0A7E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06402-A383-FC4F-9C15-55B4AD637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58FA8-32C6-A944-B365-3B00B955A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8FB82-B064-784E-9DE5-3EAEBB6BD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38706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ABE8A-E970-D843-B600-BB5C69F22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5115A3-91B3-5C46-8AFD-061D92CF0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9680AD-2F86-1042-A669-91E344B64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BB14F5-6B58-CE4A-9D0C-B3CE5AD0E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3412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87B7DD-A296-EA4F-927F-48E264883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EC8E4F-31F2-FA48-82AA-D2AF64A00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07B556-1B38-1149-BAA7-BBF81B103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810CFE0-EB00-0D41-B3AF-6DB667EAB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52718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BDBD3-0AE1-B943-9E8F-EA0707DC0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6A5FD-D9BD-9145-A983-9B8EEB2F9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46789-0C7B-8C4D-A8AF-E98FD671A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5BAEB-4342-6C44-AD62-D28C1E842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C1AD2-5478-3540-BDCD-279CA482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66379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7B40B-577C-BB4C-8731-318B1ADF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5E88CC-6BFB-8540-B2CE-ECEC7431A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CC0A9-A725-7A49-8771-39A4D4A30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D182B-BB2E-8D47-A1CA-8AF713EFB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01863-B637-734A-AA8E-4CC974CDA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50711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79685-1E52-4148-93FE-D0ECA5ADC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46902-1A05-B844-8326-FB58F04FB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517D0D-7B87-9446-8774-B89AA81DC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9711E-B9D5-B943-A84C-657535598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9B734-E70A-4941-B187-15B0FA6DF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866B1-FB04-7C4E-8530-936F5FD40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7648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0E50-85A7-A948-93E1-19FF332A8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16E11A-8133-2643-A2CF-400F2539D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3D6BE-E8DC-6142-A354-5223E6905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78A250-0E87-D447-B305-C290934AC9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3F8CF8-96A2-914B-A0E5-694887D5C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7833A1-C2EE-524A-A493-3CD181178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3D26B1-6A4E-1240-B190-FF152B41A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0E7225-DF46-6948-AD6A-5AD158F1A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30208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C7D5B-0D09-9442-B524-E76060B9A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9ED4A1-8BAC-3C4D-BB35-67A85DAF5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1D416E-5801-5641-A9EE-CD418303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B4EA03-B7EF-3E41-9B82-A8917CA8E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057052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EB4F88-4AE1-8148-A344-D0AD28276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D8644E-DA93-054C-BEBC-32F60015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6F7DF4-3EE1-FF4A-A0DE-E2E5084FE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44016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3DFB-8595-A44B-9F09-A50FA310E559}" type="datetimeFigureOut">
              <a:rPr lang="en-RU" smtClean="0"/>
              <a:t>01/18/2024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5785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A2275A89-4F20-A34B-9724-B7FE29F058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3E0795D0-177E-C14A-8687-B5C8733160E7}"/>
              </a:ext>
            </a:extLst>
          </p:cNvPr>
          <p:cNvSpPr txBox="1"/>
          <p:nvPr/>
        </p:nvSpPr>
        <p:spPr>
          <a:xfrm>
            <a:off x="914626" y="2451106"/>
            <a:ext cx="10132991" cy="1754326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/>
            <a:r>
              <a:rPr lang="ru-RU" sz="3600" dirty="0">
                <a:solidFill>
                  <a:srgbClr val="102D69"/>
                </a:solidFill>
                <a:latin typeface="HSE Sans" panose="02000000000000000000" pitchFamily="2" charset="0"/>
              </a:rPr>
              <a:t>Программа развития </a:t>
            </a:r>
          </a:p>
          <a:p>
            <a:pPr algn="ctr"/>
            <a:r>
              <a:rPr lang="ru-RU" sz="3600" dirty="0">
                <a:solidFill>
                  <a:srgbClr val="102D69"/>
                </a:solidFill>
                <a:latin typeface="HSE Sans" panose="02000000000000000000" pitchFamily="2" charset="0"/>
              </a:rPr>
              <a:t>административного персонала</a:t>
            </a:r>
          </a:p>
          <a:p>
            <a:pPr algn="ctr"/>
            <a:r>
              <a:rPr lang="ru-RU" sz="3600" b="1" dirty="0">
                <a:solidFill>
                  <a:srgbClr val="102D69"/>
                </a:solidFill>
                <a:latin typeface="HSE Sans" panose="02000000000000000000" pitchFamily="2" charset="0"/>
              </a:rPr>
              <a:t>«Карьерный лифт»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3541BE7-2DE2-6447-9069-9E74408E6EED}"/>
              </a:ext>
            </a:extLst>
          </p:cNvPr>
          <p:cNvSpPr txBox="1"/>
          <p:nvPr/>
        </p:nvSpPr>
        <p:spPr>
          <a:xfrm>
            <a:off x="8797386" y="1113034"/>
            <a:ext cx="2079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002060"/>
                </a:solidFill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solidFill>
                  <a:srgbClr val="002060"/>
                </a:solidFill>
                <a:latin typeface="HSE Sans" panose="02000000000000000000" pitchFamily="2" charset="0"/>
              </a:rPr>
            </a:br>
            <a:r>
              <a:rPr lang="ru-RU" sz="1200" dirty="0">
                <a:solidFill>
                  <a:srgbClr val="002060"/>
                </a:solidFill>
                <a:latin typeface="HSE Sans" panose="02000000000000000000" pitchFamily="2" charset="0"/>
              </a:rPr>
              <a:t>Январь </a:t>
            </a:r>
            <a:r>
              <a:rPr lang="ru-RU" sz="1200" dirty="0" smtClean="0">
                <a:solidFill>
                  <a:srgbClr val="002060"/>
                </a:solidFill>
                <a:latin typeface="HSE Sans" panose="02000000000000000000" pitchFamily="2" charset="0"/>
              </a:rPr>
              <a:t>2024</a:t>
            </a:r>
            <a:endParaRPr lang="ru-RU" sz="1200" dirty="0">
              <a:solidFill>
                <a:srgbClr val="002060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599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FF74A83-394A-E64F-B26C-8B288BF61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10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A82CD7D-4CAA-8549-9570-09EEBC035E1A}"/>
              </a:ext>
            </a:extLst>
          </p:cNvPr>
          <p:cNvSpPr txBox="1"/>
          <p:nvPr/>
        </p:nvSpPr>
        <p:spPr>
          <a:xfrm>
            <a:off x="3365627" y="497315"/>
            <a:ext cx="26730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Программа развития сотрудников НИУ ВШЭ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355516" y="1579401"/>
            <a:ext cx="11059736" cy="46166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b="1" dirty="0"/>
              <a:t>Наставничество как элемент дополнительного развития участника программы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3C6B29-476F-6646-923B-C98C53DA038F}"/>
              </a:ext>
            </a:extLst>
          </p:cNvPr>
          <p:cNvSpPr txBox="1"/>
          <p:nvPr/>
        </p:nvSpPr>
        <p:spPr>
          <a:xfrm>
            <a:off x="6158118" y="497315"/>
            <a:ext cx="40582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Наставничество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BD7BAD8-8F56-0F4A-A317-8973F2D1B604}"/>
              </a:ext>
            </a:extLst>
          </p:cNvPr>
          <p:cNvSpPr/>
          <p:nvPr/>
        </p:nvSpPr>
        <p:spPr>
          <a:xfrm>
            <a:off x="517198" y="2327562"/>
            <a:ext cx="10492621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Возможность самостоятельного выбора наставника из действующих руководителей, преподавателей, топ-менеджеров (выбор с учетом опыта и </a:t>
            </a:r>
            <a:r>
              <a:rPr lang="ru-RU" dirty="0" err="1">
                <a:solidFill>
                  <a:srgbClr val="002060"/>
                </a:solidFill>
              </a:rPr>
              <a:t>бэкграунда</a:t>
            </a:r>
            <a:r>
              <a:rPr lang="ru-RU" dirty="0">
                <a:solidFill>
                  <a:srgbClr val="002060"/>
                </a:solidFill>
              </a:rPr>
              <a:t> наставника);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Выбор наставника участником программы – по желанию, не является обязательным;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Мотивационное письмо наставнику о том, чем именно он сможет помочь участнику программы;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Сессии длительностью не более 1 – 2-х часов, не чаще 1-го раза в месяц;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Продолжительность работы с наставником – не более 1-го года;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Темы, обсуждаемые на сессиях: оказание помощи в карьерном развитии с учетом будущих перспектив, консультации по сложным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рабочим вопросам, обмен опытом. </a:t>
            </a:r>
          </a:p>
        </p:txBody>
      </p:sp>
    </p:spTree>
    <p:extLst>
      <p:ext uri="{BB962C8B-B14F-4D97-AF65-F5344CB8AC3E}">
        <p14:creationId xmlns:p14="http://schemas.microsoft.com/office/powerpoint/2010/main" val="2522493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FF74A83-394A-E64F-B26C-8B288BF61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2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A82CD7D-4CAA-8549-9570-09EEBC035E1A}"/>
              </a:ext>
            </a:extLst>
          </p:cNvPr>
          <p:cNvSpPr txBox="1"/>
          <p:nvPr/>
        </p:nvSpPr>
        <p:spPr>
          <a:xfrm>
            <a:off x="3365627" y="497315"/>
            <a:ext cx="26730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Программа развития сотрудников НИУ ВШЭ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3C6B29-476F-6646-923B-C98C53DA038F}"/>
              </a:ext>
            </a:extLst>
          </p:cNvPr>
          <p:cNvSpPr txBox="1"/>
          <p:nvPr/>
        </p:nvSpPr>
        <p:spPr>
          <a:xfrm>
            <a:off x="6158118" y="497315"/>
            <a:ext cx="40582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Задачи программы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351767" y="1601886"/>
            <a:ext cx="8146982" cy="46166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b="1" dirty="0"/>
              <a:t>Задачи программы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3298686" y="2352967"/>
            <a:ext cx="8345182" cy="2062103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Подготовка профессиональных руководителей среднего звена 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Раскрытие потенциала текущих сотрудников и предоставление новых карьерных возможностей в Вышке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Создание внутреннего пула кандидатов для закрытия вакантных административно-управленческих позиций в университете собственными ресурсами</a:t>
            </a:r>
          </a:p>
        </p:txBody>
      </p:sp>
      <p:grpSp>
        <p:nvGrpSpPr>
          <p:cNvPr id="55" name="Group 559"/>
          <p:cNvGrpSpPr/>
          <p:nvPr/>
        </p:nvGrpSpPr>
        <p:grpSpPr>
          <a:xfrm>
            <a:off x="741336" y="2553258"/>
            <a:ext cx="1239863" cy="1159759"/>
            <a:chOff x="808038" y="960438"/>
            <a:chExt cx="857250" cy="857250"/>
          </a:xfrm>
          <a:solidFill>
            <a:srgbClr val="002060"/>
          </a:solidFill>
        </p:grpSpPr>
        <p:sp>
          <p:nvSpPr>
            <p:cNvPr id="56" name="Freeform 44"/>
            <p:cNvSpPr>
              <a:spLocks/>
            </p:cNvSpPr>
            <p:nvPr/>
          </p:nvSpPr>
          <p:spPr bwMode="auto">
            <a:xfrm>
              <a:off x="808038" y="960438"/>
              <a:ext cx="414337" cy="414338"/>
            </a:xfrm>
            <a:custGeom>
              <a:avLst/>
              <a:gdLst>
                <a:gd name="T0" fmla="*/ 124 w 124"/>
                <a:gd name="T1" fmla="*/ 124 h 124"/>
                <a:gd name="T2" fmla="*/ 72 w 124"/>
                <a:gd name="T3" fmla="*/ 124 h 124"/>
                <a:gd name="T4" fmla="*/ 72 w 124"/>
                <a:gd name="T5" fmla="*/ 114 h 124"/>
                <a:gd name="T6" fmla="*/ 74 w 124"/>
                <a:gd name="T7" fmla="*/ 113 h 124"/>
                <a:gd name="T8" fmla="*/ 84 w 124"/>
                <a:gd name="T9" fmla="*/ 96 h 124"/>
                <a:gd name="T10" fmla="*/ 64 w 124"/>
                <a:gd name="T11" fmla="*/ 76 h 124"/>
                <a:gd name="T12" fmla="*/ 44 w 124"/>
                <a:gd name="T13" fmla="*/ 96 h 124"/>
                <a:gd name="T14" fmla="*/ 54 w 124"/>
                <a:gd name="T15" fmla="*/ 113 h 124"/>
                <a:gd name="T16" fmla="*/ 56 w 124"/>
                <a:gd name="T17" fmla="*/ 114 h 124"/>
                <a:gd name="T18" fmla="*/ 56 w 124"/>
                <a:gd name="T19" fmla="*/ 124 h 124"/>
                <a:gd name="T20" fmla="*/ 0 w 124"/>
                <a:gd name="T21" fmla="*/ 124 h 124"/>
                <a:gd name="T22" fmla="*/ 0 w 124"/>
                <a:gd name="T23" fmla="*/ 16 h 124"/>
                <a:gd name="T24" fmla="*/ 16 w 124"/>
                <a:gd name="T25" fmla="*/ 0 h 124"/>
                <a:gd name="T26" fmla="*/ 124 w 124"/>
                <a:gd name="T27" fmla="*/ 0 h 124"/>
                <a:gd name="T28" fmla="*/ 124 w 124"/>
                <a:gd name="T29" fmla="*/ 8 h 124"/>
                <a:gd name="T30" fmla="*/ 16 w 124"/>
                <a:gd name="T31" fmla="*/ 8 h 124"/>
                <a:gd name="T32" fmla="*/ 8 w 124"/>
                <a:gd name="T33" fmla="*/ 16 h 124"/>
                <a:gd name="T34" fmla="*/ 8 w 124"/>
                <a:gd name="T35" fmla="*/ 116 h 124"/>
                <a:gd name="T36" fmla="*/ 45 w 124"/>
                <a:gd name="T37" fmla="*/ 116 h 124"/>
                <a:gd name="T38" fmla="*/ 36 w 124"/>
                <a:gd name="T39" fmla="*/ 96 h 124"/>
                <a:gd name="T40" fmla="*/ 64 w 124"/>
                <a:gd name="T41" fmla="*/ 68 h 124"/>
                <a:gd name="T42" fmla="*/ 92 w 124"/>
                <a:gd name="T43" fmla="*/ 96 h 124"/>
                <a:gd name="T44" fmla="*/ 83 w 124"/>
                <a:gd name="T45" fmla="*/ 116 h 124"/>
                <a:gd name="T46" fmla="*/ 124 w 124"/>
                <a:gd name="T47" fmla="*/ 116 h 124"/>
                <a:gd name="T48" fmla="*/ 124 w 124"/>
                <a:gd name="T49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4" h="124">
                  <a:moveTo>
                    <a:pt x="124" y="124"/>
                  </a:moveTo>
                  <a:cubicBezTo>
                    <a:pt x="72" y="124"/>
                    <a:pt x="72" y="124"/>
                    <a:pt x="72" y="124"/>
                  </a:cubicBezTo>
                  <a:cubicBezTo>
                    <a:pt x="72" y="114"/>
                    <a:pt x="72" y="114"/>
                    <a:pt x="72" y="114"/>
                  </a:cubicBezTo>
                  <a:cubicBezTo>
                    <a:pt x="74" y="113"/>
                    <a:pt x="74" y="113"/>
                    <a:pt x="74" y="113"/>
                  </a:cubicBezTo>
                  <a:cubicBezTo>
                    <a:pt x="80" y="109"/>
                    <a:pt x="84" y="103"/>
                    <a:pt x="84" y="96"/>
                  </a:cubicBezTo>
                  <a:cubicBezTo>
                    <a:pt x="84" y="85"/>
                    <a:pt x="75" y="76"/>
                    <a:pt x="64" y="76"/>
                  </a:cubicBezTo>
                  <a:cubicBezTo>
                    <a:pt x="53" y="76"/>
                    <a:pt x="44" y="85"/>
                    <a:pt x="44" y="96"/>
                  </a:cubicBezTo>
                  <a:cubicBezTo>
                    <a:pt x="44" y="103"/>
                    <a:pt x="48" y="109"/>
                    <a:pt x="54" y="113"/>
                  </a:cubicBezTo>
                  <a:cubicBezTo>
                    <a:pt x="56" y="114"/>
                    <a:pt x="56" y="114"/>
                    <a:pt x="56" y="114"/>
                  </a:cubicBezTo>
                  <a:cubicBezTo>
                    <a:pt x="56" y="124"/>
                    <a:pt x="56" y="124"/>
                    <a:pt x="56" y="124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2" y="8"/>
                    <a:pt x="8" y="12"/>
                    <a:pt x="8" y="16"/>
                  </a:cubicBezTo>
                  <a:cubicBezTo>
                    <a:pt x="8" y="116"/>
                    <a:pt x="8" y="116"/>
                    <a:pt x="8" y="116"/>
                  </a:cubicBezTo>
                  <a:cubicBezTo>
                    <a:pt x="45" y="116"/>
                    <a:pt x="45" y="116"/>
                    <a:pt x="45" y="116"/>
                  </a:cubicBezTo>
                  <a:cubicBezTo>
                    <a:pt x="39" y="111"/>
                    <a:pt x="36" y="104"/>
                    <a:pt x="36" y="96"/>
                  </a:cubicBezTo>
                  <a:cubicBezTo>
                    <a:pt x="36" y="81"/>
                    <a:pt x="49" y="68"/>
                    <a:pt x="64" y="68"/>
                  </a:cubicBezTo>
                  <a:cubicBezTo>
                    <a:pt x="79" y="68"/>
                    <a:pt x="92" y="81"/>
                    <a:pt x="92" y="96"/>
                  </a:cubicBezTo>
                  <a:cubicBezTo>
                    <a:pt x="92" y="104"/>
                    <a:pt x="89" y="111"/>
                    <a:pt x="83" y="116"/>
                  </a:cubicBezTo>
                  <a:cubicBezTo>
                    <a:pt x="124" y="116"/>
                    <a:pt x="124" y="116"/>
                    <a:pt x="124" y="116"/>
                  </a:cubicBezTo>
                  <a:lnTo>
                    <a:pt x="124" y="1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Freeform 45"/>
            <p:cNvSpPr>
              <a:spLocks/>
            </p:cNvSpPr>
            <p:nvPr/>
          </p:nvSpPr>
          <p:spPr bwMode="auto">
            <a:xfrm>
              <a:off x="808038" y="1401763"/>
              <a:ext cx="414337" cy="415925"/>
            </a:xfrm>
            <a:custGeom>
              <a:avLst/>
              <a:gdLst>
                <a:gd name="T0" fmla="*/ 124 w 124"/>
                <a:gd name="T1" fmla="*/ 124 h 124"/>
                <a:gd name="T2" fmla="*/ 16 w 124"/>
                <a:gd name="T3" fmla="*/ 124 h 124"/>
                <a:gd name="T4" fmla="*/ 0 w 124"/>
                <a:gd name="T5" fmla="*/ 108 h 124"/>
                <a:gd name="T6" fmla="*/ 0 w 124"/>
                <a:gd name="T7" fmla="*/ 0 h 124"/>
                <a:gd name="T8" fmla="*/ 8 w 124"/>
                <a:gd name="T9" fmla="*/ 0 h 124"/>
                <a:gd name="T10" fmla="*/ 8 w 124"/>
                <a:gd name="T11" fmla="*/ 108 h 124"/>
                <a:gd name="T12" fmla="*/ 16 w 124"/>
                <a:gd name="T13" fmla="*/ 116 h 124"/>
                <a:gd name="T14" fmla="*/ 116 w 124"/>
                <a:gd name="T15" fmla="*/ 116 h 124"/>
                <a:gd name="T16" fmla="*/ 116 w 124"/>
                <a:gd name="T17" fmla="*/ 79 h 124"/>
                <a:gd name="T18" fmla="*/ 96 w 124"/>
                <a:gd name="T19" fmla="*/ 88 h 124"/>
                <a:gd name="T20" fmla="*/ 68 w 124"/>
                <a:gd name="T21" fmla="*/ 60 h 124"/>
                <a:gd name="T22" fmla="*/ 96 w 124"/>
                <a:gd name="T23" fmla="*/ 32 h 124"/>
                <a:gd name="T24" fmla="*/ 116 w 124"/>
                <a:gd name="T25" fmla="*/ 41 h 124"/>
                <a:gd name="T26" fmla="*/ 116 w 124"/>
                <a:gd name="T27" fmla="*/ 0 h 124"/>
                <a:gd name="T28" fmla="*/ 124 w 124"/>
                <a:gd name="T29" fmla="*/ 0 h 124"/>
                <a:gd name="T30" fmla="*/ 124 w 124"/>
                <a:gd name="T31" fmla="*/ 52 h 124"/>
                <a:gd name="T32" fmla="*/ 114 w 124"/>
                <a:gd name="T33" fmla="*/ 52 h 124"/>
                <a:gd name="T34" fmla="*/ 113 w 124"/>
                <a:gd name="T35" fmla="*/ 50 h 124"/>
                <a:gd name="T36" fmla="*/ 96 w 124"/>
                <a:gd name="T37" fmla="*/ 40 h 124"/>
                <a:gd name="T38" fmla="*/ 76 w 124"/>
                <a:gd name="T39" fmla="*/ 60 h 124"/>
                <a:gd name="T40" fmla="*/ 96 w 124"/>
                <a:gd name="T41" fmla="*/ 80 h 124"/>
                <a:gd name="T42" fmla="*/ 113 w 124"/>
                <a:gd name="T43" fmla="*/ 70 h 124"/>
                <a:gd name="T44" fmla="*/ 114 w 124"/>
                <a:gd name="T45" fmla="*/ 68 h 124"/>
                <a:gd name="T46" fmla="*/ 124 w 124"/>
                <a:gd name="T47" fmla="*/ 68 h 124"/>
                <a:gd name="T48" fmla="*/ 124 w 124"/>
                <a:gd name="T49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4" h="124">
                  <a:moveTo>
                    <a:pt x="124" y="124"/>
                  </a:moveTo>
                  <a:cubicBezTo>
                    <a:pt x="16" y="124"/>
                    <a:pt x="16" y="124"/>
                    <a:pt x="16" y="124"/>
                  </a:cubicBezTo>
                  <a:cubicBezTo>
                    <a:pt x="7" y="124"/>
                    <a:pt x="0" y="117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108"/>
                    <a:pt x="8" y="108"/>
                    <a:pt x="8" y="108"/>
                  </a:cubicBezTo>
                  <a:cubicBezTo>
                    <a:pt x="8" y="112"/>
                    <a:pt x="12" y="116"/>
                    <a:pt x="16" y="116"/>
                  </a:cubicBezTo>
                  <a:cubicBezTo>
                    <a:pt x="116" y="116"/>
                    <a:pt x="116" y="116"/>
                    <a:pt x="116" y="116"/>
                  </a:cubicBezTo>
                  <a:cubicBezTo>
                    <a:pt x="116" y="79"/>
                    <a:pt x="116" y="79"/>
                    <a:pt x="116" y="79"/>
                  </a:cubicBezTo>
                  <a:cubicBezTo>
                    <a:pt x="111" y="85"/>
                    <a:pt x="104" y="88"/>
                    <a:pt x="96" y="88"/>
                  </a:cubicBezTo>
                  <a:cubicBezTo>
                    <a:pt x="81" y="88"/>
                    <a:pt x="68" y="75"/>
                    <a:pt x="68" y="60"/>
                  </a:cubicBezTo>
                  <a:cubicBezTo>
                    <a:pt x="68" y="45"/>
                    <a:pt x="81" y="32"/>
                    <a:pt x="96" y="32"/>
                  </a:cubicBezTo>
                  <a:cubicBezTo>
                    <a:pt x="104" y="32"/>
                    <a:pt x="111" y="35"/>
                    <a:pt x="116" y="41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24" y="52"/>
                    <a:pt x="124" y="52"/>
                    <a:pt x="124" y="52"/>
                  </a:cubicBezTo>
                  <a:cubicBezTo>
                    <a:pt x="114" y="52"/>
                    <a:pt x="114" y="52"/>
                    <a:pt x="114" y="52"/>
                  </a:cubicBezTo>
                  <a:cubicBezTo>
                    <a:pt x="113" y="50"/>
                    <a:pt x="113" y="50"/>
                    <a:pt x="113" y="50"/>
                  </a:cubicBezTo>
                  <a:cubicBezTo>
                    <a:pt x="109" y="44"/>
                    <a:pt x="103" y="40"/>
                    <a:pt x="96" y="40"/>
                  </a:cubicBezTo>
                  <a:cubicBezTo>
                    <a:pt x="85" y="40"/>
                    <a:pt x="76" y="49"/>
                    <a:pt x="76" y="60"/>
                  </a:cubicBezTo>
                  <a:cubicBezTo>
                    <a:pt x="76" y="71"/>
                    <a:pt x="85" y="80"/>
                    <a:pt x="96" y="80"/>
                  </a:cubicBezTo>
                  <a:cubicBezTo>
                    <a:pt x="103" y="80"/>
                    <a:pt x="109" y="76"/>
                    <a:pt x="113" y="70"/>
                  </a:cubicBezTo>
                  <a:cubicBezTo>
                    <a:pt x="114" y="68"/>
                    <a:pt x="114" y="68"/>
                    <a:pt x="114" y="68"/>
                  </a:cubicBezTo>
                  <a:cubicBezTo>
                    <a:pt x="124" y="68"/>
                    <a:pt x="124" y="68"/>
                    <a:pt x="124" y="68"/>
                  </a:cubicBezTo>
                  <a:lnTo>
                    <a:pt x="124" y="1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46"/>
            <p:cNvSpPr>
              <a:spLocks/>
            </p:cNvSpPr>
            <p:nvPr/>
          </p:nvSpPr>
          <p:spPr bwMode="auto">
            <a:xfrm>
              <a:off x="1249363" y="1401763"/>
              <a:ext cx="415925" cy="415925"/>
            </a:xfrm>
            <a:custGeom>
              <a:avLst/>
              <a:gdLst>
                <a:gd name="T0" fmla="*/ 108 w 124"/>
                <a:gd name="T1" fmla="*/ 124 h 124"/>
                <a:gd name="T2" fmla="*/ 0 w 124"/>
                <a:gd name="T3" fmla="*/ 124 h 124"/>
                <a:gd name="T4" fmla="*/ 0 w 124"/>
                <a:gd name="T5" fmla="*/ 116 h 124"/>
                <a:gd name="T6" fmla="*/ 108 w 124"/>
                <a:gd name="T7" fmla="*/ 116 h 124"/>
                <a:gd name="T8" fmla="*/ 116 w 124"/>
                <a:gd name="T9" fmla="*/ 108 h 124"/>
                <a:gd name="T10" fmla="*/ 116 w 124"/>
                <a:gd name="T11" fmla="*/ 8 h 124"/>
                <a:gd name="T12" fmla="*/ 79 w 124"/>
                <a:gd name="T13" fmla="*/ 8 h 124"/>
                <a:gd name="T14" fmla="*/ 88 w 124"/>
                <a:gd name="T15" fmla="*/ 28 h 124"/>
                <a:gd name="T16" fmla="*/ 60 w 124"/>
                <a:gd name="T17" fmla="*/ 56 h 124"/>
                <a:gd name="T18" fmla="*/ 32 w 124"/>
                <a:gd name="T19" fmla="*/ 28 h 124"/>
                <a:gd name="T20" fmla="*/ 41 w 124"/>
                <a:gd name="T21" fmla="*/ 8 h 124"/>
                <a:gd name="T22" fmla="*/ 0 w 124"/>
                <a:gd name="T23" fmla="*/ 8 h 124"/>
                <a:gd name="T24" fmla="*/ 0 w 124"/>
                <a:gd name="T25" fmla="*/ 0 h 124"/>
                <a:gd name="T26" fmla="*/ 52 w 124"/>
                <a:gd name="T27" fmla="*/ 0 h 124"/>
                <a:gd name="T28" fmla="*/ 52 w 124"/>
                <a:gd name="T29" fmla="*/ 10 h 124"/>
                <a:gd name="T30" fmla="*/ 50 w 124"/>
                <a:gd name="T31" fmla="*/ 12 h 124"/>
                <a:gd name="T32" fmla="*/ 40 w 124"/>
                <a:gd name="T33" fmla="*/ 28 h 124"/>
                <a:gd name="T34" fmla="*/ 60 w 124"/>
                <a:gd name="T35" fmla="*/ 48 h 124"/>
                <a:gd name="T36" fmla="*/ 80 w 124"/>
                <a:gd name="T37" fmla="*/ 28 h 124"/>
                <a:gd name="T38" fmla="*/ 70 w 124"/>
                <a:gd name="T39" fmla="*/ 12 h 124"/>
                <a:gd name="T40" fmla="*/ 68 w 124"/>
                <a:gd name="T41" fmla="*/ 10 h 124"/>
                <a:gd name="T42" fmla="*/ 68 w 124"/>
                <a:gd name="T43" fmla="*/ 0 h 124"/>
                <a:gd name="T44" fmla="*/ 124 w 124"/>
                <a:gd name="T45" fmla="*/ 0 h 124"/>
                <a:gd name="T46" fmla="*/ 124 w 124"/>
                <a:gd name="T47" fmla="*/ 108 h 124"/>
                <a:gd name="T48" fmla="*/ 108 w 124"/>
                <a:gd name="T49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4" h="124">
                  <a:moveTo>
                    <a:pt x="108" y="124"/>
                  </a:moveTo>
                  <a:cubicBezTo>
                    <a:pt x="0" y="124"/>
                    <a:pt x="0" y="124"/>
                    <a:pt x="0" y="124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108" y="116"/>
                    <a:pt x="108" y="116"/>
                    <a:pt x="108" y="116"/>
                  </a:cubicBezTo>
                  <a:cubicBezTo>
                    <a:pt x="112" y="116"/>
                    <a:pt x="116" y="112"/>
                    <a:pt x="116" y="108"/>
                  </a:cubicBezTo>
                  <a:cubicBezTo>
                    <a:pt x="116" y="8"/>
                    <a:pt x="116" y="8"/>
                    <a:pt x="116" y="8"/>
                  </a:cubicBezTo>
                  <a:cubicBezTo>
                    <a:pt x="79" y="8"/>
                    <a:pt x="79" y="8"/>
                    <a:pt x="79" y="8"/>
                  </a:cubicBezTo>
                  <a:cubicBezTo>
                    <a:pt x="85" y="13"/>
                    <a:pt x="88" y="20"/>
                    <a:pt x="88" y="28"/>
                  </a:cubicBezTo>
                  <a:cubicBezTo>
                    <a:pt x="88" y="43"/>
                    <a:pt x="75" y="56"/>
                    <a:pt x="60" y="56"/>
                  </a:cubicBezTo>
                  <a:cubicBezTo>
                    <a:pt x="45" y="56"/>
                    <a:pt x="32" y="43"/>
                    <a:pt x="32" y="28"/>
                  </a:cubicBezTo>
                  <a:cubicBezTo>
                    <a:pt x="32" y="20"/>
                    <a:pt x="35" y="13"/>
                    <a:pt x="41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10"/>
                    <a:pt x="52" y="10"/>
                    <a:pt x="52" y="10"/>
                  </a:cubicBezTo>
                  <a:cubicBezTo>
                    <a:pt x="50" y="12"/>
                    <a:pt x="50" y="12"/>
                    <a:pt x="50" y="12"/>
                  </a:cubicBezTo>
                  <a:cubicBezTo>
                    <a:pt x="43" y="15"/>
                    <a:pt x="40" y="20"/>
                    <a:pt x="40" y="28"/>
                  </a:cubicBezTo>
                  <a:cubicBezTo>
                    <a:pt x="40" y="39"/>
                    <a:pt x="49" y="48"/>
                    <a:pt x="60" y="48"/>
                  </a:cubicBezTo>
                  <a:cubicBezTo>
                    <a:pt x="71" y="48"/>
                    <a:pt x="80" y="39"/>
                    <a:pt x="80" y="28"/>
                  </a:cubicBezTo>
                  <a:cubicBezTo>
                    <a:pt x="80" y="20"/>
                    <a:pt x="77" y="15"/>
                    <a:pt x="70" y="12"/>
                  </a:cubicBezTo>
                  <a:cubicBezTo>
                    <a:pt x="68" y="10"/>
                    <a:pt x="68" y="10"/>
                    <a:pt x="68" y="1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24" y="108"/>
                    <a:pt x="124" y="108"/>
                    <a:pt x="124" y="108"/>
                  </a:cubicBezTo>
                  <a:cubicBezTo>
                    <a:pt x="124" y="117"/>
                    <a:pt x="117" y="124"/>
                    <a:pt x="108" y="1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47"/>
            <p:cNvSpPr>
              <a:spLocks/>
            </p:cNvSpPr>
            <p:nvPr/>
          </p:nvSpPr>
          <p:spPr bwMode="auto">
            <a:xfrm>
              <a:off x="1249363" y="960438"/>
              <a:ext cx="415925" cy="414338"/>
            </a:xfrm>
            <a:custGeom>
              <a:avLst/>
              <a:gdLst>
                <a:gd name="T0" fmla="*/ 124 w 124"/>
                <a:gd name="T1" fmla="*/ 124 h 124"/>
                <a:gd name="T2" fmla="*/ 116 w 124"/>
                <a:gd name="T3" fmla="*/ 124 h 124"/>
                <a:gd name="T4" fmla="*/ 116 w 124"/>
                <a:gd name="T5" fmla="*/ 16 h 124"/>
                <a:gd name="T6" fmla="*/ 108 w 124"/>
                <a:gd name="T7" fmla="*/ 8 h 124"/>
                <a:gd name="T8" fmla="*/ 8 w 124"/>
                <a:gd name="T9" fmla="*/ 8 h 124"/>
                <a:gd name="T10" fmla="*/ 8 w 124"/>
                <a:gd name="T11" fmla="*/ 45 h 124"/>
                <a:gd name="T12" fmla="*/ 28 w 124"/>
                <a:gd name="T13" fmla="*/ 36 h 124"/>
                <a:gd name="T14" fmla="*/ 56 w 124"/>
                <a:gd name="T15" fmla="*/ 64 h 124"/>
                <a:gd name="T16" fmla="*/ 28 w 124"/>
                <a:gd name="T17" fmla="*/ 92 h 124"/>
                <a:gd name="T18" fmla="*/ 8 w 124"/>
                <a:gd name="T19" fmla="*/ 83 h 124"/>
                <a:gd name="T20" fmla="*/ 8 w 124"/>
                <a:gd name="T21" fmla="*/ 124 h 124"/>
                <a:gd name="T22" fmla="*/ 0 w 124"/>
                <a:gd name="T23" fmla="*/ 124 h 124"/>
                <a:gd name="T24" fmla="*/ 0 w 124"/>
                <a:gd name="T25" fmla="*/ 72 h 124"/>
                <a:gd name="T26" fmla="*/ 10 w 124"/>
                <a:gd name="T27" fmla="*/ 72 h 124"/>
                <a:gd name="T28" fmla="*/ 11 w 124"/>
                <a:gd name="T29" fmla="*/ 74 h 124"/>
                <a:gd name="T30" fmla="*/ 28 w 124"/>
                <a:gd name="T31" fmla="*/ 84 h 124"/>
                <a:gd name="T32" fmla="*/ 48 w 124"/>
                <a:gd name="T33" fmla="*/ 64 h 124"/>
                <a:gd name="T34" fmla="*/ 28 w 124"/>
                <a:gd name="T35" fmla="*/ 44 h 124"/>
                <a:gd name="T36" fmla="*/ 11 w 124"/>
                <a:gd name="T37" fmla="*/ 54 h 124"/>
                <a:gd name="T38" fmla="*/ 10 w 124"/>
                <a:gd name="T39" fmla="*/ 56 h 124"/>
                <a:gd name="T40" fmla="*/ 0 w 124"/>
                <a:gd name="T41" fmla="*/ 56 h 124"/>
                <a:gd name="T42" fmla="*/ 0 w 124"/>
                <a:gd name="T43" fmla="*/ 0 h 124"/>
                <a:gd name="T44" fmla="*/ 108 w 124"/>
                <a:gd name="T45" fmla="*/ 0 h 124"/>
                <a:gd name="T46" fmla="*/ 124 w 124"/>
                <a:gd name="T47" fmla="*/ 16 h 124"/>
                <a:gd name="T48" fmla="*/ 124 w 124"/>
                <a:gd name="T49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4" h="124">
                  <a:moveTo>
                    <a:pt x="124" y="124"/>
                  </a:moveTo>
                  <a:cubicBezTo>
                    <a:pt x="116" y="124"/>
                    <a:pt x="116" y="124"/>
                    <a:pt x="116" y="124"/>
                  </a:cubicBezTo>
                  <a:cubicBezTo>
                    <a:pt x="116" y="16"/>
                    <a:pt x="116" y="16"/>
                    <a:pt x="116" y="16"/>
                  </a:cubicBezTo>
                  <a:cubicBezTo>
                    <a:pt x="116" y="12"/>
                    <a:pt x="112" y="8"/>
                    <a:pt x="108" y="8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13" y="39"/>
                    <a:pt x="20" y="36"/>
                    <a:pt x="28" y="36"/>
                  </a:cubicBezTo>
                  <a:cubicBezTo>
                    <a:pt x="43" y="36"/>
                    <a:pt x="56" y="49"/>
                    <a:pt x="56" y="64"/>
                  </a:cubicBezTo>
                  <a:cubicBezTo>
                    <a:pt x="56" y="79"/>
                    <a:pt x="43" y="92"/>
                    <a:pt x="28" y="92"/>
                  </a:cubicBezTo>
                  <a:cubicBezTo>
                    <a:pt x="20" y="92"/>
                    <a:pt x="13" y="89"/>
                    <a:pt x="8" y="83"/>
                  </a:cubicBezTo>
                  <a:cubicBezTo>
                    <a:pt x="8" y="124"/>
                    <a:pt x="8" y="124"/>
                    <a:pt x="8" y="124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10" y="72"/>
                    <a:pt x="10" y="72"/>
                    <a:pt x="10" y="72"/>
                  </a:cubicBezTo>
                  <a:cubicBezTo>
                    <a:pt x="11" y="74"/>
                    <a:pt x="11" y="74"/>
                    <a:pt x="11" y="74"/>
                  </a:cubicBezTo>
                  <a:cubicBezTo>
                    <a:pt x="15" y="80"/>
                    <a:pt x="21" y="84"/>
                    <a:pt x="28" y="84"/>
                  </a:cubicBezTo>
                  <a:cubicBezTo>
                    <a:pt x="39" y="84"/>
                    <a:pt x="48" y="75"/>
                    <a:pt x="48" y="64"/>
                  </a:cubicBezTo>
                  <a:cubicBezTo>
                    <a:pt x="48" y="53"/>
                    <a:pt x="39" y="44"/>
                    <a:pt x="28" y="44"/>
                  </a:cubicBezTo>
                  <a:cubicBezTo>
                    <a:pt x="21" y="44"/>
                    <a:pt x="15" y="48"/>
                    <a:pt x="11" y="54"/>
                  </a:cubicBezTo>
                  <a:cubicBezTo>
                    <a:pt x="10" y="56"/>
                    <a:pt x="10" y="56"/>
                    <a:pt x="1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17" y="0"/>
                    <a:pt x="124" y="7"/>
                    <a:pt x="124" y="16"/>
                  </a:cubicBezTo>
                  <a:lnTo>
                    <a:pt x="124" y="1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Rectangle 48"/>
            <p:cNvSpPr>
              <a:spLocks noChangeArrowheads="1"/>
            </p:cNvSpPr>
            <p:nvPr/>
          </p:nvSpPr>
          <p:spPr bwMode="auto">
            <a:xfrm>
              <a:off x="1196975" y="1014413"/>
              <a:ext cx="25400" cy="254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Rectangle 49"/>
            <p:cNvSpPr>
              <a:spLocks noChangeArrowheads="1"/>
            </p:cNvSpPr>
            <p:nvPr/>
          </p:nvSpPr>
          <p:spPr bwMode="auto">
            <a:xfrm>
              <a:off x="1143000" y="1014413"/>
              <a:ext cx="26987" cy="254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Rectangle 50"/>
            <p:cNvSpPr>
              <a:spLocks noChangeArrowheads="1"/>
            </p:cNvSpPr>
            <p:nvPr/>
          </p:nvSpPr>
          <p:spPr bwMode="auto">
            <a:xfrm>
              <a:off x="1089025" y="1014413"/>
              <a:ext cx="26987" cy="254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Rectangle 51"/>
            <p:cNvSpPr>
              <a:spLocks noChangeArrowheads="1"/>
            </p:cNvSpPr>
            <p:nvPr/>
          </p:nvSpPr>
          <p:spPr bwMode="auto">
            <a:xfrm>
              <a:off x="1357313" y="1736726"/>
              <a:ext cx="26987" cy="2698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Rectangle 52"/>
            <p:cNvSpPr>
              <a:spLocks noChangeArrowheads="1"/>
            </p:cNvSpPr>
            <p:nvPr/>
          </p:nvSpPr>
          <p:spPr bwMode="auto">
            <a:xfrm>
              <a:off x="1303338" y="1736726"/>
              <a:ext cx="26987" cy="2698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Rectangle 53"/>
            <p:cNvSpPr>
              <a:spLocks noChangeArrowheads="1"/>
            </p:cNvSpPr>
            <p:nvPr/>
          </p:nvSpPr>
          <p:spPr bwMode="auto">
            <a:xfrm>
              <a:off x="1249363" y="1736726"/>
              <a:ext cx="26987" cy="2698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Rectangle 54"/>
            <p:cNvSpPr>
              <a:spLocks noChangeArrowheads="1"/>
            </p:cNvSpPr>
            <p:nvPr/>
          </p:nvSpPr>
          <p:spPr bwMode="auto">
            <a:xfrm>
              <a:off x="862013" y="1401763"/>
              <a:ext cx="26987" cy="2698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Rectangle 55"/>
            <p:cNvSpPr>
              <a:spLocks noChangeArrowheads="1"/>
            </p:cNvSpPr>
            <p:nvPr/>
          </p:nvSpPr>
          <p:spPr bwMode="auto">
            <a:xfrm>
              <a:off x="862013" y="1455738"/>
              <a:ext cx="26987" cy="2698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Rectangle 56"/>
            <p:cNvSpPr>
              <a:spLocks noChangeArrowheads="1"/>
            </p:cNvSpPr>
            <p:nvPr/>
          </p:nvSpPr>
          <p:spPr bwMode="auto">
            <a:xfrm>
              <a:off x="862013" y="1509713"/>
              <a:ext cx="26987" cy="254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Rectangle 57"/>
            <p:cNvSpPr>
              <a:spLocks noChangeArrowheads="1"/>
            </p:cNvSpPr>
            <p:nvPr/>
          </p:nvSpPr>
          <p:spPr bwMode="auto">
            <a:xfrm>
              <a:off x="1584325" y="1241426"/>
              <a:ext cx="26987" cy="2698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Rectangle 58"/>
            <p:cNvSpPr>
              <a:spLocks noChangeArrowheads="1"/>
            </p:cNvSpPr>
            <p:nvPr/>
          </p:nvSpPr>
          <p:spPr bwMode="auto">
            <a:xfrm>
              <a:off x="1584325" y="1295401"/>
              <a:ext cx="26987" cy="2698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Rectangle 59"/>
            <p:cNvSpPr>
              <a:spLocks noChangeArrowheads="1"/>
            </p:cNvSpPr>
            <p:nvPr/>
          </p:nvSpPr>
          <p:spPr bwMode="auto">
            <a:xfrm>
              <a:off x="1584325" y="1347788"/>
              <a:ext cx="26987" cy="2698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236130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FF74A83-394A-E64F-B26C-8B288BF61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3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A82CD7D-4CAA-8549-9570-09EEBC035E1A}"/>
              </a:ext>
            </a:extLst>
          </p:cNvPr>
          <p:cNvSpPr txBox="1"/>
          <p:nvPr/>
        </p:nvSpPr>
        <p:spPr>
          <a:xfrm>
            <a:off x="3365627" y="497315"/>
            <a:ext cx="26730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Программа развития сотрудников НИУ ВШЭ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357880" y="1431457"/>
            <a:ext cx="10651939" cy="46166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b="1" dirty="0"/>
              <a:t>Целевая аудитория 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965474" y="2168773"/>
            <a:ext cx="10002879" cy="3508653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pPr>
              <a:spcBef>
                <a:spcPts val="1800"/>
              </a:spcBef>
            </a:pPr>
            <a:r>
              <a:rPr lang="ru-RU" sz="1800" dirty="0"/>
              <a:t>Административные сотрудники как Центрального аппарата, так и подразделений (факультеты, институты, школы, научные подразделения): 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Недавно назначенные руководители среднего звена 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Административные сотрудники, обладающие сильным кадровым потенциалом и заинтересованные строить свою управленческую карьеру в Вышке 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Административные руководители среднего звена, которым надо «прокачать» управленческие компетенции 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Административные руководители среднего звена в кампусах (</a:t>
            </a:r>
            <a:r>
              <a:rPr lang="ru-RU" sz="1800" i="1" dirty="0"/>
              <a:t>после проведения пилотного проекта в Московском кампусе</a:t>
            </a:r>
            <a:r>
              <a:rPr lang="ru-RU" sz="1800" dirty="0"/>
              <a:t>)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3C6B29-476F-6646-923B-C98C53DA038F}"/>
              </a:ext>
            </a:extLst>
          </p:cNvPr>
          <p:cNvSpPr txBox="1"/>
          <p:nvPr/>
        </p:nvSpPr>
        <p:spPr>
          <a:xfrm>
            <a:off x="6158118" y="497315"/>
            <a:ext cx="40582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Целевая аудитория</a:t>
            </a:r>
          </a:p>
        </p:txBody>
      </p:sp>
    </p:spTree>
    <p:extLst>
      <p:ext uri="{BB962C8B-B14F-4D97-AF65-F5344CB8AC3E}">
        <p14:creationId xmlns:p14="http://schemas.microsoft.com/office/powerpoint/2010/main" val="1779357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FF74A83-394A-E64F-B26C-8B288BF61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4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A82CD7D-4CAA-8549-9570-09EEBC035E1A}"/>
              </a:ext>
            </a:extLst>
          </p:cNvPr>
          <p:cNvSpPr txBox="1"/>
          <p:nvPr/>
        </p:nvSpPr>
        <p:spPr>
          <a:xfrm>
            <a:off x="3365627" y="497315"/>
            <a:ext cx="26730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Программа развития сотрудников НИУ ВШЭ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357880" y="1431457"/>
            <a:ext cx="10651939" cy="46166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b="1" dirty="0"/>
              <a:t>Что участник программы получает на выходе? 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965475" y="2168381"/>
            <a:ext cx="10162198" cy="326243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Знания, навыки и компетенции, необходимые для успешной работы операционным руководителем среднего звена 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Обратную связь по результатам оценки и прохождения программы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Дополнительные карьерные возможности 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Приоритетное рассмотрение профиля участника программы при заполнении вакантных позиций, в том числе в других кампусах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Возможность построить новые карьерные траектории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3C6B29-476F-6646-923B-C98C53DA038F}"/>
              </a:ext>
            </a:extLst>
          </p:cNvPr>
          <p:cNvSpPr txBox="1"/>
          <p:nvPr/>
        </p:nvSpPr>
        <p:spPr>
          <a:xfrm>
            <a:off x="6158118" y="497315"/>
            <a:ext cx="40582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Ожидаемые результаты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1972455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FF74A83-394A-E64F-B26C-8B288BF61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5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A82CD7D-4CAA-8549-9570-09EEBC035E1A}"/>
              </a:ext>
            </a:extLst>
          </p:cNvPr>
          <p:cNvSpPr txBox="1"/>
          <p:nvPr/>
        </p:nvSpPr>
        <p:spPr>
          <a:xfrm>
            <a:off x="3365627" y="497315"/>
            <a:ext cx="26730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Программа развития сотрудников НИУ ВШЭ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357881" y="1676386"/>
            <a:ext cx="8146982" cy="46166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b="1" dirty="0"/>
              <a:t>Требования к кандидатам на участие в программе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3C6B29-476F-6646-923B-C98C53DA038F}"/>
              </a:ext>
            </a:extLst>
          </p:cNvPr>
          <p:cNvSpPr txBox="1"/>
          <p:nvPr/>
        </p:nvSpPr>
        <p:spPr>
          <a:xfrm>
            <a:off x="6158118" y="497315"/>
            <a:ext cx="40582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Требования к кандидатам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2787445" y="2550989"/>
            <a:ext cx="8222375" cy="209288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Стаж работы в НИУ ВШЭ не менее 1 года;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Общий стаж работы не менее 3 лет;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Наличие высшего образования;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Рекомендации от текущего руководителя к участию в программе;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800" dirty="0"/>
              <a:t>Мотивация самого человека и ответственное отношение к программе </a:t>
            </a:r>
          </a:p>
        </p:txBody>
      </p:sp>
      <p:grpSp>
        <p:nvGrpSpPr>
          <p:cNvPr id="13" name="Group 562"/>
          <p:cNvGrpSpPr/>
          <p:nvPr/>
        </p:nvGrpSpPr>
        <p:grpSpPr>
          <a:xfrm>
            <a:off x="831169" y="2804413"/>
            <a:ext cx="1208362" cy="1521072"/>
            <a:chOff x="2365375" y="3752850"/>
            <a:chExt cx="727075" cy="895351"/>
          </a:xfrm>
          <a:solidFill>
            <a:srgbClr val="002060"/>
          </a:solidFill>
        </p:grpSpPr>
        <p:sp>
          <p:nvSpPr>
            <p:cNvPr id="15" name="Rectangle 5"/>
            <p:cNvSpPr>
              <a:spLocks noChangeArrowheads="1"/>
            </p:cNvSpPr>
            <p:nvPr/>
          </p:nvSpPr>
          <p:spPr bwMode="auto">
            <a:xfrm>
              <a:off x="2644775" y="4522788"/>
              <a:ext cx="26988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2784475" y="4522788"/>
              <a:ext cx="26988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7"/>
            <p:cNvSpPr>
              <a:spLocks/>
            </p:cNvSpPr>
            <p:nvPr/>
          </p:nvSpPr>
          <p:spPr bwMode="auto">
            <a:xfrm>
              <a:off x="2601913" y="4452938"/>
              <a:ext cx="252413" cy="84138"/>
            </a:xfrm>
            <a:custGeom>
              <a:avLst/>
              <a:gdLst>
                <a:gd name="T0" fmla="*/ 64 w 72"/>
                <a:gd name="T1" fmla="*/ 24 h 24"/>
                <a:gd name="T2" fmla="*/ 8 w 72"/>
                <a:gd name="T3" fmla="*/ 24 h 24"/>
                <a:gd name="T4" fmla="*/ 0 w 72"/>
                <a:gd name="T5" fmla="*/ 16 h 24"/>
                <a:gd name="T6" fmla="*/ 0 w 72"/>
                <a:gd name="T7" fmla="*/ 0 h 24"/>
                <a:gd name="T8" fmla="*/ 8 w 72"/>
                <a:gd name="T9" fmla="*/ 0 h 24"/>
                <a:gd name="T10" fmla="*/ 8 w 72"/>
                <a:gd name="T11" fmla="*/ 16 h 24"/>
                <a:gd name="T12" fmla="*/ 64 w 72"/>
                <a:gd name="T13" fmla="*/ 16 h 24"/>
                <a:gd name="T14" fmla="*/ 64 w 72"/>
                <a:gd name="T15" fmla="*/ 0 h 24"/>
                <a:gd name="T16" fmla="*/ 72 w 72"/>
                <a:gd name="T17" fmla="*/ 0 h 24"/>
                <a:gd name="T18" fmla="*/ 72 w 72"/>
                <a:gd name="T19" fmla="*/ 16 h 24"/>
                <a:gd name="T20" fmla="*/ 64 w 72"/>
                <a:gd name="T21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" h="24">
                  <a:moveTo>
                    <a:pt x="64" y="24"/>
                  </a:moveTo>
                  <a:cubicBezTo>
                    <a:pt x="8" y="24"/>
                    <a:pt x="8" y="24"/>
                    <a:pt x="8" y="24"/>
                  </a:cubicBezTo>
                  <a:cubicBezTo>
                    <a:pt x="4" y="24"/>
                    <a:pt x="0" y="20"/>
                    <a:pt x="0" y="1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64" y="16"/>
                    <a:pt x="64" y="16"/>
                    <a:pt x="64" y="16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20"/>
                    <a:pt x="68" y="24"/>
                    <a:pt x="64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2365375" y="3752850"/>
              <a:ext cx="727075" cy="727075"/>
            </a:xfrm>
            <a:custGeom>
              <a:avLst/>
              <a:gdLst>
                <a:gd name="T0" fmla="*/ 104 w 208"/>
                <a:gd name="T1" fmla="*/ 208 h 208"/>
                <a:gd name="T2" fmla="*/ 0 w 208"/>
                <a:gd name="T3" fmla="*/ 104 h 208"/>
                <a:gd name="T4" fmla="*/ 104 w 208"/>
                <a:gd name="T5" fmla="*/ 0 h 208"/>
                <a:gd name="T6" fmla="*/ 208 w 208"/>
                <a:gd name="T7" fmla="*/ 104 h 208"/>
                <a:gd name="T8" fmla="*/ 104 w 208"/>
                <a:gd name="T9" fmla="*/ 208 h 208"/>
                <a:gd name="T10" fmla="*/ 104 w 208"/>
                <a:gd name="T11" fmla="*/ 8 h 208"/>
                <a:gd name="T12" fmla="*/ 8 w 208"/>
                <a:gd name="T13" fmla="*/ 104 h 208"/>
                <a:gd name="T14" fmla="*/ 104 w 208"/>
                <a:gd name="T15" fmla="*/ 200 h 208"/>
                <a:gd name="T16" fmla="*/ 200 w 208"/>
                <a:gd name="T17" fmla="*/ 104 h 208"/>
                <a:gd name="T18" fmla="*/ 104 w 208"/>
                <a:gd name="T19" fmla="*/ 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8" h="208">
                  <a:moveTo>
                    <a:pt x="104" y="208"/>
                  </a:moveTo>
                  <a:cubicBezTo>
                    <a:pt x="47" y="208"/>
                    <a:pt x="0" y="161"/>
                    <a:pt x="0" y="104"/>
                  </a:cubicBezTo>
                  <a:cubicBezTo>
                    <a:pt x="0" y="47"/>
                    <a:pt x="47" y="0"/>
                    <a:pt x="104" y="0"/>
                  </a:cubicBezTo>
                  <a:cubicBezTo>
                    <a:pt x="161" y="0"/>
                    <a:pt x="208" y="47"/>
                    <a:pt x="208" y="104"/>
                  </a:cubicBezTo>
                  <a:cubicBezTo>
                    <a:pt x="208" y="161"/>
                    <a:pt x="161" y="208"/>
                    <a:pt x="104" y="208"/>
                  </a:cubicBezTo>
                  <a:close/>
                  <a:moveTo>
                    <a:pt x="104" y="8"/>
                  </a:moveTo>
                  <a:cubicBezTo>
                    <a:pt x="51" y="8"/>
                    <a:pt x="8" y="51"/>
                    <a:pt x="8" y="104"/>
                  </a:cubicBezTo>
                  <a:cubicBezTo>
                    <a:pt x="8" y="157"/>
                    <a:pt x="51" y="200"/>
                    <a:pt x="104" y="200"/>
                  </a:cubicBezTo>
                  <a:cubicBezTo>
                    <a:pt x="157" y="200"/>
                    <a:pt x="200" y="157"/>
                    <a:pt x="200" y="104"/>
                  </a:cubicBezTo>
                  <a:cubicBezTo>
                    <a:pt x="200" y="51"/>
                    <a:pt x="157" y="8"/>
                    <a:pt x="10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9"/>
            <p:cNvSpPr>
              <a:spLocks noEditPoints="1"/>
            </p:cNvSpPr>
            <p:nvPr/>
          </p:nvSpPr>
          <p:spPr bwMode="auto">
            <a:xfrm>
              <a:off x="2644775" y="3949700"/>
              <a:ext cx="166688" cy="195263"/>
            </a:xfrm>
            <a:custGeom>
              <a:avLst/>
              <a:gdLst>
                <a:gd name="T0" fmla="*/ 24 w 48"/>
                <a:gd name="T1" fmla="*/ 56 h 56"/>
                <a:gd name="T2" fmla="*/ 0 w 48"/>
                <a:gd name="T3" fmla="*/ 26 h 56"/>
                <a:gd name="T4" fmla="*/ 24 w 48"/>
                <a:gd name="T5" fmla="*/ 0 h 56"/>
                <a:gd name="T6" fmla="*/ 48 w 48"/>
                <a:gd name="T7" fmla="*/ 26 h 56"/>
                <a:gd name="T8" fmla="*/ 24 w 48"/>
                <a:gd name="T9" fmla="*/ 56 h 56"/>
                <a:gd name="T10" fmla="*/ 24 w 48"/>
                <a:gd name="T11" fmla="*/ 8 h 56"/>
                <a:gd name="T12" fmla="*/ 8 w 48"/>
                <a:gd name="T13" fmla="*/ 26 h 56"/>
                <a:gd name="T14" fmla="*/ 24 w 48"/>
                <a:gd name="T15" fmla="*/ 48 h 56"/>
                <a:gd name="T16" fmla="*/ 40 w 48"/>
                <a:gd name="T17" fmla="*/ 26 h 56"/>
                <a:gd name="T18" fmla="*/ 24 w 48"/>
                <a:gd name="T19" fmla="*/ 8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" h="56">
                  <a:moveTo>
                    <a:pt x="24" y="56"/>
                  </a:moveTo>
                  <a:cubicBezTo>
                    <a:pt x="10" y="56"/>
                    <a:pt x="0" y="43"/>
                    <a:pt x="0" y="26"/>
                  </a:cubicBezTo>
                  <a:cubicBezTo>
                    <a:pt x="0" y="14"/>
                    <a:pt x="3" y="0"/>
                    <a:pt x="24" y="0"/>
                  </a:cubicBezTo>
                  <a:cubicBezTo>
                    <a:pt x="45" y="0"/>
                    <a:pt x="48" y="14"/>
                    <a:pt x="48" y="26"/>
                  </a:cubicBezTo>
                  <a:cubicBezTo>
                    <a:pt x="48" y="43"/>
                    <a:pt x="38" y="56"/>
                    <a:pt x="24" y="56"/>
                  </a:cubicBezTo>
                  <a:close/>
                  <a:moveTo>
                    <a:pt x="24" y="8"/>
                  </a:moveTo>
                  <a:cubicBezTo>
                    <a:pt x="12" y="8"/>
                    <a:pt x="8" y="12"/>
                    <a:pt x="8" y="26"/>
                  </a:cubicBezTo>
                  <a:cubicBezTo>
                    <a:pt x="8" y="37"/>
                    <a:pt x="14" y="48"/>
                    <a:pt x="24" y="48"/>
                  </a:cubicBezTo>
                  <a:cubicBezTo>
                    <a:pt x="34" y="48"/>
                    <a:pt x="40" y="37"/>
                    <a:pt x="40" y="26"/>
                  </a:cubicBezTo>
                  <a:cubicBezTo>
                    <a:pt x="40" y="12"/>
                    <a:pt x="36" y="8"/>
                    <a:pt x="2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10"/>
            <p:cNvSpPr>
              <a:spLocks/>
            </p:cNvSpPr>
            <p:nvPr/>
          </p:nvSpPr>
          <p:spPr bwMode="auto">
            <a:xfrm>
              <a:off x="2574925" y="4106863"/>
              <a:ext cx="306388" cy="150813"/>
            </a:xfrm>
            <a:custGeom>
              <a:avLst/>
              <a:gdLst>
                <a:gd name="T0" fmla="*/ 76 w 88"/>
                <a:gd name="T1" fmla="*/ 43 h 43"/>
                <a:gd name="T2" fmla="*/ 12 w 88"/>
                <a:gd name="T3" fmla="*/ 43 h 43"/>
                <a:gd name="T4" fmla="*/ 0 w 88"/>
                <a:gd name="T5" fmla="*/ 27 h 43"/>
                <a:gd name="T6" fmla="*/ 0 w 88"/>
                <a:gd name="T7" fmla="*/ 17 h 43"/>
                <a:gd name="T8" fmla="*/ 30 w 88"/>
                <a:gd name="T9" fmla="*/ 0 h 43"/>
                <a:gd name="T10" fmla="*/ 34 w 88"/>
                <a:gd name="T11" fmla="*/ 6 h 43"/>
                <a:gd name="T12" fmla="*/ 8 w 88"/>
                <a:gd name="T13" fmla="*/ 21 h 43"/>
                <a:gd name="T14" fmla="*/ 8 w 88"/>
                <a:gd name="T15" fmla="*/ 27 h 43"/>
                <a:gd name="T16" fmla="*/ 12 w 88"/>
                <a:gd name="T17" fmla="*/ 35 h 43"/>
                <a:gd name="T18" fmla="*/ 76 w 88"/>
                <a:gd name="T19" fmla="*/ 35 h 43"/>
                <a:gd name="T20" fmla="*/ 80 w 88"/>
                <a:gd name="T21" fmla="*/ 27 h 43"/>
                <a:gd name="T22" fmla="*/ 80 w 88"/>
                <a:gd name="T23" fmla="*/ 21 h 43"/>
                <a:gd name="T24" fmla="*/ 54 w 88"/>
                <a:gd name="T25" fmla="*/ 6 h 43"/>
                <a:gd name="T26" fmla="*/ 58 w 88"/>
                <a:gd name="T27" fmla="*/ 0 h 43"/>
                <a:gd name="T28" fmla="*/ 88 w 88"/>
                <a:gd name="T29" fmla="*/ 17 h 43"/>
                <a:gd name="T30" fmla="*/ 88 w 88"/>
                <a:gd name="T31" fmla="*/ 27 h 43"/>
                <a:gd name="T32" fmla="*/ 76 w 88"/>
                <a:gd name="T3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43">
                  <a:moveTo>
                    <a:pt x="76" y="43"/>
                  </a:moveTo>
                  <a:cubicBezTo>
                    <a:pt x="12" y="43"/>
                    <a:pt x="12" y="43"/>
                    <a:pt x="12" y="43"/>
                  </a:cubicBezTo>
                  <a:cubicBezTo>
                    <a:pt x="5" y="43"/>
                    <a:pt x="0" y="36"/>
                    <a:pt x="0" y="2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4" y="6"/>
                    <a:pt x="34" y="6"/>
                    <a:pt x="34" y="6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8" y="27"/>
                    <a:pt x="8" y="27"/>
                    <a:pt x="8" y="27"/>
                  </a:cubicBezTo>
                  <a:cubicBezTo>
                    <a:pt x="8" y="32"/>
                    <a:pt x="11" y="35"/>
                    <a:pt x="12" y="35"/>
                  </a:cubicBezTo>
                  <a:cubicBezTo>
                    <a:pt x="76" y="35"/>
                    <a:pt x="76" y="35"/>
                    <a:pt x="76" y="35"/>
                  </a:cubicBezTo>
                  <a:cubicBezTo>
                    <a:pt x="77" y="35"/>
                    <a:pt x="80" y="32"/>
                    <a:pt x="80" y="27"/>
                  </a:cubicBezTo>
                  <a:cubicBezTo>
                    <a:pt x="80" y="21"/>
                    <a:pt x="80" y="21"/>
                    <a:pt x="80" y="21"/>
                  </a:cubicBezTo>
                  <a:cubicBezTo>
                    <a:pt x="54" y="6"/>
                    <a:pt x="54" y="6"/>
                    <a:pt x="54" y="6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88" y="17"/>
                    <a:pt x="88" y="17"/>
                    <a:pt x="88" y="17"/>
                  </a:cubicBezTo>
                  <a:cubicBezTo>
                    <a:pt x="88" y="27"/>
                    <a:pt x="88" y="27"/>
                    <a:pt x="88" y="27"/>
                  </a:cubicBezTo>
                  <a:cubicBezTo>
                    <a:pt x="88" y="36"/>
                    <a:pt x="83" y="43"/>
                    <a:pt x="76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Rectangle 11"/>
            <p:cNvSpPr>
              <a:spLocks noChangeArrowheads="1"/>
            </p:cNvSpPr>
            <p:nvPr/>
          </p:nvSpPr>
          <p:spPr bwMode="auto">
            <a:xfrm>
              <a:off x="2714625" y="4564063"/>
              <a:ext cx="26988" cy="84138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12"/>
            <p:cNvSpPr>
              <a:spLocks noEditPoints="1"/>
            </p:cNvSpPr>
            <p:nvPr/>
          </p:nvSpPr>
          <p:spPr bwMode="auto">
            <a:xfrm>
              <a:off x="2420938" y="3810000"/>
              <a:ext cx="614363" cy="614363"/>
            </a:xfrm>
            <a:custGeom>
              <a:avLst/>
              <a:gdLst>
                <a:gd name="T0" fmla="*/ 88 w 176"/>
                <a:gd name="T1" fmla="*/ 176 h 176"/>
                <a:gd name="T2" fmla="*/ 0 w 176"/>
                <a:gd name="T3" fmla="*/ 88 h 176"/>
                <a:gd name="T4" fmla="*/ 88 w 176"/>
                <a:gd name="T5" fmla="*/ 0 h 176"/>
                <a:gd name="T6" fmla="*/ 176 w 176"/>
                <a:gd name="T7" fmla="*/ 88 h 176"/>
                <a:gd name="T8" fmla="*/ 88 w 176"/>
                <a:gd name="T9" fmla="*/ 176 h 176"/>
                <a:gd name="T10" fmla="*/ 88 w 176"/>
                <a:gd name="T11" fmla="*/ 8 h 176"/>
                <a:gd name="T12" fmla="*/ 8 w 176"/>
                <a:gd name="T13" fmla="*/ 88 h 176"/>
                <a:gd name="T14" fmla="*/ 88 w 176"/>
                <a:gd name="T15" fmla="*/ 168 h 176"/>
                <a:gd name="T16" fmla="*/ 168 w 176"/>
                <a:gd name="T17" fmla="*/ 88 h 176"/>
                <a:gd name="T18" fmla="*/ 88 w 176"/>
                <a:gd name="T19" fmla="*/ 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6" h="176">
                  <a:moveTo>
                    <a:pt x="88" y="176"/>
                  </a:moveTo>
                  <a:cubicBezTo>
                    <a:pt x="39" y="176"/>
                    <a:pt x="0" y="137"/>
                    <a:pt x="0" y="88"/>
                  </a:cubicBezTo>
                  <a:cubicBezTo>
                    <a:pt x="0" y="39"/>
                    <a:pt x="39" y="0"/>
                    <a:pt x="88" y="0"/>
                  </a:cubicBezTo>
                  <a:cubicBezTo>
                    <a:pt x="137" y="0"/>
                    <a:pt x="176" y="39"/>
                    <a:pt x="176" y="88"/>
                  </a:cubicBezTo>
                  <a:cubicBezTo>
                    <a:pt x="176" y="137"/>
                    <a:pt x="137" y="176"/>
                    <a:pt x="88" y="176"/>
                  </a:cubicBezTo>
                  <a:close/>
                  <a:moveTo>
                    <a:pt x="88" y="8"/>
                  </a:moveTo>
                  <a:cubicBezTo>
                    <a:pt x="44" y="8"/>
                    <a:pt x="8" y="44"/>
                    <a:pt x="8" y="88"/>
                  </a:cubicBezTo>
                  <a:cubicBezTo>
                    <a:pt x="8" y="132"/>
                    <a:pt x="44" y="168"/>
                    <a:pt x="88" y="168"/>
                  </a:cubicBezTo>
                  <a:cubicBezTo>
                    <a:pt x="132" y="168"/>
                    <a:pt x="168" y="132"/>
                    <a:pt x="168" y="88"/>
                  </a:cubicBezTo>
                  <a:cubicBezTo>
                    <a:pt x="168" y="44"/>
                    <a:pt x="132" y="8"/>
                    <a:pt x="8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13"/>
            <p:cNvSpPr>
              <a:spLocks/>
            </p:cNvSpPr>
            <p:nvPr/>
          </p:nvSpPr>
          <p:spPr bwMode="auto">
            <a:xfrm>
              <a:off x="2490788" y="3879850"/>
              <a:ext cx="238125" cy="236538"/>
            </a:xfrm>
            <a:custGeom>
              <a:avLst/>
              <a:gdLst>
                <a:gd name="T0" fmla="*/ 8 w 68"/>
                <a:gd name="T1" fmla="*/ 68 h 68"/>
                <a:gd name="T2" fmla="*/ 0 w 68"/>
                <a:gd name="T3" fmla="*/ 68 h 68"/>
                <a:gd name="T4" fmla="*/ 68 w 68"/>
                <a:gd name="T5" fmla="*/ 0 h 68"/>
                <a:gd name="T6" fmla="*/ 68 w 68"/>
                <a:gd name="T7" fmla="*/ 8 h 68"/>
                <a:gd name="T8" fmla="*/ 8 w 68"/>
                <a:gd name="T9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68">
                  <a:moveTo>
                    <a:pt x="8" y="68"/>
                  </a:moveTo>
                  <a:cubicBezTo>
                    <a:pt x="0" y="68"/>
                    <a:pt x="0" y="68"/>
                    <a:pt x="0" y="68"/>
                  </a:cubicBezTo>
                  <a:cubicBezTo>
                    <a:pt x="0" y="31"/>
                    <a:pt x="31" y="0"/>
                    <a:pt x="68" y="0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35" y="8"/>
                    <a:pt x="8" y="35"/>
                    <a:pt x="8" y="6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653203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FF74A83-394A-E64F-B26C-8B288BF61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6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A82CD7D-4CAA-8549-9570-09EEBC035E1A}"/>
              </a:ext>
            </a:extLst>
          </p:cNvPr>
          <p:cNvSpPr txBox="1"/>
          <p:nvPr/>
        </p:nvSpPr>
        <p:spPr>
          <a:xfrm>
            <a:off x="3365627" y="497315"/>
            <a:ext cx="26730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Программа развития сотрудников НИУ ВШЭ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3C6B29-476F-6646-923B-C98C53DA038F}"/>
              </a:ext>
            </a:extLst>
          </p:cNvPr>
          <p:cNvSpPr txBox="1"/>
          <p:nvPr/>
        </p:nvSpPr>
        <p:spPr>
          <a:xfrm>
            <a:off x="6158118" y="497315"/>
            <a:ext cx="40582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Развиваемые компетенции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3310" y="1880727"/>
            <a:ext cx="10638034" cy="497374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064" y="1060862"/>
            <a:ext cx="8277225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271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FF74A83-394A-E64F-B26C-8B288BF61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7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A82CD7D-4CAA-8549-9570-09EEBC035E1A}"/>
              </a:ext>
            </a:extLst>
          </p:cNvPr>
          <p:cNvSpPr txBox="1"/>
          <p:nvPr/>
        </p:nvSpPr>
        <p:spPr>
          <a:xfrm>
            <a:off x="3365627" y="497315"/>
            <a:ext cx="26730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Программа развития сотрудников НИУ ВШЭ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3C6B29-476F-6646-923B-C98C53DA038F}"/>
              </a:ext>
            </a:extLst>
          </p:cNvPr>
          <p:cNvSpPr txBox="1"/>
          <p:nvPr/>
        </p:nvSpPr>
        <p:spPr>
          <a:xfrm>
            <a:off x="6158118" y="497315"/>
            <a:ext cx="40582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Компетенции. Индикаторы поведения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337" y="1540867"/>
            <a:ext cx="11181222" cy="531713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9244" y="993933"/>
            <a:ext cx="808672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176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ятиугольник 29"/>
          <p:cNvSpPr/>
          <p:nvPr/>
        </p:nvSpPr>
        <p:spPr>
          <a:xfrm>
            <a:off x="5430646" y="6090548"/>
            <a:ext cx="5689638" cy="678426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5501146" y="6090548"/>
            <a:ext cx="5508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b="1" dirty="0"/>
              <a:t>7. Окончание обучения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/>
              <a:t>Удостоверение о повышении квалификации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/>
              <a:t>Включение в базу кандидатов для замещения управленческих позиций</a:t>
            </a:r>
            <a:endParaRPr lang="ru-RU" dirty="0"/>
          </a:p>
        </p:txBody>
      </p:sp>
      <p:sp>
        <p:nvSpPr>
          <p:cNvPr id="16" name="Пятиугольник 15"/>
          <p:cNvSpPr/>
          <p:nvPr/>
        </p:nvSpPr>
        <p:spPr>
          <a:xfrm>
            <a:off x="1350259" y="2312480"/>
            <a:ext cx="5035793" cy="67842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420759" y="2312480"/>
            <a:ext cx="4965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b="1" dirty="0"/>
              <a:t>2. Прохождение предварительной оценки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/>
              <a:t>Проведение оценочных мероприятий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/>
              <a:t>Обратная связь сотруднику и его руководителю 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FF74A83-394A-E64F-B26C-8B288BF61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8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A82CD7D-4CAA-8549-9570-09EEBC035E1A}"/>
              </a:ext>
            </a:extLst>
          </p:cNvPr>
          <p:cNvSpPr txBox="1"/>
          <p:nvPr/>
        </p:nvSpPr>
        <p:spPr>
          <a:xfrm>
            <a:off x="3365627" y="497315"/>
            <a:ext cx="26730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Программа развития сотрудников НИУ ВШЭ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357881" y="997965"/>
            <a:ext cx="8146982" cy="46166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b="1" dirty="0"/>
              <a:t>Основные этапы программы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3C6B29-476F-6646-923B-C98C53DA038F}"/>
              </a:ext>
            </a:extLst>
          </p:cNvPr>
          <p:cNvSpPr txBox="1"/>
          <p:nvPr/>
        </p:nvSpPr>
        <p:spPr>
          <a:xfrm>
            <a:off x="6158118" y="497315"/>
            <a:ext cx="40582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Этапы  программы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3511E4-F3FD-6545-8286-DAFF492A6BA9}"/>
              </a:ext>
            </a:extLst>
          </p:cNvPr>
          <p:cNvSpPr txBox="1"/>
          <p:nvPr/>
        </p:nvSpPr>
        <p:spPr>
          <a:xfrm>
            <a:off x="8302624" y="1459630"/>
            <a:ext cx="3739272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E2D69"/>
                </a:solidFill>
              </a:rPr>
              <a:t>Оценочные мероприятия этапа 2:</a:t>
            </a:r>
          </a:p>
          <a:p>
            <a:endParaRPr lang="ru-RU" sz="1600" b="1" dirty="0">
              <a:solidFill>
                <a:srgbClr val="0E2D69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E2D69"/>
                </a:solidFill>
              </a:rPr>
              <a:t>Тесты способностей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E2D69"/>
                </a:solidFill>
              </a:rPr>
              <a:t>Личностные опросники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E2D69"/>
                </a:solidFill>
              </a:rPr>
              <a:t>Индивидуальные интервью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E2D69"/>
                </a:solidFill>
              </a:rPr>
              <a:t>Решение </a:t>
            </a:r>
            <a:r>
              <a:rPr lang="ru-RU" sz="1600" dirty="0">
                <a:solidFill>
                  <a:srgbClr val="0E2D69"/>
                </a:solidFill>
              </a:rPr>
              <a:t>индивидуального бизнес-кейса</a:t>
            </a:r>
          </a:p>
        </p:txBody>
      </p:sp>
      <p:sp>
        <p:nvSpPr>
          <p:cNvPr id="3" name="Нашивка 2">
            <a:extLst>
              <a:ext uri="{FF2B5EF4-FFF2-40B4-BE49-F238E27FC236}">
                <a16:creationId xmlns:a16="http://schemas.microsoft.com/office/drawing/2014/main" id="{736CF163-F5ED-294E-A9F3-79DFB124FC26}"/>
              </a:ext>
            </a:extLst>
          </p:cNvPr>
          <p:cNvSpPr/>
          <p:nvPr/>
        </p:nvSpPr>
        <p:spPr>
          <a:xfrm>
            <a:off x="7821272" y="1478203"/>
            <a:ext cx="400052" cy="344295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534185" y="1563333"/>
            <a:ext cx="4896461" cy="67842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04686" y="1563333"/>
            <a:ext cx="3451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b="1" dirty="0"/>
              <a:t>1. Заявка на участие программе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/>
              <a:t>Мотивационное письмо сотрудника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/>
              <a:t>Характеристика от руководителя </a:t>
            </a:r>
          </a:p>
        </p:txBody>
      </p:sp>
      <p:sp>
        <p:nvSpPr>
          <p:cNvPr id="19" name="Пятиугольник 18"/>
          <p:cNvSpPr/>
          <p:nvPr/>
        </p:nvSpPr>
        <p:spPr>
          <a:xfrm>
            <a:off x="2156501" y="3073776"/>
            <a:ext cx="5158696" cy="67842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227002" y="3073776"/>
            <a:ext cx="3811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b="1" dirty="0"/>
              <a:t>3. Дополнительные мероприятия ДО старта обучения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/>
              <a:t>Заключение ДС к трудовому договору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/>
              <a:t>Подготовка индивидуального плана развития</a:t>
            </a:r>
          </a:p>
        </p:txBody>
      </p:sp>
      <p:sp>
        <p:nvSpPr>
          <p:cNvPr id="23" name="Пятиугольник 22"/>
          <p:cNvSpPr/>
          <p:nvPr/>
        </p:nvSpPr>
        <p:spPr>
          <a:xfrm>
            <a:off x="2982410" y="3835540"/>
            <a:ext cx="5123217" cy="67842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052911" y="3835540"/>
            <a:ext cx="3451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b="1" dirty="0"/>
              <a:t>4. Прохождение обучения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/>
              <a:t>Длительность обучения – до 1 года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/>
              <a:t>Программа из нескольких модулей</a:t>
            </a:r>
          </a:p>
        </p:txBody>
      </p:sp>
      <p:sp>
        <p:nvSpPr>
          <p:cNvPr id="25" name="Пятиугольник 24"/>
          <p:cNvSpPr/>
          <p:nvPr/>
        </p:nvSpPr>
        <p:spPr>
          <a:xfrm>
            <a:off x="3793573" y="4588175"/>
            <a:ext cx="5158697" cy="67842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3864074" y="4588175"/>
            <a:ext cx="5158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b="1" dirty="0"/>
              <a:t>5</a:t>
            </a:r>
            <a:r>
              <a:rPr lang="ru-RU" sz="1200" b="1" dirty="0" smtClean="0"/>
              <a:t>. Наставничество</a:t>
            </a:r>
            <a:endParaRPr lang="ru-RU" sz="1200" b="1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/>
              <a:t>Выбор наставника из числа действующих руководителей в Вышке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/>
              <a:t>Прохождение регулярных сессий с наставником</a:t>
            </a:r>
            <a:endParaRPr lang="ru-RU" sz="1200" dirty="0"/>
          </a:p>
        </p:txBody>
      </p:sp>
      <p:sp>
        <p:nvSpPr>
          <p:cNvPr id="28" name="Пятиугольник 27"/>
          <p:cNvSpPr/>
          <p:nvPr/>
        </p:nvSpPr>
        <p:spPr>
          <a:xfrm>
            <a:off x="4584003" y="5340810"/>
            <a:ext cx="5090939" cy="67842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4654504" y="5340810"/>
            <a:ext cx="4896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b="1" dirty="0"/>
              <a:t>6. </a:t>
            </a:r>
            <a:r>
              <a:rPr lang="ru-RU" sz="1200" b="1" dirty="0" smtClean="0"/>
              <a:t>Выпускной экзамен</a:t>
            </a:r>
            <a:endParaRPr lang="ru-RU" sz="1200" b="1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 smtClean="0"/>
              <a:t>Подготовка презентации по решению актуальной проблемы </a:t>
            </a:r>
            <a:endParaRPr lang="ru-RU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dirty="0" smtClean="0"/>
              <a:t>Представление результатов и защита своего проекта  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585450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FF74A83-394A-E64F-B26C-8B288BF61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08E74D-9D70-3B41-9778-E6E8B05CDF2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B3484F-8C76-694C-8CD1-F1F8262BD87E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71D10A-0DDC-9847-BD1B-712A3C9F3055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E64125C-F6DE-1F4A-A554-9F1C35EAFB8C}"/>
              </a:ext>
            </a:extLst>
          </p:cNvPr>
          <p:cNvSpPr txBox="1"/>
          <p:nvPr/>
        </p:nvSpPr>
        <p:spPr>
          <a:xfrm>
            <a:off x="10337843" y="497315"/>
            <a:ext cx="671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9</a:t>
            </a:fld>
            <a:endParaRPr lang="ru-RU" sz="200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E2D9CC-0CF4-324B-BFF1-AC830802DEE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A82CD7D-4CAA-8549-9570-09EEBC035E1A}"/>
              </a:ext>
            </a:extLst>
          </p:cNvPr>
          <p:cNvSpPr txBox="1"/>
          <p:nvPr/>
        </p:nvSpPr>
        <p:spPr>
          <a:xfrm>
            <a:off x="3365627" y="497315"/>
            <a:ext cx="26730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Программа развития сотрудников НИУ ВШЭ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357880" y="1255385"/>
            <a:ext cx="11035333" cy="46166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pPr algn="ctr"/>
            <a:r>
              <a:rPr lang="ru-RU" b="1" dirty="0"/>
              <a:t>Модули обучающей программы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431475" y="1785936"/>
            <a:ext cx="11112825" cy="400109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1" dirty="0"/>
              <a:t>Основная программа тренингов</a:t>
            </a:r>
          </a:p>
          <a:p>
            <a:pPr marL="628650" lvl="2" indent="-3619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</a:rPr>
              <a:t>Мастерская руководителя </a:t>
            </a:r>
          </a:p>
          <a:p>
            <a:pPr marL="628650" lvl="2" indent="-3619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</a:rPr>
              <a:t>Бизнес-коммуникация и эмоциональный интеллект</a:t>
            </a:r>
            <a:endParaRPr lang="en-US" dirty="0">
              <a:solidFill>
                <a:srgbClr val="002060"/>
              </a:solidFill>
            </a:endParaRPr>
          </a:p>
          <a:p>
            <a:pPr marL="628650" lvl="2" indent="-3619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</a:rPr>
              <a:t>Личная эффективность</a:t>
            </a:r>
          </a:p>
          <a:p>
            <a:pPr marL="628650" lvl="2" indent="-3619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dirty="0" err="1">
                <a:solidFill>
                  <a:srgbClr val="002060"/>
                </a:solidFill>
              </a:rPr>
              <a:t>Питчинг</a:t>
            </a:r>
            <a:r>
              <a:rPr lang="ru-RU" dirty="0">
                <a:solidFill>
                  <a:srgbClr val="002060"/>
                </a:solidFill>
              </a:rPr>
              <a:t> проектов</a:t>
            </a:r>
          </a:p>
          <a:p>
            <a:pPr marL="628650" lvl="2" indent="-3619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Навыки презентации </a:t>
            </a:r>
          </a:p>
          <a:p>
            <a:pPr marL="628650" lvl="2" indent="-3619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Управление </a:t>
            </a:r>
            <a:r>
              <a:rPr lang="ru-RU" dirty="0">
                <a:solidFill>
                  <a:srgbClr val="002060"/>
                </a:solidFill>
              </a:rPr>
              <a:t>проектами и проектными командами</a:t>
            </a:r>
          </a:p>
          <a:p>
            <a:pPr marL="628650" lvl="2" indent="-3619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</a:rPr>
              <a:t>Управление изменениями </a:t>
            </a:r>
            <a:endParaRPr lang="ru-RU" dirty="0" smtClean="0">
              <a:solidFill>
                <a:srgbClr val="002060"/>
              </a:solidFill>
            </a:endParaRPr>
          </a:p>
          <a:p>
            <a:pPr marL="285750" indent="-285750" algn="ctr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ru-RU" sz="1800" b="1" dirty="0" smtClean="0">
                <a:solidFill>
                  <a:srgbClr val="002060"/>
                </a:solidFill>
              </a:rPr>
              <a:t>Итоговое </a:t>
            </a:r>
            <a:r>
              <a:rPr lang="ru-RU" sz="1800" b="1" dirty="0">
                <a:solidFill>
                  <a:srgbClr val="002060"/>
                </a:solidFill>
              </a:rPr>
              <a:t>оценочное мероприятие</a:t>
            </a:r>
          </a:p>
          <a:p>
            <a:pPr marL="1200150" lvl="2" indent="-285750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</a:rPr>
              <a:t>Защита проекта, направленного на улучшение текущих операционных процессов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3C6B29-476F-6646-923B-C98C53DA038F}"/>
              </a:ext>
            </a:extLst>
          </p:cNvPr>
          <p:cNvSpPr txBox="1"/>
          <p:nvPr/>
        </p:nvSpPr>
        <p:spPr>
          <a:xfrm>
            <a:off x="6158118" y="497315"/>
            <a:ext cx="40582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HSE Sans" panose="02000000000000000000" pitchFamily="2" charset="0"/>
              </a:rPr>
              <a:t>Модули программы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35DDFD-CB47-6843-BF4C-2297B2B371BD}"/>
              </a:ext>
            </a:extLst>
          </p:cNvPr>
          <p:cNvSpPr txBox="1"/>
          <p:nvPr/>
        </p:nvSpPr>
        <p:spPr>
          <a:xfrm>
            <a:off x="6903268" y="1888473"/>
            <a:ext cx="4654875" cy="107721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RU"/>
            </a:defPPr>
            <a:lvl1pPr>
              <a:defRPr sz="2400">
                <a:solidFill>
                  <a:srgbClr val="102D69"/>
                </a:solidFill>
                <a:latin typeface="HSE Sans" panose="02000000000000000000" pitchFamily="2" charset="0"/>
              </a:defRPr>
            </a:lvl1pPr>
          </a:lstStyle>
          <a:p>
            <a:pPr marL="285750" indent="-2857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ru-RU" sz="1800" b="1" dirty="0" smtClean="0">
                <a:solidFill>
                  <a:srgbClr val="002060"/>
                </a:solidFill>
              </a:rPr>
              <a:t>Дополнительные семинары</a:t>
            </a:r>
            <a:endParaRPr lang="ru-RU" sz="1800" b="1" dirty="0">
              <a:solidFill>
                <a:srgbClr val="002060"/>
              </a:solidFill>
            </a:endParaRPr>
          </a:p>
          <a:p>
            <a:pPr marL="628650" lvl="2" indent="-3619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</a:rPr>
              <a:t>Основные процессы </a:t>
            </a:r>
            <a:r>
              <a:rPr lang="ru-RU" dirty="0" err="1">
                <a:solidFill>
                  <a:srgbClr val="002060"/>
                </a:solidFill>
              </a:rPr>
              <a:t>бэк</a:t>
            </a:r>
            <a:r>
              <a:rPr lang="ru-RU" dirty="0">
                <a:solidFill>
                  <a:srgbClr val="002060"/>
                </a:solidFill>
              </a:rPr>
              <a:t>-офиса </a:t>
            </a:r>
          </a:p>
          <a:p>
            <a:pPr marL="628650" lvl="2" indent="-3619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2060"/>
                </a:solidFill>
              </a:rPr>
              <a:t>Финансы для </a:t>
            </a:r>
            <a:r>
              <a:rPr lang="ru-RU" dirty="0" err="1" smtClean="0">
                <a:solidFill>
                  <a:srgbClr val="002060"/>
                </a:solidFill>
              </a:rPr>
              <a:t>нефинансистов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530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9C74E6E830D74E9B0FDDB4017A5417" ma:contentTypeVersion="13" ma:contentTypeDescription="Create a new document." ma:contentTypeScope="" ma:versionID="163ea1e46d1ef2e7d3e2669fd3a78f5e">
  <xsd:schema xmlns:xsd="http://www.w3.org/2001/XMLSchema" xmlns:xs="http://www.w3.org/2001/XMLSchema" xmlns:p="http://schemas.microsoft.com/office/2006/metadata/properties" xmlns:ns2="9875bd71-cde8-496c-a136-433f55d5e6d0" xmlns:ns3="e96afe77-3acb-4328-97fc-408e1bde3ecd" targetNamespace="http://schemas.microsoft.com/office/2006/metadata/properties" ma:root="true" ma:fieldsID="83a6ac8df01c04b261c31c48caeaf0ed" ns2:_="" ns3:_="">
    <xsd:import namespace="9875bd71-cde8-496c-a136-433f55d5e6d0"/>
    <xsd:import namespace="e96afe77-3acb-4328-97fc-408e1bde3e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5bd71-cde8-496c-a136-433f55d5e6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afe77-3acb-4328-97fc-408e1bde3ec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4386AA-1848-4C75-B336-1053927CB0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D272EA-4D43-45C0-9703-56225E78CA7C}">
  <ds:schemaRefs>
    <ds:schemaRef ds:uri="9875bd71-cde8-496c-a136-433f55d5e6d0"/>
    <ds:schemaRef ds:uri="e96afe77-3acb-4328-97fc-408e1bde3e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33DAF31-D8A6-49A0-9A5D-8B2EA5B1C511}">
  <ds:schemaRefs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e96afe77-3acb-4328-97fc-408e1bde3ecd"/>
    <ds:schemaRef ds:uri="9875bd71-cde8-496c-a136-433f55d5e6d0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39167</TotalTime>
  <Words>565</Words>
  <Application>Microsoft Office PowerPoint</Application>
  <PresentationFormat>Широкоэкранный</PresentationFormat>
  <Paragraphs>112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HSE Sans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Кутьков Юрий Юрьевич</dc:creator>
  <cp:lastModifiedBy>Молодых Елена Анатольевна</cp:lastModifiedBy>
  <cp:revision>340</cp:revision>
  <cp:lastPrinted>2021-11-11T13:08:42Z</cp:lastPrinted>
  <dcterms:created xsi:type="dcterms:W3CDTF">2021-11-11T08:52:47Z</dcterms:created>
  <dcterms:modified xsi:type="dcterms:W3CDTF">2024-01-18T09:52:17Z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0x0101002A9C74E6E830D74E9B0FDDB4017A5417</vt:lpwstr>
  </property>
</Properties>
</file>