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6"/>
  </p:notesMasterIdLst>
  <p:sldIdLst>
    <p:sldId id="257" r:id="rId4"/>
    <p:sldId id="261" r:id="rId5"/>
    <p:sldId id="262" r:id="rId6"/>
    <p:sldId id="263" r:id="rId7"/>
    <p:sldId id="256" r:id="rId8"/>
    <p:sldId id="259" r:id="rId9"/>
    <p:sldId id="258" r:id="rId10"/>
    <p:sldId id="265" r:id="rId11"/>
    <p:sldId id="267" r:id="rId12"/>
    <p:sldId id="266" r:id="rId13"/>
    <p:sldId id="264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76585-5BBF-4ADA-BEF3-BA6A1EBC12C4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B07D6-9A39-45F1-963A-6FE9BBC664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700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Понятие «текст» происходит от латинского </a:t>
            </a:r>
            <a:r>
              <a:rPr lang="en-US" i="1" dirty="0"/>
              <a:t>text</a:t>
            </a:r>
            <a:r>
              <a:rPr lang="ru-RU" i="1" dirty="0"/>
              <a:t>,</a:t>
            </a:r>
            <a:r>
              <a:rPr lang="ru-RU" dirty="0"/>
              <a:t> </a:t>
            </a:r>
            <a:r>
              <a:rPr lang="en-US" i="1" dirty="0" err="1"/>
              <a:t>texo</a:t>
            </a:r>
            <a:r>
              <a:rPr lang="ru-RU" i="1" dirty="0"/>
              <a:t>, </a:t>
            </a:r>
            <a:r>
              <a:rPr lang="ru-RU" dirty="0"/>
              <a:t>которое, в свою очередь, восходит к </a:t>
            </a:r>
            <a:r>
              <a:rPr lang="en-US" i="1" dirty="0"/>
              <a:t>t</a:t>
            </a:r>
            <a:r>
              <a:rPr lang="ru-RU" i="1" baseline="30000" dirty="0"/>
              <a:t>,</a:t>
            </a:r>
            <a:r>
              <a:rPr lang="en-US" i="1" dirty="0" err="1"/>
              <a:t>euk</a:t>
            </a:r>
            <a:r>
              <a:rPr lang="ru-RU" i="1" dirty="0"/>
              <a:t> – </a:t>
            </a:r>
            <a:r>
              <a:rPr lang="ru-RU" dirty="0"/>
              <a:t>«вести», </a:t>
            </a:r>
            <a:r>
              <a:rPr lang="en-US" i="1" dirty="0" err="1"/>
              <a:t>teks</a:t>
            </a:r>
            <a:r>
              <a:rPr lang="ru-RU" i="1" dirty="0"/>
              <a:t> – </a:t>
            </a:r>
            <a:r>
              <a:rPr lang="ru-RU" dirty="0"/>
              <a:t>«изготовлять», </a:t>
            </a:r>
            <a:r>
              <a:rPr lang="en-US" i="1" dirty="0" err="1"/>
              <a:t>teik</a:t>
            </a:r>
            <a:r>
              <a:rPr lang="ru-RU" i="1" dirty="0"/>
              <a:t> – </a:t>
            </a:r>
            <a:r>
              <a:rPr lang="ru-RU" dirty="0"/>
              <a:t>«предначертание». Отсюда следуют смыслы слова «текст» – ткать, строить, сооружать, изготовлять, составлять, слагать, сочинять, вплетать, переплетать, сочетать. Из приведенного глагола образуется ряд значений: сплетение, строение, структура, ткань, связь, связное изложение (Э. Цветков). Выявленные значения помогают дать определение понятию «текст». </a:t>
            </a:r>
          </a:p>
          <a:p>
            <a:r>
              <a:rPr lang="ru-RU" dirty="0"/>
              <a:t>Текст – это внешняя последовательность связно изложенных знаков или образов, имеющая внутреннюю архитектоническую структуру, обладающую смыслом. И внутренняя структура, и смыслы имеют сокровенную, скрытую природу. Декодировка открытия сокрытого в тексте происходит через понимание. Благодаря сокровенной смысловой связи составные разрозненные элементы текста, языковые средства и участники коммуникации скрепляются, связываются в единое целое (ткань).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7F3A-37D0-4509-AE0B-7D59A3DCD5F5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5D87-036D-45C3-8EB3-0C1329D7AC0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D90-364E-4834-9DDC-21C432E68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286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5D87-036D-45C3-8EB3-0C1329D7AC0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D90-364E-4834-9DDC-21C432E68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488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5D87-036D-45C3-8EB3-0C1329D7AC0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D90-364E-4834-9DDC-21C432E68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631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638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076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832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321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209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948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8953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615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5D87-036D-45C3-8EB3-0C1329D7AC0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D90-364E-4834-9DDC-21C432E68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966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223369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902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4924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7120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1658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6211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2887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9554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5166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15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5D87-036D-45C3-8EB3-0C1329D7AC0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D90-364E-4834-9DDC-21C432E68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4335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2289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321081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7901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60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5D87-036D-45C3-8EB3-0C1329D7AC0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D90-364E-4834-9DDC-21C432E68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08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5D87-036D-45C3-8EB3-0C1329D7AC0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D90-364E-4834-9DDC-21C432E68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79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5D87-036D-45C3-8EB3-0C1329D7AC0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D90-364E-4834-9DDC-21C432E68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51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5D87-036D-45C3-8EB3-0C1329D7AC0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D90-364E-4834-9DDC-21C432E68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012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5D87-036D-45C3-8EB3-0C1329D7AC0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D90-364E-4834-9DDC-21C432E68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10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5D87-036D-45C3-8EB3-0C1329D7AC0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1D90-364E-4834-9DDC-21C432E68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10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5D87-036D-45C3-8EB3-0C1329D7AC0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11D90-364E-4834-9DDC-21C432E687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465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14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09.10.2023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srgbClr val="F8F8F8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F8F8F8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29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183880" cy="129614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СИЛА ВОСПИТАНИЯ В СЛОВЕ УЧИТЕЛЯ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3144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 smtClean="0"/>
              <a:t>Красноярский государственный медицинский университет имени профессора В.Ф. </a:t>
            </a:r>
            <a:r>
              <a:rPr lang="ru-RU" sz="1600" b="1" dirty="0" err="1" smtClean="0"/>
              <a:t>Войно-Ясенецкого</a:t>
            </a:r>
            <a:endParaRPr lang="ru-RU" sz="1600" b="1" dirty="0" smtClean="0"/>
          </a:p>
          <a:p>
            <a:pPr marL="0" indent="0" algn="ctr">
              <a:buNone/>
            </a:pPr>
            <a:r>
              <a:rPr lang="ru-RU" sz="1600" b="1" dirty="0" smtClean="0"/>
              <a:t>Кафедра педагогики и психологии с курсом ПО</a:t>
            </a:r>
            <a:endParaRPr lang="ru-RU" sz="1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36096" y="4653136"/>
            <a:ext cx="3024336" cy="12961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Авдеева Е.А.,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докт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филос. наук, зав. каф. педагогики и психологии с курсом ПО,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КрасГМУ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5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ВЫВОДЫ:</a:t>
            </a:r>
          </a:p>
          <a:p>
            <a:pPr marL="0" indent="0">
              <a:buNone/>
            </a:pPr>
            <a:r>
              <a:rPr lang="ru-RU" sz="3600" dirty="0" smtClean="0"/>
              <a:t>1. Природа смыслов  лингвистическая. Они «живут в слове. Но в </a:t>
            </a:r>
            <a:r>
              <a:rPr lang="ru-RU" sz="3600" dirty="0"/>
              <a:t> </a:t>
            </a:r>
            <a:r>
              <a:rPr lang="ru-RU" sz="3600" dirty="0" smtClean="0"/>
              <a:t>не каждом, а в том, который несет в себе образ.</a:t>
            </a:r>
          </a:p>
          <a:p>
            <a:pPr marL="0" indent="0">
              <a:buNone/>
            </a:pPr>
            <a:r>
              <a:rPr lang="ru-RU" sz="3600" dirty="0" smtClean="0"/>
              <a:t>2.Воспитание возникает тогда, когда педагог умеет создать художественный образ и владеет художественной речью.</a:t>
            </a:r>
          </a:p>
          <a:p>
            <a:pPr marL="0" indent="0">
              <a:buNone/>
            </a:pPr>
            <a:endParaRPr lang="ru-RU" sz="3600" dirty="0" smtClean="0"/>
          </a:p>
          <a:p>
            <a:pPr marL="0" indent="0">
              <a:buAutoNum type="arabicPeriod" startAt="2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716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183880" cy="105156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3. Формула воспитания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93354" y="1976264"/>
            <a:ext cx="6552728" cy="3973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Язык</a:t>
            </a:r>
          </a:p>
          <a:p>
            <a:pPr algn="ctr"/>
            <a:endParaRPr lang="ru-RU" sz="36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r>
              <a:rPr lang="ru-RU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Слово</a:t>
            </a:r>
          </a:p>
          <a:p>
            <a:pPr algn="ctr"/>
            <a:endParaRPr lang="ru-RU" sz="36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r>
              <a:rPr lang="ru-RU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Смысл        </a:t>
            </a:r>
          </a:p>
          <a:p>
            <a:pPr algn="ctr"/>
            <a:endParaRPr lang="ru-RU" sz="36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220072" y="275577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Выгнутая влево стрелка 8"/>
          <p:cNvSpPr/>
          <p:nvPr/>
        </p:nvSpPr>
        <p:spPr>
          <a:xfrm>
            <a:off x="3347864" y="2636912"/>
            <a:ext cx="360040" cy="86409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3347864" y="3789040"/>
            <a:ext cx="360040" cy="86409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75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183880" cy="460851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Слово учит и слово воспитывает </a:t>
            </a:r>
            <a:b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Только тех, кто учит и впитывает.</a:t>
            </a:r>
            <a:b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 у тех, кто по строкам несется</a:t>
            </a:r>
            <a:b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Лишь одна пустота остается…</a:t>
            </a:r>
            <a:b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Э. Асадов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4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183880" cy="418795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620688"/>
            <a:ext cx="8181975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0298106"/>
              </p:ext>
            </p:extLst>
          </p:nvPr>
        </p:nvGraphicFramePr>
        <p:xfrm>
          <a:off x="179512" y="133626"/>
          <a:ext cx="8784976" cy="6236634"/>
        </p:xfrm>
        <a:graphic>
          <a:graphicData uri="http://schemas.openxmlformats.org/drawingml/2006/table">
            <a:tbl>
              <a:tblPr firstRow="1" bandRow="1"/>
              <a:tblGrid>
                <a:gridCol w="411498"/>
                <a:gridCol w="1545612"/>
                <a:gridCol w="3238384"/>
                <a:gridCol w="3589482"/>
              </a:tblGrid>
              <a:tr h="720080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№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Критерии сравнения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Советс</a:t>
                      </a:r>
                      <a:r>
                        <a:rPr lang="ru-RU" sz="1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кое</a:t>
                      </a:r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образование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Современное образование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7905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Тип модели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Классическая  (универсальная и фундаментальная)</a:t>
                      </a:r>
                      <a:endParaRPr kumimoji="0" lang="ru-RU" sz="16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Прагматическая, реальная, профильная</a:t>
                      </a:r>
                      <a:endParaRPr kumimoji="0" lang="ru-RU" sz="16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2287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Цель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Воспитание  </a:t>
                      </a:r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личности  врача на основе универсальных и фундаментальных знаний</a:t>
                      </a: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Формирование компетентностей  на основе практической деятельности  </a:t>
                      </a: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7905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Единица образования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Порция знаний</a:t>
                      </a: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Компетентность</a:t>
                      </a: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6670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ru-RU" sz="1600" b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Системообра-зующий</a:t>
                      </a:r>
                      <a:r>
                        <a:rPr lang="ru-RU" sz="1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фактор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Содержание образования</a:t>
                      </a:r>
                      <a:endParaRPr kumimoji="0" lang="ru-RU" sz="16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Мониторинг качества  образования, проявляющийся в уровне развития компетентности</a:t>
                      </a:r>
                      <a:endParaRPr kumimoji="0" lang="ru-RU" sz="16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2287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Содержание образования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Ориентировано на освоение инвариантов и универсалий </a:t>
                      </a:r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  культуры и ценностей</a:t>
                      </a:r>
                      <a:endParaRPr kumimoji="0" lang="ru-RU" sz="1600" b="1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Связано с практическими ситуациями, с жизнью</a:t>
                      </a:r>
                      <a:endParaRPr kumimoji="0" lang="ru-RU" sz="16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6670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Способы</a:t>
                      </a:r>
                      <a:r>
                        <a:rPr lang="ru-RU" sz="1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организации учебной деятельности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Методы (словесные, действенно-практические, контрольно-оценочные)</a:t>
                      </a:r>
                      <a:endParaRPr kumimoji="0" lang="ru-RU" sz="16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Технологии (проектирования, моделирования, </a:t>
                      </a:r>
                      <a:r>
                        <a:rPr kumimoji="0" lang="ru-RU" sz="1600" b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кейс-стади</a:t>
                      </a:r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, ФКМ, ТРИЗ)</a:t>
                      </a:r>
                      <a:endParaRPr kumimoji="0" lang="ru-RU" sz="16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7905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ru-RU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ru-RU" sz="18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Результат</a:t>
                      </a:r>
                      <a:endParaRPr lang="ru-RU" sz="1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Личность </a:t>
                      </a:r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 профессионала  </a:t>
                      </a:r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общества</a:t>
                      </a:r>
                      <a:endParaRPr kumimoji="0" lang="ru-RU" sz="16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+mn-ea"/>
                          <a:cs typeface="+mn-cs"/>
                        </a:rPr>
                        <a:t>Компетентный специалист</a:t>
                      </a:r>
                      <a:endParaRPr kumimoji="0" lang="ru-RU" sz="16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81277" marR="81277" marT="45701" marB="457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71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Кризис воспитанности</a:t>
            </a:r>
            <a:endParaRPr lang="ru-RU" sz="36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556792"/>
            <a:ext cx="1940560" cy="379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40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183880" cy="10515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Педагогический закон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2393640"/>
            <a:ext cx="7344816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Воспитание «живет» в языке, </a:t>
            </a:r>
            <a:r>
              <a:rPr lang="ru-RU" sz="3600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презентируется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, проявляет себя через ЯЗЫК и СЛОВО учителя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3379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42908" y="2000240"/>
            <a:ext cx="9286908" cy="4187952"/>
          </a:xfrm>
        </p:spPr>
        <p:txBody>
          <a:bodyPr/>
          <a:lstStyle/>
          <a:p>
            <a:pPr algn="ctr">
              <a:buNone/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   ГЕРМЕНЕВТИКА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sz="3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ru-RU" sz="3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ВЕДУЩИЙ МЕТОД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ПОЗНАНИЯ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СМЫСЛОВ ПЕДАГОГИЧЕСКИХ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ЯВЛЕНИЙ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71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00206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ГЕРМЕНЕВТИКА </a:t>
            </a:r>
          </a:p>
          <a:p>
            <a:pPr marL="0" indent="0" algn="ctr">
              <a:buNone/>
            </a:pPr>
            <a:r>
              <a:rPr lang="ru-RU" sz="3600" dirty="0" smtClean="0">
                <a:solidFill>
                  <a:srgbClr val="00206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ru-RU" sz="3600" dirty="0" smtClean="0">
              <a:solidFill>
                <a:srgbClr val="00206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ru-RU" sz="3600" dirty="0" smtClean="0">
                <a:solidFill>
                  <a:srgbClr val="00206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1. наука прочтения, понимания и интерпретации </a:t>
            </a:r>
            <a:r>
              <a:rPr lang="ru-RU" sz="3600" dirty="0" smtClean="0">
                <a:solidFill>
                  <a:srgbClr val="00206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текстов</a:t>
            </a:r>
          </a:p>
          <a:p>
            <a:pPr marL="0" indent="0">
              <a:buNone/>
            </a:pPr>
            <a:endParaRPr lang="ru-RU" sz="3600" dirty="0" smtClean="0">
              <a:solidFill>
                <a:srgbClr val="00206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ru-RU" sz="3600" dirty="0" smtClean="0">
                <a:solidFill>
                  <a:srgbClr val="00206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2. методы работы с текстом, направленные на раскрытие его смыслов</a:t>
            </a:r>
            <a:endParaRPr lang="ru-RU" sz="3600" dirty="0">
              <a:solidFill>
                <a:srgbClr val="00206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7749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ctr">
              <a:buClr>
                <a:srgbClr val="DDDDDD"/>
              </a:buClr>
              <a:buNone/>
            </a:pPr>
            <a:r>
              <a:rPr lang="ru-RU" sz="3300" dirty="0" smtClean="0">
                <a:solidFill>
                  <a:srgbClr val="00206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ОТКРЫТИЕ СМЫСЛОВ СЛОВА «ГЕРМЕНЕВТИКА» </a:t>
            </a:r>
          </a:p>
          <a:p>
            <a:pPr lvl="0">
              <a:buClr>
                <a:srgbClr val="DDDDDD"/>
              </a:buClr>
            </a:pPr>
            <a:endParaRPr lang="ru-RU" sz="3300" dirty="0">
              <a:solidFill>
                <a:srgbClr val="00206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</a:endParaRPr>
          </a:p>
          <a:p>
            <a:pPr lvl="0">
              <a:buClr>
                <a:srgbClr val="DDDDDD"/>
              </a:buClr>
            </a:pPr>
            <a:r>
              <a:rPr lang="ru-RU" sz="3300" b="1" dirty="0" smtClean="0">
                <a:solidFill>
                  <a:srgbClr val="00206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ГЕРМ</a:t>
            </a:r>
            <a:r>
              <a:rPr lang="ru-RU" sz="3300" dirty="0" smtClean="0">
                <a:solidFill>
                  <a:srgbClr val="00206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 – открывать, закрывать  </a:t>
            </a:r>
          </a:p>
          <a:p>
            <a:pPr lvl="0">
              <a:buClr>
                <a:srgbClr val="DDDDDD"/>
              </a:buClr>
            </a:pPr>
            <a:r>
              <a:rPr lang="ru-RU" sz="3300" b="1" dirty="0" smtClean="0">
                <a:solidFill>
                  <a:srgbClr val="00206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ЕН</a:t>
            </a:r>
            <a:r>
              <a:rPr lang="ru-RU" sz="3300" dirty="0" smtClean="0">
                <a:solidFill>
                  <a:srgbClr val="00206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 – сокрытый, находящийся внутри</a:t>
            </a:r>
            <a:r>
              <a:rPr lang="ru-RU" sz="3300" dirty="0">
                <a:solidFill>
                  <a:srgbClr val="00206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, </a:t>
            </a:r>
            <a:endParaRPr lang="ru-RU" sz="3300" dirty="0" smtClean="0">
              <a:solidFill>
                <a:srgbClr val="00206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</a:endParaRPr>
          </a:p>
          <a:p>
            <a:pPr lvl="0">
              <a:buClr>
                <a:srgbClr val="DDDDDD"/>
              </a:buClr>
            </a:pPr>
            <a:r>
              <a:rPr lang="ru-RU" sz="3300" b="1" dirty="0" smtClean="0">
                <a:solidFill>
                  <a:srgbClr val="00206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ЕВ </a:t>
            </a:r>
            <a:r>
              <a:rPr lang="ru-RU" sz="3300" dirty="0" smtClean="0">
                <a:solidFill>
                  <a:srgbClr val="00206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-  благо</a:t>
            </a:r>
          </a:p>
          <a:p>
            <a:pPr lvl="0">
              <a:buClr>
                <a:srgbClr val="DDDDDD"/>
              </a:buClr>
            </a:pPr>
            <a:r>
              <a:rPr lang="ru-RU" sz="3300" b="1" dirty="0" smtClean="0">
                <a:solidFill>
                  <a:srgbClr val="00206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ТИКА</a:t>
            </a:r>
            <a:r>
              <a:rPr lang="ru-RU" sz="3300" dirty="0" smtClean="0">
                <a:solidFill>
                  <a:srgbClr val="00206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 – практика, методика</a:t>
            </a:r>
            <a:endParaRPr lang="ru-RU" sz="3300" dirty="0">
              <a:solidFill>
                <a:srgbClr val="00206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500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692696"/>
            <a:ext cx="748883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слово</a:t>
            </a:r>
            <a:endParaRPr lang="ru-RU" sz="6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2483768" y="2348880"/>
            <a:ext cx="28803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4" idx="2"/>
          </p:cNvCxnSpPr>
          <p:nvPr/>
        </p:nvCxnSpPr>
        <p:spPr>
          <a:xfrm flipH="1">
            <a:off x="1835696" y="1772816"/>
            <a:ext cx="2592288" cy="720080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4" idx="2"/>
          </p:cNvCxnSpPr>
          <p:nvPr/>
        </p:nvCxnSpPr>
        <p:spPr>
          <a:xfrm>
            <a:off x="4427984" y="1772816"/>
            <a:ext cx="2376264" cy="720080"/>
          </a:xfrm>
          <a:prstGeom prst="straightConnector1">
            <a:avLst/>
          </a:prstGeom>
          <a:ln w="28575">
            <a:solidFill>
              <a:schemeClr val="accent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144288"/>
              </p:ext>
            </p:extLst>
          </p:nvPr>
        </p:nvGraphicFramePr>
        <p:xfrm>
          <a:off x="1259632" y="2708920"/>
          <a:ext cx="609600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ПОНЯТИЕ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ОБРАЗ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ОДНОЗНАЧНО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МНОГОЗНАЧНО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ЭМОЦИОНАЛЬНО-НЕЙТРАЛЬНО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ЭМОЦИОНАЛЬНО-ОКРАШЕНО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ОДНО НА ВСЕХ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У КАЖДОГО СВОЙ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63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8334654"/>
              </p:ext>
            </p:extLst>
          </p:nvPr>
        </p:nvGraphicFramePr>
        <p:xfrm>
          <a:off x="503238" y="530225"/>
          <a:ext cx="8183562" cy="5275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1"/>
                <a:gridCol w="409178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Перевод смыслового концепта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Наименования наук с этим концептом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65176" marR="0" lvl="0" indent="-265176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Clr>
                          <a:srgbClr val="DDDDDD"/>
                        </a:buClr>
                        <a:buSzPct val="80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ЛОГИИ (пер. – знание, мысль о …)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Clr>
                          <a:srgbClr val="DDDDDD"/>
                        </a:buClr>
                        <a:buSzPct val="80000"/>
                        <a:buFont typeface="Wingdings 2"/>
                        <a:buNone/>
                        <a:tabLst/>
                        <a:defRPr/>
                      </a:pP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геология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Геология, астрология, теология, аксиология и пр.</a:t>
                      </a:r>
                      <a:endParaRPr kumimoji="0" lang="ru-RU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prstClr val="black"/>
                          </a:solidFill>
                        </a:rPr>
                        <a:t>- </a:t>
                      </a:r>
                      <a:r>
                        <a:rPr lang="ru-RU" sz="2800" dirty="0" smtClean="0">
                          <a:solidFill>
                            <a:prstClr val="black"/>
                          </a:solidFill>
                        </a:rPr>
                        <a:t>ГРАФИИ </a:t>
                      </a:r>
                      <a:r>
                        <a:rPr kumimoji="0" lang="ru-RU" sz="2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(пер. – описание, воспроизведение …)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Пиктография, монография, каллиграфия и пр.</a:t>
                      </a:r>
                      <a:endParaRPr kumimoji="0" lang="ru-RU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579339">
                <a:tc>
                  <a:txBody>
                    <a:bodyPr/>
                    <a:lstStyle/>
                    <a:p>
                      <a:r>
                        <a:rPr kumimoji="0" lang="ru-RU" sz="2800" kern="120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- МЕТРИИ ( пер.</a:t>
                      </a:r>
                      <a:r>
                        <a:rPr kumimoji="0" lang="ru-RU" sz="2800" kern="1200" baseline="0" dirty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 – измерение, мера …)</a:t>
                      </a:r>
                      <a:endParaRPr kumimoji="0" lang="ru-RU" sz="2800" kern="120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Геометрия,  стереометрия</a:t>
                      </a:r>
                    </a:p>
                    <a:p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и пр.</a:t>
                      </a:r>
                      <a:endParaRPr kumimoji="0" lang="ru-RU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82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Аспект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Аспект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522</Words>
  <Application>Microsoft Office PowerPoint</Application>
  <PresentationFormat>Экран (4:3)</PresentationFormat>
  <Paragraphs>85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Тема Office</vt:lpstr>
      <vt:lpstr>1_Аспект</vt:lpstr>
      <vt:lpstr>2_Аспект</vt:lpstr>
      <vt:lpstr>СИЛА ВОСПИТАНИЯ В СЛОВЕ УЧИТЕЛЯ</vt:lpstr>
      <vt:lpstr>Презентация PowerPoint</vt:lpstr>
      <vt:lpstr>Презентация PowerPoint</vt:lpstr>
      <vt:lpstr>Педагогический закон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Формула воспитания</vt:lpstr>
      <vt:lpstr>Слово учит и слово воспитывает  Только тех, кто учит и впитывает. А у тех, кто по строкам несется Лишь одна пустота остается…                                  Э. Асадов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 ВОСПИТАНИЯ В СЛОВЕ УЧИТЕЛЯ</dc:title>
  <dc:creator>Elena</dc:creator>
  <cp:lastModifiedBy>Elena</cp:lastModifiedBy>
  <cp:revision>16</cp:revision>
  <dcterms:created xsi:type="dcterms:W3CDTF">2023-10-09T06:51:23Z</dcterms:created>
  <dcterms:modified xsi:type="dcterms:W3CDTF">2023-10-09T12:41:25Z</dcterms:modified>
</cp:coreProperties>
</file>