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23"/>
  </p:notesMasterIdLst>
  <p:handoutMasterIdLst>
    <p:handoutMasterId r:id="rId24"/>
  </p:handoutMasterIdLst>
  <p:sldIdLst>
    <p:sldId id="280" r:id="rId2"/>
    <p:sldId id="264" r:id="rId3"/>
    <p:sldId id="265" r:id="rId4"/>
    <p:sldId id="266" r:id="rId5"/>
    <p:sldId id="267" r:id="rId6"/>
    <p:sldId id="281" r:id="rId7"/>
    <p:sldId id="282" r:id="rId8"/>
    <p:sldId id="268" r:id="rId9"/>
    <p:sldId id="269" r:id="rId10"/>
    <p:sldId id="270" r:id="rId11"/>
    <p:sldId id="271" r:id="rId12"/>
    <p:sldId id="272" r:id="rId13"/>
    <p:sldId id="279" r:id="rId14"/>
    <p:sldId id="273" r:id="rId15"/>
    <p:sldId id="274" r:id="rId16"/>
    <p:sldId id="283" r:id="rId17"/>
    <p:sldId id="275" r:id="rId18"/>
    <p:sldId id="284" r:id="rId19"/>
    <p:sldId id="285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AEB4"/>
    <a:srgbClr val="F03F2B"/>
    <a:srgbClr val="344529"/>
    <a:srgbClr val="2B3922"/>
    <a:srgbClr val="2E3722"/>
    <a:srgbClr val="FCF7F1"/>
    <a:srgbClr val="B8D233"/>
    <a:srgbClr val="5CC6D6"/>
    <a:srgbClr val="F8D22F"/>
    <a:srgbClr val="348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23.10.2023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23.10.2023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06E9A3-1561-45B7-908B-DACC52528ABB}" type="datetime1">
              <a:rPr lang="ru-RU" smtClean="0"/>
              <a:t>23.10.2023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04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92B999-6CB2-48D4-8AF6-3D1A5D13436B}" type="datetime1">
              <a:rPr lang="ru-RU" smtClean="0"/>
              <a:t>23.10.2023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3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52C98DB-1092-48C4-AD4E-BD3E9D2E2345}" type="datetime1">
              <a:rPr lang="ru-RU" smtClean="0"/>
              <a:t>23.10.2023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1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23.10.2023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6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B2CE4EA-3B49-4A00-ADF3-7C7272A626C1}" type="datetime1">
              <a:rPr lang="ru-RU" smtClean="0"/>
              <a:t>23.10.2023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73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23.10.2023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72111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3090412-2DE5-405A-816E-F08FB54EB168}" type="datetime1">
              <a:rPr lang="ru-RU" smtClean="0"/>
              <a:t>23.10.2023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9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23.10.2023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8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23.10.2023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3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F183FEFD-AB08-4CB5-AE4D-2F6B12D8E3B0}" type="datetime1">
              <a:rPr lang="ru-RU" smtClean="0"/>
              <a:t>23.10.2023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5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BEA1583-5CEF-4E36-A7FC-D34B7E954D76}" type="datetime1">
              <a:rPr lang="ru-RU" smtClean="0"/>
              <a:t>23.10.2023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9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23.10.2023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13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.kholmanskaya@hse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r>
              <a:rPr lang="ru" sz="4400" dirty="0">
                <a:solidFill>
                  <a:schemeClr val="accent2">
                    <a:lumMod val="50000"/>
                  </a:schemeClr>
                </a:solidFill>
              </a:rPr>
              <a:t>Как добиться желаемого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Ч</a:t>
            </a:r>
            <a:r>
              <a:rPr lang="ru" dirty="0">
                <a:solidFill>
                  <a:schemeClr val="accent2">
                    <a:lumMod val="50000"/>
                  </a:schemeClr>
                </a:solidFill>
              </a:rPr>
              <a:t>ЕРЕЗ ОБРАТНУЮ СВЯЗЬ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3F0B8-6B61-DF47-2A7E-33685A25E7BF}"/>
              </a:ext>
            </a:extLst>
          </p:cNvPr>
          <p:cNvSpPr txBox="1"/>
          <p:nvPr/>
        </p:nvSpPr>
        <p:spPr>
          <a:xfrm>
            <a:off x="1195712" y="5434235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</a:rPr>
              <a:t>Марина Холманская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ECC41A6-6D8D-59A5-D984-D1B72456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8" y="250136"/>
            <a:ext cx="1076444" cy="7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608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8F2F1-13B7-9916-38F9-B12F702C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232913"/>
            <a:ext cx="10058400" cy="13716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2EAEB4"/>
                </a:solidFill>
              </a:rPr>
              <a:t>Как же правильно давать обратную связь?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627F412-92F9-BF7C-233B-F729A84F1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5046" l="10000" r="90000">
                        <a14:foregroundMark x1="48203" y1="6528" x2="48203" y2="6528"/>
                        <a14:foregroundMark x1="18542" y1="48750" x2="18542" y2="48750"/>
                        <a14:foregroundMark x1="18542" y1="48750" x2="22500" y2="66435"/>
                        <a14:foregroundMark x1="22161" y1="94074" x2="22161" y2="94074"/>
                        <a14:foregroundMark x1="28958" y1="91111" x2="28958" y2="91111"/>
                        <a14:foregroundMark x1="32500" y1="89491" x2="32500" y2="89491"/>
                        <a14:foregroundMark x1="34453" y1="90370" x2="34453" y2="90370"/>
                        <a14:foregroundMark x1="24792" y1="95046" x2="24792" y2="95046"/>
                        <a14:foregroundMark x1="40339" y1="88889" x2="40339" y2="88889"/>
                        <a14:foregroundMark x1="36328" y1="89259" x2="36328" y2="89259"/>
                        <a14:foregroundMark x1="51458" y1="79491" x2="51458" y2="79491"/>
                        <a14:foregroundMark x1="49922" y1="82083" x2="49922" y2="82083"/>
                        <a14:foregroundMark x1="73047" y1="71620" x2="73047" y2="71620"/>
                        <a14:foregroundMark x1="78203" y1="25926" x2="78203" y2="25926"/>
                        <a14:foregroundMark x1="27786" y1="93565" x2="27786" y2="93565"/>
                        <a14:foregroundMark x1="32786" y1="91343" x2="32786" y2="9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7" y="4323370"/>
            <a:ext cx="2155006" cy="12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400B7-581B-9D79-8B3D-A6E778A552F0}"/>
              </a:ext>
            </a:extLst>
          </p:cNvPr>
          <p:cNvSpPr txBox="1"/>
          <p:nvPr/>
        </p:nvSpPr>
        <p:spPr>
          <a:xfrm>
            <a:off x="3091876" y="2396684"/>
            <a:ext cx="60082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/>
              <a:t>Четко сообщите о своих ожиданиях </a:t>
            </a:r>
          </a:p>
          <a:p>
            <a:r>
              <a:rPr lang="ru-RU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496850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8F2F1-13B7-9916-38F9-B12F702C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9936"/>
            <a:ext cx="10058400" cy="13716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2EAEB4"/>
                </a:solidFill>
              </a:rPr>
              <a:t>Как же правильно давать обратную связь?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627F412-92F9-BF7C-233B-F729A84F1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5046" l="10000" r="90000">
                        <a14:foregroundMark x1="48203" y1="6528" x2="48203" y2="6528"/>
                        <a14:foregroundMark x1="18542" y1="48750" x2="18542" y2="48750"/>
                        <a14:foregroundMark x1="18542" y1="48750" x2="22500" y2="66435"/>
                        <a14:foregroundMark x1="22161" y1="94074" x2="22161" y2="94074"/>
                        <a14:foregroundMark x1="28958" y1="91111" x2="28958" y2="91111"/>
                        <a14:foregroundMark x1="32500" y1="89491" x2="32500" y2="89491"/>
                        <a14:foregroundMark x1="34453" y1="90370" x2="34453" y2="90370"/>
                        <a14:foregroundMark x1="24792" y1="95046" x2="24792" y2="95046"/>
                        <a14:foregroundMark x1="40339" y1="88889" x2="40339" y2="88889"/>
                        <a14:foregroundMark x1="36328" y1="89259" x2="36328" y2="89259"/>
                        <a14:foregroundMark x1="51458" y1="79491" x2="51458" y2="79491"/>
                        <a14:foregroundMark x1="49922" y1="82083" x2="49922" y2="82083"/>
                        <a14:foregroundMark x1="73047" y1="71620" x2="73047" y2="71620"/>
                        <a14:foregroundMark x1="78203" y1="25926" x2="78203" y2="25926"/>
                        <a14:foregroundMark x1="27786" y1="93565" x2="27786" y2="93565"/>
                        <a14:foregroundMark x1="32786" y1="91343" x2="32786" y2="9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6" y="4375545"/>
            <a:ext cx="2181236" cy="12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400B7-581B-9D79-8B3D-A6E778A552F0}"/>
              </a:ext>
            </a:extLst>
          </p:cNvPr>
          <p:cNvSpPr txBox="1"/>
          <p:nvPr/>
        </p:nvSpPr>
        <p:spPr>
          <a:xfrm>
            <a:off x="3091876" y="2386827"/>
            <a:ext cx="461876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/>
              <a:t>Сообщите критерии успеха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02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8F2F1-13B7-9916-38F9-B12F702C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47176"/>
            <a:ext cx="10058400" cy="13716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2EAEB4"/>
                </a:solidFill>
              </a:rPr>
              <a:t>Как же правильно давать обратную связь?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627F412-92F9-BF7C-233B-F729A84F1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5046" l="10000" r="90000">
                        <a14:foregroundMark x1="48203" y1="6528" x2="48203" y2="6528"/>
                        <a14:foregroundMark x1="18542" y1="48750" x2="18542" y2="48750"/>
                        <a14:foregroundMark x1="18542" y1="48750" x2="22500" y2="66435"/>
                        <a14:foregroundMark x1="22161" y1="94074" x2="22161" y2="94074"/>
                        <a14:foregroundMark x1="28958" y1="91111" x2="28958" y2="91111"/>
                        <a14:foregroundMark x1="32500" y1="89491" x2="32500" y2="89491"/>
                        <a14:foregroundMark x1="34453" y1="90370" x2="34453" y2="90370"/>
                        <a14:foregroundMark x1="24792" y1="95046" x2="24792" y2="95046"/>
                        <a14:foregroundMark x1="40339" y1="88889" x2="40339" y2="88889"/>
                        <a14:foregroundMark x1="36328" y1="89259" x2="36328" y2="89259"/>
                        <a14:foregroundMark x1="51458" y1="79491" x2="51458" y2="79491"/>
                        <a14:foregroundMark x1="49922" y1="82083" x2="49922" y2="82083"/>
                        <a14:foregroundMark x1="73047" y1="71620" x2="73047" y2="71620"/>
                        <a14:foregroundMark x1="78203" y1="25926" x2="78203" y2="25926"/>
                        <a14:foregroundMark x1="27786" y1="93565" x2="27786" y2="93565"/>
                        <a14:foregroundMark x1="32786" y1="91343" x2="32786" y2="9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3" y="4588842"/>
            <a:ext cx="2066447" cy="11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400B7-581B-9D79-8B3D-A6E778A552F0}"/>
              </a:ext>
            </a:extLst>
          </p:cNvPr>
          <p:cNvSpPr txBox="1"/>
          <p:nvPr/>
        </p:nvSpPr>
        <p:spPr>
          <a:xfrm>
            <a:off x="2551914" y="2259007"/>
            <a:ext cx="725750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/>
              <a:t>Найдите и проговорите моменты, которые уже получаются хорошо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38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8F2F1-13B7-9916-38F9-B12F702C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21" y="420982"/>
            <a:ext cx="10058400" cy="13716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2EAEB4"/>
                </a:solidFill>
              </a:rPr>
              <a:t>Как же правильно давать обратную связь?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400B7-581B-9D79-8B3D-A6E778A552F0}"/>
              </a:ext>
            </a:extLst>
          </p:cNvPr>
          <p:cNvSpPr txBox="1"/>
          <p:nvPr/>
        </p:nvSpPr>
        <p:spPr>
          <a:xfrm>
            <a:off x="2398422" y="2091859"/>
            <a:ext cx="7395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/>
              <a:t>Найдите то, над чем еще надо поработать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8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9010C00-9813-F213-D000-BF14962B6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5046" l="10000" r="90000">
                        <a14:foregroundMark x1="48203" y1="6528" x2="48203" y2="6528"/>
                        <a14:foregroundMark x1="18542" y1="48750" x2="18542" y2="48750"/>
                        <a14:foregroundMark x1="18542" y1="48750" x2="22500" y2="66435"/>
                        <a14:foregroundMark x1="22161" y1="94074" x2="22161" y2="94074"/>
                        <a14:foregroundMark x1="28958" y1="91111" x2="28958" y2="91111"/>
                        <a14:foregroundMark x1="32500" y1="89491" x2="32500" y2="89491"/>
                        <a14:foregroundMark x1="34453" y1="90370" x2="34453" y2="90370"/>
                        <a14:foregroundMark x1="24792" y1="95046" x2="24792" y2="95046"/>
                        <a14:foregroundMark x1="40339" y1="88889" x2="40339" y2="88889"/>
                        <a14:foregroundMark x1="36328" y1="89259" x2="36328" y2="89259"/>
                        <a14:foregroundMark x1="51458" y1="79491" x2="51458" y2="79491"/>
                        <a14:foregroundMark x1="49922" y1="82083" x2="49922" y2="82083"/>
                        <a14:foregroundMark x1="73047" y1="71620" x2="73047" y2="71620"/>
                        <a14:foregroundMark x1="78203" y1="25926" x2="78203" y2="25926"/>
                        <a14:foregroundMark x1="27786" y1="93565" x2="27786" y2="93565"/>
                        <a14:foregroundMark x1="32786" y1="91343" x2="32786" y2="9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3" y="4588842"/>
            <a:ext cx="2066447" cy="11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23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8F2F1-13B7-9916-38F9-B12F702C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0086"/>
            <a:ext cx="10058400" cy="13716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2EAEB4"/>
                </a:solidFill>
              </a:rPr>
              <a:t>Как же правильно давать обратную связь?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400B7-581B-9D79-8B3D-A6E778A552F0}"/>
              </a:ext>
            </a:extLst>
          </p:cNvPr>
          <p:cNvSpPr txBox="1"/>
          <p:nvPr/>
        </p:nvSpPr>
        <p:spPr>
          <a:xfrm>
            <a:off x="899651" y="2196545"/>
            <a:ext cx="103926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/>
              <a:t>Похвалите за уже совершенные усилия к достижению цели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8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20EAA9E-BF26-DF4A-E0FF-346FA29C2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5046" l="10000" r="90000">
                        <a14:foregroundMark x1="48203" y1="6528" x2="48203" y2="6528"/>
                        <a14:foregroundMark x1="18542" y1="48750" x2="18542" y2="48750"/>
                        <a14:foregroundMark x1="18542" y1="48750" x2="22500" y2="66435"/>
                        <a14:foregroundMark x1="22161" y1="94074" x2="22161" y2="94074"/>
                        <a14:foregroundMark x1="28958" y1="91111" x2="28958" y2="91111"/>
                        <a14:foregroundMark x1="32500" y1="89491" x2="32500" y2="89491"/>
                        <a14:foregroundMark x1="34453" y1="90370" x2="34453" y2="90370"/>
                        <a14:foregroundMark x1="24792" y1="95046" x2="24792" y2="95046"/>
                        <a14:foregroundMark x1="40339" y1="88889" x2="40339" y2="88889"/>
                        <a14:foregroundMark x1="36328" y1="89259" x2="36328" y2="89259"/>
                        <a14:foregroundMark x1="51458" y1="79491" x2="51458" y2="79491"/>
                        <a14:foregroundMark x1="49922" y1="82083" x2="49922" y2="82083"/>
                        <a14:foregroundMark x1="73047" y1="71620" x2="73047" y2="71620"/>
                        <a14:foregroundMark x1="78203" y1="25926" x2="78203" y2="25926"/>
                        <a14:foregroundMark x1="27786" y1="93565" x2="27786" y2="93565"/>
                        <a14:foregroundMark x1="32786" y1="91343" x2="32786" y2="9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3" y="4588842"/>
            <a:ext cx="2066447" cy="11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12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8F2F1-13B7-9916-38F9-B12F702C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9449"/>
            <a:ext cx="10058400" cy="13716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2EAEB4"/>
                </a:solidFill>
              </a:rPr>
              <a:t>Как же правильно давать обратную связь?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400B7-581B-9D79-8B3D-A6E778A552F0}"/>
              </a:ext>
            </a:extLst>
          </p:cNvPr>
          <p:cNvSpPr txBox="1"/>
          <p:nvPr/>
        </p:nvSpPr>
        <p:spPr>
          <a:xfrm>
            <a:off x="2528605" y="2261468"/>
            <a:ext cx="7134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/>
              <a:t>Предложите конкретные инструменты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28AB44B-A680-EB85-939D-9C5FF8033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5046" l="10000" r="90000">
                        <a14:foregroundMark x1="48203" y1="6528" x2="48203" y2="6528"/>
                        <a14:foregroundMark x1="18542" y1="48750" x2="18542" y2="48750"/>
                        <a14:foregroundMark x1="18542" y1="48750" x2="22500" y2="66435"/>
                        <a14:foregroundMark x1="22161" y1="94074" x2="22161" y2="94074"/>
                        <a14:foregroundMark x1="28958" y1="91111" x2="28958" y2="91111"/>
                        <a14:foregroundMark x1="32500" y1="89491" x2="32500" y2="89491"/>
                        <a14:foregroundMark x1="34453" y1="90370" x2="34453" y2="90370"/>
                        <a14:foregroundMark x1="24792" y1="95046" x2="24792" y2="95046"/>
                        <a14:foregroundMark x1="40339" y1="88889" x2="40339" y2="88889"/>
                        <a14:foregroundMark x1="36328" y1="89259" x2="36328" y2="89259"/>
                        <a14:foregroundMark x1="51458" y1="79491" x2="51458" y2="79491"/>
                        <a14:foregroundMark x1="49922" y1="82083" x2="49922" y2="82083"/>
                        <a14:foregroundMark x1="73047" y1="71620" x2="73047" y2="71620"/>
                        <a14:foregroundMark x1="78203" y1="25926" x2="78203" y2="25926"/>
                        <a14:foregroundMark x1="27786" y1="93565" x2="27786" y2="93565"/>
                        <a14:foregroundMark x1="32786" y1="91343" x2="32786" y2="9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4" y="4588842"/>
            <a:ext cx="1850138" cy="10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423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8F2F1-13B7-9916-38F9-B12F702C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9449"/>
            <a:ext cx="10058400" cy="13716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2EAEB4"/>
                </a:solidFill>
              </a:rPr>
              <a:t>Как же правильно давать обратную связь?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400B7-581B-9D79-8B3D-A6E778A552F0}"/>
              </a:ext>
            </a:extLst>
          </p:cNvPr>
          <p:cNvSpPr txBox="1"/>
          <p:nvPr/>
        </p:nvSpPr>
        <p:spPr>
          <a:xfrm>
            <a:off x="2528605" y="2261468"/>
            <a:ext cx="7134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/>
              <a:t>Приободрите и замотивируйте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28AB44B-A680-EB85-939D-9C5FF8033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5046" l="10000" r="90000">
                        <a14:foregroundMark x1="48203" y1="6528" x2="48203" y2="6528"/>
                        <a14:foregroundMark x1="18542" y1="48750" x2="18542" y2="48750"/>
                        <a14:foregroundMark x1="18542" y1="48750" x2="22500" y2="66435"/>
                        <a14:foregroundMark x1="22161" y1="94074" x2="22161" y2="94074"/>
                        <a14:foregroundMark x1="28958" y1="91111" x2="28958" y2="91111"/>
                        <a14:foregroundMark x1="32500" y1="89491" x2="32500" y2="89491"/>
                        <a14:foregroundMark x1="34453" y1="90370" x2="34453" y2="90370"/>
                        <a14:foregroundMark x1="24792" y1="95046" x2="24792" y2="95046"/>
                        <a14:foregroundMark x1="40339" y1="88889" x2="40339" y2="88889"/>
                        <a14:foregroundMark x1="36328" y1="89259" x2="36328" y2="89259"/>
                        <a14:foregroundMark x1="51458" y1="79491" x2="51458" y2="79491"/>
                        <a14:foregroundMark x1="49922" y1="82083" x2="49922" y2="82083"/>
                        <a14:foregroundMark x1="73047" y1="71620" x2="73047" y2="71620"/>
                        <a14:foregroundMark x1="78203" y1="25926" x2="78203" y2="25926"/>
                        <a14:foregroundMark x1="27786" y1="93565" x2="27786" y2="93565"/>
                        <a14:foregroundMark x1="32786" y1="91343" x2="32786" y2="9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4" y="4588842"/>
            <a:ext cx="1850138" cy="10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265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8F2F1-13B7-9916-38F9-B12F702C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866" y="338613"/>
            <a:ext cx="10058400" cy="13716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2EAEB4"/>
                </a:solidFill>
              </a:rPr>
              <a:t>Как же правильно давать обратную связь?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400B7-581B-9D79-8B3D-A6E778A552F0}"/>
              </a:ext>
            </a:extLst>
          </p:cNvPr>
          <p:cNvSpPr txBox="1"/>
          <p:nvPr/>
        </p:nvSpPr>
        <p:spPr>
          <a:xfrm>
            <a:off x="2654710" y="1912595"/>
            <a:ext cx="830115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Четко сообщите о своих ожиданиях </a:t>
            </a:r>
          </a:p>
          <a:p>
            <a:r>
              <a:rPr lang="ru-RU" sz="2000" dirty="0"/>
              <a:t>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Сообщите критерии успеха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Найдите и проговорите моменты, которые уже получаются хорошо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Найдите то, над чем еще надо поработать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Похвалите за уже совершенные усилия к достижению цели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Предложите конкретные инструменты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Приободрите и замотивируйте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1D001B1-8D32-3A68-133B-CA19564F3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5046" l="10000" r="90000">
                        <a14:foregroundMark x1="48203" y1="6528" x2="48203" y2="6528"/>
                        <a14:foregroundMark x1="18542" y1="48750" x2="18542" y2="48750"/>
                        <a14:foregroundMark x1="18542" y1="48750" x2="22500" y2="66435"/>
                        <a14:foregroundMark x1="22161" y1="94074" x2="22161" y2="94074"/>
                        <a14:foregroundMark x1="28958" y1="91111" x2="28958" y2="91111"/>
                        <a14:foregroundMark x1="32500" y1="89491" x2="32500" y2="89491"/>
                        <a14:foregroundMark x1="34453" y1="90370" x2="34453" y2="90370"/>
                        <a14:foregroundMark x1="24792" y1="95046" x2="24792" y2="95046"/>
                        <a14:foregroundMark x1="40339" y1="88889" x2="40339" y2="88889"/>
                        <a14:foregroundMark x1="36328" y1="89259" x2="36328" y2="89259"/>
                        <a14:foregroundMark x1="51458" y1="79491" x2="51458" y2="79491"/>
                        <a14:foregroundMark x1="49922" y1="82083" x2="49922" y2="82083"/>
                        <a14:foregroundMark x1="73047" y1="71620" x2="73047" y2="71620"/>
                        <a14:foregroundMark x1="78203" y1="25926" x2="78203" y2="25926"/>
                        <a14:foregroundMark x1="27786" y1="93565" x2="27786" y2="93565"/>
                        <a14:foregroundMark x1="32786" y1="91343" x2="32786" y2="9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3" y="4588842"/>
            <a:ext cx="2066447" cy="11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83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1BE29-A555-956E-99DC-3D9B5904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2EAEB4"/>
                </a:solidFill>
              </a:rPr>
              <a:t>Некоторые условия эффективности обратной связи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47CA30-51D5-06FF-E6A6-52C9A6163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04879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Время сообщения (немедленная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отложенная)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Степень сложности (простая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детализированная)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Степень индивидуализации (индивидуальная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групповая)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Способ подачи (устная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письменная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с применением технологий)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Модальность (критика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похвала)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Объем (на все ошибки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только на некоторые)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                                                       и т.д.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97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1BE29-A555-956E-99DC-3D9B5904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2EAEB4"/>
                </a:solidFill>
              </a:rPr>
              <a:t>Что еще важно знать об обратной связи?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47CA30-51D5-06FF-E6A6-52C9A6163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04879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FEEDBACK LITERACY -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грамотность восприятия обратной связи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(Carless,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Boud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2018)  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1C4A69-FE81-9868-4029-3D41F6243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315" y="3325744"/>
            <a:ext cx="9888330" cy="24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7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251BB-2CCC-E736-EA13-947D0226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AEB4"/>
                </a:solidFill>
              </a:rPr>
              <a:t>Насколько важна обратная связь?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6DCEF0-471C-FDE8-A945-8B4EA8A66B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53" y="2223618"/>
            <a:ext cx="2573867" cy="37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5600026-AB98-EB66-3C26-B45FE05F6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296" y="1870693"/>
            <a:ext cx="2820466" cy="37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64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9ED7B-4384-7A8F-E438-5830E496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Итак,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FA97364-ECDC-3753-54C0-59D9F0E633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5046" l="10000" r="90000">
                        <a14:foregroundMark x1="48203" y1="6528" x2="48203" y2="6528"/>
                        <a14:foregroundMark x1="18542" y1="48750" x2="18542" y2="48750"/>
                        <a14:foregroundMark x1="18542" y1="48750" x2="22500" y2="66435"/>
                        <a14:foregroundMark x1="22161" y1="94074" x2="22161" y2="94074"/>
                        <a14:foregroundMark x1="28958" y1="91111" x2="28958" y2="91111"/>
                        <a14:foregroundMark x1="32500" y1="89491" x2="32500" y2="89491"/>
                        <a14:foregroundMark x1="34453" y1="90370" x2="34453" y2="90370"/>
                        <a14:foregroundMark x1="24792" y1="95046" x2="24792" y2="95046"/>
                        <a14:foregroundMark x1="40339" y1="88889" x2="40339" y2="88889"/>
                        <a14:foregroundMark x1="36328" y1="89259" x2="36328" y2="89259"/>
                        <a14:foregroundMark x1="51458" y1="79491" x2="51458" y2="79491"/>
                        <a14:foregroundMark x1="49922" y1="82083" x2="49922" y2="82083"/>
                        <a14:foregroundMark x1="73047" y1="71620" x2="73047" y2="71620"/>
                        <a14:foregroundMark x1="78203" y1="25926" x2="78203" y2="25926"/>
                        <a14:foregroundMark x1="27786" y1="93565" x2="27786" y2="93565"/>
                        <a14:foregroundMark x1="32786" y1="91343" x2="32786" y2="9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56" y="2909415"/>
            <a:ext cx="1847412" cy="10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4A2E442-042F-45B1-6604-C13A9640E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111" l="10000" r="90000">
                        <a14:foregroundMark x1="56250" y1="91111" x2="56250" y2="91111"/>
                        <a14:foregroundMark x1="56250" y1="91111" x2="56250" y2="91111"/>
                        <a14:foregroundMark x1="29792" y1="84815" x2="29792" y2="84815"/>
                        <a14:foregroundMark x1="31250" y1="86296" x2="31250" y2="86296"/>
                        <a14:foregroundMark x1="63229" y1="88333" x2="63229" y2="88333"/>
                        <a14:foregroundMark x1="37917" y1="87593" x2="37917" y2="87593"/>
                        <a14:foregroundMark x1="30417" y1="86296" x2="30417" y2="86296"/>
                        <a14:foregroundMark x1="33958" y1="86852" x2="33958" y2="86852"/>
                        <a14:foregroundMark x1="29583" y1="85000" x2="29583" y2="85000"/>
                        <a14:foregroundMark x1="29167" y1="85185" x2="29167" y2="85185"/>
                        <a14:foregroundMark x1="29583" y1="85741" x2="29583" y2="85741"/>
                        <a14:foregroundMark x1="37708" y1="86667" x2="36979" y2="87593"/>
                        <a14:foregroundMark x1="45521" y1="55370" x2="45521" y2="55370"/>
                        <a14:foregroundMark x1="45521" y1="55370" x2="45521" y2="55370"/>
                        <a14:foregroundMark x1="48438" y1="38333" x2="48438" y2="38333"/>
                        <a14:foregroundMark x1="55625" y1="38704" x2="55625" y2="38704"/>
                        <a14:foregroundMark x1="55625" y1="38704" x2="55625" y2="38704"/>
                        <a14:foregroundMark x1="56979" y1="40556" x2="56979" y2="40556"/>
                        <a14:foregroundMark x1="53542" y1="46111" x2="53542" y2="46111"/>
                        <a14:foregroundMark x1="53750" y1="46296" x2="53750" y2="46296"/>
                        <a14:foregroundMark x1="52292" y1="46667" x2="52292" y2="46667"/>
                        <a14:foregroundMark x1="57708" y1="41296" x2="55000" y2="41667"/>
                        <a14:foregroundMark x1="59062" y1="46111" x2="59062" y2="46111"/>
                        <a14:foregroundMark x1="57813" y1="46296" x2="57813" y2="46296"/>
                        <a14:foregroundMark x1="57083" y1="54259" x2="57083" y2="54259"/>
                        <a14:foregroundMark x1="51979" y1="55185" x2="51979" y2="55185"/>
                        <a14:foregroundMark x1="51979" y1="55185" x2="51979" y2="55185"/>
                        <a14:foregroundMark x1="51979" y1="55185" x2="51979" y2="55185"/>
                        <a14:foregroundMark x1="51979" y1="55185" x2="51979" y2="55185"/>
                        <a14:foregroundMark x1="47083" y1="57222" x2="47083" y2="57222"/>
                        <a14:foregroundMark x1="49896" y1="18704" x2="49896" y2="18704"/>
                        <a14:foregroundMark x1="49896" y1="18704" x2="49896" y2="18704"/>
                        <a14:foregroundMark x1="49896" y1="18704" x2="49896" y2="18704"/>
                        <a14:foregroundMark x1="49896" y1="18704" x2="49896" y2="18704"/>
                        <a14:foregroundMark x1="49896" y1="18704" x2="49896" y2="18704"/>
                        <a14:foregroundMark x1="50417" y1="22037" x2="50417" y2="22037"/>
                        <a14:foregroundMark x1="54688" y1="22963" x2="54688" y2="22963"/>
                        <a14:foregroundMark x1="52188" y1="27037" x2="52188" y2="27037"/>
                        <a14:foregroundMark x1="52188" y1="27037" x2="52188" y2="27037"/>
                        <a14:foregroundMark x1="52188" y1="27037" x2="52188" y2="27037"/>
                        <a14:foregroundMark x1="51146" y1="27037" x2="51146" y2="27037"/>
                        <a14:foregroundMark x1="51146" y1="27037" x2="51146" y2="27037"/>
                        <a14:foregroundMark x1="50208" y1="27037" x2="50208" y2="27037"/>
                        <a14:foregroundMark x1="50208" y1="27037" x2="50208" y2="27037"/>
                        <a14:foregroundMark x1="53750" y1="27037" x2="53750" y2="27037"/>
                        <a14:foregroundMark x1="53750" y1="27037" x2="53750" y2="27037"/>
                        <a14:foregroundMark x1="46042" y1="46111" x2="46042" y2="46111"/>
                        <a14:foregroundMark x1="45208" y1="46111" x2="45208" y2="46111"/>
                        <a14:foregroundMark x1="35521" y1="87222" x2="35521" y2="87222"/>
                        <a14:foregroundMark x1="33333" y1="86481" x2="33333" y2="86481"/>
                        <a14:foregroundMark x1="39583" y1="88148" x2="39583" y2="88148"/>
                        <a14:foregroundMark x1="40938" y1="88333" x2="40938" y2="88333"/>
                        <a14:foregroundMark x1="43229" y1="88889" x2="43229" y2="88889"/>
                        <a14:backgroundMark x1="52500" y1="47037" x2="52500" y2="47037"/>
                        <a14:backgroundMark x1="52292" y1="47037" x2="52292" y2="47037"/>
                        <a14:backgroundMark x1="33958" y1="87407" x2="33958" y2="8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45" y="2645016"/>
            <a:ext cx="2579124" cy="14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463710-F627-69EE-C891-5C2EE2367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23" y="2708310"/>
            <a:ext cx="3165803" cy="12946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3A5A01-633C-5334-A637-1F79C9336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899" y="2866650"/>
            <a:ext cx="3950124" cy="97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61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1CBA5-9730-B676-6E97-60607A12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2EAEB4"/>
                </a:solidFill>
              </a:rPr>
              <a:t>Остались вопросы или комментарии?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2030C-6E92-C1F8-837E-3047C01C20A7}"/>
              </a:ext>
            </a:extLst>
          </p:cNvPr>
          <p:cNvSpPr txBox="1"/>
          <p:nvPr/>
        </p:nvSpPr>
        <p:spPr>
          <a:xfrm>
            <a:off x="4597833" y="3342470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m.kholmanskaya@hse.ru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F538FF5-B367-3E8A-0C86-D7792F193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610" y="2898477"/>
            <a:ext cx="1257318" cy="12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05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251BB-2CCC-E736-EA13-947D0226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AEB4"/>
                </a:solidFill>
              </a:rPr>
              <a:t>Насколько важна обратная связь?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A3DD5-5E18-42E3-2B8F-0A436C2C7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456945" cy="384962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Личностные характеристики</a:t>
            </a:r>
          </a:p>
          <a:p>
            <a:endParaRPr lang="ru-RU" dirty="0"/>
          </a:p>
          <a:p>
            <a:r>
              <a:rPr lang="ru-RU" dirty="0"/>
              <a:t>Отношения между учителем и учеником</a:t>
            </a:r>
          </a:p>
          <a:p>
            <a:endParaRPr lang="ru-RU" dirty="0"/>
          </a:p>
          <a:p>
            <a:r>
              <a:rPr lang="ru-RU" dirty="0"/>
              <a:t>Стратегии преподавания</a:t>
            </a:r>
          </a:p>
          <a:p>
            <a:endParaRPr lang="ru-RU" dirty="0"/>
          </a:p>
          <a:p>
            <a:r>
              <a:rPr lang="ru-RU" dirty="0"/>
              <a:t>Дополнительное образование</a:t>
            </a:r>
          </a:p>
          <a:p>
            <a:endParaRPr lang="ru-RU" dirty="0"/>
          </a:p>
          <a:p>
            <a:r>
              <a:rPr lang="ru-RU" dirty="0"/>
              <a:t>Обратная связь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A4DD4-6F9D-B11C-70A8-2D230026EC57}"/>
              </a:ext>
            </a:extLst>
          </p:cNvPr>
          <p:cNvSpPr txBox="1"/>
          <p:nvPr/>
        </p:nvSpPr>
        <p:spPr>
          <a:xfrm>
            <a:off x="7411453" y="2344718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</a:t>
            </a:r>
            <a:r>
              <a:rPr lang="en-US" dirty="0">
                <a:solidFill>
                  <a:schemeClr val="accent2"/>
                </a:solidFill>
              </a:rPr>
              <a:t>0.7</a:t>
            </a:r>
            <a:r>
              <a:rPr lang="ru-RU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49C7CE-1DE0-8756-C3C9-7CBA78611BE5}"/>
              </a:ext>
            </a:extLst>
          </p:cNvPr>
          <p:cNvSpPr txBox="1"/>
          <p:nvPr/>
        </p:nvSpPr>
        <p:spPr>
          <a:xfrm>
            <a:off x="8071455" y="2908232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</a:t>
            </a:r>
            <a:r>
              <a:rPr lang="en-US" dirty="0">
                <a:solidFill>
                  <a:schemeClr val="accent2"/>
                </a:solidFill>
              </a:rPr>
              <a:t>0.7</a:t>
            </a:r>
            <a:r>
              <a:rPr lang="ru-RU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D9CC3-CF54-CC00-A38E-7479D24920EF}"/>
              </a:ext>
            </a:extLst>
          </p:cNvPr>
          <p:cNvSpPr txBox="1"/>
          <p:nvPr/>
        </p:nvSpPr>
        <p:spPr>
          <a:xfrm>
            <a:off x="6598174" y="33258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d=</a:t>
            </a:r>
            <a:r>
              <a:rPr lang="en-US" dirty="0">
                <a:solidFill>
                  <a:schemeClr val="accent2"/>
                </a:solidFill>
              </a:rPr>
              <a:t>0.60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B94F5C-C361-3237-0A8C-DD48A34F2B52}"/>
              </a:ext>
            </a:extLst>
          </p:cNvPr>
          <p:cNvSpPr txBox="1"/>
          <p:nvPr/>
        </p:nvSpPr>
        <p:spPr>
          <a:xfrm>
            <a:off x="7908933" y="3791866"/>
            <a:ext cx="664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d=</a:t>
            </a:r>
            <a:r>
              <a:rPr lang="en-US" dirty="0">
                <a:solidFill>
                  <a:schemeClr val="accent2"/>
                </a:solidFill>
              </a:rPr>
              <a:t>0.19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A96E1-18D5-C1CB-CD14-1EFC15B6D982}"/>
              </a:ext>
            </a:extLst>
          </p:cNvPr>
          <p:cNvSpPr txBox="1"/>
          <p:nvPr/>
        </p:nvSpPr>
        <p:spPr>
          <a:xfrm>
            <a:off x="6869527" y="4307056"/>
            <a:ext cx="7844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d=</a:t>
            </a:r>
            <a:r>
              <a:rPr lang="en-US" dirty="0">
                <a:solidFill>
                  <a:schemeClr val="accent2"/>
                </a:solidFill>
              </a:rPr>
              <a:t>0.09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7E8D43-B458-84B8-041A-FCB643FAA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345" y="4018535"/>
            <a:ext cx="1973416" cy="19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4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251BB-2CCC-E736-EA13-947D0226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AEB4"/>
                </a:solidFill>
              </a:rPr>
              <a:t>Насколько важна обратная связь?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A3DD5-5E18-42E3-2B8F-0A436C2C7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456945" cy="384962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Личностные характеристики</a:t>
            </a:r>
          </a:p>
          <a:p>
            <a:endParaRPr lang="ru-RU" dirty="0"/>
          </a:p>
          <a:p>
            <a:r>
              <a:rPr lang="ru-RU" dirty="0"/>
              <a:t>Отношения между учителем и учеником</a:t>
            </a:r>
          </a:p>
          <a:p>
            <a:endParaRPr lang="ru-RU" dirty="0"/>
          </a:p>
          <a:p>
            <a:r>
              <a:rPr lang="ru-RU" dirty="0"/>
              <a:t>Стратегии преподавания</a:t>
            </a:r>
          </a:p>
          <a:p>
            <a:endParaRPr lang="ru-RU" dirty="0"/>
          </a:p>
          <a:p>
            <a:r>
              <a:rPr lang="ru-RU" dirty="0"/>
              <a:t>Дополнительное образование</a:t>
            </a:r>
          </a:p>
          <a:p>
            <a:endParaRPr lang="ru-RU" dirty="0"/>
          </a:p>
          <a:p>
            <a:r>
              <a:rPr lang="ru-RU" dirty="0"/>
              <a:t>Обратная связь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A4DD4-6F9D-B11C-70A8-2D230026EC57}"/>
              </a:ext>
            </a:extLst>
          </p:cNvPr>
          <p:cNvSpPr txBox="1"/>
          <p:nvPr/>
        </p:nvSpPr>
        <p:spPr>
          <a:xfrm>
            <a:off x="5521180" y="280576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</a:t>
            </a:r>
            <a:r>
              <a:rPr lang="en-US" dirty="0">
                <a:solidFill>
                  <a:schemeClr val="accent2"/>
                </a:solidFill>
              </a:rPr>
              <a:t>0.7</a:t>
            </a:r>
            <a:r>
              <a:rPr lang="ru-RU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49C7CE-1DE0-8756-C3C9-7CBA78611BE5}"/>
              </a:ext>
            </a:extLst>
          </p:cNvPr>
          <p:cNvSpPr txBox="1"/>
          <p:nvPr/>
        </p:nvSpPr>
        <p:spPr>
          <a:xfrm>
            <a:off x="3138305" y="506312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</a:t>
            </a:r>
            <a:r>
              <a:rPr lang="en-US" dirty="0">
                <a:solidFill>
                  <a:schemeClr val="accent2"/>
                </a:solidFill>
              </a:rPr>
              <a:t>0.73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D9CC3-CF54-CC00-A38E-7479D24920EF}"/>
              </a:ext>
            </a:extLst>
          </p:cNvPr>
          <p:cNvSpPr txBox="1"/>
          <p:nvPr/>
        </p:nvSpPr>
        <p:spPr>
          <a:xfrm>
            <a:off x="4308332" y="35105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d=</a:t>
            </a:r>
            <a:r>
              <a:rPr lang="en-US" dirty="0">
                <a:solidFill>
                  <a:schemeClr val="accent2"/>
                </a:solidFill>
              </a:rPr>
              <a:t>0.60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B94F5C-C361-3237-0A8C-DD48A34F2B52}"/>
              </a:ext>
            </a:extLst>
          </p:cNvPr>
          <p:cNvSpPr txBox="1"/>
          <p:nvPr/>
        </p:nvSpPr>
        <p:spPr>
          <a:xfrm>
            <a:off x="4475748" y="2058468"/>
            <a:ext cx="664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d=</a:t>
            </a:r>
            <a:r>
              <a:rPr lang="en-US" dirty="0">
                <a:solidFill>
                  <a:schemeClr val="accent2"/>
                </a:solidFill>
              </a:rPr>
              <a:t>0.19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A96E1-18D5-C1CB-CD14-1EFC15B6D982}"/>
              </a:ext>
            </a:extLst>
          </p:cNvPr>
          <p:cNvSpPr txBox="1"/>
          <p:nvPr/>
        </p:nvSpPr>
        <p:spPr>
          <a:xfrm>
            <a:off x="4625789" y="4257845"/>
            <a:ext cx="7844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d=</a:t>
            </a:r>
            <a:r>
              <a:rPr lang="en-US" dirty="0">
                <a:solidFill>
                  <a:schemeClr val="accent2"/>
                </a:solidFill>
              </a:rPr>
              <a:t>0.09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7E8D43-B458-84B8-041A-FCB643FAA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965" y="2658968"/>
            <a:ext cx="1438476" cy="14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75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A6979-AB9B-842B-66F3-303293EF3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accent2"/>
                </a:solidFill>
              </a:rPr>
              <a:t>Что же такое обратная связь (в идеале)?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4DF696-ECCB-D626-0753-8BA7F5A1895F}"/>
              </a:ext>
            </a:extLst>
          </p:cNvPr>
          <p:cNvSpPr txBox="1"/>
          <p:nvPr/>
        </p:nvSpPr>
        <p:spPr>
          <a:xfrm>
            <a:off x="2333329" y="4574095"/>
            <a:ext cx="216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Текущее положение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A6C81C-BFFB-1CA5-59A9-CDF9B7E7573C}"/>
              </a:ext>
            </a:extLst>
          </p:cNvPr>
          <p:cNvSpPr txBox="1"/>
          <p:nvPr/>
        </p:nvSpPr>
        <p:spPr>
          <a:xfrm>
            <a:off x="7935107" y="4508081"/>
            <a:ext cx="66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Цель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3338498-7E82-8CBE-E94F-2761BA4700B1}"/>
              </a:ext>
            </a:extLst>
          </p:cNvPr>
          <p:cNvSpPr/>
          <p:nvPr/>
        </p:nvSpPr>
        <p:spPr>
          <a:xfrm>
            <a:off x="2571610" y="3462007"/>
            <a:ext cx="1691148" cy="94856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1C28972-4D44-7808-DE77-F98990E72B91}"/>
              </a:ext>
            </a:extLst>
          </p:cNvPr>
          <p:cNvSpPr/>
          <p:nvPr/>
        </p:nvSpPr>
        <p:spPr>
          <a:xfrm>
            <a:off x="7423503" y="3429000"/>
            <a:ext cx="1691148" cy="94856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изогнутая вниз 17">
            <a:extLst>
              <a:ext uri="{FF2B5EF4-FFF2-40B4-BE49-F238E27FC236}">
                <a16:creationId xmlns:a16="http://schemas.microsoft.com/office/drawing/2014/main" id="{9E7FA05C-7FF7-DE6D-2303-50B51E739E80}"/>
              </a:ext>
            </a:extLst>
          </p:cNvPr>
          <p:cNvSpPr/>
          <p:nvPr/>
        </p:nvSpPr>
        <p:spPr>
          <a:xfrm>
            <a:off x="3625882" y="2428568"/>
            <a:ext cx="4940236" cy="102810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A6979-AB9B-842B-66F3-303293EF3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accent2"/>
                </a:solidFill>
              </a:rPr>
              <a:t>Что же такое обратная связь (в идеале)?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4DF696-ECCB-D626-0753-8BA7F5A1895F}"/>
              </a:ext>
            </a:extLst>
          </p:cNvPr>
          <p:cNvSpPr txBox="1"/>
          <p:nvPr/>
        </p:nvSpPr>
        <p:spPr>
          <a:xfrm>
            <a:off x="4870053" y="3020169"/>
            <a:ext cx="690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обратной связи – сократить разрыв между точкой, в которой ученик находится в текущий момент, и точкой, в которой он должен находиться, то есть разрыв между прежними или текущими достижениями и результатами, соответствующими критериям успеха (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J. Hattie, 2007)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CE717B-9FC4-41D0-A98F-E210A6270BA7}"/>
              </a:ext>
            </a:extLst>
          </p:cNvPr>
          <p:cNvSpPr txBox="1"/>
          <p:nvPr/>
        </p:nvSpPr>
        <p:spPr>
          <a:xfrm>
            <a:off x="1219199" y="4744999"/>
            <a:ext cx="79641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253957"/>
              </a:buClr>
              <a:buSzPts val="1100"/>
            </a:pPr>
            <a:r>
              <a:rPr lang="ru-RU" sz="1800" b="1" dirty="0">
                <a:solidFill>
                  <a:srgbClr val="253957"/>
                </a:solidFill>
                <a:latin typeface="Proxima Nova"/>
                <a:ea typeface="Proxima Nova"/>
                <a:cs typeface="Proxima Nova"/>
                <a:sym typeface="Proxima Nova"/>
              </a:rPr>
              <a:t>Обратная связь </a:t>
            </a:r>
            <a:r>
              <a:rPr lang="ru-RU" sz="1800" dirty="0">
                <a:solidFill>
                  <a:srgbClr val="253957"/>
                </a:solidFill>
                <a:latin typeface="Proxima Nova"/>
                <a:ea typeface="Proxima Nova"/>
                <a:cs typeface="Proxima Nova"/>
                <a:sym typeface="Proxima Nova"/>
              </a:rPr>
              <a:t>– процесс, посредством которого учащиеся осмысливают информацию, поступающую из разных источников, и используют ее для улучшения процесса обучения и выработки новых стратегий </a:t>
            </a:r>
            <a:r>
              <a:rPr lang="en-US" sz="1800" dirty="0">
                <a:solidFill>
                  <a:srgbClr val="253957"/>
                </a:solidFill>
                <a:latin typeface="Proxima Nova"/>
                <a:ea typeface="Proxima Nova"/>
                <a:cs typeface="Proxima Nova"/>
                <a:sym typeface="Proxima Nova"/>
              </a:rPr>
              <a:t>(Carless</a:t>
            </a:r>
            <a:r>
              <a:rPr lang="ru-RU" sz="1800" dirty="0">
                <a:solidFill>
                  <a:srgbClr val="253957"/>
                </a:solidFill>
                <a:latin typeface="Proxima Nova"/>
                <a:ea typeface="Proxima Nova"/>
                <a:cs typeface="Proxima Nova"/>
                <a:sym typeface="Proxima Nova"/>
              </a:rPr>
              <a:t>,</a:t>
            </a:r>
            <a:r>
              <a:rPr lang="en-US" sz="1800" dirty="0">
                <a:solidFill>
                  <a:srgbClr val="253957"/>
                </a:solidFill>
                <a:latin typeface="Proxima Nova"/>
                <a:ea typeface="Proxima Nova"/>
                <a:cs typeface="Proxima Nova"/>
                <a:sym typeface="Proxima Nova"/>
              </a:rPr>
              <a:t> 2018)</a:t>
            </a:r>
            <a:endParaRPr lang="ru-RU" sz="1800" dirty="0">
              <a:solidFill>
                <a:srgbClr val="2539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3249A-3853-FC9F-9E3B-CB04BA640450}"/>
              </a:ext>
            </a:extLst>
          </p:cNvPr>
          <p:cNvSpPr txBox="1"/>
          <p:nvPr/>
        </p:nvSpPr>
        <p:spPr>
          <a:xfrm>
            <a:off x="943897" y="203864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Информация о разнице между актуальным и референтным уровнями параметров системы, которая используется для изменения этой разницы тем или иным образом (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Ramaprasad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1983)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9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A6979-AB9B-842B-66F3-303293EF3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accent2"/>
                </a:solidFill>
              </a:rPr>
              <a:t>Каковы цели обратной связи?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3249A-3853-FC9F-9E3B-CB04BA640450}"/>
              </a:ext>
            </a:extLst>
          </p:cNvPr>
          <p:cNvSpPr txBox="1"/>
          <p:nvPr/>
        </p:nvSpPr>
        <p:spPr>
          <a:xfrm>
            <a:off x="943897" y="2569589"/>
            <a:ext cx="7924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Сообщение информации о разрыве между имеющимся и желаемым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Информирование о том, насколько в правильном направлении движется учащийся – повышение мотивации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Снижение когнитивной нагрузки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Корректирующая функция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40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3F830-88CE-39C1-4904-B0CE2BD8E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2EAEB4"/>
                </a:solidFill>
              </a:rPr>
              <a:t>4 уровня обратной связи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572E26-33D8-B1C4-BAFC-6C677C958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23334" y="2014194"/>
            <a:ext cx="10058400" cy="3849624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1900" dirty="0">
                <a:solidFill>
                  <a:srgbClr val="F03F2B"/>
                </a:solidFill>
              </a:rPr>
              <a:t>Уровень </a:t>
            </a:r>
            <a:r>
              <a:rPr lang="ru-RU" sz="1900" b="1" dirty="0">
                <a:solidFill>
                  <a:srgbClr val="F03F2B"/>
                </a:solidFill>
              </a:rPr>
              <a:t>задания</a:t>
            </a:r>
          </a:p>
          <a:p>
            <a:pPr algn="ctr"/>
            <a:endParaRPr lang="ru-RU" sz="1600" dirty="0">
              <a:solidFill>
                <a:srgbClr val="F03F2B"/>
              </a:solidFill>
            </a:endParaRPr>
          </a:p>
          <a:p>
            <a:pPr algn="ctr"/>
            <a:endParaRPr lang="ru-RU" dirty="0"/>
          </a:p>
          <a:p>
            <a:pPr algn="r"/>
            <a:r>
              <a:rPr lang="ru-RU" dirty="0">
                <a:solidFill>
                  <a:srgbClr val="F03F2B"/>
                </a:solidFill>
              </a:rPr>
              <a:t>Уровень </a:t>
            </a:r>
            <a:r>
              <a:rPr lang="ru-RU" b="1" dirty="0">
                <a:solidFill>
                  <a:srgbClr val="F03F2B"/>
                </a:solidFill>
              </a:rPr>
              <a:t>процессов</a:t>
            </a:r>
          </a:p>
          <a:p>
            <a:pPr algn="ctr"/>
            <a:endParaRPr lang="ru-RU" dirty="0">
              <a:solidFill>
                <a:srgbClr val="F03F2B"/>
              </a:solidFill>
            </a:endParaRPr>
          </a:p>
          <a:p>
            <a:pPr algn="ctr"/>
            <a:endParaRPr lang="ru-RU" dirty="0"/>
          </a:p>
          <a:p>
            <a:pPr algn="r"/>
            <a:r>
              <a:rPr lang="ru-RU" dirty="0">
                <a:solidFill>
                  <a:srgbClr val="F03F2B"/>
                </a:solidFill>
              </a:rPr>
              <a:t>Уровень </a:t>
            </a:r>
            <a:r>
              <a:rPr lang="ru-RU" b="1" dirty="0">
                <a:solidFill>
                  <a:srgbClr val="F03F2B"/>
                </a:solidFill>
              </a:rPr>
              <a:t>саморегуляции</a:t>
            </a:r>
          </a:p>
          <a:p>
            <a:pPr algn="ctr"/>
            <a:endParaRPr lang="ru-RU" dirty="0">
              <a:solidFill>
                <a:srgbClr val="F03F2B"/>
              </a:solidFill>
            </a:endParaRPr>
          </a:p>
          <a:p>
            <a:pPr algn="ctr"/>
            <a:endParaRPr lang="ru-RU" dirty="0"/>
          </a:p>
          <a:p>
            <a:pPr algn="r"/>
            <a:r>
              <a:rPr lang="ru-RU" dirty="0">
                <a:solidFill>
                  <a:srgbClr val="F03F2B"/>
                </a:solidFill>
              </a:rPr>
              <a:t>Уровень </a:t>
            </a:r>
            <a:r>
              <a:rPr lang="ru-RU" b="1" dirty="0">
                <a:solidFill>
                  <a:srgbClr val="F03F2B"/>
                </a:solidFill>
              </a:rPr>
              <a:t>личности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7F7A828-82ED-81DE-325C-139F8D885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11" l="10000" r="90000">
                        <a14:foregroundMark x1="56250" y1="91111" x2="56250" y2="91111"/>
                        <a14:foregroundMark x1="56250" y1="91111" x2="56250" y2="91111"/>
                        <a14:foregroundMark x1="29792" y1="84815" x2="29792" y2="84815"/>
                        <a14:foregroundMark x1="31250" y1="86296" x2="31250" y2="86296"/>
                        <a14:foregroundMark x1="63229" y1="88333" x2="63229" y2="88333"/>
                        <a14:foregroundMark x1="37917" y1="87593" x2="37917" y2="87593"/>
                        <a14:foregroundMark x1="30417" y1="86296" x2="30417" y2="86296"/>
                        <a14:foregroundMark x1="33958" y1="86852" x2="33958" y2="86852"/>
                        <a14:foregroundMark x1="29583" y1="85000" x2="29583" y2="85000"/>
                        <a14:foregroundMark x1="29167" y1="85185" x2="29167" y2="85185"/>
                        <a14:foregroundMark x1="29583" y1="85741" x2="29583" y2="85741"/>
                        <a14:foregroundMark x1="37708" y1="86667" x2="36979" y2="87593"/>
                        <a14:foregroundMark x1="45521" y1="55370" x2="45521" y2="55370"/>
                        <a14:foregroundMark x1="45521" y1="55370" x2="45521" y2="55370"/>
                        <a14:foregroundMark x1="48438" y1="38333" x2="48438" y2="38333"/>
                        <a14:foregroundMark x1="55625" y1="38704" x2="55625" y2="38704"/>
                        <a14:foregroundMark x1="55625" y1="38704" x2="55625" y2="38704"/>
                        <a14:foregroundMark x1="56979" y1="40556" x2="56979" y2="40556"/>
                        <a14:foregroundMark x1="53542" y1="46111" x2="53542" y2="46111"/>
                        <a14:foregroundMark x1="53750" y1="46296" x2="53750" y2="46296"/>
                        <a14:foregroundMark x1="52292" y1="46667" x2="52292" y2="46667"/>
                        <a14:foregroundMark x1="57708" y1="41296" x2="55000" y2="41667"/>
                        <a14:foregroundMark x1="59062" y1="46111" x2="59062" y2="46111"/>
                        <a14:foregroundMark x1="57813" y1="46296" x2="57813" y2="46296"/>
                        <a14:foregroundMark x1="57083" y1="54259" x2="57083" y2="54259"/>
                        <a14:foregroundMark x1="51979" y1="55185" x2="51979" y2="55185"/>
                        <a14:foregroundMark x1="51979" y1="55185" x2="51979" y2="55185"/>
                        <a14:foregroundMark x1="51979" y1="55185" x2="51979" y2="55185"/>
                        <a14:foregroundMark x1="51979" y1="55185" x2="51979" y2="55185"/>
                        <a14:foregroundMark x1="47083" y1="57222" x2="47083" y2="57222"/>
                        <a14:foregroundMark x1="49896" y1="18704" x2="49896" y2="18704"/>
                        <a14:foregroundMark x1="49896" y1="18704" x2="49896" y2="18704"/>
                        <a14:foregroundMark x1="49896" y1="18704" x2="49896" y2="18704"/>
                        <a14:foregroundMark x1="49896" y1="18704" x2="49896" y2="18704"/>
                        <a14:foregroundMark x1="49896" y1="18704" x2="49896" y2="18704"/>
                        <a14:foregroundMark x1="50417" y1="22037" x2="50417" y2="22037"/>
                        <a14:foregroundMark x1="54688" y1="22963" x2="54688" y2="22963"/>
                        <a14:foregroundMark x1="52188" y1="27037" x2="52188" y2="27037"/>
                        <a14:foregroundMark x1="52188" y1="27037" x2="52188" y2="27037"/>
                        <a14:foregroundMark x1="52188" y1="27037" x2="52188" y2="27037"/>
                        <a14:foregroundMark x1="51146" y1="27037" x2="51146" y2="27037"/>
                        <a14:foregroundMark x1="51146" y1="27037" x2="51146" y2="27037"/>
                        <a14:foregroundMark x1="50208" y1="27037" x2="50208" y2="27037"/>
                        <a14:foregroundMark x1="50208" y1="27037" x2="50208" y2="27037"/>
                        <a14:foregroundMark x1="53750" y1="27037" x2="53750" y2="27037"/>
                        <a14:foregroundMark x1="53750" y1="27037" x2="53750" y2="27037"/>
                        <a14:foregroundMark x1="46042" y1="46111" x2="46042" y2="46111"/>
                        <a14:foregroundMark x1="45208" y1="46111" x2="45208" y2="46111"/>
                        <a14:foregroundMark x1="35521" y1="87222" x2="35521" y2="87222"/>
                        <a14:foregroundMark x1="33333" y1="86481" x2="33333" y2="86481"/>
                        <a14:foregroundMark x1="39583" y1="88148" x2="39583" y2="88148"/>
                        <a14:foregroundMark x1="40938" y1="88333" x2="40938" y2="88333"/>
                        <a14:foregroundMark x1="43229" y1="88889" x2="43229" y2="88889"/>
                        <a14:backgroundMark x1="52500" y1="47037" x2="52500" y2="47037"/>
                        <a14:backgroundMark x1="52292" y1="47037" x2="52292" y2="47037"/>
                        <a14:backgroundMark x1="33958" y1="87407" x2="33958" y2="8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9" y="1778255"/>
            <a:ext cx="7105225" cy="39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30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8F2F1-13B7-9916-38F9-B12F702C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62" y="387775"/>
            <a:ext cx="10058400" cy="13716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2EAEB4"/>
                </a:solidFill>
              </a:rPr>
              <a:t>Как же правильно давать обратную связь?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627F412-92F9-BF7C-233B-F729A84F1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5046" l="10000" r="90000">
                        <a14:foregroundMark x1="48203" y1="6528" x2="48203" y2="6528"/>
                        <a14:foregroundMark x1="18542" y1="48750" x2="18542" y2="48750"/>
                        <a14:foregroundMark x1="18542" y1="48750" x2="22500" y2="66435"/>
                        <a14:foregroundMark x1="22161" y1="94074" x2="22161" y2="94074"/>
                        <a14:foregroundMark x1="28958" y1="91111" x2="28958" y2="91111"/>
                        <a14:foregroundMark x1="32500" y1="89491" x2="32500" y2="89491"/>
                        <a14:foregroundMark x1="34453" y1="90370" x2="34453" y2="90370"/>
                        <a14:foregroundMark x1="24792" y1="95046" x2="24792" y2="95046"/>
                        <a14:foregroundMark x1="40339" y1="88889" x2="40339" y2="88889"/>
                        <a14:foregroundMark x1="36328" y1="89259" x2="36328" y2="89259"/>
                        <a14:foregroundMark x1="51458" y1="79491" x2="51458" y2="79491"/>
                        <a14:foregroundMark x1="49922" y1="82083" x2="49922" y2="82083"/>
                        <a14:foregroundMark x1="73047" y1="71620" x2="73047" y2="71620"/>
                        <a14:foregroundMark x1="78203" y1="25926" x2="78203" y2="25926"/>
                        <a14:foregroundMark x1="27786" y1="93565" x2="27786" y2="93565"/>
                        <a14:foregroundMark x1="32786" y1="91343" x2="32786" y2="9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19" y="2593821"/>
            <a:ext cx="5501762" cy="309474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8398850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497</Words>
  <Application>Microsoft Office PowerPoint</Application>
  <PresentationFormat>Широкоэкранный</PresentationFormat>
  <Paragraphs>119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Proxima Nova</vt:lpstr>
      <vt:lpstr>Times New Roman</vt:lpstr>
      <vt:lpstr>Wingdings</vt:lpstr>
      <vt:lpstr>Ретро</vt:lpstr>
      <vt:lpstr>Как добиться желаемого </vt:lpstr>
      <vt:lpstr>Насколько важна обратная связь?</vt:lpstr>
      <vt:lpstr>Насколько важна обратная связь?</vt:lpstr>
      <vt:lpstr>Насколько важна обратная связь?</vt:lpstr>
      <vt:lpstr>Что же такое обратная связь (в идеале)?</vt:lpstr>
      <vt:lpstr>Что же такое обратная связь (в идеале)?</vt:lpstr>
      <vt:lpstr>Каковы цели обратной связи?</vt:lpstr>
      <vt:lpstr>4 уровня обратной связи</vt:lpstr>
      <vt:lpstr>Как же правильно давать обратную связь?</vt:lpstr>
      <vt:lpstr>Как же правильно давать обратную связь?</vt:lpstr>
      <vt:lpstr>Как же правильно давать обратную связь?</vt:lpstr>
      <vt:lpstr>Как же правильно давать обратную связь?</vt:lpstr>
      <vt:lpstr>Как же правильно давать обратную связь?</vt:lpstr>
      <vt:lpstr>Как же правильно давать обратную связь?</vt:lpstr>
      <vt:lpstr>Как же правильно давать обратную связь?</vt:lpstr>
      <vt:lpstr>Как же правильно давать обратную связь?</vt:lpstr>
      <vt:lpstr>Как же правильно давать обратную связь?</vt:lpstr>
      <vt:lpstr>Некоторые условия эффективности обратной связи</vt:lpstr>
      <vt:lpstr>Что еще важно знать об обратной связи?</vt:lpstr>
      <vt:lpstr>Итак,</vt:lpstr>
      <vt:lpstr>Остались вопросы или комментарии?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добиться желаемого </dc:title>
  <dc:creator>Marina Kholmanskaya</dc:creator>
  <cp:lastModifiedBy>Marina Kholmanskaya</cp:lastModifiedBy>
  <cp:revision>3</cp:revision>
  <dcterms:created xsi:type="dcterms:W3CDTF">2023-10-23T05:20:05Z</dcterms:created>
  <dcterms:modified xsi:type="dcterms:W3CDTF">2023-10-23T13:56:42Z</dcterms:modified>
</cp:coreProperties>
</file>