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50" r:id="rId1"/>
  </p:sldMasterIdLst>
  <p:notesMasterIdLst>
    <p:notesMasterId r:id="rId29"/>
  </p:notesMasterIdLst>
  <p:sldIdLst>
    <p:sldId id="427" r:id="rId2"/>
    <p:sldId id="459" r:id="rId3"/>
    <p:sldId id="460" r:id="rId4"/>
    <p:sldId id="464" r:id="rId5"/>
    <p:sldId id="465" r:id="rId6"/>
    <p:sldId id="466" r:id="rId7"/>
    <p:sldId id="467" r:id="rId8"/>
    <p:sldId id="478" r:id="rId9"/>
    <p:sldId id="468" r:id="rId10"/>
    <p:sldId id="469" r:id="rId11"/>
    <p:sldId id="461" r:id="rId12"/>
    <p:sldId id="462" r:id="rId13"/>
    <p:sldId id="476" r:id="rId14"/>
    <p:sldId id="470" r:id="rId15"/>
    <p:sldId id="471" r:id="rId16"/>
    <p:sldId id="472" r:id="rId17"/>
    <p:sldId id="473" r:id="rId18"/>
    <p:sldId id="474" r:id="rId19"/>
    <p:sldId id="479" r:id="rId20"/>
    <p:sldId id="480" r:id="rId21"/>
    <p:sldId id="481" r:id="rId22"/>
    <p:sldId id="482" r:id="rId23"/>
    <p:sldId id="431" r:id="rId24"/>
    <p:sldId id="484" r:id="rId25"/>
    <p:sldId id="463" r:id="rId26"/>
    <p:sldId id="435" r:id="rId27"/>
    <p:sldId id="261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1234" y="-1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D2C992-EDEB-4A13-8F8D-46D1CA4C9A9C}" type="datetimeFigureOut">
              <a:rPr lang="ru-RU" smtClean="0"/>
              <a:t>23.04.2023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D3874A-EE61-4D33-9D95-805DA54284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49049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6004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3644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B4C71EC6-210F-42DE-9C53-41977AD35B3D}" type="datetimeFigureOut">
              <a:rPr lang="ru-RU" smtClean="0"/>
              <a:t>23.04.2023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38544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B4C71EC6-210F-42DE-9C53-41977AD35B3D}" type="datetimeFigureOut">
              <a:rPr lang="ru-RU" smtClean="0"/>
              <a:t>23.04.2023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774057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B4C71EC6-210F-42DE-9C53-41977AD35B3D}" type="datetimeFigureOut">
              <a:rPr lang="ru-RU" smtClean="0"/>
              <a:t>23.04.2023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75335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80555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14507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68140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B4C71EC6-210F-42DE-9C53-41977AD35B3D}" type="datetimeFigureOut">
              <a:rPr lang="ru-RU" smtClean="0"/>
              <a:t>23.04.2023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1861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5416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B4C71EC6-210F-42DE-9C53-41977AD35B3D}" type="datetimeFigureOut">
              <a:rPr lang="ru-RU" smtClean="0"/>
              <a:t>23.04.2023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3720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6168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3891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2772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6251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7473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251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5389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0972" y="116632"/>
            <a:ext cx="7774632" cy="1656184"/>
          </a:xfrm>
        </p:spPr>
        <p:txBody>
          <a:bodyPr>
            <a:noAutofit/>
          </a:bodyPr>
          <a:lstStyle/>
          <a:p>
            <a:r>
              <a:rPr lang="en-US" sz="1800" b="1" dirty="0">
                <a:solidFill>
                  <a:srgbClr val="002060"/>
                </a:solidFill>
              </a:rPr>
              <a:t>© </a:t>
            </a:r>
            <a:r>
              <a:rPr lang="ru-RU" sz="1800" b="1" dirty="0" err="1">
                <a:solidFill>
                  <a:srgbClr val="002060"/>
                </a:solidFill>
              </a:rPr>
              <a:t>Гетьман</a:t>
            </a:r>
            <a:r>
              <a:rPr lang="ru-RU" sz="1800" b="1" dirty="0">
                <a:solidFill>
                  <a:srgbClr val="002060"/>
                </a:solidFill>
              </a:rPr>
              <a:t>-Павлова И.В.</a:t>
            </a:r>
            <a:r>
              <a:rPr lang="en-US" sz="1800" b="1" dirty="0">
                <a:solidFill>
                  <a:srgbClr val="002060"/>
                </a:solidFill>
              </a:rPr>
              <a:t> </a:t>
            </a:r>
            <a:br>
              <a:rPr lang="ru-RU" sz="1800" b="1" dirty="0">
                <a:solidFill>
                  <a:srgbClr val="002060"/>
                </a:solidFill>
              </a:rPr>
            </a:br>
            <a:br>
              <a:rPr lang="ru-RU" sz="1800" b="1" dirty="0">
                <a:solidFill>
                  <a:schemeClr val="bg1"/>
                </a:solidFill>
              </a:rPr>
            </a:br>
            <a:r>
              <a:rPr lang="ru-RU" sz="3600" b="1" dirty="0"/>
              <a:t>История международного частного права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2924944"/>
            <a:ext cx="7632848" cy="3456384"/>
          </a:xfrm>
        </p:spPr>
        <p:txBody>
          <a:bodyPr>
            <a:normAutofit/>
          </a:bodyPr>
          <a:lstStyle/>
          <a:p>
            <a:pPr algn="l"/>
            <a:endParaRPr lang="ru-RU" sz="2400" i="1" dirty="0">
              <a:solidFill>
                <a:schemeClr val="tx1"/>
              </a:solidFill>
            </a:endParaRPr>
          </a:p>
          <a:p>
            <a:endParaRPr lang="ru-RU" sz="2400" dirty="0"/>
          </a:p>
        </p:txBody>
      </p:sp>
      <p:pic>
        <p:nvPicPr>
          <p:cNvPr id="14338" name="Picture 2" descr="Студенты в Средние века">
            <a:extLst>
              <a:ext uri="{FF2B5EF4-FFF2-40B4-BE49-F238E27FC236}">
                <a16:creationId xmlns:a16="http://schemas.microsoft.com/office/drawing/2014/main" id="{F54EE0D6-F2B5-4CBE-BE34-49CBE9F11CC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550" y="2132856"/>
            <a:ext cx="6467475" cy="395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93176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4C5887-638C-4857-8B30-B99E01C7A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1700" y="116633"/>
            <a:ext cx="6377940" cy="576064"/>
          </a:xfrm>
        </p:spPr>
        <p:txBody>
          <a:bodyPr>
            <a:noAutofit/>
          </a:bodyPr>
          <a:lstStyle/>
          <a:p>
            <a:r>
              <a:rPr lang="ru-RU" sz="2400" b="1" dirty="0"/>
              <a:t>Решение коллизионных проблем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7DAA370-4FAC-4089-BBA1-3C64150169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692697"/>
            <a:ext cx="8928992" cy="6048670"/>
          </a:xfrm>
        </p:spPr>
        <p:txBody>
          <a:bodyPr>
            <a:normAutofit fontScale="25000" lnSpcReduction="20000"/>
          </a:bodyPr>
          <a:lstStyle/>
          <a:p>
            <a:pPr marL="36000">
              <a:lnSpc>
                <a:spcPct val="120000"/>
              </a:lnSpc>
              <a:spcBef>
                <a:spcPts val="600"/>
              </a:spcBef>
            </a:pPr>
            <a:r>
              <a:rPr lang="ru-RU" sz="5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Коллизионные проблемы </a:t>
            </a:r>
            <a:r>
              <a:rPr lang="ru-RU" sz="5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– возникали, но не отличались остротой:</a:t>
            </a:r>
          </a:p>
          <a:p>
            <a:pPr marL="150300" indent="-342900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ru-RU" sz="5600" dirty="0">
                <a:ea typeface="Calibri" panose="020F0502020204030204" pitchFamily="34" charset="0"/>
                <a:cs typeface="Times New Roman" panose="02020603050405020304" pitchFamily="18" charset="0"/>
              </a:rPr>
              <a:t>М</a:t>
            </a:r>
            <a:r>
              <a:rPr lang="ru-RU" sz="5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ежполисные договоры – материальные нормы, непосредственно применимые к спорам между гражданами этих городов-государств</a:t>
            </a:r>
          </a:p>
          <a:p>
            <a:pPr marL="150300" indent="-342900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ru-RU" sz="5600" dirty="0">
                <a:ea typeface="Calibri" panose="020F0502020204030204" pitchFamily="34" charset="0"/>
                <a:cs typeface="Times New Roman" panose="02020603050405020304" pitchFamily="18" charset="0"/>
              </a:rPr>
              <a:t>З</a:t>
            </a:r>
            <a:r>
              <a:rPr lang="ru-RU" sz="5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начительное сходство (до полного тождества) между правовыми нормами в разных полисах (устраняло необходимость обращаться к иностранному правопорядку)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ru-RU" sz="5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 подавляющем большинстве: споры с участием иностранцев – при помощи </a:t>
            </a:r>
            <a:r>
              <a:rPr lang="ru-RU" sz="5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прямого метода регулирования, т.е. посредством применения унифицированных или внутренних материальных норм </a:t>
            </a:r>
          </a:p>
          <a:p>
            <a:pPr marL="36000">
              <a:lnSpc>
                <a:spcPct val="120000"/>
              </a:lnSpc>
              <a:spcBef>
                <a:spcPts val="600"/>
              </a:spcBef>
            </a:pPr>
            <a:r>
              <a:rPr lang="ru-RU" sz="5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Общий постулат – </a:t>
            </a:r>
            <a:r>
              <a:rPr lang="en-US" sz="56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lex </a:t>
            </a:r>
            <a:r>
              <a:rPr lang="en-US" sz="5600" b="1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fori</a:t>
            </a:r>
            <a:r>
              <a:rPr lang="ru-RU" sz="5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но </a:t>
            </a:r>
            <a:r>
              <a:rPr lang="ru-RU" sz="5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его применение не было безусловной обязанностью судей</a:t>
            </a:r>
            <a:r>
              <a:rPr lang="ru-RU" sz="5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5600" dirty="0"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ru-RU" sz="5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амый легкий и часто наиболее разумный способ, естественное явление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ru-RU" sz="5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Если такое решение – невозможным или непрактичным, то судья имел право свободного выбора компетентного закона</a:t>
            </a:r>
          </a:p>
          <a:p>
            <a:pPr>
              <a:lnSpc>
                <a:spcPct val="120000"/>
              </a:lnSpc>
            </a:pPr>
            <a:r>
              <a:rPr lang="ru-RU" sz="5600" b="1" dirty="0">
                <a:effectLst/>
                <a:ea typeface="Calibri" panose="020F0502020204030204" pitchFamily="34" charset="0"/>
              </a:rPr>
              <a:t>Современные ученые </a:t>
            </a:r>
            <a:r>
              <a:rPr lang="ru-RU" sz="5600" dirty="0">
                <a:effectLst/>
                <a:ea typeface="Calibri" panose="020F0502020204030204" pitchFamily="34" charset="0"/>
              </a:rPr>
              <a:t>– </a:t>
            </a:r>
            <a:r>
              <a:rPr lang="ru-RU" sz="5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магистраты применяли </a:t>
            </a:r>
            <a:r>
              <a:rPr lang="ru-RU" sz="5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lex</a:t>
            </a:r>
            <a:r>
              <a:rPr lang="ru-RU" sz="5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 </a:t>
            </a:r>
            <a:r>
              <a:rPr lang="ru-RU" sz="5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loci</a:t>
            </a:r>
            <a:r>
              <a:rPr lang="ru-RU" sz="5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 </a:t>
            </a:r>
            <a:r>
              <a:rPr lang="ru-RU" sz="5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contractus</a:t>
            </a:r>
            <a:r>
              <a:rPr lang="ru-RU" sz="5600" dirty="0">
                <a:effectLst/>
                <a:ea typeface="Calibri" panose="020F0502020204030204" pitchFamily="34" charset="0"/>
              </a:rPr>
              <a:t>, если стороны имели разный домицилий или происхождение; </a:t>
            </a:r>
            <a:r>
              <a:rPr lang="ru-RU" sz="5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право домицилия ответчика</a:t>
            </a:r>
            <a:r>
              <a:rPr lang="ru-RU" sz="5600" dirty="0">
                <a:effectLst/>
                <a:ea typeface="Calibri" panose="020F0502020204030204" pitchFamily="34" charset="0"/>
              </a:rPr>
              <a:t>; в контрактах часто стороны </a:t>
            </a:r>
            <a:r>
              <a:rPr lang="ru-RU" sz="5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оговаривали юрисдикцию и применимое право</a:t>
            </a:r>
            <a:r>
              <a:rPr lang="ru-RU" sz="5600" dirty="0">
                <a:effectLst/>
                <a:ea typeface="Calibri" panose="020F0502020204030204" pitchFamily="34" charset="0"/>
              </a:rPr>
              <a:t>. Вопросы личного и наследственного права – по </a:t>
            </a:r>
            <a:r>
              <a:rPr lang="ru-RU" sz="5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закону домицилия или происхождения </a:t>
            </a:r>
            <a:r>
              <a:rPr lang="ru-RU" sz="5600" b="1" dirty="0">
                <a:effectLst/>
                <a:ea typeface="Calibri" panose="020F0502020204030204" pitchFamily="34" charset="0"/>
              </a:rPr>
              <a:t>(</a:t>
            </a:r>
            <a:r>
              <a:rPr lang="ru-RU" sz="5600" b="1" u="none" strike="noStrike" spc="0" dirty="0">
                <a:solidFill>
                  <a:srgbClr val="231F2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Мережко А.</a:t>
            </a:r>
            <a:r>
              <a:rPr lang="ru-RU" sz="5600" b="1" dirty="0">
                <a:solidFill>
                  <a:srgbClr val="231F2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5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Hans Wolff</a:t>
            </a:r>
            <a:r>
              <a:rPr lang="ru-RU" sz="5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36000">
              <a:lnSpc>
                <a:spcPct val="120000"/>
              </a:lnSpc>
              <a:spcBef>
                <a:spcPts val="600"/>
              </a:spcBef>
            </a:pPr>
            <a:r>
              <a:rPr lang="ru-RU" sz="5600" b="1" dirty="0">
                <a:effectLst/>
                <a:ea typeface="Calibri" panose="020F0502020204030204" pitchFamily="34" charset="0"/>
              </a:rPr>
              <a:t>«История Геродота» 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ru-RU" sz="4400" dirty="0">
                <a:effectLst/>
                <a:highlight>
                  <a:srgbClr val="FFFF00"/>
                </a:highlight>
                <a:ea typeface="Calibri" panose="020F0502020204030204" pitchFamily="34" charset="0"/>
              </a:rPr>
              <a:t>571 г. до н.э. – брак афинянина </a:t>
            </a:r>
            <a:r>
              <a:rPr lang="ru-RU" sz="4400" dirty="0" err="1">
                <a:effectLst/>
                <a:highlight>
                  <a:srgbClr val="FFFF00"/>
                </a:highlight>
                <a:ea typeface="Calibri" panose="020F0502020204030204" pitchFamily="34" charset="0"/>
              </a:rPr>
              <a:t>Мегакла</a:t>
            </a:r>
            <a:r>
              <a:rPr lang="ru-RU" sz="4400" dirty="0">
                <a:effectLst/>
                <a:highlight>
                  <a:srgbClr val="FFFF00"/>
                </a:highlight>
                <a:ea typeface="Calibri" panose="020F0502020204030204" pitchFamily="34" charset="0"/>
              </a:rPr>
              <a:t> (прадеда знаменитого Перикла) и </a:t>
            </a:r>
            <a:r>
              <a:rPr lang="ru-RU" sz="4400" dirty="0" err="1">
                <a:effectLst/>
                <a:highlight>
                  <a:srgbClr val="FFFF00"/>
                </a:highlight>
                <a:ea typeface="Calibri" panose="020F0502020204030204" pitchFamily="34" charset="0"/>
              </a:rPr>
              <a:t>Агаристы</a:t>
            </a:r>
            <a:r>
              <a:rPr lang="ru-RU" sz="4400" dirty="0">
                <a:effectLst/>
                <a:highlight>
                  <a:srgbClr val="FFFF00"/>
                </a:highlight>
                <a:ea typeface="Calibri" panose="020F0502020204030204" pitchFamily="34" charset="0"/>
              </a:rPr>
              <a:t>,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400" dirty="0">
                <a:effectLst/>
                <a:highlight>
                  <a:srgbClr val="FFFF00"/>
                </a:highlight>
                <a:ea typeface="Calibri" panose="020F0502020204030204" pitchFamily="34" charset="0"/>
              </a:rPr>
              <a:t>дочери тирана </a:t>
            </a:r>
            <a:r>
              <a:rPr lang="ru-RU" sz="4400" dirty="0" err="1">
                <a:effectLst/>
                <a:highlight>
                  <a:srgbClr val="FFFF00"/>
                </a:highlight>
                <a:ea typeface="Calibri" panose="020F0502020204030204" pitchFamily="34" charset="0"/>
              </a:rPr>
              <a:t>Клисфена</a:t>
            </a:r>
            <a:r>
              <a:rPr lang="ru-RU" sz="4400" dirty="0">
                <a:effectLst/>
                <a:highlight>
                  <a:srgbClr val="FFFF00"/>
                </a:highlight>
                <a:ea typeface="Calibri" panose="020F0502020204030204" pitchFamily="34" charset="0"/>
              </a:rPr>
              <a:t> из </a:t>
            </a:r>
            <a:r>
              <a:rPr lang="ru-RU" sz="4400" dirty="0" err="1">
                <a:effectLst/>
                <a:highlight>
                  <a:srgbClr val="FFFF00"/>
                </a:highlight>
                <a:ea typeface="Calibri" panose="020F0502020204030204" pitchFamily="34" charset="0"/>
              </a:rPr>
              <a:t>Сикиона</a:t>
            </a:r>
            <a:r>
              <a:rPr lang="ru-RU" sz="4400" dirty="0">
                <a:effectLst/>
                <a:highlight>
                  <a:srgbClr val="FFFF00"/>
                </a:highlight>
                <a:ea typeface="Calibri" panose="020F0502020204030204" pitchFamily="34" charset="0"/>
              </a:rPr>
              <a:t>. Соглашаясь на брак, </a:t>
            </a:r>
            <a:r>
              <a:rPr lang="ru-RU" sz="4400" dirty="0" err="1">
                <a:effectLst/>
                <a:highlight>
                  <a:srgbClr val="FFFF00"/>
                </a:highlight>
                <a:ea typeface="Calibri" panose="020F0502020204030204" pitchFamily="34" charset="0"/>
              </a:rPr>
              <a:t>Клисфен</a:t>
            </a:r>
            <a:r>
              <a:rPr lang="ru-RU" sz="4400" dirty="0">
                <a:effectLst/>
                <a:highlight>
                  <a:srgbClr val="FFFF00"/>
                </a:highlight>
                <a:ea typeface="Calibri" panose="020F0502020204030204" pitchFamily="34" charset="0"/>
              </a:rPr>
              <a:t> объявил, что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400" dirty="0">
                <a:effectLst/>
                <a:highlight>
                  <a:srgbClr val="FFFF00"/>
                </a:highlight>
                <a:ea typeface="Calibri" panose="020F0502020204030204" pitchFamily="34" charset="0"/>
              </a:rPr>
              <a:t>отдает </a:t>
            </a:r>
            <a:r>
              <a:rPr lang="ru-RU" sz="4400" dirty="0" err="1">
                <a:effectLst/>
                <a:highlight>
                  <a:srgbClr val="FFFF00"/>
                </a:highlight>
                <a:ea typeface="Calibri" panose="020F0502020204030204" pitchFamily="34" charset="0"/>
              </a:rPr>
              <a:t>Мегаклу</a:t>
            </a:r>
            <a:r>
              <a:rPr lang="ru-RU" sz="4400" dirty="0">
                <a:effectLst/>
                <a:highlight>
                  <a:srgbClr val="FFFF00"/>
                </a:highlight>
                <a:ea typeface="Calibri" panose="020F0502020204030204" pitchFamily="34" charset="0"/>
              </a:rPr>
              <a:t> в жены </a:t>
            </a:r>
            <a:r>
              <a:rPr lang="ru-RU" sz="4400" dirty="0" err="1">
                <a:effectLst/>
                <a:highlight>
                  <a:srgbClr val="FFFF00"/>
                </a:highlight>
                <a:ea typeface="Calibri" panose="020F0502020204030204" pitchFamily="34" charset="0"/>
              </a:rPr>
              <a:t>Агаристу</a:t>
            </a:r>
            <a:r>
              <a:rPr lang="ru-RU" sz="4400" dirty="0">
                <a:effectLst/>
                <a:highlight>
                  <a:srgbClr val="FFFF00"/>
                </a:highlight>
                <a:ea typeface="Calibri" panose="020F0502020204030204" pitchFamily="34" charset="0"/>
              </a:rPr>
              <a:t> «по законам Афин» </a:t>
            </a:r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ea typeface="Calibri" panose="020F0502020204030204" pitchFamily="34" charset="0"/>
              </a:rPr>
              <a:t>(брачно-семейные отношения –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ea typeface="Calibri" panose="020F0502020204030204" pitchFamily="34" charset="0"/>
              </a:rPr>
              <a:t>по личному закону мужа)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ea typeface="Calibri" panose="020F0502020204030204" pitchFamily="34" charset="0"/>
              </a:rPr>
              <a:t>Завещание (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ea typeface="Calibri" panose="020F0502020204030204" pitchFamily="34" charset="0"/>
              </a:rPr>
              <a:t>V</a:t>
            </a:r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ea typeface="Calibri" panose="020F0502020204030204" pitchFamily="34" charset="0"/>
              </a:rPr>
              <a:t> в. до </a:t>
            </a:r>
            <a:r>
              <a:rPr lang="ru-RU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ea typeface="Calibri" panose="020F0502020204030204" pitchFamily="34" charset="0"/>
              </a:rPr>
              <a:t>н.э</a:t>
            </a:r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ea typeface="Calibri" panose="020F0502020204030204" pitchFamily="34" charset="0"/>
              </a:rPr>
              <a:t>) – </a:t>
            </a:r>
            <a:r>
              <a:rPr lang="ru-RU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ea typeface="Calibri" panose="020F0502020204030204" pitchFamily="34" charset="0"/>
              </a:rPr>
              <a:t>Ксутиас</a:t>
            </a:r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ea typeface="Calibri" panose="020F0502020204030204" pitchFamily="34" charset="0"/>
              </a:rPr>
              <a:t>, гражданин Спарты</a:t>
            </a:r>
            <a:r>
              <a:rPr lang="ru-RU" sz="4400" dirty="0">
                <a:effectLst/>
                <a:highlight>
                  <a:srgbClr val="FFFF00"/>
                </a:highlight>
                <a:ea typeface="Calibri" panose="020F0502020204030204" pitchFamily="34" charset="0"/>
              </a:rPr>
              <a:t>, нашел способ обойти законы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400" dirty="0">
                <a:effectLst/>
                <a:highlight>
                  <a:srgbClr val="FFFF00"/>
                </a:highlight>
                <a:ea typeface="Calibri" panose="020F0502020204030204" pitchFamily="34" charset="0"/>
              </a:rPr>
              <a:t>его города, запрещающие владение капиталом: поместил в храме </a:t>
            </a:r>
            <a:r>
              <a:rPr lang="ru-RU" sz="4400" dirty="0" err="1">
                <a:effectLst/>
                <a:highlight>
                  <a:srgbClr val="FFFF00"/>
                </a:highlight>
                <a:ea typeface="Calibri" panose="020F0502020204030204" pitchFamily="34" charset="0"/>
              </a:rPr>
              <a:t>Тегеи</a:t>
            </a:r>
            <a:r>
              <a:rPr lang="ru-RU" sz="4400" dirty="0">
                <a:effectLst/>
                <a:highlight>
                  <a:srgbClr val="FFFF00"/>
                </a:highlight>
                <a:ea typeface="Calibri" panose="020F0502020204030204" pitchFamily="34" charset="0"/>
              </a:rPr>
              <a:t>,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400" dirty="0">
                <a:effectLst/>
                <a:highlight>
                  <a:srgbClr val="FFFF00"/>
                </a:highlight>
                <a:ea typeface="Calibri" panose="020F0502020204030204" pitchFamily="34" charset="0"/>
              </a:rPr>
              <a:t>защищенном неприкосновенностью, крупную сумму денег и </a:t>
            </a:r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ea typeface="Calibri" panose="020F0502020204030204" pitchFamily="34" charset="0"/>
              </a:rPr>
              <a:t>отчеканил на бронзовой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ea typeface="Calibri" panose="020F0502020204030204" pitchFamily="34" charset="0"/>
              </a:rPr>
              <a:t>пластине завещательные распоряжения, предусматривающие разрешение споров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ea typeface="Calibri" panose="020F0502020204030204" pitchFamily="34" charset="0"/>
              </a:rPr>
              <a:t>между потенциальными сонаследниками по обычаям </a:t>
            </a:r>
            <a:r>
              <a:rPr lang="ru-RU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ea typeface="Calibri" panose="020F0502020204030204" pitchFamily="34" charset="0"/>
              </a:rPr>
              <a:t>Тегеи</a:t>
            </a:r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ea typeface="Calibri" panose="020F0502020204030204" pitchFamily="34" charset="0"/>
              </a:rPr>
              <a:t> (обход закона, автономия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ea typeface="Calibri" panose="020F0502020204030204" pitchFamily="34" charset="0"/>
              </a:rPr>
              <a:t>воли)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393E3F4-011A-43C1-B8B2-038AE7355B8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375" y="4797152"/>
            <a:ext cx="2537460" cy="1813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2529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FB89F232-E50D-4C70-9366-1FA408DB6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1700" y="116633"/>
            <a:ext cx="6457950" cy="504055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Речь </a:t>
            </a:r>
            <a:r>
              <a:rPr lang="ru-RU" b="1" dirty="0" err="1"/>
              <a:t>Исократа</a:t>
            </a:r>
            <a:endParaRPr lang="ru-RU" b="1" dirty="0"/>
          </a:p>
        </p:txBody>
      </p:sp>
      <p:sp>
        <p:nvSpPr>
          <p:cNvPr id="2" name="Объект 1">
            <a:extLst>
              <a:ext uri="{FF2B5EF4-FFF2-40B4-BE49-F238E27FC236}">
                <a16:creationId xmlns:a16="http://schemas.microsoft.com/office/drawing/2014/main" id="{D2C4F193-97E4-4C50-994F-CA2E9181E6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9" y="764704"/>
            <a:ext cx="6576493" cy="5976664"/>
          </a:xfrm>
        </p:spPr>
        <p:txBody>
          <a:bodyPr>
            <a:noAutofit/>
          </a:bodyPr>
          <a:lstStyle/>
          <a:p>
            <a:pPr marL="36000">
              <a:spcBef>
                <a:spcPts val="600"/>
              </a:spcBef>
            </a:pPr>
            <a:r>
              <a:rPr lang="ru-RU" sz="13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Исократ</a:t>
            </a:r>
            <a:r>
              <a:rPr lang="ru-RU" sz="13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- «</a:t>
            </a:r>
            <a:r>
              <a:rPr lang="ru-RU" sz="13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Речь перед судом в Эгине»</a:t>
            </a:r>
            <a:r>
              <a:rPr lang="ru-RU" sz="13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13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1300" b="1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Aigi­ne­ti­kos</a:t>
            </a:r>
            <a:r>
              <a:rPr lang="ru-RU" sz="13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ru-RU" sz="13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(390 г. до н.э.)</a:t>
            </a:r>
          </a:p>
          <a:p>
            <a:pPr marL="36000" indent="0">
              <a:spcBef>
                <a:spcPts val="600"/>
              </a:spcBef>
              <a:buNone/>
            </a:pPr>
            <a:r>
              <a:rPr lang="ru-RU" sz="1300" dirty="0">
                <a:effectLst/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Процесс – в г. Эгина; действительность завещания умершего иностранца, домицилированного в Эгине. </a:t>
            </a:r>
            <a:r>
              <a:rPr lang="ru-RU" sz="1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В деле – четыре правопорядка</a:t>
            </a:r>
            <a:r>
              <a:rPr lang="en-US" sz="1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300" dirty="0">
                <a:effectLst/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1300" dirty="0">
                <a:effectLst/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Эгина, Афины, </a:t>
            </a:r>
            <a:r>
              <a:rPr lang="ru-RU" sz="1300" dirty="0" err="1">
                <a:effectLst/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Сифнос</a:t>
            </a:r>
            <a:r>
              <a:rPr lang="ru-RU" sz="1300" dirty="0">
                <a:effectLst/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, Кипр) </a:t>
            </a:r>
          </a:p>
          <a:p>
            <a:pPr marL="36000" indent="0">
              <a:spcBef>
                <a:spcPts val="600"/>
              </a:spcBef>
              <a:buNone/>
            </a:pPr>
            <a:r>
              <a:rPr lang="ru-RU" sz="13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Исократ</a:t>
            </a:r>
            <a:r>
              <a:rPr lang="ru-RU" sz="1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sz="1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применение какого из них будет наиболее рациональным: </a:t>
            </a:r>
            <a:r>
              <a:rPr lang="ru-RU" sz="1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закон последнего места жительства умершего; закон места исполнения воли; закон места происхождения наследодателя; закон места жительства наследника</a:t>
            </a:r>
          </a:p>
          <a:p>
            <a:pPr marL="36000" indent="0">
              <a:spcBef>
                <a:spcPts val="600"/>
              </a:spcBef>
              <a:buNone/>
            </a:pPr>
            <a:r>
              <a:rPr lang="ru-RU" sz="1300" dirty="0"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ru-RU" sz="1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и законы Эгины, ни законы Афин не содержали каких-либо явных инструкций </a:t>
            </a:r>
            <a:r>
              <a:rPr lang="ru-RU" sz="1300" dirty="0"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ru-RU" sz="1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 урегулированию правовых конфликтов</a:t>
            </a:r>
          </a:p>
          <a:p>
            <a:pPr marL="36000" indent="0">
              <a:spcBef>
                <a:spcPts val="600"/>
              </a:spcBef>
              <a:buNone/>
            </a:pPr>
            <a:r>
              <a:rPr lang="ru-RU" sz="13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Исократ</a:t>
            </a:r>
            <a:r>
              <a:rPr lang="ru-RU" sz="1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sz="1300" dirty="0">
                <a:effectLst/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доказательства, что завещание допустимо и юридически действительно в соответствии с законами всех мыслимых полисов, и его позиция была неоспорима</a:t>
            </a:r>
          </a:p>
          <a:p>
            <a:pPr marL="36000" indent="0">
              <a:spcBef>
                <a:spcPts val="600"/>
              </a:spcBef>
              <a:buNone/>
            </a:pPr>
            <a:r>
              <a:rPr lang="ru-RU" sz="1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Перед судьями Эгины </a:t>
            </a:r>
            <a:r>
              <a:rPr lang="ru-RU" sz="13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Исократ</a:t>
            </a:r>
            <a:r>
              <a:rPr lang="ru-RU" sz="1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апеллировал </a:t>
            </a:r>
            <a:r>
              <a:rPr lang="ru-RU" sz="1300" dirty="0">
                <a:effectLst/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к их собственному закону </a:t>
            </a:r>
            <a:r>
              <a:rPr lang="ru-RU" sz="1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– именно этого закона, по его мнению, наследодатель должен был придерживаться при составлении завещания</a:t>
            </a:r>
          </a:p>
          <a:p>
            <a:pPr marL="36000" indent="0">
              <a:spcBef>
                <a:spcPts val="600"/>
              </a:spcBef>
              <a:buNone/>
            </a:pPr>
            <a:r>
              <a:rPr lang="ru-RU" sz="1300" dirty="0">
                <a:ea typeface="Calibri" panose="020F0502020204030204" pitchFamily="34" charset="0"/>
                <a:cs typeface="Times New Roman" panose="02020603050405020304" pitchFamily="18" charset="0"/>
              </a:rPr>
              <a:t>Т</a:t>
            </a:r>
            <a:r>
              <a:rPr lang="ru-RU" sz="1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он замечаний ритора – нейтральным, поскольку </a:t>
            </a:r>
            <a:r>
              <a:rPr lang="ru-RU" sz="1300" dirty="0">
                <a:effectLst/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использование </a:t>
            </a:r>
            <a:r>
              <a:rPr lang="ru-RU" sz="1300" i="1" dirty="0" err="1">
                <a:effectLst/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lex</a:t>
            </a:r>
            <a:r>
              <a:rPr lang="ru-RU" sz="1300" i="1" dirty="0">
                <a:effectLst/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300" i="1" dirty="0" err="1">
                <a:effectLst/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fori</a:t>
            </a:r>
            <a:r>
              <a:rPr lang="ru-RU" sz="1300" dirty="0">
                <a:effectLst/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 отнюдь не было самоочевидным; </a:t>
            </a:r>
            <a:r>
              <a:rPr lang="ru-RU" sz="1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одновременно не было никаких юридических принципов, которые могли бы требовать применения иностранного права</a:t>
            </a:r>
          </a:p>
          <a:p>
            <a:pPr marL="36000" indent="0">
              <a:spcBef>
                <a:spcPts val="600"/>
              </a:spcBef>
              <a:buNone/>
            </a:pPr>
            <a:r>
              <a:rPr lang="ru-RU" sz="1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По поводу применимого материального права – нет мнения </a:t>
            </a:r>
            <a:r>
              <a:rPr lang="ru-RU" sz="13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Исократа</a:t>
            </a:r>
            <a:r>
              <a:rPr lang="ru-RU" sz="1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6000">
              <a:spcBef>
                <a:spcPts val="600"/>
              </a:spcBef>
            </a:pPr>
            <a:r>
              <a:rPr lang="ru-RU" sz="1300" b="1" dirty="0"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ru-RU" sz="13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ывод </a:t>
            </a:r>
            <a:r>
              <a:rPr lang="ru-RU" sz="1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sz="13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суд на основе собственного усмотрения сам должен найти соответствующую норму, если необходимо выбрать между несколькими правопорядками. Нет обязанности применять собственное право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sz="1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Правовые отношения сторон – единственный авторитет, следовательно, суды могут обратиться к другому праву, наиболее тесно связанному с отношением</a:t>
            </a:r>
            <a:endParaRPr lang="ru-RU" sz="1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Оратор Исократ: красноречие судебное и настоящее">
            <a:extLst>
              <a:ext uri="{FF2B5EF4-FFF2-40B4-BE49-F238E27FC236}">
                <a16:creationId xmlns:a16="http://schemas.microsoft.com/office/drawing/2014/main" id="{884F0578-D267-4C3A-A118-EC8C68AF4C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37462" y="1124744"/>
            <a:ext cx="2445569" cy="341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123EDBB-DFB6-E3D9-F4A6-FBB3858B522B}"/>
              </a:ext>
            </a:extLst>
          </p:cNvPr>
          <p:cNvSpPr txBox="1"/>
          <p:nvPr/>
        </p:nvSpPr>
        <p:spPr>
          <a:xfrm>
            <a:off x="6637462" y="4797152"/>
            <a:ext cx="2324323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Афинский ритор </a:t>
            </a:r>
            <a:r>
              <a:rPr lang="ru-RU" sz="18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Исократ</a:t>
            </a:r>
            <a:r>
              <a:rPr lang="ru-RU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1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(436–338 гг. до н.э.)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8305777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385DDA01-729E-49F3-9B21-372770F43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1700" y="116633"/>
            <a:ext cx="6377940" cy="504056"/>
          </a:xfrm>
        </p:spPr>
        <p:txBody>
          <a:bodyPr>
            <a:noAutofit/>
          </a:bodyPr>
          <a:lstStyle/>
          <a:p>
            <a:r>
              <a:rPr lang="ru-RU" sz="3200" b="1" dirty="0"/>
              <a:t>Древний Рим</a:t>
            </a:r>
          </a:p>
        </p:txBody>
      </p:sp>
      <p:sp>
        <p:nvSpPr>
          <p:cNvPr id="2" name="Объект 1">
            <a:extLst>
              <a:ext uri="{FF2B5EF4-FFF2-40B4-BE49-F238E27FC236}">
                <a16:creationId xmlns:a16="http://schemas.microsoft.com/office/drawing/2014/main" id="{3C820AC3-E982-4FA0-B0BB-091E859DDB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692695"/>
            <a:ext cx="8784976" cy="6048671"/>
          </a:xfrm>
        </p:spPr>
        <p:txBody>
          <a:bodyPr>
            <a:noAutofit/>
          </a:bodyPr>
          <a:lstStyle/>
          <a:p>
            <a:pPr marL="36000">
              <a:lnSpc>
                <a:spcPct val="120000"/>
              </a:lnSpc>
              <a:spcBef>
                <a:spcPts val="600"/>
              </a:spcBef>
            </a:pPr>
            <a:r>
              <a:rPr lang="ru-RU" sz="12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 период царей (</a:t>
            </a:r>
            <a:r>
              <a:rPr lang="en-US" sz="12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VIII – VI </a:t>
            </a:r>
            <a:r>
              <a:rPr lang="ru-RU" sz="12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вв. до н.э.)</a:t>
            </a:r>
            <a:r>
              <a:rPr lang="ru-RU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иностранцы = враги и не имели никаких прав: «… то, что находится в Римском праве, есть во всех древних законодатель­ствах — это неприязнь, какая-то недоверчивость к иностранцам»</a:t>
            </a:r>
            <a:r>
              <a:rPr lang="ru-RU" sz="12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1200" b="1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Пероговский</a:t>
            </a:r>
            <a:r>
              <a:rPr lang="ru-RU" sz="12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В.)</a:t>
            </a:r>
            <a:r>
              <a:rPr lang="ru-RU" sz="12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6000">
              <a:lnSpc>
                <a:spcPct val="120000"/>
              </a:lnSpc>
              <a:spcBef>
                <a:spcPts val="600"/>
              </a:spcBef>
            </a:pPr>
            <a:r>
              <a:rPr lang="ru-RU" sz="12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Иностранцы – </a:t>
            </a:r>
            <a:r>
              <a:rPr lang="ru-RU" sz="1200" b="1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перегрины</a:t>
            </a:r>
            <a:r>
              <a:rPr lang="ru-RU" sz="12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1200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peregrini</a:t>
            </a:r>
            <a:r>
              <a:rPr lang="ru-RU" sz="12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 (общий термин)</a:t>
            </a:r>
            <a:endParaRPr lang="ru-RU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ru-RU" sz="1200" dirty="0">
                <a:ea typeface="Calibri" panose="020F0502020204030204" pitchFamily="34" charset="0"/>
                <a:cs typeface="Times New Roman" panose="02020603050405020304" pitchFamily="18" charset="0"/>
              </a:rPr>
              <a:t>Р</a:t>
            </a:r>
            <a:r>
              <a:rPr lang="ru-RU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азные категории</a:t>
            </a:r>
          </a:p>
          <a:p>
            <a:pPr marL="36000" indent="-742950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ru-RU" sz="1200" i="1" dirty="0">
                <a:ea typeface="Calibri" panose="020F0502020204030204" pitchFamily="34" charset="0"/>
                <a:cs typeface="Times New Roman" panose="02020603050405020304" pitchFamily="18" charset="0"/>
              </a:rPr>
              <a:t>р</a:t>
            </a:r>
            <a:r>
              <a:rPr lang="en-US" sz="1200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eregrini</a:t>
            </a:r>
            <a:r>
              <a:rPr lang="en-US" sz="12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– народы, которые были подчинены владычеству Рима, </a:t>
            </a:r>
          </a:p>
          <a:p>
            <a:pPr marL="36000" indent="-742950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1200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hostes</a:t>
            </a:r>
            <a:r>
              <a:rPr lang="ru-RU" sz="12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—</a:t>
            </a:r>
            <a:r>
              <a:rPr lang="ru-RU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иностранцы, находившиеся вне владычества Рима, </a:t>
            </a:r>
          </a:p>
          <a:p>
            <a:pPr marL="36000" indent="-742950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1200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barbari</a:t>
            </a:r>
            <a:r>
              <a:rPr lang="ru-RU" sz="12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— </a:t>
            </a:r>
            <a:r>
              <a:rPr lang="ru-RU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иностранцы, которые находились вне пределов римской цивилизации и географии. </a:t>
            </a:r>
          </a:p>
          <a:p>
            <a:pPr marL="36000">
              <a:lnSpc>
                <a:spcPct val="120000"/>
              </a:lnSpc>
              <a:spcBef>
                <a:spcPts val="600"/>
              </a:spcBef>
            </a:pPr>
            <a:r>
              <a:rPr lang="ru-RU" sz="12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Институт гостеприимства </a:t>
            </a:r>
            <a:r>
              <a:rPr lang="ru-RU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– корни в институте патроната-</a:t>
            </a:r>
            <a:r>
              <a:rPr lang="ru-RU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клиентеллы</a:t>
            </a:r>
            <a:r>
              <a:rPr lang="ru-RU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появившемся в римском праве в период царей</a:t>
            </a:r>
          </a:p>
          <a:p>
            <a:pPr marL="36000">
              <a:lnSpc>
                <a:spcPct val="120000"/>
              </a:lnSpc>
              <a:spcBef>
                <a:spcPts val="600"/>
              </a:spcBef>
            </a:pPr>
            <a:r>
              <a:rPr lang="ru-RU" sz="12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К </a:t>
            </a:r>
            <a:r>
              <a:rPr lang="en-US" sz="12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ru-RU" sz="12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в. до н.э. </a:t>
            </a:r>
            <a:r>
              <a:rPr lang="ru-RU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– особый институт: </a:t>
            </a:r>
            <a:r>
              <a:rPr lang="ru-RU" sz="12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право </a:t>
            </a:r>
            <a:r>
              <a:rPr lang="ru-RU" sz="12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гостинное</a:t>
            </a:r>
            <a:r>
              <a:rPr lang="ru-RU" sz="12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частное </a:t>
            </a:r>
            <a:r>
              <a:rPr lang="ru-RU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12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jus </a:t>
            </a:r>
            <a:r>
              <a:rPr lang="en-US" sz="1200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hospitii</a:t>
            </a:r>
            <a:r>
              <a:rPr lang="en-US" sz="12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privati</a:t>
            </a:r>
            <a:r>
              <a:rPr lang="ru-RU" sz="12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): </a:t>
            </a:r>
            <a:r>
              <a:rPr lang="ru-RU" sz="12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взаимная обязанность </a:t>
            </a:r>
            <a:r>
              <a:rPr lang="ru-RU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принимать путешествующего иностранного друга, охранять его и быть его защитником в суде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12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Jus </a:t>
            </a:r>
            <a:r>
              <a:rPr lang="en-US" sz="1200" b="1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hospitii</a:t>
            </a:r>
            <a:r>
              <a:rPr lang="en-US" sz="12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privati</a:t>
            </a:r>
            <a:r>
              <a:rPr lang="ru-RU" sz="12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– это право совести, укорененное в религии и обычаях. Государство не брало под свою защиту иностранцев; охрана их личности – на римских гражданах, заключивших </a:t>
            </a:r>
            <a:r>
              <a:rPr lang="en-US" sz="1200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hospitii</a:t>
            </a:r>
            <a:endParaRPr lang="ru-RU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000">
              <a:lnSpc>
                <a:spcPct val="120000"/>
              </a:lnSpc>
              <a:spcBef>
                <a:spcPts val="600"/>
              </a:spcBef>
            </a:pPr>
            <a:r>
              <a:rPr lang="ru-RU" sz="12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К </a:t>
            </a:r>
            <a:r>
              <a:rPr lang="en-US" sz="12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IV</a:t>
            </a:r>
            <a:r>
              <a:rPr lang="ru-RU" sz="12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в. до н.э. </a:t>
            </a:r>
            <a:r>
              <a:rPr lang="ru-RU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sz="12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р</a:t>
            </a:r>
            <a:r>
              <a:rPr lang="en-US" sz="1200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ublicum</a:t>
            </a:r>
            <a:r>
              <a:rPr lang="en-US" sz="12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hospitium</a:t>
            </a:r>
            <a:r>
              <a:rPr lang="ru-RU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sz="12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публичное </a:t>
            </a:r>
            <a:r>
              <a:rPr lang="ru-RU" sz="12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гостинное</a:t>
            </a:r>
            <a:r>
              <a:rPr lang="ru-RU" sz="12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право</a:t>
            </a:r>
            <a:r>
              <a:rPr lang="ru-RU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), которое было даруемо иностранным городам на взаимной основе (иностранец – право доступа в римский суд, право приобретать недвижимость и совершать всякого рода сделки, право вступать в брак </a:t>
            </a:r>
            <a:r>
              <a:rPr lang="ru-RU" sz="12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12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jus</a:t>
            </a:r>
            <a:r>
              <a:rPr lang="en-US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connubium</a:t>
            </a:r>
            <a:r>
              <a:rPr lang="ru-RU" sz="12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ru-RU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Это </a:t>
            </a:r>
            <a:r>
              <a:rPr lang="ru-RU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гостинное</a:t>
            </a:r>
            <a:r>
              <a:rPr lang="ru-RU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право передавалось по наследству. </a:t>
            </a:r>
          </a:p>
          <a:p>
            <a:pPr marL="36000">
              <a:lnSpc>
                <a:spcPct val="120000"/>
              </a:lnSpc>
              <a:spcBef>
                <a:spcPts val="600"/>
              </a:spcBef>
            </a:pPr>
            <a:r>
              <a:rPr lang="ru-RU" sz="1200" b="1" dirty="0">
                <a:effectLst/>
                <a:ea typeface="Calibri" panose="020F0502020204030204" pitchFamily="34" charset="0"/>
              </a:rPr>
              <a:t>Международные трактаты (</a:t>
            </a:r>
            <a:r>
              <a:rPr lang="ru-RU" sz="1200" b="1" i="1" dirty="0" err="1">
                <a:effectLst/>
                <a:ea typeface="Calibri" panose="020F0502020204030204" pitchFamily="34" charset="0"/>
              </a:rPr>
              <a:t>foedus</a:t>
            </a:r>
            <a:r>
              <a:rPr lang="ru-RU" sz="1200" b="1" dirty="0">
                <a:effectLst/>
                <a:ea typeface="Calibri" panose="020F0502020204030204" pitchFamily="34" charset="0"/>
              </a:rPr>
              <a:t>) </a:t>
            </a:r>
            <a:r>
              <a:rPr lang="ru-RU" sz="1200" dirty="0">
                <a:effectLst/>
                <a:ea typeface="Calibri" panose="020F0502020204030204" pitchFamily="34" charset="0"/>
              </a:rPr>
              <a:t>– в том числе о торговле и мореплавании и «для обеспечения покровительства за отечественными подданными в иностранном государстве», что, в свою очередь, требовало признания правоспособности иностранцев на территории Рима (</a:t>
            </a:r>
            <a:r>
              <a:rPr lang="ru-RU" sz="1200" i="1" dirty="0" err="1">
                <a:effectLst/>
                <a:ea typeface="Calibri" panose="020F0502020204030204" pitchFamily="34" charset="0"/>
              </a:rPr>
              <a:t>foedus</a:t>
            </a:r>
            <a:r>
              <a:rPr lang="ru-RU" sz="1200" i="1" dirty="0">
                <a:effectLst/>
                <a:ea typeface="Calibri" panose="020F0502020204030204" pitchFamily="34" charset="0"/>
              </a:rPr>
              <a:t> </a:t>
            </a:r>
            <a:r>
              <a:rPr lang="ru-RU" sz="1200" i="1" dirty="0" err="1">
                <a:effectLst/>
                <a:ea typeface="Calibri" panose="020F0502020204030204" pitchFamily="34" charset="0"/>
              </a:rPr>
              <a:t>Cassianum</a:t>
            </a:r>
            <a:r>
              <a:rPr lang="ru-RU" sz="1200" dirty="0">
                <a:effectLst/>
                <a:ea typeface="Calibri" panose="020F0502020204030204" pitchFamily="34" charset="0"/>
              </a:rPr>
              <a:t> 493 и 486 гг. до н.э.), Карфагеном (507, 348 и 306 гг. до н.э.), Египтом (326 г. до н.э.))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707469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BF95CA93-D763-4170-89E8-00A71DE1CF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D1D3E41-6CA8-4A2A-AF7E-031E185394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796355"/>
            <a:ext cx="5966352" cy="5945013"/>
          </a:xfrm>
        </p:spPr>
        <p:txBody>
          <a:bodyPr>
            <a:normAutofit fontScale="25000" lnSpcReduction="20000"/>
          </a:bodyPr>
          <a:lstStyle/>
          <a:p>
            <a:pPr marL="36000">
              <a:lnSpc>
                <a:spcPct val="120000"/>
              </a:lnSpc>
              <a:spcBef>
                <a:spcPts val="600"/>
              </a:spcBef>
            </a:pPr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242 г. до н.э. – специальный магистрат </a:t>
            </a:r>
            <a:r>
              <a:rPr lang="ru-RU" sz="4800" dirty="0">
                <a:effectLst/>
                <a:highlight>
                  <a:srgbClr val="00FFFF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для разбора дел </a:t>
            </a:r>
            <a:r>
              <a:rPr lang="en-US" sz="4800" i="1" dirty="0">
                <a:effectLst/>
                <a:highlight>
                  <a:srgbClr val="00FFFF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inter peregrines </a:t>
            </a:r>
            <a:r>
              <a:rPr lang="ru-RU" sz="4800" dirty="0">
                <a:effectLst/>
                <a:highlight>
                  <a:srgbClr val="00FFFF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en-US" sz="4800" i="1" dirty="0">
                <a:effectLst/>
                <a:highlight>
                  <a:srgbClr val="00FFFF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inter peregrines et </a:t>
            </a:r>
            <a:r>
              <a:rPr lang="en-US" sz="4800" i="1" dirty="0" err="1">
                <a:effectLst/>
                <a:highlight>
                  <a:srgbClr val="00FFFF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cives</a:t>
            </a:r>
            <a:r>
              <a:rPr lang="ru-RU" sz="4800" i="1" dirty="0">
                <a:highlight>
                  <a:srgbClr val="00FFFF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4800" dirty="0">
                <a:effectLst/>
                <a:highlight>
                  <a:srgbClr val="00FFFF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претор </a:t>
            </a:r>
            <a:r>
              <a:rPr lang="ru-RU" sz="4800" dirty="0" err="1">
                <a:effectLst/>
                <a:highlight>
                  <a:srgbClr val="00FFFF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перегринов</a:t>
            </a:r>
            <a:r>
              <a:rPr lang="ru-RU" sz="4800" dirty="0">
                <a:effectLst/>
                <a:highlight>
                  <a:srgbClr val="00FFFF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4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praetor peregrinus</a:t>
            </a:r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4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FFFF"/>
              </a:highligh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000">
              <a:lnSpc>
                <a:spcPct val="120000"/>
              </a:lnSpc>
              <a:spcBef>
                <a:spcPts val="600"/>
              </a:spcBef>
            </a:pPr>
            <a:r>
              <a:rPr lang="ru-RU" sz="4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Претор </a:t>
            </a:r>
            <a:r>
              <a:rPr lang="ru-RU" sz="48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перегринов</a:t>
            </a:r>
            <a:r>
              <a:rPr lang="ru-RU" sz="48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– сам создать юриди­ческую защиту для иностранцев</a:t>
            </a:r>
          </a:p>
          <a:p>
            <a:pPr marL="36000">
              <a:lnSpc>
                <a:spcPct val="120000"/>
              </a:lnSpc>
              <a:spcBef>
                <a:spcPts val="600"/>
              </a:spcBef>
            </a:pPr>
            <a:r>
              <a:rPr lang="ru-RU" sz="4800" b="1" dirty="0"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r>
              <a:rPr lang="ru-RU" sz="4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собый </a:t>
            </a:r>
            <a:r>
              <a:rPr lang="ru-RU" sz="48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рекуператорный</a:t>
            </a:r>
            <a:r>
              <a:rPr lang="ru-RU" sz="4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процесс </a:t>
            </a:r>
            <a:r>
              <a:rPr lang="ru-RU" sz="4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– по формуле: претор выслушивал стороны, назначал судью и давал ему наказ, как решить дело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ru-RU" sz="4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Эдикт, закреплявший специальные инструкции относительно применимых норм права, содержащихся в </a:t>
            </a:r>
            <a:r>
              <a:rPr lang="ru-RU" sz="4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международных договорах, которые были основой </a:t>
            </a:r>
            <a:r>
              <a:rPr lang="ru-RU" sz="4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рекуператорного</a:t>
            </a:r>
            <a:r>
              <a:rPr lang="ru-RU" sz="4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процесса</a:t>
            </a:r>
          </a:p>
          <a:p>
            <a:pPr marL="36000">
              <a:lnSpc>
                <a:spcPct val="120000"/>
              </a:lnSpc>
              <a:spcBef>
                <a:spcPts val="600"/>
              </a:spcBef>
            </a:pPr>
            <a:r>
              <a:rPr lang="ru-RU" sz="4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Претор </a:t>
            </a:r>
            <a:r>
              <a:rPr lang="ru-RU" sz="4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перегринов</a:t>
            </a:r>
            <a:r>
              <a:rPr lang="ru-RU" sz="4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– центр юридического творчества; в </a:t>
            </a:r>
            <a:r>
              <a:rPr lang="ru-RU" sz="4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рекуператорном</a:t>
            </a:r>
            <a:r>
              <a:rPr lang="ru-RU" sz="4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процессе – </a:t>
            </a:r>
            <a:r>
              <a:rPr lang="ru-RU" sz="4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общенародное гражданское право (</a:t>
            </a:r>
            <a:r>
              <a:rPr lang="en-US" sz="48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jus gentium</a:t>
            </a:r>
            <a:r>
              <a:rPr lang="ru-RU" sz="4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36000">
              <a:lnSpc>
                <a:spcPct val="120000"/>
              </a:lnSpc>
              <a:spcBef>
                <a:spcPts val="600"/>
              </a:spcBef>
            </a:pPr>
            <a:r>
              <a:rPr lang="ru-RU" sz="4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Во времена </a:t>
            </a:r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Ци­церона (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 в. до н.э.) </a:t>
            </a:r>
            <a:r>
              <a:rPr lang="ru-RU" sz="4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считалось правом давнишним, введенным предками. Оформление </a:t>
            </a:r>
            <a:r>
              <a:rPr lang="en-US" sz="48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jus gentium</a:t>
            </a:r>
            <a:r>
              <a:rPr lang="ru-RU" sz="4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как </a:t>
            </a:r>
            <a:r>
              <a:rPr lang="ru-RU" sz="4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особой системы римского права – в первой половине </a:t>
            </a:r>
            <a:r>
              <a:rPr lang="en-US" sz="4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II</a:t>
            </a:r>
            <a:r>
              <a:rPr lang="ru-RU" sz="4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 в. до н.э.</a:t>
            </a:r>
            <a:r>
              <a:rPr lang="ru-RU" sz="4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6000">
              <a:lnSpc>
                <a:spcPct val="120000"/>
              </a:lnSpc>
              <a:spcBef>
                <a:spcPts val="600"/>
              </a:spcBef>
            </a:pPr>
            <a:r>
              <a:rPr lang="ru-RU" sz="4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Юридический феномен </a:t>
            </a:r>
            <a:r>
              <a:rPr lang="en-US" sz="48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jus gentium</a:t>
            </a:r>
            <a:r>
              <a:rPr lang="ru-RU" sz="4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– синтез разнородных источников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(казус, обычай, международный договор, нормы национального и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иностранного законов, судебная практика, теоретическая и практическая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юриспруденция)</a:t>
            </a:r>
          </a:p>
          <a:p>
            <a:pPr marL="36000">
              <a:lnSpc>
                <a:spcPct val="120000"/>
              </a:lnSpc>
              <a:spcBef>
                <a:spcPts val="600"/>
              </a:spcBef>
            </a:pPr>
            <a:r>
              <a:rPr lang="ru-RU" sz="4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Отличительная черта </a:t>
            </a:r>
            <a:r>
              <a:rPr lang="en-US" sz="48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jus gentium</a:t>
            </a:r>
            <a:r>
              <a:rPr lang="ru-RU" sz="4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– универсализм и </a:t>
            </a:r>
            <a:r>
              <a:rPr lang="ru-RU" sz="48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естественность</a:t>
            </a:r>
          </a:p>
          <a:p>
            <a:pPr marL="36000">
              <a:lnSpc>
                <a:spcPct val="120000"/>
              </a:lnSpc>
              <a:spcBef>
                <a:spcPts val="600"/>
              </a:spcBef>
            </a:pPr>
            <a:r>
              <a:rPr lang="ru-RU" sz="4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Гай (160 г. н.э.): </a:t>
            </a:r>
            <a:r>
              <a:rPr lang="en-US" sz="4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jus gentium </a:t>
            </a:r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– это право, которое соблюдается всеми народами в силу его разумности</a:t>
            </a:r>
          </a:p>
          <a:p>
            <a:pPr marL="36000">
              <a:lnSpc>
                <a:spcPct val="120000"/>
              </a:lnSpc>
              <a:spcBef>
                <a:spcPts val="600"/>
              </a:spcBef>
            </a:pPr>
            <a:r>
              <a:rPr lang="ru-RU" sz="4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Сфера действия </a:t>
            </a:r>
            <a:r>
              <a:rPr lang="en-US" sz="48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jus gentium</a:t>
            </a:r>
            <a:r>
              <a:rPr lang="en-US" sz="4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– договоры, обя­зательства из закона,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способы приобретения права собственности, некоторые вопросы брачно-семейных и наследственных отношений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48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Jus gentium</a:t>
            </a:r>
            <a:r>
              <a:rPr lang="ru-RU" sz="48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8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sz="4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практико-ориентированный, неформальный и гибкий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характер; основывалось на идеях естественного права и общего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фундамента различных юридических традиций</a:t>
            </a:r>
          </a:p>
          <a:p>
            <a:endParaRPr lang="ru-RU" sz="900" dirty="0"/>
          </a:p>
        </p:txBody>
      </p:sp>
      <p:sp>
        <p:nvSpPr>
          <p:cNvPr id="27" name="Rounded Rectangle 14">
            <a:extLst>
              <a:ext uri="{FF2B5EF4-FFF2-40B4-BE49-F238E27FC236}">
                <a16:creationId xmlns:a16="http://schemas.microsoft.com/office/drawing/2014/main" id="{D415D3B1-C1EB-4B7B-AD50-F35159144F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73856" y="1075591"/>
            <a:ext cx="2477611" cy="5148371"/>
          </a:xfrm>
          <a:prstGeom prst="roundRect">
            <a:avLst>
              <a:gd name="adj" fmla="val 3468"/>
            </a:avLst>
          </a:prstGeom>
          <a:solidFill>
            <a:srgbClr val="FFFFFF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EC7DF8A8-99E3-4651-9705-68B64F2DE8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4145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0BCCFC-1E1C-4AA4-AE05-C1152FAFF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169789"/>
            <a:ext cx="8037117" cy="419071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претор </a:t>
            </a:r>
            <a:r>
              <a:rPr lang="ru-RU" sz="28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перегринов</a:t>
            </a:r>
            <a:endParaRPr lang="ru-RU" sz="2800" b="1" dirty="0"/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B42123D1-F594-42E9-9E5C-06AA685C0D1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31585" y="1814464"/>
            <a:ext cx="1977179" cy="1369379"/>
          </a:xfrm>
          <a:prstGeom prst="rect">
            <a:avLst/>
          </a:prstGeom>
          <a:noFill/>
        </p:spPr>
      </p:pic>
      <p:pic>
        <p:nvPicPr>
          <p:cNvPr id="16" name="Рисунок 15" descr="praetor">
            <a:extLst>
              <a:ext uri="{FF2B5EF4-FFF2-40B4-BE49-F238E27FC236}">
                <a16:creationId xmlns:a16="http://schemas.microsoft.com/office/drawing/2014/main" id="{F468ACA5-B621-43D3-9B44-66623563CD10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53809" y="3706608"/>
            <a:ext cx="1317706" cy="21487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829464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81688C-02BB-46AA-97A0-77027AD9E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1700" y="116633"/>
            <a:ext cx="6377940" cy="477728"/>
          </a:xfrm>
        </p:spPr>
        <p:txBody>
          <a:bodyPr>
            <a:noAutofit/>
          </a:bodyPr>
          <a:lstStyle/>
          <a:p>
            <a:r>
              <a:rPr lang="en-US" sz="32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Jus gentium</a:t>
            </a:r>
            <a:endParaRPr lang="ru-RU" sz="32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57D7564-1802-4BCB-A48F-C54F10FB90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692697"/>
            <a:ext cx="8928992" cy="6048670"/>
          </a:xfrm>
        </p:spPr>
        <p:txBody>
          <a:bodyPr>
            <a:noAutofit/>
          </a:bodyPr>
          <a:lstStyle/>
          <a:p>
            <a:pPr marL="36000">
              <a:lnSpc>
                <a:spcPct val="120000"/>
              </a:lnSpc>
              <a:spcBef>
                <a:spcPts val="0"/>
              </a:spcBef>
            </a:pPr>
            <a:r>
              <a:rPr lang="ru-RU" sz="13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Эдикт императора Каракаллы (212) </a:t>
            </a:r>
            <a:r>
              <a:rPr lang="ru-RU" sz="1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– право римского граж­данства получило все население Империи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3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jus gentium </a:t>
            </a:r>
            <a:r>
              <a:rPr lang="ru-RU" sz="13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– общее гражданское право и основа международного права</a:t>
            </a:r>
            <a:r>
              <a:rPr lang="ru-RU" sz="1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1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«Пра­во наро­дов — это то, кото­рым поль­зу­ют­ся народы чело­ве­че­ства… явля­ет­ся общим… для людей» </a:t>
            </a:r>
            <a:r>
              <a:rPr lang="ru-RU" sz="13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13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Ульпиан</a:t>
            </a:r>
            <a:r>
              <a:rPr lang="ru-RU" sz="13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Д.1.1.1.4) </a:t>
            </a:r>
          </a:p>
          <a:p>
            <a:pPr marL="36000">
              <a:lnSpc>
                <a:spcPct val="120000"/>
              </a:lnSpc>
              <a:spcBef>
                <a:spcPts val="600"/>
              </a:spcBef>
            </a:pPr>
            <a:r>
              <a:rPr lang="ru-RU" sz="1300" b="1" i="1" dirty="0">
                <a:effectLst/>
                <a:highlight>
                  <a:srgbClr val="C0C0C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С точки зрения МЧП </a:t>
            </a:r>
            <a:r>
              <a:rPr lang="en-US" sz="1300" b="1" i="1" dirty="0">
                <a:effectLst/>
                <a:highlight>
                  <a:srgbClr val="C0C0C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jus gentium </a:t>
            </a:r>
            <a:r>
              <a:rPr lang="ru-RU" sz="1300" b="1" dirty="0">
                <a:effectLst/>
                <a:highlight>
                  <a:srgbClr val="C0C0C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ru-RU" sz="1300" b="1" i="1" dirty="0">
                <a:effectLst/>
                <a:highlight>
                  <a:srgbClr val="C0C0C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300" b="1" dirty="0">
                <a:effectLst/>
                <a:highlight>
                  <a:srgbClr val="C0C0C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«субстантивное право» </a:t>
            </a:r>
            <a:r>
              <a:rPr lang="ru-RU" sz="1300" dirty="0">
                <a:effectLst/>
                <a:highlight>
                  <a:srgbClr val="C0C0C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1300" i="1" dirty="0">
                <a:effectLst/>
                <a:highlight>
                  <a:srgbClr val="C0C0C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substantive</a:t>
            </a:r>
            <a:r>
              <a:rPr lang="ru-RU" sz="1300" i="1" dirty="0">
                <a:effectLst/>
                <a:highlight>
                  <a:srgbClr val="C0C0C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1300" i="1" dirty="0">
                <a:effectLst/>
                <a:highlight>
                  <a:srgbClr val="C0C0C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law</a:t>
            </a:r>
            <a:r>
              <a:rPr lang="ru-RU" sz="1300" dirty="0">
                <a:effectLst/>
                <a:highlight>
                  <a:srgbClr val="C0C0C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),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специально созданное претором </a:t>
            </a:r>
            <a:r>
              <a:rPr lang="ru-RU" sz="13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перегринов</a:t>
            </a:r>
            <a:r>
              <a:rPr lang="ru-RU" sz="1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для разрешения дел между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римлянами и </a:t>
            </a:r>
            <a:r>
              <a:rPr lang="ru-RU" sz="13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неримлянами</a:t>
            </a:r>
            <a:endParaRPr lang="ru-RU" sz="13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000">
              <a:lnSpc>
                <a:spcPct val="120000"/>
              </a:lnSpc>
              <a:spcBef>
                <a:spcPts val="600"/>
              </a:spcBef>
            </a:pPr>
            <a:r>
              <a:rPr lang="ru-RU" sz="1300" b="1" dirty="0"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ru-RU" sz="13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ормы </a:t>
            </a:r>
            <a:r>
              <a:rPr lang="en-US" sz="13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jus gentium</a:t>
            </a:r>
            <a:r>
              <a:rPr lang="ru-RU" sz="13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– специальные материально-правовые правила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прямого действия, предназначенные для непосредственного применения при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рассмотрении гражданско-правовых споров, связанных с иностранным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Правопорядком </a:t>
            </a:r>
            <a:r>
              <a:rPr lang="ru-RU" sz="1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(нормы непосредственного применения)</a:t>
            </a:r>
          </a:p>
          <a:p>
            <a:pPr marL="36000">
              <a:lnSpc>
                <a:spcPct val="120000"/>
              </a:lnSpc>
              <a:spcBef>
                <a:spcPts val="0"/>
              </a:spcBef>
            </a:pPr>
            <a:r>
              <a:rPr lang="en-US" sz="1300" b="1" i="1" dirty="0">
                <a:effectLst/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Jus gentium</a:t>
            </a:r>
            <a:r>
              <a:rPr lang="ru-RU" sz="1300" b="1" dirty="0">
                <a:effectLst/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effectLst/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– из </a:t>
            </a:r>
            <a:r>
              <a:rPr lang="ru-RU" sz="1300" dirty="0">
                <a:solidFill>
                  <a:srgbClr val="000000"/>
                </a:solidFill>
                <a:effectLst/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предпосылки, что </a:t>
            </a:r>
            <a:r>
              <a:rPr lang="ru-RU" sz="13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конфликты должны разрешаться путем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3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моделирования нового материального правила поведения</a:t>
            </a:r>
            <a:r>
              <a:rPr lang="ru-RU" sz="13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основанного на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3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внутреннем законодательстве вовлеченных в дело стран и являющегося частью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3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права страны суда </a:t>
            </a:r>
            <a:r>
              <a:rPr lang="ru-RU" sz="13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(адаптация)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300" dirty="0">
                <a:effectLst/>
                <a:ea typeface="Calibri" panose="020F0502020204030204" pitchFamily="34" charset="0"/>
              </a:rPr>
              <a:t>Римский претор вместо того, чтобы выбрать право одной из вовлеченных в дело стран, </a:t>
            </a:r>
            <a:r>
              <a:rPr lang="ru-RU" sz="1300" dirty="0">
                <a:effectLst/>
                <a:highlight>
                  <a:srgbClr val="FFFF00"/>
                </a:highlight>
                <a:ea typeface="Calibri" panose="020F0502020204030204" pitchFamily="34" charset="0"/>
              </a:rPr>
              <a:t>концентрировал свое внимание на нуждах конкретного дела и создавал конкретное наиболее подходящее материальное решение. Сравнительно-правовой метод – основной в современной науке МЧП</a:t>
            </a:r>
            <a:r>
              <a:rPr lang="ru-RU" sz="1300" dirty="0">
                <a:effectLst/>
                <a:highlight>
                  <a:srgbClr val="FFFF00"/>
                </a:highlight>
              </a:rPr>
              <a:t> </a:t>
            </a:r>
            <a:r>
              <a:rPr lang="ru-RU" sz="1300" b="1" dirty="0">
                <a:effectLst/>
              </a:rPr>
              <a:t>(</a:t>
            </a:r>
            <a:r>
              <a:rPr lang="en-US" sz="13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Alfred P. Rubin</a:t>
            </a:r>
            <a:r>
              <a:rPr lang="ru-RU" sz="13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300" b="1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Symeonides</a:t>
            </a:r>
            <a:r>
              <a:rPr lang="en-US" sz="13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S.</a:t>
            </a:r>
            <a:r>
              <a:rPr lang="ru-RU" sz="13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13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3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Meili F.</a:t>
            </a:r>
            <a:r>
              <a:rPr lang="ru-RU" sz="13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sz="13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300" b="1" dirty="0">
              <a:solidFill>
                <a:srgbClr val="0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000">
              <a:lnSpc>
                <a:spcPct val="120000"/>
              </a:lnSpc>
              <a:spcBef>
                <a:spcPts val="600"/>
              </a:spcBef>
            </a:pPr>
            <a:r>
              <a:rPr lang="ru-RU" sz="1300" b="1" dirty="0">
                <a:effectLst/>
                <a:highlight>
                  <a:srgbClr val="FFFF00"/>
                </a:highlight>
                <a:ea typeface="Calibri" panose="020F0502020204030204" pitchFamily="34" charset="0"/>
              </a:rPr>
              <a:t>Субстантивный (содержательный, материально-правовой) метод – старейший метод МЧП</a:t>
            </a:r>
            <a:r>
              <a:rPr lang="ru-RU" sz="1300" dirty="0">
                <a:effectLst/>
                <a:highlight>
                  <a:srgbClr val="FFFF00"/>
                </a:highlight>
                <a:ea typeface="Calibri" panose="020F0502020204030204" pitchFamily="34" charset="0"/>
              </a:rPr>
              <a:t>, появившийся раньше коллизионного. Столкнувшись с международным частноправовым спором, правоприменитель попытался достичь не «коллизионной», а «материальной» справедливости»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ru-RU" sz="1300" b="1" dirty="0">
                <a:highlight>
                  <a:srgbClr val="00FFFF"/>
                </a:highlight>
                <a:ea typeface="Calibri" panose="020F0502020204030204" pitchFamily="34" charset="0"/>
              </a:rPr>
              <a:t>Первый метод (родовой строй) – договоренность сторон о выборе права (коллизионная автономия воли)</a:t>
            </a:r>
            <a:endParaRPr lang="ru-RU" sz="1300" b="1" dirty="0">
              <a:effectLst/>
              <a:highlight>
                <a:srgbClr val="00FFFF"/>
              </a:highlight>
              <a:ea typeface="Calibri" panose="020F050202020403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EFDE81D-2454-4081-812E-12DAC3F8CCB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5526" y="1772816"/>
            <a:ext cx="1897380" cy="24079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45267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B386D1-2F83-4C72-B726-A5E3F09DD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1700" y="116633"/>
            <a:ext cx="6377940" cy="360040"/>
          </a:xfrm>
        </p:spPr>
        <p:txBody>
          <a:bodyPr>
            <a:noAutofit/>
          </a:bodyPr>
          <a:lstStyle/>
          <a:p>
            <a:r>
              <a:rPr lang="ru-RU" sz="2000" b="1" dirty="0"/>
              <a:t>Коллизионные нормы в римском праве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95BCF9F-F1E6-48A4-A376-185984D831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620688"/>
            <a:ext cx="8928992" cy="6120678"/>
          </a:xfrm>
        </p:spPr>
        <p:txBody>
          <a:bodyPr>
            <a:noAutofit/>
          </a:bodyPr>
          <a:lstStyle/>
          <a:p>
            <a:pPr marL="36000">
              <a:lnSpc>
                <a:spcPct val="120000"/>
              </a:lnSpc>
              <a:spcBef>
                <a:spcPts val="600"/>
              </a:spcBef>
            </a:pPr>
            <a:r>
              <a:rPr lang="ru-RU" sz="1200" dirty="0">
                <a:effectLst/>
                <a:ea typeface="Calibri" panose="020F0502020204030204" pitchFamily="34" charset="0"/>
              </a:rPr>
              <a:t>Наличие </a:t>
            </a:r>
            <a:r>
              <a:rPr lang="en-US" sz="1200" i="1" dirty="0">
                <a:effectLst/>
                <a:ea typeface="Calibri" panose="020F0502020204030204" pitchFamily="34" charset="0"/>
              </a:rPr>
              <a:t>jus gentium</a:t>
            </a:r>
            <a:r>
              <a:rPr lang="ru-RU" sz="1200" dirty="0">
                <a:effectLst/>
                <a:ea typeface="Calibri" panose="020F0502020204030204" pitchFamily="34" charset="0"/>
              </a:rPr>
              <a:t> снижало остроту коллизионной проблематики, но не устраняло ее. </a:t>
            </a:r>
            <a:r>
              <a:rPr lang="ru-RU" sz="12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Пробелы – </a:t>
            </a:r>
            <a:r>
              <a:rPr lang="ru-RU" sz="12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ea typeface="Calibri" panose="020F0502020204030204" pitchFamily="34" charset="0"/>
              </a:rPr>
              <a:t>действие римского МЧП начиналось там, где переставало действовать </a:t>
            </a:r>
            <a:r>
              <a:rPr lang="en-US" sz="1200" b="1" i="1" dirty="0">
                <a:solidFill>
                  <a:srgbClr val="000000"/>
                </a:solidFill>
                <a:effectLst/>
                <a:highlight>
                  <a:srgbClr val="FFFF00"/>
                </a:highlight>
                <a:ea typeface="Calibri" panose="020F0502020204030204" pitchFamily="34" charset="0"/>
              </a:rPr>
              <a:t>j</a:t>
            </a:r>
            <a:r>
              <a:rPr lang="ru-RU" sz="1200" b="1" i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ea typeface="Calibri" panose="020F0502020204030204" pitchFamily="34" charset="0"/>
              </a:rPr>
              <a:t>us</a:t>
            </a:r>
            <a:r>
              <a:rPr lang="ru-RU" sz="1200" b="1" i="1" dirty="0">
                <a:solidFill>
                  <a:srgbClr val="000000"/>
                </a:solidFill>
                <a:effectLst/>
                <a:highlight>
                  <a:srgbClr val="FFFF00"/>
                </a:highlight>
                <a:ea typeface="Calibri" panose="020F0502020204030204" pitchFamily="34" charset="0"/>
              </a:rPr>
              <a:t> </a:t>
            </a:r>
            <a:r>
              <a:rPr lang="ru-RU" sz="1200" b="1" i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ea typeface="Calibri" panose="020F0502020204030204" pitchFamily="34" charset="0"/>
              </a:rPr>
              <a:t>gentium</a:t>
            </a:r>
            <a:endParaRPr lang="ru-RU" sz="1200" b="1" dirty="0">
              <a:highlight>
                <a:srgbClr val="FFFF00"/>
              </a:highlight>
            </a:endParaRPr>
          </a:p>
          <a:p>
            <a:pPr marL="36000">
              <a:lnSpc>
                <a:spcPct val="120000"/>
              </a:lnSpc>
              <a:spcBef>
                <a:spcPts val="600"/>
              </a:spcBef>
            </a:pPr>
            <a:r>
              <a:rPr lang="ru-RU" sz="12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Имелись ли в римском праве коллизионные нормы и применялся ли коллизионный метод для решения вопросов МЧП ? </a:t>
            </a:r>
            <a:r>
              <a:rPr lang="ru-RU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это «крест интерпретаторов» (</a:t>
            </a:r>
            <a:r>
              <a:rPr lang="ru-RU" sz="1200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cruz</a:t>
            </a:r>
            <a:r>
              <a:rPr lang="ru-RU" sz="12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de</a:t>
            </a:r>
            <a:r>
              <a:rPr lang="ru-RU" sz="12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los</a:t>
            </a:r>
            <a:r>
              <a:rPr lang="ru-RU" sz="12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intérpretes</a:t>
            </a:r>
            <a:r>
              <a:rPr lang="ru-RU" sz="12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crux </a:t>
            </a:r>
            <a:r>
              <a:rPr lang="en-US" sz="1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interpretum</a:t>
            </a:r>
            <a:r>
              <a:rPr lang="ru-RU" sz="1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камень преткновения)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ru-RU" sz="1200" dirty="0">
                <a:effectLst/>
                <a:highlight>
                  <a:srgbClr val="00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Исследование этой проблемы в 1849 г. – великий Карл Фридрих фон Савиньи</a:t>
            </a:r>
          </a:p>
          <a:p>
            <a:pPr marL="378900" indent="-342900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ru-RU" sz="12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Противники: </a:t>
            </a:r>
            <a:r>
              <a:rPr lang="ru-RU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Савиньи, Фриц Шульц, Ганс Юлиус Вольф, Алекс Миллз – МЧП (как правила выбора применимого права) не было известно Древнему Риму: 1) сильная степень изоляции древних государств и их правовых систем исключают конфликт правопорядков; 2) отсутствие необходимых психологических и политических условий для применение иностранного права; 3) значительное сходство правовых норм у древних народов обеспечивает одинаковое решение и делает ненужным обращение к другому праву</a:t>
            </a:r>
          </a:p>
          <a:p>
            <a:pPr marL="3600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ru-RU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Из всего, что на сегодняшний день известно о римском праве, можно сделать вывод, что в нем не было норм международного частного права [коллизионных норм], </a:t>
            </a:r>
            <a:r>
              <a:rPr lang="ru-RU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но основы римского права сыграли ключевую роль в появлении МЧП и продолжают оказывать влияние на современную теорию МЧП» </a:t>
            </a:r>
            <a:r>
              <a:rPr lang="ru-RU" sz="12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1200" b="1" i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Alex Mills</a:t>
            </a:r>
            <a:r>
              <a:rPr lang="ru-RU" sz="12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ru-RU" sz="1200" b="1" dirty="0">
                <a:effectLst/>
                <a:ea typeface="Calibri" panose="020F0502020204030204" pitchFamily="34" charset="0"/>
              </a:rPr>
              <a:t>2. </a:t>
            </a:r>
            <a:r>
              <a:rPr lang="ru-RU" sz="1200" b="1" dirty="0">
                <a:ea typeface="Calibri" panose="020F0502020204030204" pitchFamily="34" charset="0"/>
              </a:rPr>
              <a:t>С</a:t>
            </a:r>
            <a:r>
              <a:rPr lang="ru-RU" sz="1200" b="1" dirty="0">
                <a:effectLst/>
                <a:ea typeface="Calibri" panose="020F0502020204030204" pitchFamily="34" charset="0"/>
              </a:rPr>
              <a:t>торонники:</a:t>
            </a:r>
            <a:r>
              <a:rPr lang="ru-RU" sz="1200" dirty="0">
                <a:effectLst/>
                <a:ea typeface="Calibri" panose="020F0502020204030204" pitchFamily="34" charset="0"/>
              </a:rPr>
              <a:t> Карл Людвиг фон Бар, Ганс </a:t>
            </a:r>
            <a:r>
              <a:rPr lang="ru-RU" sz="1200" dirty="0" err="1">
                <a:effectLst/>
                <a:ea typeface="Calibri" panose="020F0502020204030204" pitchFamily="34" charset="0"/>
              </a:rPr>
              <a:t>Левальд</a:t>
            </a:r>
            <a:r>
              <a:rPr lang="ru-RU" sz="1200" dirty="0">
                <a:effectLst/>
                <a:ea typeface="Calibri" panose="020F0502020204030204" pitchFamily="34" charset="0"/>
              </a:rPr>
              <a:t>, Фриц Штурм, </a:t>
            </a:r>
            <a:r>
              <a:rPr lang="ru-RU" sz="1200" dirty="0" err="1">
                <a:effectLst/>
                <a:ea typeface="Calibri" panose="020F0502020204030204" pitchFamily="34" charset="0"/>
              </a:rPr>
              <a:t>Габор</a:t>
            </a:r>
            <a:r>
              <a:rPr lang="ru-RU" sz="1200" dirty="0">
                <a:effectLst/>
                <a:ea typeface="Calibri" panose="020F0502020204030204" pitchFamily="34" charset="0"/>
              </a:rPr>
              <a:t> Хамза – </a:t>
            </a:r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в римском праве содержались коллизионные нормы двустороннего характера, </a:t>
            </a:r>
            <a:r>
              <a:rPr lang="ru-RU" sz="1200" dirty="0">
                <a:effectLst/>
                <a:ea typeface="Calibri" panose="020F0502020204030204" pitchFamily="34" charset="0"/>
              </a:rPr>
              <a:t>допускающие применение иностранного права: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ru-RU" sz="1200" dirty="0">
                <a:effectLst/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Гай, Д. 21.2.6: «Если продается имение, то нужно предоставить обеспечение на случай истребования по обычаю той области, в которой совершена сделка».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ru-RU" sz="1200" dirty="0" err="1">
                <a:effectLst/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Ульпиан</a:t>
            </a:r>
            <a:r>
              <a:rPr lang="ru-RU" sz="1200" dirty="0">
                <a:effectLst/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, Д. </a:t>
            </a:r>
            <a:r>
              <a:rPr lang="ru-RU" sz="1200" dirty="0">
                <a:solidFill>
                  <a:srgbClr val="000000"/>
                </a:solidFill>
                <a:effectLst/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44.7.21:</a:t>
            </a:r>
            <a:r>
              <a:rPr lang="ru-RU" sz="1200" i="1" dirty="0">
                <a:effectLst/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 «</a:t>
            </a:r>
            <a:r>
              <a:rPr lang="ru-RU" sz="1200" dirty="0">
                <a:solidFill>
                  <a:srgbClr val="000000"/>
                </a:solidFill>
                <a:effectLst/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Любой, (кто заключил договор), считается заключившим его в том месте, в котором он обязался его исполнить».</a:t>
            </a:r>
            <a:endParaRPr lang="ru-RU" sz="1200" dirty="0">
              <a:effectLst/>
              <a:highlight>
                <a:srgbClr val="FFFF00"/>
              </a:highligh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ru-RU" sz="120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ea typeface="Calibri" panose="020F0502020204030204" pitchFamily="34" charset="0"/>
              </a:rPr>
              <a:t>Ульпиан</a:t>
            </a:r>
            <a:r>
              <a:rPr lang="ru-RU" sz="1200" dirty="0">
                <a:solidFill>
                  <a:srgbClr val="000000"/>
                </a:solidFill>
                <a:effectLst/>
                <a:highlight>
                  <a:srgbClr val="FFFF00"/>
                </a:highlight>
                <a:ea typeface="Calibri" panose="020F0502020204030204" pitchFamily="34" charset="0"/>
              </a:rPr>
              <a:t>, Д. 50.17.34:</a:t>
            </a:r>
            <a:r>
              <a:rPr lang="ru-RU" sz="1200" i="1" dirty="0">
                <a:effectLst/>
                <a:highlight>
                  <a:srgbClr val="FFFF00"/>
                </a:highlight>
                <a:ea typeface="Calibri" panose="020F0502020204030204" pitchFamily="34" charset="0"/>
              </a:rPr>
              <a:t> «</a:t>
            </a:r>
            <a:r>
              <a:rPr lang="ru-RU" sz="1200" dirty="0">
                <a:solidFill>
                  <a:srgbClr val="000000"/>
                </a:solidFill>
                <a:effectLst/>
                <a:highlight>
                  <a:srgbClr val="FFFF00"/>
                </a:highlight>
                <a:ea typeface="Calibri" panose="020F0502020204030204" pitchFamily="34" charset="0"/>
              </a:rPr>
              <a:t>В </a:t>
            </a:r>
            <a:r>
              <a:rPr lang="ru-RU" sz="120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ea typeface="Calibri" panose="020F0502020204030204" pitchFamily="34" charset="0"/>
              </a:rPr>
              <a:t>стипуляциях</a:t>
            </a:r>
            <a:r>
              <a:rPr lang="ru-RU" sz="1200" dirty="0">
                <a:solidFill>
                  <a:srgbClr val="000000"/>
                </a:solidFill>
                <a:effectLst/>
                <a:highlight>
                  <a:srgbClr val="FFFF00"/>
                </a:highlight>
                <a:ea typeface="Calibri" panose="020F0502020204030204" pitchFamily="34" charset="0"/>
              </a:rPr>
              <a:t> и прочих контрактах мы всегда следуем тому, что содержалось (в договоре), либо, если не ясно, что содержалось, мы будем следовать тому, что предусмотрено в таких случаях в том регионе, где была заключена сделка»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ru-RU" sz="12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Интерлокальные</a:t>
            </a:r>
            <a:r>
              <a:rPr lang="ru-RU" sz="1200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коллизионные нормы, предназначенные для решения коллизий законов внутри Римской империи. </a:t>
            </a:r>
            <a:r>
              <a:rPr lang="ru-RU" sz="12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Интерлокальные</a:t>
            </a:r>
            <a:r>
              <a:rPr lang="ru-RU" sz="12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римские коллизии предшествуют действительно международным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5602899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31E543-7E30-48E8-9CEC-898CA9CB0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1700" y="116633"/>
            <a:ext cx="6377940" cy="576064"/>
          </a:xfrm>
        </p:spPr>
        <p:txBody>
          <a:bodyPr>
            <a:normAutofit/>
          </a:bodyPr>
          <a:lstStyle/>
          <a:p>
            <a:r>
              <a:rPr lang="ru-RU" sz="3000" b="1" dirty="0"/>
              <a:t>Значение МЧП Древнего мира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DFB0AEB-83ED-407C-93D4-9F28A7F572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764703"/>
            <a:ext cx="8928992" cy="5976663"/>
          </a:xfrm>
        </p:spPr>
        <p:txBody>
          <a:bodyPr>
            <a:noAutofit/>
          </a:bodyPr>
          <a:lstStyle/>
          <a:p>
            <a:pPr marL="36000">
              <a:lnSpc>
                <a:spcPct val="120000"/>
              </a:lnSpc>
              <a:spcBef>
                <a:spcPts val="600"/>
              </a:spcBef>
            </a:pPr>
            <a:r>
              <a:rPr lang="ru-RU" sz="13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Все авторы, исследующие историю МЧП, </a:t>
            </a:r>
            <a:r>
              <a:rPr lang="ru-RU" sz="13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 в распоряжении современной науки немного документов, подтверждающих существование конфликтов законов и правил их разрешения в Древнем мире.</a:t>
            </a:r>
            <a:r>
              <a:rPr lang="ru-RU" sz="1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Только единичные данные, имеющие хаотичный характер. </a:t>
            </a:r>
            <a:r>
              <a:rPr lang="ru-RU" sz="1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МЧП </a:t>
            </a:r>
            <a:r>
              <a:rPr lang="ru-RU" sz="13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Древнего мира</a:t>
            </a:r>
            <a:r>
              <a:rPr lang="ru-RU" sz="1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 – коллекция отдельных казусов</a:t>
            </a:r>
          </a:p>
          <a:p>
            <a:pPr marL="36000">
              <a:lnSpc>
                <a:spcPct val="120000"/>
              </a:lnSpc>
              <a:spcBef>
                <a:spcPts val="600"/>
              </a:spcBef>
            </a:pPr>
            <a:r>
              <a:rPr lang="ru-RU" sz="13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МЧП древности – </a:t>
            </a:r>
            <a:r>
              <a:rPr lang="ru-RU" sz="1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это </a:t>
            </a:r>
            <a:r>
              <a:rPr lang="ru-RU" sz="13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«эпизодическое международное частное право»</a:t>
            </a:r>
            <a:r>
              <a:rPr lang="ru-RU" sz="1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, его предыстория и «</a:t>
            </a:r>
            <a:r>
              <a:rPr lang="ru-RU" sz="1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предоктринальный</a:t>
            </a:r>
            <a:r>
              <a:rPr lang="ru-RU" sz="1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» период его развития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ru-RU" sz="1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Ограниченное количество данных не позволяет сделать общетеоретические выводы, выстроить общую линию эволюции правил выбора применимого права в тот период 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sz="1300" dirty="0">
                <a:effectLst/>
                <a:highlight>
                  <a:srgbClr val="C0C0C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Исследование факта, существовали ли нормы МЧП в древних правовых системах, не является ни необходимым, ни полезным. Даже если они действительно существовали, эти нормы определенно не повлияли на современную отрасль права </a:t>
            </a:r>
            <a:r>
              <a:rPr lang="ru-RU" sz="13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1300" b="1" i="1" u="sng" dirty="0" err="1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Lipstein</a:t>
            </a:r>
            <a:r>
              <a:rPr lang="en-US" sz="1300" b="1" i="1" u="sng" dirty="0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K.</a:t>
            </a:r>
            <a:r>
              <a:rPr lang="ru-RU" sz="13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36000">
              <a:lnSpc>
                <a:spcPct val="120000"/>
              </a:lnSpc>
              <a:spcBef>
                <a:spcPts val="600"/>
              </a:spcBef>
            </a:pPr>
            <a:r>
              <a:rPr lang="ru-RU" sz="1300" b="1" dirty="0">
                <a:effectLst/>
                <a:highlight>
                  <a:srgbClr val="00FFFF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Нельзя преуменьшать степень развития МЧП в Древнем мире</a:t>
            </a:r>
            <a:r>
              <a:rPr lang="ru-RU" sz="1300" dirty="0">
                <a:effectLst/>
                <a:highlight>
                  <a:srgbClr val="00FFFF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1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именно римское право (во многом воспринявшее древне-языческие, греческие и библейские подходы) стало впоследствии интеллектуальным фундаментом для создания первой научной доктрины МЧП – теории статутов</a:t>
            </a:r>
          </a:p>
          <a:p>
            <a:pPr marL="36000">
              <a:lnSpc>
                <a:spcPct val="120000"/>
              </a:lnSpc>
              <a:spcBef>
                <a:spcPts val="600"/>
              </a:spcBef>
            </a:pPr>
            <a:r>
              <a:rPr lang="ru-RU" sz="1300" b="1" dirty="0">
                <a:effectLst/>
                <a:ea typeface="Calibri" panose="020F0502020204030204" pitchFamily="34" charset="0"/>
              </a:rPr>
              <a:t>В Древнем мире – будущую классическую конструкцию МЧП: его «большую черепаху, на спине которой стоят три кита»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ru-RU" sz="1300" dirty="0">
                <a:effectLst/>
                <a:highlight>
                  <a:srgbClr val="FFFF00"/>
                </a:highlight>
                <a:ea typeface="Calibri" panose="020F0502020204030204" pitchFamily="34" charset="0"/>
              </a:rPr>
              <a:t>черепаха (первооснова) – это </a:t>
            </a:r>
            <a:r>
              <a:rPr lang="en-US" sz="1300" i="1" dirty="0">
                <a:effectLst/>
                <a:highlight>
                  <a:srgbClr val="FFFF00"/>
                </a:highlight>
                <a:ea typeface="Calibri" panose="020F0502020204030204" pitchFamily="34" charset="0"/>
              </a:rPr>
              <a:t>lex </a:t>
            </a:r>
            <a:r>
              <a:rPr lang="en-US" sz="1300" i="1" dirty="0" err="1">
                <a:effectLst/>
                <a:highlight>
                  <a:srgbClr val="FFFF00"/>
                </a:highlight>
                <a:ea typeface="Calibri" panose="020F0502020204030204" pitchFamily="34" charset="0"/>
              </a:rPr>
              <a:t>fori</a:t>
            </a:r>
            <a:r>
              <a:rPr lang="en-US" sz="1300" dirty="0">
                <a:effectLst/>
                <a:highlight>
                  <a:srgbClr val="FFFF00"/>
                </a:highlight>
                <a:ea typeface="Calibri" panose="020F0502020204030204" pitchFamily="34" charset="0"/>
              </a:rPr>
              <a:t> </a:t>
            </a:r>
            <a:r>
              <a:rPr lang="ru-RU" sz="1300" dirty="0">
                <a:effectLst/>
                <a:highlight>
                  <a:srgbClr val="FFFF00"/>
                </a:highlight>
                <a:ea typeface="Calibri" panose="020F0502020204030204" pitchFamily="34" charset="0"/>
              </a:rPr>
              <a:t>(закон страны суда)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ru-RU" sz="1300" dirty="0">
                <a:effectLst/>
                <a:highlight>
                  <a:srgbClr val="FFFF00"/>
                </a:highlight>
                <a:ea typeface="Calibri" panose="020F0502020204030204" pitchFamily="34" charset="0"/>
              </a:rPr>
              <a:t>три кита (проявления иностранного элемента) – это личный закон (</a:t>
            </a:r>
            <a:r>
              <a:rPr lang="en-US" sz="1300" i="1" dirty="0">
                <a:effectLst/>
                <a:highlight>
                  <a:srgbClr val="FFFF00"/>
                </a:highlight>
                <a:ea typeface="Calibri" panose="020F0502020204030204" pitchFamily="34" charset="0"/>
              </a:rPr>
              <a:t>lex </a:t>
            </a:r>
            <a:r>
              <a:rPr lang="en-US" sz="1300" i="1" dirty="0" err="1">
                <a:effectLst/>
                <a:highlight>
                  <a:srgbClr val="FFFF00"/>
                </a:highlight>
                <a:ea typeface="Calibri" panose="020F0502020204030204" pitchFamily="34" charset="0"/>
              </a:rPr>
              <a:t>personalis</a:t>
            </a:r>
            <a:r>
              <a:rPr lang="ru-RU" sz="1300" i="1" dirty="0">
                <a:effectLst/>
                <a:highlight>
                  <a:srgbClr val="FFFF00"/>
                </a:highlight>
                <a:ea typeface="Calibri" panose="020F0502020204030204" pitchFamily="34" charset="0"/>
              </a:rPr>
              <a:t> – субъект</a:t>
            </a:r>
            <a:r>
              <a:rPr lang="ru-RU" sz="1300" dirty="0">
                <a:effectLst/>
                <a:highlight>
                  <a:srgbClr val="FFFF00"/>
                </a:highlight>
                <a:ea typeface="Calibri" panose="020F0502020204030204" pitchFamily="34" charset="0"/>
              </a:rPr>
              <a:t>), закон места нахождения вещи (</a:t>
            </a:r>
            <a:r>
              <a:rPr lang="en-US" sz="1300" i="1" dirty="0">
                <a:effectLst/>
                <a:highlight>
                  <a:srgbClr val="FFFF00"/>
                </a:highlight>
                <a:ea typeface="Calibri" panose="020F0502020204030204" pitchFamily="34" charset="0"/>
              </a:rPr>
              <a:t>lex rei </a:t>
            </a:r>
            <a:r>
              <a:rPr lang="en-US" sz="1300" i="1" dirty="0" err="1">
                <a:effectLst/>
                <a:highlight>
                  <a:srgbClr val="FFFF00"/>
                </a:highlight>
                <a:ea typeface="Calibri" panose="020F0502020204030204" pitchFamily="34" charset="0"/>
              </a:rPr>
              <a:t>sitae</a:t>
            </a:r>
            <a:r>
              <a:rPr lang="ru-RU" sz="1300" i="1" dirty="0">
                <a:effectLst/>
                <a:highlight>
                  <a:srgbClr val="FFFF00"/>
                </a:highlight>
                <a:ea typeface="Calibri" panose="020F0502020204030204" pitchFamily="34" charset="0"/>
              </a:rPr>
              <a:t> – объект</a:t>
            </a:r>
            <a:r>
              <a:rPr lang="ru-RU" sz="1300" dirty="0">
                <a:effectLst/>
                <a:highlight>
                  <a:srgbClr val="FFFF00"/>
                </a:highlight>
                <a:ea typeface="Calibri" panose="020F0502020204030204" pitchFamily="34" charset="0"/>
              </a:rPr>
              <a:t>) и закон места совершения акта (</a:t>
            </a:r>
            <a:r>
              <a:rPr lang="en-US" sz="1300" i="1" dirty="0">
                <a:effectLst/>
                <a:highlight>
                  <a:srgbClr val="FFFF00"/>
                </a:highlight>
                <a:ea typeface="Calibri" panose="020F0502020204030204" pitchFamily="34" charset="0"/>
              </a:rPr>
              <a:t>lex loci actus</a:t>
            </a:r>
            <a:r>
              <a:rPr lang="ru-RU" sz="1300" i="1" dirty="0">
                <a:effectLst/>
                <a:highlight>
                  <a:srgbClr val="FFFF00"/>
                </a:highlight>
                <a:ea typeface="Calibri" panose="020F0502020204030204" pitchFamily="34" charset="0"/>
              </a:rPr>
              <a:t> – факт</a:t>
            </a:r>
            <a:r>
              <a:rPr lang="ru-RU" sz="1300" dirty="0">
                <a:effectLst/>
                <a:highlight>
                  <a:srgbClr val="FFFF00"/>
                </a:highlight>
                <a:ea typeface="Calibri" panose="020F0502020204030204" pitchFamily="34" charset="0"/>
              </a:rPr>
              <a:t>)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ru-RU" sz="1300" dirty="0">
                <a:effectLst/>
                <a:highlight>
                  <a:srgbClr val="FFFF00"/>
                </a:highlight>
                <a:ea typeface="Calibri" panose="020F0502020204030204" pitchFamily="34" charset="0"/>
              </a:rPr>
              <a:t>К трем китам «подплывает» четвертый: выбор право сторонами отношения (</a:t>
            </a:r>
            <a:r>
              <a:rPr lang="en-US" sz="1300" i="1" dirty="0">
                <a:effectLst/>
                <a:highlight>
                  <a:srgbClr val="FFFF00"/>
                </a:highlight>
                <a:ea typeface="Calibri" panose="020F0502020204030204" pitchFamily="34" charset="0"/>
              </a:rPr>
              <a:t>lex </a:t>
            </a:r>
            <a:r>
              <a:rPr lang="en-US" sz="1300" i="1" dirty="0" err="1">
                <a:effectLst/>
                <a:highlight>
                  <a:srgbClr val="FFFF00"/>
                </a:highlight>
                <a:ea typeface="Calibri" panose="020F0502020204030204" pitchFamily="34" charset="0"/>
              </a:rPr>
              <a:t>voluntatis</a:t>
            </a:r>
            <a:r>
              <a:rPr lang="ru-RU" sz="1300" dirty="0">
                <a:effectLst/>
                <a:highlight>
                  <a:srgbClr val="FFFF00"/>
                </a:highlight>
                <a:ea typeface="Calibri" panose="020F0502020204030204" pitchFamily="34" charset="0"/>
              </a:rPr>
              <a:t>), автономия воли сторон – древнейший принцип, в соответствии с которым намерение договаривающихся сторон, явное или неявное, является источником права</a:t>
            </a:r>
            <a:r>
              <a:rPr lang="ru-RU" sz="1300" dirty="0">
                <a:effectLst/>
                <a:highlight>
                  <a:srgbClr val="FFFF00"/>
                </a:highlight>
              </a:rPr>
              <a:t> </a:t>
            </a:r>
            <a:endParaRPr lang="ru-RU" sz="13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7131168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29FBBA-500E-42F8-A872-B529D60BD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1700" y="116633"/>
            <a:ext cx="6377940" cy="477728"/>
          </a:xfrm>
        </p:spPr>
        <p:txBody>
          <a:bodyPr>
            <a:noAutofit/>
          </a:bodyPr>
          <a:lstStyle/>
          <a:p>
            <a:r>
              <a:rPr lang="ru-RU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раннее Средневековье (конец V — середина XI вв.)</a:t>
            </a:r>
            <a:endParaRPr lang="ru-RU" sz="20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C92B8CD-5218-4BEE-A52E-C1E12AEEB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5976663"/>
          </a:xfrm>
        </p:spPr>
        <p:txBody>
          <a:bodyPr>
            <a:normAutofit fontScale="25000" lnSpcReduction="20000"/>
          </a:bodyPr>
          <a:lstStyle/>
          <a:p>
            <a:pPr marL="36000">
              <a:lnSpc>
                <a:spcPct val="120000"/>
              </a:lnSpc>
              <a:spcBef>
                <a:spcPts val="600"/>
              </a:spcBef>
              <a:tabLst>
                <a:tab pos="630555" algn="l"/>
              </a:tabLst>
            </a:pPr>
            <a:r>
              <a:rPr lang="ru-RU" sz="42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Принцип </a:t>
            </a:r>
            <a:r>
              <a:rPr lang="ru-RU" sz="4200" b="1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персональности</a:t>
            </a:r>
            <a:r>
              <a:rPr lang="ru-RU" sz="42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закона</a:t>
            </a:r>
            <a:r>
              <a:rPr lang="ru-RU" sz="42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– экстерриториальность закона и его привязанность к субъекту</a:t>
            </a:r>
          </a:p>
          <a:p>
            <a:pPr marL="36000">
              <a:lnSpc>
                <a:spcPct val="120000"/>
              </a:lnSpc>
              <a:spcBef>
                <a:spcPts val="600"/>
              </a:spcBef>
              <a:tabLst>
                <a:tab pos="630555" algn="l"/>
              </a:tabLst>
            </a:pPr>
            <a:r>
              <a:rPr lang="ru-RU" sz="4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2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Традиция </a:t>
            </a:r>
            <a:r>
              <a:rPr lang="ru-RU" sz="42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персональности</a:t>
            </a:r>
            <a:r>
              <a:rPr lang="ru-RU" sz="42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права </a:t>
            </a:r>
            <a:r>
              <a:rPr lang="ru-RU" sz="4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– в Риме (к римским гражданам</a:t>
            </a:r>
            <a:r>
              <a:rPr lang="ru-RU" sz="42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ru-RU" sz="42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200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jus</a:t>
            </a:r>
            <a:r>
              <a:rPr lang="ru-RU" sz="42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200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civile</a:t>
            </a:r>
            <a:r>
              <a:rPr lang="ru-RU" sz="4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к иностранцам – </a:t>
            </a:r>
            <a:r>
              <a:rPr lang="ru-RU" sz="4200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jus</a:t>
            </a:r>
            <a:r>
              <a:rPr lang="ru-RU" sz="42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200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gentium</a:t>
            </a:r>
            <a:r>
              <a:rPr lang="ru-RU" sz="4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которое предусматривало применение законов их происхождения)</a:t>
            </a:r>
          </a:p>
          <a:p>
            <a:pPr marL="36000">
              <a:lnSpc>
                <a:spcPct val="120000"/>
              </a:lnSpc>
              <a:spcBef>
                <a:spcPts val="600"/>
              </a:spcBef>
              <a:tabLst>
                <a:tab pos="630555" algn="l"/>
              </a:tabLst>
            </a:pPr>
            <a:r>
              <a:rPr lang="ru-RU" sz="4200" b="1" dirty="0"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ru-RU" sz="42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равовой плюрализм </a:t>
            </a:r>
          </a:p>
          <a:p>
            <a:pPr marL="36000" indent="-457200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  <a:tabLst>
                <a:tab pos="630555" algn="l"/>
              </a:tabLst>
            </a:pPr>
            <a:r>
              <a:rPr lang="ru-RU" sz="4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на одной территории этнически дифференцированные группы населения. После падения Западной Римской империи в результате нашествия варваров (476) в Европе на одной территории проживают несколько варварских народов и потомки римлян. Варвары, продолжая следовать своим обычаям, позволяли римлянам жить по римскому праву; </a:t>
            </a:r>
          </a:p>
          <a:p>
            <a:pPr marL="36000" indent="-457200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  <a:tabLst>
                <a:tab pos="630555" algn="l"/>
              </a:tabLst>
            </a:pPr>
            <a:r>
              <a:rPr lang="ru-RU" sz="4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на одной территории различные религиозно дифференцированные общности (иудеи, христиане, мусульмане). Религиозный закон – позитивное право (брачно-семейные и наследственные отношения);</a:t>
            </a:r>
          </a:p>
          <a:p>
            <a:pPr marL="36000" indent="-457200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  <a:tabLst>
                <a:tab pos="630555" algn="l"/>
              </a:tabLst>
            </a:pPr>
            <a:r>
              <a:rPr lang="ru-RU" sz="4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корпоративный и сословный характер общества – к различным слоям населения (воины, духовенство, земледельцы, ремесленники) применяются различные правовые нормы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ru-RU" sz="4200" dirty="0">
                <a:effectLst/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«… </a:t>
            </a:r>
            <a:r>
              <a:rPr lang="ru-RU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к невероятнейшей сумятице, которая профессору права может привидеться как страшный сон</a:t>
            </a:r>
            <a:r>
              <a:rPr lang="ru-RU" sz="4200" dirty="0">
                <a:effectLst/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… всякий человек, где бы он ни проживал, подчинялся праву своих предков: согласно </a:t>
            </a:r>
            <a:r>
              <a:rPr lang="ru-RU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знаменитой шутке одного лионского архиепископа</a:t>
            </a:r>
            <a:r>
              <a:rPr lang="ru-RU" sz="4200" dirty="0">
                <a:effectLst/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, когда во франкской Галлии собирались вместе пять человек, не надо было удивляться, если каждый из них — например, римлянин, салический франк, рипуарский франк, вестгот и бургунд, подчинялся своим особым законам» </a:t>
            </a:r>
            <a:r>
              <a:rPr lang="ru-RU" sz="4000" b="1" dirty="0">
                <a:effectLst/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4000" b="1" i="1" dirty="0">
                <a:effectLst/>
                <a:highlight>
                  <a:srgbClr val="FFFF00"/>
                </a:highlight>
                <a:ea typeface="Calibri" panose="020F0502020204030204" pitchFamily="34" charset="0"/>
              </a:rPr>
              <a:t>Блок М.</a:t>
            </a:r>
            <a:r>
              <a:rPr lang="ru-RU" sz="4000" b="1" dirty="0">
                <a:effectLst/>
                <a:highlight>
                  <a:srgbClr val="FFFF00"/>
                </a:highlight>
                <a:ea typeface="Calibri" panose="020F0502020204030204" pitchFamily="34" charset="0"/>
              </a:rPr>
              <a:t> )</a:t>
            </a:r>
            <a:endParaRPr lang="ru-RU" sz="4000" b="1" dirty="0">
              <a:effectLst/>
              <a:highlight>
                <a:srgbClr val="FFFF00"/>
              </a:highligh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ru-RU" sz="42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«Знаменитая шутка» </a:t>
            </a:r>
            <a:r>
              <a:rPr lang="ru-RU" sz="42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Агобарда</a:t>
            </a:r>
            <a:r>
              <a:rPr lang="ru-RU" sz="4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не шутка, а жалоба в письме (817) королю Людовику Благочестивому: «</a:t>
            </a:r>
            <a:r>
              <a:rPr lang="ru-RU" sz="4200" dirty="0">
                <a:effectLst/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Разнообразие законов проявляется не только в каждом городе, но во многих домах. И часто случается так, что в одном месте оказываются пять человек, никто из которых не подчиняется одному и тому же закону» </a:t>
            </a:r>
            <a:r>
              <a:rPr lang="ru-RU" sz="4000" b="1" dirty="0">
                <a:effectLst/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fr-FR" sz="4000" b="1" i="1" spc="-10" dirty="0">
                <a:effectLst/>
                <a:highlight>
                  <a:srgbClr val="FFFF00"/>
                </a:highlight>
                <a:ea typeface="Calibri" panose="020F0502020204030204" pitchFamily="34" charset="0"/>
              </a:rPr>
              <a:t>Arminjon P.</a:t>
            </a:r>
            <a:r>
              <a:rPr lang="fr-FR" sz="4000" b="1" spc="-10" dirty="0">
                <a:effectLst/>
                <a:highlight>
                  <a:srgbClr val="FFFF00"/>
                </a:highlight>
                <a:ea typeface="Calibri" panose="020F0502020204030204" pitchFamily="34" charset="0"/>
              </a:rPr>
              <a:t> </a:t>
            </a:r>
            <a:r>
              <a:rPr lang="ru-RU" sz="4000" b="1" dirty="0">
                <a:effectLst/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36000">
              <a:lnSpc>
                <a:spcPct val="120000"/>
              </a:lnSpc>
              <a:spcBef>
                <a:spcPts val="600"/>
              </a:spcBef>
            </a:pPr>
            <a:r>
              <a:rPr lang="ru-RU" sz="42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МЧП Раннего Средневековья – это варварские законы и общенародное право римское право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ru-RU" sz="4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Для вестготов – Бревиарий Алариха (506), бургундов – Бургундская правда (502), лангобардов – </a:t>
            </a:r>
            <a:r>
              <a:rPr lang="ru-RU" sz="4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Лангобардская правда</a:t>
            </a:r>
            <a:r>
              <a:rPr lang="ru-RU" sz="4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(Эдикт Ротари) (643</a:t>
            </a:r>
            <a:r>
              <a:rPr lang="fr-FR" sz="4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ru-RU" sz="4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для франков – Салическая правда (507-511). В качестве общего права (</a:t>
            </a:r>
            <a:r>
              <a:rPr lang="en-US" sz="42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jus commune</a:t>
            </a:r>
            <a:r>
              <a:rPr lang="ru-RU" sz="42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ru-RU" sz="4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n-US" sz="42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jus gentium</a:t>
            </a:r>
            <a:r>
              <a:rPr lang="ru-RU" sz="4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</a:p>
          <a:p>
            <a:pPr marL="36000">
              <a:lnSpc>
                <a:spcPct val="120000"/>
              </a:lnSpc>
              <a:spcBef>
                <a:spcPts val="600"/>
              </a:spcBef>
            </a:pPr>
            <a:r>
              <a:rPr lang="ru-RU" sz="42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Острота коллизионных проблем: </a:t>
            </a:r>
            <a:r>
              <a:rPr lang="ru-RU" sz="4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настоящие конфликты – после падения Западной Римской империи: «Коллизионное право стало действительно насущной проблемой, лишь когда Римская империя была захвачена и заселена германскими племенами» </a:t>
            </a:r>
            <a:r>
              <a:rPr lang="ru-RU" sz="4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4400" b="1" i="1" dirty="0" err="1">
                <a:effectLst/>
                <a:ea typeface="Calibri" panose="020F0502020204030204" pitchFamily="34" charset="0"/>
              </a:rPr>
              <a:t>Lipstein</a:t>
            </a:r>
            <a:r>
              <a:rPr lang="en-US" sz="4400" b="1" i="1" dirty="0">
                <a:effectLst/>
                <a:ea typeface="Calibri" panose="020F0502020204030204" pitchFamily="34" charset="0"/>
              </a:rPr>
              <a:t> K.</a:t>
            </a:r>
            <a:r>
              <a:rPr lang="en-US" sz="4400" b="1" dirty="0">
                <a:effectLst/>
                <a:ea typeface="Calibri" panose="020F0502020204030204" pitchFamily="34" charset="0"/>
              </a:rPr>
              <a:t> </a:t>
            </a:r>
            <a:r>
              <a:rPr lang="ru-RU" sz="4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ru-RU" sz="4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завещание графа </a:t>
            </a:r>
            <a:r>
              <a:rPr lang="ru-RU" sz="42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Еберхарда</a:t>
            </a:r>
            <a:r>
              <a:rPr lang="ru-RU" sz="4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 фон </a:t>
            </a:r>
            <a:r>
              <a:rPr lang="ru-RU" sz="42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Фриаула</a:t>
            </a:r>
            <a:r>
              <a:rPr lang="ru-RU" sz="4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de-DE" sz="4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837</a:t>
            </a:r>
            <a:r>
              <a:rPr lang="ru-RU" sz="4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ru-RU" sz="4200" dirty="0"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ru-RU" sz="4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отсылки к праву салических франков</a:t>
            </a:r>
            <a:r>
              <a:rPr lang="de-DE" sz="4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4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рипуарских франков</a:t>
            </a:r>
            <a:r>
              <a:rPr lang="de-DE" sz="4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4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лангобардов</a:t>
            </a:r>
            <a:r>
              <a:rPr lang="de-DE" sz="4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4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алеманов и баварцев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ru-RU" sz="4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Х век</a:t>
            </a:r>
            <a:r>
              <a:rPr lang="ru-RU" sz="4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– римлянин продал опеку над своей лангобардской племянницей салическому франку </a:t>
            </a:r>
          </a:p>
          <a:p>
            <a:pPr marL="36000">
              <a:lnSpc>
                <a:spcPct val="120000"/>
              </a:lnSpc>
              <a:spcBef>
                <a:spcPts val="600"/>
              </a:spcBef>
            </a:pPr>
            <a:r>
              <a:rPr lang="ru-RU" sz="42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Интерперсональные</a:t>
            </a:r>
            <a:r>
              <a:rPr lang="ru-RU" sz="42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конфликты – выбор применимого права в зависимости от личного закона (</a:t>
            </a:r>
            <a:r>
              <a:rPr lang="en-US" sz="42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lex </a:t>
            </a:r>
            <a:r>
              <a:rPr lang="en-US" sz="4200" b="1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originis</a:t>
            </a:r>
            <a:r>
              <a:rPr lang="ru-RU" sz="42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5466821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8355EC-6FC4-4C9A-8502-3A4E4DA15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1700" y="116633"/>
            <a:ext cx="6377940" cy="477728"/>
          </a:xfrm>
        </p:spPr>
        <p:txBody>
          <a:bodyPr>
            <a:noAutofit/>
          </a:bodyPr>
          <a:lstStyle/>
          <a:p>
            <a:r>
              <a:rPr lang="ru-RU" sz="32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Рrofessio</a:t>
            </a:r>
            <a:r>
              <a:rPr lang="ru-RU" sz="32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iuris</a:t>
            </a:r>
            <a:endParaRPr lang="ru-RU" sz="32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D666586-C950-4D95-BEED-6017108C39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5976662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Определение персонального закона </a:t>
            </a:r>
            <a:r>
              <a:rPr lang="ru-RU" sz="19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– устное заявление человека о его принадлежности «к роду и праву»</a:t>
            </a:r>
            <a:endParaRPr lang="ru-RU" sz="19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ru-RU" sz="1900" b="1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professio</a:t>
            </a:r>
            <a:r>
              <a:rPr lang="ru-RU" sz="1900" b="1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900" b="1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juris</a:t>
            </a:r>
            <a:r>
              <a:rPr lang="ru-RU" sz="19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– ответ на вопрос: «По какому закону живешь?» («</a:t>
            </a:r>
            <a:r>
              <a:rPr lang="en-US" sz="1900" b="1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qua </a:t>
            </a:r>
            <a:r>
              <a:rPr lang="en-US" sz="1900" b="1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lege</a:t>
            </a:r>
            <a:r>
              <a:rPr lang="en-US" sz="1900" b="1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b="1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vivis</a:t>
            </a:r>
            <a:r>
              <a:rPr lang="ru-RU" sz="1900" b="1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?»)</a:t>
            </a:r>
            <a:r>
              <a:rPr lang="ru-RU" sz="19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9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который задавал судья или королевский чиновник; ответ: «Принадлежу к римскому роду, живу по римскому праву» (</a:t>
            </a:r>
            <a:r>
              <a:rPr lang="ru-RU" sz="19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''</a:t>
            </a:r>
            <a:r>
              <a:rPr lang="en-US" sz="19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Ego ex </a:t>
            </a:r>
            <a:r>
              <a:rPr lang="en-US" sz="19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gente</a:t>
            </a:r>
            <a:r>
              <a:rPr lang="en-US" sz="19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Romanorum</a:t>
            </a:r>
            <a:r>
              <a:rPr lang="ru-RU" sz="19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9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professus</a:t>
            </a:r>
            <a:r>
              <a:rPr lang="en-US" sz="19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sum ex </a:t>
            </a:r>
            <a:r>
              <a:rPr lang="en-US" sz="19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lege</a:t>
            </a:r>
            <a:r>
              <a:rPr lang="en-US" sz="19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Romanorum vivere</a:t>
            </a:r>
            <a:r>
              <a:rPr lang="ru-RU" sz="19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")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sz="19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Институт </a:t>
            </a:r>
            <a:r>
              <a:rPr lang="en-US" sz="1900" b="1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professio</a:t>
            </a:r>
            <a:r>
              <a:rPr lang="en-US" sz="19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juris</a:t>
            </a:r>
            <a:r>
              <a:rPr lang="ru-RU" sz="19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ru-RU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в обычном праве и судебной практике в </a:t>
            </a:r>
            <a:r>
              <a:rPr lang="en-US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ru-RU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VIII</a:t>
            </a:r>
            <a:r>
              <a:rPr lang="ru-RU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в, практическая необходимость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ru-RU" sz="19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Законодательное закрепление</a:t>
            </a:r>
            <a:r>
              <a:rPr lang="ru-RU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1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787 г. – франкский король Карл Великий обнародовал закон</a:t>
            </a:r>
            <a:r>
              <a:rPr lang="ru-RU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требующий от </a:t>
            </a:r>
            <a:r>
              <a:rPr lang="ru-RU" sz="1900" spc="-5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королевских надсмотрщиков и судей спрашивать у спорящих сторон, какому закону они следуют; </a:t>
            </a:r>
            <a:r>
              <a:rPr lang="ru-RU" sz="1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указ короля Италии Лотаря </a:t>
            </a:r>
            <a:r>
              <a:rPr lang="en-US" sz="1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I </a:t>
            </a:r>
            <a:r>
              <a:rPr lang="ru-RU" sz="1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(824)</a:t>
            </a:r>
            <a:r>
              <a:rPr lang="ru-RU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– каждого жителя Рима надлежало спрашивать, по какому закону он живет</a:t>
            </a:r>
          </a:p>
          <a:p>
            <a:pPr marL="36000">
              <a:lnSpc>
                <a:spcPct val="120000"/>
              </a:lnSpc>
              <a:spcBef>
                <a:spcPts val="600"/>
              </a:spcBef>
            </a:pPr>
            <a:r>
              <a:rPr lang="en-US" sz="1900" b="1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professio</a:t>
            </a:r>
            <a:r>
              <a:rPr lang="en-US" sz="19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juris </a:t>
            </a:r>
            <a:r>
              <a:rPr lang="ru-RU" sz="1900" i="1" dirty="0"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это «спонтанный, естественный тип решения, который практикуется с рассвета международного частного права… </a:t>
            </a:r>
            <a:r>
              <a:rPr lang="ru-RU" sz="1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Под приемом </a:t>
            </a:r>
            <a:r>
              <a:rPr lang="en-US" sz="19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professio</a:t>
            </a:r>
            <a:r>
              <a:rPr lang="en-US" sz="19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 juris </a:t>
            </a:r>
            <a:r>
              <a:rPr lang="ru-RU" sz="1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лежит постулат равенства конкурирующих законов, идея о том, что вопреки их различному содержанию, законы обладают равной ценностью, что нет причины, которая бы предписала применение одного в большей степени, чем другого» </a:t>
            </a:r>
            <a:r>
              <a:rPr lang="ru-RU" sz="19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(Б. </a:t>
            </a:r>
            <a:r>
              <a:rPr lang="ru-RU" sz="19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Ансель</a:t>
            </a:r>
            <a:r>
              <a:rPr lang="ru-RU" sz="19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36000">
              <a:lnSpc>
                <a:spcPct val="120000"/>
              </a:lnSpc>
              <a:spcBef>
                <a:spcPts val="600"/>
              </a:spcBef>
              <a:tabLst>
                <a:tab pos="611505" algn="l"/>
                <a:tab pos="5549265" algn="l"/>
              </a:tabLst>
            </a:pPr>
            <a:r>
              <a:rPr lang="ru-RU" sz="19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Первоначально </a:t>
            </a:r>
            <a:r>
              <a:rPr lang="ru-RU" sz="1900" b="1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professio</a:t>
            </a:r>
            <a:r>
              <a:rPr lang="ru-RU" sz="1900" b="1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900" b="1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juris</a:t>
            </a:r>
            <a:r>
              <a:rPr lang="ru-RU" sz="19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9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– соответствовать реальной ситуации, и никому не позволено утверждать, что он принадлежит к народу, к которому на самом деле не принадлежит. </a:t>
            </a:r>
            <a:r>
              <a:rPr lang="ru-RU" sz="19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Никто не мог произвольно изменить свой статус и персональный закон</a:t>
            </a:r>
            <a:endParaRPr lang="ru-RU" sz="19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000">
              <a:lnSpc>
                <a:spcPct val="120000"/>
              </a:lnSpc>
              <a:spcBef>
                <a:spcPts val="600"/>
              </a:spcBef>
              <a:tabLst>
                <a:tab pos="611505" algn="l"/>
                <a:tab pos="2247900" algn="l"/>
              </a:tabLst>
            </a:pPr>
            <a:r>
              <a:rPr lang="ru-RU" sz="19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 течением времени – возможность заявить о своей связи с любой из реально существующих личных правовых систем – </a:t>
            </a:r>
            <a:r>
              <a:rPr lang="ru-RU" sz="1900" b="1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professio</a:t>
            </a:r>
            <a:r>
              <a:rPr lang="ru-RU" sz="1900" b="1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900" b="1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juris</a:t>
            </a:r>
            <a:r>
              <a:rPr lang="ru-RU" sz="19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– инструмент субъективного выбора права</a:t>
            </a:r>
            <a:r>
              <a:rPr lang="ru-RU" sz="19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19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Стороны свободно могли выбирать закон, по которому они «хотели бы жить»</a:t>
            </a:r>
          </a:p>
          <a:p>
            <a:pPr marL="36000">
              <a:lnSpc>
                <a:spcPct val="120000"/>
              </a:lnSpc>
              <a:spcBef>
                <a:spcPts val="600"/>
              </a:spcBef>
              <a:tabLst>
                <a:tab pos="611505" algn="l"/>
                <a:tab pos="2247900" algn="l"/>
              </a:tabLst>
            </a:pPr>
            <a:r>
              <a:rPr lang="ru-RU" sz="1900" b="1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Рrofessio</a:t>
            </a:r>
            <a:r>
              <a:rPr lang="ru-RU" sz="1900" b="1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900" b="1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iuris</a:t>
            </a:r>
            <a:r>
              <a:rPr lang="ru-RU" sz="19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9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sz="19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выбор права для каждой отдельной сделки </a:t>
            </a:r>
            <a:r>
              <a:rPr lang="ru-RU" sz="19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(ушла привязка к отдельному лицу); </a:t>
            </a:r>
            <a:r>
              <a:rPr lang="ru-RU" sz="19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в момент подачи иска стороны вправе объявить закон, в соответствии с которым намерены судиться (автономия воли)</a:t>
            </a:r>
            <a:endParaRPr lang="ru-RU" sz="1900" spc="-5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  <a:tabLst>
                <a:tab pos="611505" algn="l"/>
                <a:tab pos="2247900" algn="l"/>
              </a:tabLst>
            </a:pPr>
            <a:r>
              <a:rPr lang="ru-RU" sz="19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«Достаточно элегантное решение нашли изобретательные правоведы. Принцип</a:t>
            </a:r>
            <a:r>
              <a:rPr lang="ru-RU" sz="19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b="0" i="1" u="none" strike="noStrike" spc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professio</a:t>
            </a:r>
            <a:r>
              <a:rPr lang="en-US" sz="1900" b="0" i="1" u="none" strike="noStrike" spc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 juris, </a:t>
            </a:r>
            <a:r>
              <a:rPr lang="en-US" sz="1900" b="0" i="1" u="none" strike="noStrike" spc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первоначально</a:t>
            </a:r>
            <a:r>
              <a:rPr lang="en-US" sz="1900" b="0" i="1" u="none" strike="noStrike" spc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b="0" i="1" u="none" strike="noStrike" spc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использовавшийся</a:t>
            </a:r>
            <a:r>
              <a:rPr lang="en-US" sz="1900" b="0" i="1" u="none" strike="noStrike" spc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b="0" i="1" u="none" strike="noStrike" spc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как</a:t>
            </a:r>
            <a:r>
              <a:rPr lang="en-US" sz="1900" b="0" i="1" u="none" strike="noStrike" spc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b="0" i="1" u="none" strike="noStrike" spc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принцип</a:t>
            </a:r>
            <a:r>
              <a:rPr lang="en-US" sz="1900" b="0" i="1" u="none" strike="noStrike" spc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b="0" i="1" u="none" strike="noStrike" spc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свидетельствования</a:t>
            </a:r>
            <a:r>
              <a:rPr lang="en-US" sz="1900" b="0" i="1" u="none" strike="noStrike" spc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b="0" i="1" u="none" strike="noStrike" spc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об</a:t>
            </a:r>
            <a:r>
              <a:rPr lang="en-US" sz="1900" b="0" i="1" u="none" strike="noStrike" spc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b="0" i="1" u="none" strike="noStrike" spc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этнической</a:t>
            </a:r>
            <a:r>
              <a:rPr lang="en-US" sz="1900" b="0" i="1" u="none" strike="noStrike" spc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b="0" i="1" u="none" strike="noStrike" spc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принадлежности</a:t>
            </a:r>
            <a:r>
              <a:rPr lang="en-US" sz="1900" b="0" i="1" u="none" strike="noStrike" spc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b="0" i="1" u="none" strike="noStrike" spc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сторон</a:t>
            </a:r>
            <a:r>
              <a:rPr lang="en-US" sz="1900" b="0" i="1" u="none" strike="noStrike" spc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900" b="0" i="1" u="none" strike="noStrike" spc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посредством</a:t>
            </a:r>
            <a:r>
              <a:rPr lang="en-US" sz="1900" b="0" i="1" u="none" strike="noStrike" spc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b="0" i="1" u="none" strike="noStrike" spc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юридической</a:t>
            </a:r>
            <a:r>
              <a:rPr lang="en-US" sz="1900" b="0" i="1" u="none" strike="noStrike" spc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b="0" i="1" u="none" strike="noStrike" spc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фикции</a:t>
            </a:r>
            <a:r>
              <a:rPr lang="en-US" sz="1900" b="0" i="1" u="none" strike="noStrike" spc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b="0" i="1" u="none" strike="noStrike" spc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стал</a:t>
            </a:r>
            <a:r>
              <a:rPr lang="en-US" sz="1900" b="0" i="1" u="none" strike="noStrike" spc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b="0" i="1" u="none" strike="noStrike" spc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использоваться</a:t>
            </a:r>
            <a:r>
              <a:rPr lang="en-US" sz="1900" b="0" i="1" u="none" strike="noStrike" spc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b="0" i="1" u="none" strike="noStrike" spc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при</a:t>
            </a:r>
            <a:r>
              <a:rPr lang="en-US" sz="1900" b="0" i="1" u="none" strike="noStrike" spc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b="0" i="1" u="none" strike="noStrike" spc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определении</a:t>
            </a:r>
            <a:r>
              <a:rPr lang="en-US" sz="1900" b="0" i="1" u="none" strike="noStrike" spc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b="0" i="1" u="none" strike="noStrike" spc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права</a:t>
            </a:r>
            <a:r>
              <a:rPr lang="en-US" sz="1900" b="0" i="1" u="none" strike="noStrike" spc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900" b="0" i="1" u="none" strike="noStrike" spc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которое</a:t>
            </a:r>
            <a:r>
              <a:rPr lang="en-US" sz="1900" b="0" i="1" u="none" strike="noStrike" spc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b="0" i="1" u="none" strike="noStrike" spc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стороны</a:t>
            </a:r>
            <a:r>
              <a:rPr lang="en-US" sz="1900" b="0" i="1" u="none" strike="noStrike" spc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b="0" i="1" u="none" strike="noStrike" spc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хотели</a:t>
            </a:r>
            <a:r>
              <a:rPr lang="en-US" sz="1900" b="0" i="1" u="none" strike="noStrike" spc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b="0" i="1" u="none" strike="noStrike" spc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бы</a:t>
            </a:r>
            <a:r>
              <a:rPr lang="en-US" sz="1900" b="0" i="1" u="none" strike="noStrike" spc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b="0" i="1" u="none" strike="noStrike" spc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применить</a:t>
            </a:r>
            <a:r>
              <a:rPr lang="en-US" sz="1900" b="0" i="1" u="none" strike="noStrike" spc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 к </a:t>
            </a:r>
            <a:r>
              <a:rPr lang="en-US" sz="1900" b="0" i="1" u="none" strike="noStrike" spc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данной</a:t>
            </a:r>
            <a:r>
              <a:rPr lang="en-US" sz="1900" b="0" i="1" u="none" strike="noStrike" spc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b="0" i="1" u="none" strike="noStrike" spc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конкретной</a:t>
            </a:r>
            <a:r>
              <a:rPr lang="en-US" sz="1900" b="0" i="1" u="none" strike="noStrike" spc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b="0" i="1" u="none" strike="noStrike" spc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сделке</a:t>
            </a:r>
            <a:r>
              <a:rPr lang="en-US" sz="1900" b="0" i="1" u="none" strike="noStrike" spc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900" b="0" i="1" u="none" strike="noStrike" spc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Так</a:t>
            </a:r>
            <a:r>
              <a:rPr lang="en-US" sz="1900" b="0" i="1" u="none" strike="noStrike" spc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b="0" i="1" u="none" strike="noStrike" spc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впервые</a:t>
            </a:r>
            <a:r>
              <a:rPr lang="en-US" sz="1900" b="0" i="1" u="none" strike="noStrike" spc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b="0" i="1" u="none" strike="noStrike" spc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состоялось</a:t>
            </a:r>
            <a:r>
              <a:rPr lang="en-US" sz="1900" b="0" i="1" u="none" strike="noStrike" spc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b="0" i="1" u="none" strike="noStrike" spc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явно</a:t>
            </a:r>
            <a:r>
              <a:rPr lang="en-US" sz="1900" b="0" i="1" u="none" strike="noStrike" spc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b="0" i="1" u="none" strike="noStrike" spc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выраженное</a:t>
            </a:r>
            <a:r>
              <a:rPr lang="en-US" sz="1900" b="0" i="1" u="none" strike="noStrike" spc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b="0" i="1" u="none" strike="noStrike" spc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признание</a:t>
            </a:r>
            <a:r>
              <a:rPr lang="en-US" sz="1900" b="0" i="1" u="none" strike="noStrike" spc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b="0" i="1" u="none" strike="noStrike" spc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принципа</a:t>
            </a:r>
            <a:r>
              <a:rPr lang="en-US" sz="1900" b="0" i="1" u="none" strike="noStrike" spc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b="0" i="1" u="none" strike="noStrike" spc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автономии</a:t>
            </a:r>
            <a:r>
              <a:rPr lang="en-US" sz="1900" b="0" i="1" u="none" strike="noStrike" spc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b="0" i="1" u="none" strike="noStrike" spc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воли</a:t>
            </a:r>
            <a:r>
              <a:rPr lang="en-US" sz="1900" b="0" i="1" u="none" strike="noStrike" spc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b="0" i="1" u="none" strike="noStrike" spc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сторон</a:t>
            </a:r>
            <a:r>
              <a:rPr lang="en-US" sz="1900" b="0" i="1" u="none" strike="noStrike" spc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ru-RU" sz="1900" b="0" i="1" u="none" strike="noStrike" spc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900" b="1" i="1" u="none" strike="noStrike" spc="0" dirty="0">
                <a:solidFill>
                  <a:srgbClr val="000000"/>
                </a:solidFill>
                <a:effectLst/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(Ф. </a:t>
            </a:r>
            <a:r>
              <a:rPr lang="ru-RU" sz="1900" b="1" i="1" u="none" strike="noStrike" spc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Юнгер</a:t>
            </a:r>
            <a:r>
              <a:rPr lang="ru-RU" sz="1900" b="1" i="1" u="none" strike="noStrike" spc="0" dirty="0">
                <a:solidFill>
                  <a:srgbClr val="000000"/>
                </a:solidFill>
                <a:effectLst/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1900" b="1" i="1" dirty="0">
              <a:solidFill>
                <a:srgbClr val="000000"/>
              </a:solidFill>
              <a:effectLst/>
              <a:highlight>
                <a:srgbClr val="FFFF00"/>
              </a:highligh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  <a:tabLst>
                <a:tab pos="611505" algn="l"/>
                <a:tab pos="2247900" algn="l"/>
              </a:tabLst>
            </a:pPr>
            <a:r>
              <a:rPr lang="ru-RU" sz="19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Постепенно </a:t>
            </a:r>
            <a:r>
              <a:rPr lang="ru-RU" sz="1900" spc="-5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– обычай указывать в договорных актах право, которому подчиняются договаривающиеся стороны </a:t>
            </a:r>
            <a:r>
              <a:rPr lang="ru-RU" sz="1900" spc="-5" dirty="0">
                <a:solidFill>
                  <a:srgbClr val="000000"/>
                </a:solidFill>
                <a:effectLst/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(«продавец пользуется защитой салического закона»)</a:t>
            </a:r>
            <a:endParaRPr lang="ru-RU" sz="1900" dirty="0">
              <a:effectLst/>
              <a:highlight>
                <a:srgbClr val="FFFF00"/>
              </a:highligh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94253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163498-7F98-4F6A-AF44-476175357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1700" y="44625"/>
            <a:ext cx="6377940" cy="432047"/>
          </a:xfrm>
        </p:spPr>
        <p:txBody>
          <a:bodyPr>
            <a:normAutofit/>
          </a:bodyPr>
          <a:lstStyle/>
          <a:p>
            <a:r>
              <a:rPr lang="ru-RU" sz="2000" b="1" dirty="0"/>
              <a:t>Средневековые коллизионные нормы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40B7960-538E-489F-9686-59815956B7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476672"/>
            <a:ext cx="8856984" cy="6264696"/>
          </a:xfrm>
        </p:spPr>
        <p:txBody>
          <a:bodyPr>
            <a:noAutofit/>
          </a:bodyPr>
          <a:lstStyle/>
          <a:p>
            <a:pPr marL="36000">
              <a:lnSpc>
                <a:spcPct val="120000"/>
              </a:lnSpc>
              <a:spcBef>
                <a:spcPts val="0"/>
              </a:spcBef>
              <a:tabLst>
                <a:tab pos="611505" algn="l"/>
                <a:tab pos="2247900" algn="l"/>
              </a:tabLst>
            </a:pPr>
            <a:r>
              <a:rPr lang="ru-RU" sz="1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Плюрализм личных прав и их </a:t>
            </a:r>
            <a:r>
              <a:rPr lang="en-US" sz="1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sz="1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серьезные вопросы: </a:t>
            </a:r>
            <a:r>
              <a:rPr lang="ru-RU" sz="1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каким правом следует руководствоваться при заключении брака ломбардца с римлянкой? при заключении контракта между вестготом и испано-римлянином? при завещании сакса в пользу рипуарского франка? </a:t>
            </a:r>
            <a:endParaRPr lang="en-US" sz="1000" dirty="0">
              <a:solidFill>
                <a:srgbClr val="0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000">
              <a:lnSpc>
                <a:spcPct val="120000"/>
              </a:lnSpc>
              <a:spcBef>
                <a:spcPts val="0"/>
              </a:spcBef>
              <a:tabLst>
                <a:tab pos="611505" algn="l"/>
                <a:tab pos="2247900" algn="l"/>
              </a:tabLst>
            </a:pPr>
            <a:r>
              <a:rPr lang="en-US" sz="10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ru-RU" sz="10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истема</a:t>
            </a:r>
            <a:r>
              <a:rPr lang="ru-RU" sz="1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правил</a:t>
            </a:r>
            <a:r>
              <a:rPr lang="en-US" sz="1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выбора применимого права (Э. Витта, Ф. </a:t>
            </a:r>
            <a:r>
              <a:rPr lang="ru-RU" sz="10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Юнгер</a:t>
            </a:r>
            <a:r>
              <a:rPr lang="ru-RU" sz="1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Б. </a:t>
            </a:r>
            <a:r>
              <a:rPr lang="ru-RU" sz="10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Ансель</a:t>
            </a:r>
            <a:r>
              <a:rPr lang="ru-RU" sz="1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  <a:tabLst>
                <a:tab pos="611505" algn="l"/>
                <a:tab pos="2247900" algn="l"/>
              </a:tabLst>
            </a:pPr>
            <a:r>
              <a:rPr lang="ru-RU" sz="1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Процессуальные вопросы – принцип, согласно которому каждый человек имеет право быть судимым в своем родном суде в соответствии со своим собственным законом. В эпоху Каролингов (</a:t>
            </a:r>
            <a:r>
              <a:rPr lang="ru-RU" sz="1000" dirty="0">
                <a:solidFill>
                  <a:srgbClr val="20212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751–987)</a:t>
            </a:r>
            <a:r>
              <a:rPr lang="ru-RU" sz="1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состав суда включал в себя судей, принадлежащих к национальности каждой стороны. Каждая сторона пользовалась отсрочками и предоставляла доказательства в соответствии со своим личным законом. </a:t>
            </a:r>
            <a:endParaRPr lang="ru-RU" sz="1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000" lvl="0" indent="-3429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  <a:tabLst>
                <a:tab pos="630555" algn="l"/>
              </a:tabLst>
            </a:pPr>
            <a:r>
              <a:rPr lang="ru-RU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Законность односторонних актов, которые требовали присутствия судьи (клятва, признание обязательства, завещание), – личный закон стороны, предстающей перед судом. </a:t>
            </a:r>
          </a:p>
          <a:p>
            <a:pPr marL="36000" lvl="0" indent="-3429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  <a:tabLst>
                <a:tab pos="630555" algn="l"/>
              </a:tabLst>
            </a:pPr>
            <a:r>
              <a:rPr lang="ru-RU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Форма сделок и их юридические последствия – главным образом, применялось римское право.</a:t>
            </a:r>
          </a:p>
          <a:p>
            <a:pPr marL="36000" lvl="0" indent="-3429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  <a:tabLst>
                <a:tab pos="630555" algn="l"/>
              </a:tabLst>
            </a:pPr>
            <a:r>
              <a:rPr lang="ru-RU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Способность брать на себя обязательства и заключать какие-либо сделки – личный закон соответствующего лица. </a:t>
            </a:r>
          </a:p>
          <a:p>
            <a:pPr marL="36000" lvl="0" indent="-3429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  <a:tabLst>
                <a:tab pos="630555" algn="l"/>
              </a:tabLst>
            </a:pPr>
            <a:r>
              <a:rPr lang="ru-RU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Договор купли-продажи – закон продавца, пожертвования – закон дарителя (т.е. современная концепция характерного предоставления).</a:t>
            </a:r>
          </a:p>
          <a:p>
            <a:pPr marL="36000" lvl="0" indent="-3429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  <a:tabLst>
                <a:tab pos="630555" algn="l"/>
              </a:tabLst>
            </a:pPr>
            <a:r>
              <a:rPr lang="ru-RU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Передача недвижимых вещей (прав на земельную собственность) – личный закон собственника (продавца). Личный закон продавца естественным образом был тот же, что и закон места нахождения вещи (</a:t>
            </a:r>
            <a:r>
              <a:rPr lang="en-US" sz="10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lex rei </a:t>
            </a:r>
            <a:r>
              <a:rPr lang="en-US" sz="1000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sitae</a:t>
            </a:r>
            <a:r>
              <a:rPr lang="ru-RU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 marL="36000" lvl="0" indent="-3429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  <a:tabLst>
                <a:tab pos="630555" algn="l"/>
              </a:tabLst>
            </a:pPr>
            <a:r>
              <a:rPr lang="ru-RU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Компенсация за ущерб из деликтов и </a:t>
            </a:r>
            <a:r>
              <a:rPr lang="ru-RU" sz="1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квазиделиктов</a:t>
            </a:r>
            <a:r>
              <a:rPr lang="ru-RU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– личный закон истца. Позже, когда государственная власть отменила право на частную месть, наказание стало определяться личным законом ответчика. </a:t>
            </a:r>
          </a:p>
          <a:p>
            <a:pPr marL="36000" lvl="0" indent="-3429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  <a:tabLst>
                <a:tab pos="630555" algn="l"/>
              </a:tabLst>
            </a:pPr>
            <a:r>
              <a:rPr lang="ru-RU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Права наследования (как по закону, так и по завещанию) – личный закон наследодателя. Если римлянин должен был стать наследником лангобарда по завещанию, было бы достаточно двух или трех свидетелей, а если, наоборот, лангобард наследовал по завещанию римлянина, то требовалось семь свидетелей.</a:t>
            </a:r>
          </a:p>
          <a:p>
            <a:pPr marL="36000" lvl="0" indent="-3429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  <a:tabLst>
                <a:tab pos="630555" algn="l"/>
              </a:tabLst>
            </a:pPr>
            <a:r>
              <a:rPr lang="ru-RU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Способность к заключению брака – личные законы обоих супругов. </a:t>
            </a:r>
          </a:p>
          <a:p>
            <a:pPr marL="36000" lvl="0" indent="-3429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  <a:tabLst>
                <a:tab pos="630555" algn="l"/>
              </a:tabLst>
            </a:pPr>
            <a:r>
              <a:rPr lang="ru-RU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Помолвка – личный закон мужа. </a:t>
            </a:r>
          </a:p>
          <a:p>
            <a:pPr marL="36000" lvl="0" indent="-3429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  <a:tabLst>
                <a:tab pos="630555" algn="l"/>
              </a:tabLst>
            </a:pPr>
            <a:r>
              <a:rPr lang="ru-RU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Подарки в преддверии брака – личные законы обоих супругов.</a:t>
            </a:r>
          </a:p>
          <a:p>
            <a:pPr marL="36000" lvl="0" indent="-3429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  <a:tabLst>
                <a:tab pos="630555" algn="l"/>
              </a:tabLst>
            </a:pPr>
            <a:r>
              <a:rPr lang="ru-RU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Личный закон отца определял закон ребенка. Внебрачный ребенок сам выбирал свой закон.</a:t>
            </a:r>
          </a:p>
          <a:p>
            <a:pPr marL="36000" lvl="0" indent="-3429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  <a:tabLst>
                <a:tab pos="630555" algn="l"/>
              </a:tabLst>
            </a:pPr>
            <a:r>
              <a:rPr lang="ru-RU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Отношения супругов – личный закон мужа.</a:t>
            </a:r>
          </a:p>
          <a:p>
            <a:pPr marL="36000" lvl="0" indent="-3429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  <a:tabLst>
                <a:tab pos="630555" algn="l"/>
              </a:tabLst>
            </a:pPr>
            <a:r>
              <a:rPr lang="ru-RU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Форма и порядок заключения брака – личные законы обоих супругов. Однако довольно часто соблюдалось право только одной стороны, и это делало возможным разрыв союза; </a:t>
            </a:r>
            <a:r>
              <a:rPr lang="ru-RU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чтобы защитить неразрывность брака, церковный собор </a:t>
            </a:r>
            <a:r>
              <a:rPr lang="ru-RU" sz="1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Трибура</a:t>
            </a:r>
            <a:r>
              <a:rPr lang="ru-RU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 (895) подтвердил, что брак окончательно действителен с момента выполнения требований одного из законов.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000" b="1" dirty="0">
                <a:effectLst/>
                <a:ea typeface="Calibri" panose="020F0502020204030204" pitchFamily="34" charset="0"/>
              </a:rPr>
              <a:t>МЧП раннего Средневековья – это </a:t>
            </a:r>
            <a:r>
              <a:rPr lang="ru-RU" sz="1000" b="1" i="1" dirty="0" err="1">
                <a:effectLst/>
                <a:ea typeface="Calibri" panose="020F0502020204030204" pitchFamily="34" charset="0"/>
              </a:rPr>
              <a:t>интерперсональное</a:t>
            </a:r>
            <a:r>
              <a:rPr lang="ru-RU" sz="1000" b="1" i="1" dirty="0">
                <a:effectLst/>
                <a:ea typeface="Calibri" panose="020F0502020204030204" pitchFamily="34" charset="0"/>
              </a:rPr>
              <a:t> право</a:t>
            </a:r>
            <a:endParaRPr lang="ru-RU" sz="1000" b="1" dirty="0">
              <a:effectLst/>
              <a:ea typeface="Calibri" panose="020F050202020403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Личный закон безусловно господствует, даже закон суда и закон места нахождения вещи имеют субсидиарное действие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000" b="1" dirty="0">
                <a:effectLst/>
                <a:ea typeface="Calibri" panose="020F0502020204030204" pitchFamily="34" charset="0"/>
              </a:rPr>
              <a:t>Личный закон = </a:t>
            </a:r>
            <a:r>
              <a:rPr lang="en-US" sz="1000" b="1" i="1" dirty="0">
                <a:effectLst/>
                <a:ea typeface="Calibri" panose="020F0502020204030204" pitchFamily="34" charset="0"/>
              </a:rPr>
              <a:t>lex </a:t>
            </a:r>
            <a:r>
              <a:rPr lang="en-US" sz="1000" b="1" i="1" dirty="0" err="1">
                <a:effectLst/>
                <a:ea typeface="Calibri" panose="020F0502020204030204" pitchFamily="34" charset="0"/>
              </a:rPr>
              <a:t>originis</a:t>
            </a:r>
            <a:r>
              <a:rPr lang="ru-RU" sz="1000" b="1" dirty="0">
                <a:effectLst/>
                <a:ea typeface="Calibri" panose="020F0502020204030204" pitchFamily="34" charset="0"/>
              </a:rPr>
              <a:t> (закон происхождения)</a:t>
            </a:r>
            <a:r>
              <a:rPr lang="ru-RU" sz="1000" dirty="0">
                <a:effectLst/>
                <a:ea typeface="Calibri" panose="020F0502020204030204" pitchFamily="34" charset="0"/>
              </a:rPr>
              <a:t>; в будущем эта привязка трансформируется в </a:t>
            </a:r>
            <a:r>
              <a:rPr lang="en-US" sz="1000" i="1" dirty="0">
                <a:effectLst/>
                <a:ea typeface="Calibri" panose="020F0502020204030204" pitchFamily="34" charset="0"/>
              </a:rPr>
              <a:t>lex patriae</a:t>
            </a:r>
            <a:r>
              <a:rPr lang="ru-RU" sz="1000" dirty="0">
                <a:effectLst/>
                <a:ea typeface="Calibri" panose="020F0502020204030204" pitchFamily="34" charset="0"/>
              </a:rPr>
              <a:t> (закон страны гражданства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2322634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FE5F87F1-B924-471B-8725-EDE73C4F5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3"/>
            <a:ext cx="8229600" cy="504055"/>
          </a:xfrm>
        </p:spPr>
        <p:txBody>
          <a:bodyPr>
            <a:noAutofit/>
          </a:bodyPr>
          <a:lstStyle/>
          <a:p>
            <a:r>
              <a:rPr lang="ru-RU" sz="3200" b="1" dirty="0"/>
              <a:t>Роль истории в МЧП</a:t>
            </a:r>
          </a:p>
        </p:txBody>
      </p:sp>
      <p:sp>
        <p:nvSpPr>
          <p:cNvPr id="2" name="Объект 1">
            <a:extLst>
              <a:ext uri="{FF2B5EF4-FFF2-40B4-BE49-F238E27FC236}">
                <a16:creationId xmlns:a16="http://schemas.microsoft.com/office/drawing/2014/main" id="{6AE4D52D-03EF-4B47-A58C-087503CFAA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764703"/>
            <a:ext cx="8856983" cy="5976663"/>
          </a:xfrm>
        </p:spPr>
        <p:txBody>
          <a:bodyPr>
            <a:normAutofit fontScale="85000" lnSpcReduction="10000"/>
          </a:bodyPr>
          <a:lstStyle/>
          <a:p>
            <a:pPr marL="36000">
              <a:lnSpc>
                <a:spcPct val="120000"/>
              </a:lnSpc>
              <a:spcBef>
                <a:spcPts val="600"/>
              </a:spcBef>
            </a:pP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Для понимания нашей дисциплины должно быть тщательно изучено прошлое, и только тогда мы сможем правильно оценивать и дальше совершенствовать настоящее. Несомненно, это способ является трудоемким и громоздким, но тот ошибается, кто считает, что история международного частного права является бесполезным и непрактичным компонентом, который служат лишь гарниром в меню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(Ф. </a:t>
            </a:r>
            <a:r>
              <a:rPr lang="ru-RU" sz="18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Мейли</a:t>
            </a:r>
            <a:r>
              <a:rPr lang="ru-RU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36000">
              <a:lnSpc>
                <a:spcPct val="120000"/>
              </a:lnSpc>
              <a:spcBef>
                <a:spcPts val="600"/>
              </a:spcBef>
            </a:pPr>
            <a:r>
              <a:rPr lang="ru-RU" sz="1800" dirty="0">
                <a:solidFill>
                  <a:srgbClr val="000000"/>
                </a:solidFill>
                <a:effectLst/>
                <a:ea typeface="ヒラギノ角ゴ Pro W3"/>
                <a:cs typeface="Times New Roman" panose="02020603050405020304" pitchFamily="18" charset="0"/>
              </a:rPr>
              <a:t>Очерчивая значение достоинств истории для МЧП, она </a:t>
            </a:r>
            <a:r>
              <a:rPr lang="ru-RU" sz="1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ea typeface="ヒラギノ角ゴ Pro W3"/>
                <a:cs typeface="Times New Roman" panose="02020603050405020304" pitchFamily="18" charset="0"/>
              </a:rPr>
              <a:t>более, чем в других дисциплинах является противоядием против догматизма</a:t>
            </a:r>
            <a:r>
              <a:rPr lang="ru-RU" sz="1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ヒラギノ角ゴ Pro W3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000000"/>
                </a:solidFill>
                <a:effectLst/>
                <a:ea typeface="ヒラギノ角ゴ Pro W3"/>
                <a:cs typeface="Times New Roman" panose="02020603050405020304" pitchFamily="18" charset="0"/>
              </a:rPr>
              <a:t>и необходимым вспомогательным средством для тех, кто берется за изучение сегодняшнего международного частного права </a:t>
            </a:r>
            <a:r>
              <a:rPr lang="ru-RU" sz="1800" b="1" dirty="0">
                <a:solidFill>
                  <a:srgbClr val="000000"/>
                </a:solidFill>
                <a:effectLst/>
                <a:ea typeface="ヒラギノ角ゴ Pro W3"/>
                <a:cs typeface="Times New Roman" panose="02020603050405020304" pitchFamily="18" charset="0"/>
              </a:rPr>
              <a:t>(Б. </a:t>
            </a:r>
            <a:r>
              <a:rPr lang="ru-RU" sz="1800" b="1" dirty="0" err="1">
                <a:solidFill>
                  <a:srgbClr val="000000"/>
                </a:solidFill>
                <a:effectLst/>
                <a:ea typeface="ヒラギノ角ゴ Pro W3"/>
                <a:cs typeface="Times New Roman" panose="02020603050405020304" pitchFamily="18" charset="0"/>
              </a:rPr>
              <a:t>Ансель</a:t>
            </a:r>
            <a:r>
              <a:rPr lang="ru-RU" sz="1800" b="1" dirty="0">
                <a:solidFill>
                  <a:srgbClr val="000000"/>
                </a:solidFill>
                <a:effectLst/>
                <a:ea typeface="ヒラギノ角ゴ Pro W3"/>
                <a:cs typeface="Times New Roman" panose="02020603050405020304" pitchFamily="18" charset="0"/>
              </a:rPr>
              <a:t>)</a:t>
            </a:r>
          </a:p>
          <a:p>
            <a:pPr marL="36000">
              <a:lnSpc>
                <a:spcPct val="120000"/>
              </a:lnSpc>
              <a:spcBef>
                <a:spcPts val="600"/>
              </a:spcBef>
            </a:pP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ea typeface="Arial Unicode MS"/>
                <a:cs typeface="Times New Roman" panose="02020603050405020304" pitchFamily="18" charset="0"/>
              </a:rPr>
              <a:t>«Среди всех отраслей права ни одна не зависит настолько от своей истории, как международное частное право. В международном частном праве история – это все. 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/>
                <a:cs typeface="Times New Roman" panose="02020603050405020304" pitchFamily="18" charset="0"/>
              </a:rPr>
              <a:t>История международного частного права становится для тех, кто её знает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ea typeface="Arial Unicode MS"/>
                <a:cs typeface="Times New Roman" panose="02020603050405020304" pitchFamily="18" charset="0"/>
              </a:rPr>
              <a:t>, путеводителем, который показывает направление идей и степень их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/>
                <a:cs typeface="Times New Roman" panose="02020603050405020304" pitchFamily="18" charset="0"/>
              </a:rPr>
              <a:t> значимости. Его стрелка одновременно показывает и тенденции будущего развития </a:t>
            </a:r>
            <a:r>
              <a:rPr lang="ru-RU" sz="1800" b="1" dirty="0">
                <a:effectLst/>
                <a:ea typeface="Arial Unicode MS"/>
                <a:cs typeface="Times New Roman" panose="02020603050405020304" pitchFamily="18" charset="0"/>
              </a:rPr>
              <a:t>(M. </a:t>
            </a:r>
            <a:r>
              <a:rPr lang="ru-RU" sz="1800" b="1" dirty="0" err="1">
                <a:effectLst/>
                <a:ea typeface="Arial Unicode MS"/>
                <a:cs typeface="Times New Roman" panose="02020603050405020304" pitchFamily="18" charset="0"/>
              </a:rPr>
              <a:t>Гутцвиллер</a:t>
            </a:r>
            <a:r>
              <a:rPr lang="ru-RU" sz="1800" b="1" dirty="0">
                <a:effectLst/>
                <a:ea typeface="Arial Unicode MS"/>
                <a:cs typeface="Times New Roman" panose="02020603050405020304" pitchFamily="18" charset="0"/>
              </a:rPr>
              <a:t>)</a:t>
            </a:r>
            <a:endParaRPr lang="ru-RU" sz="18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000">
              <a:lnSpc>
                <a:spcPct val="120000"/>
              </a:lnSpc>
              <a:spcBef>
                <a:spcPts val="600"/>
              </a:spcBef>
            </a:pPr>
            <a:r>
              <a:rPr lang="ru-RU" sz="1800" dirty="0">
                <a:effectLst/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«Даже более чем сами знания прошедшего для юриста необходимо правосознание, порожденное ими, которое поднимет толкование правил на учение о понятиях; именно благодаря историческому образованию юрист получает «понимание мира сегодняшнего и мира завтрашнего», которого от него ожидают» </a:t>
            </a:r>
            <a:r>
              <a:rPr lang="ru-RU" sz="1800" b="1" dirty="0">
                <a:effectLst/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(А. </a:t>
            </a:r>
            <a:r>
              <a:rPr lang="ru-RU" sz="1800" b="1" dirty="0" err="1">
                <a:effectLst/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Батиффоль</a:t>
            </a:r>
            <a:r>
              <a:rPr lang="ru-RU" sz="1800" b="1" dirty="0">
                <a:effectLst/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36000">
              <a:lnSpc>
                <a:spcPct val="120000"/>
              </a:lnSpc>
              <a:spcBef>
                <a:spcPts val="600"/>
              </a:spcBef>
            </a:pPr>
            <a:r>
              <a:rPr lang="ru-RU" sz="1800" dirty="0">
                <a:ea typeface="Calibri" panose="020F0502020204030204" pitchFamily="34" charset="0"/>
                <a:cs typeface="Times New Roman" panose="02020603050405020304" pitchFamily="18" charset="0"/>
              </a:rPr>
              <a:t>«И</a:t>
            </a:r>
            <a: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сторическая практика предоставляет </a:t>
            </a:r>
            <a:r>
              <a:rPr lang="ru-RU" sz="18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аналитическому мышлению</a:t>
            </a:r>
            <a: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ru-RU" sz="18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критическому сознанию</a:t>
            </a:r>
            <a: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двум превосходным добродетелям юриста, прекрасное поле для тренировок» </a:t>
            </a:r>
            <a:r>
              <a:rPr lang="ru-RU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(М. Гумберт)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37556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436100-1196-4329-BC2E-DED49C75D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1700" y="116633"/>
            <a:ext cx="6377940" cy="477728"/>
          </a:xfrm>
        </p:spPr>
        <p:txBody>
          <a:bodyPr>
            <a:noAutofit/>
          </a:bodyPr>
          <a:lstStyle/>
          <a:p>
            <a:r>
              <a:rPr lang="ru-RU" sz="1800" b="1" spc="-5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классическое Средневековье </a:t>
            </a:r>
            <a:r>
              <a:rPr lang="ru-RU" sz="18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(середина XI — конец XIV вв.)</a:t>
            </a:r>
            <a:endParaRPr lang="ru-RU" sz="18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2B6D1F9-5A53-42F7-A723-0277F78E27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836712"/>
            <a:ext cx="8856984" cy="5832648"/>
          </a:xfrm>
        </p:spPr>
        <p:txBody>
          <a:bodyPr>
            <a:normAutofit fontScale="70000" lnSpcReduction="20000"/>
          </a:bodyPr>
          <a:lstStyle/>
          <a:p>
            <a:pPr marL="36000">
              <a:lnSpc>
                <a:spcPct val="120000"/>
              </a:lnSpc>
              <a:spcBef>
                <a:spcPts val="600"/>
              </a:spcBef>
              <a:tabLst>
                <a:tab pos="611505" algn="l"/>
                <a:tab pos="5549265" algn="l"/>
              </a:tabLst>
            </a:pPr>
            <a:r>
              <a:rPr lang="ru-RU" sz="18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Рабство земли – принцип территориальности права </a:t>
            </a:r>
          </a:p>
          <a:p>
            <a:pPr marL="36000">
              <a:lnSpc>
                <a:spcPct val="120000"/>
              </a:lnSpc>
              <a:spcBef>
                <a:spcPts val="600"/>
              </a:spcBef>
              <a:tabLst>
                <a:tab pos="611505" algn="l"/>
                <a:tab pos="5549265" algn="l"/>
              </a:tabLst>
            </a:pPr>
            <a:r>
              <a:rPr lang="ru-RU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Отношения сферы МЧП – </a:t>
            </a:r>
            <a:r>
              <a:rPr lang="ru-RU" sz="18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связь с территорией</a:t>
            </a:r>
            <a:r>
              <a:rPr lang="ru-RU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каждое государство и каждая самоуправляющаяся территория имели право владеть всем, что было на территории, и обладать юрисдикцией над всеми лицами, вещами и правоотношениями на собственной территории </a:t>
            </a:r>
            <a:endParaRPr lang="ru-RU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000">
              <a:lnSpc>
                <a:spcPct val="120000"/>
              </a:lnSpc>
              <a:spcBef>
                <a:spcPts val="600"/>
              </a:spcBef>
              <a:tabLst>
                <a:tab pos="611505" algn="l"/>
                <a:tab pos="5549265" algn="l"/>
              </a:tabLst>
            </a:pPr>
            <a:r>
              <a:rPr lang="ru-RU" sz="18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«личный закон» – закон места жительства (</a:t>
            </a:r>
            <a:r>
              <a:rPr lang="en-US" sz="1800" b="1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lex </a:t>
            </a:r>
            <a:r>
              <a:rPr lang="en-US" sz="1800" b="1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domicilii</a:t>
            </a:r>
            <a:r>
              <a:rPr lang="ru-RU" sz="18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ru-RU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т.е. привязка к территории. </a:t>
            </a:r>
            <a:r>
              <a:rPr lang="ru-RU" sz="1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Право физического лица, его положение и правоспособность определяются местом, где «индивид встает и засыпает»: </a:t>
            </a:r>
            <a:r>
              <a:rPr lang="ru-RU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устав г. </a:t>
            </a:r>
            <a:r>
              <a:rPr lang="ru-RU" sz="1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Амальфи</a:t>
            </a:r>
            <a:r>
              <a:rPr lang="ru-RU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XI</a:t>
            </a:r>
            <a:r>
              <a:rPr lang="ru-RU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в.) - «все граждане </a:t>
            </a:r>
            <a:r>
              <a:rPr lang="ru-RU" sz="1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Амальфи</a:t>
            </a:r>
            <a:r>
              <a:rPr lang="ru-RU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живут по римскому праву».</a:t>
            </a:r>
            <a:endParaRPr lang="ru-RU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000">
              <a:lnSpc>
                <a:spcPct val="120000"/>
              </a:lnSpc>
              <a:spcBef>
                <a:spcPts val="600"/>
              </a:spcBef>
              <a:tabLst>
                <a:tab pos="611505" algn="l"/>
                <a:tab pos="5549265" algn="l"/>
              </a:tabLst>
            </a:pPr>
            <a:r>
              <a:rPr lang="ru-RU" sz="18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Ксенофобия и непризнание иностранных законов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  <a:tabLst>
                <a:tab pos="611505" algn="l"/>
                <a:tab pos="5549265" algn="l"/>
              </a:tabLst>
            </a:pPr>
            <a:r>
              <a:rPr lang="ru-RU" sz="18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ru-RU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онятие «иностранец» (чужеземец) – теперь это лицо, не подчиненное праву сеньора и не имеющее личной преданности к сеньору, на земле которого он находится. Любой сеньор может повелевать иностранцами, пришедшими в его владения</a:t>
            </a:r>
            <a:endParaRPr lang="ru-RU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000">
              <a:lnSpc>
                <a:spcPct val="120000"/>
              </a:lnSpc>
              <a:spcBef>
                <a:spcPts val="600"/>
              </a:spcBef>
              <a:tabLst>
                <a:tab pos="611505" algn="l"/>
                <a:tab pos="5549265" algn="l"/>
              </a:tabLst>
            </a:pPr>
            <a:r>
              <a:rPr lang="ru-RU" sz="18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Плюрализм права </a:t>
            </a:r>
            <a:r>
              <a:rPr lang="ru-RU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– растет количество источников права и институтов, придающих им юридическую силу. Королевства, принципаты, владения лордов, города, гильдии – свои обычаи и законы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  <a:tabLst>
                <a:tab pos="611505" algn="l"/>
                <a:tab pos="5549265" algn="l"/>
              </a:tabLst>
            </a:pPr>
            <a:r>
              <a:rPr lang="ru-RU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Совокупность таких правовых норм = </a:t>
            </a:r>
            <a:r>
              <a:rPr lang="en-US" sz="1800" b="1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jus proprium</a:t>
            </a:r>
            <a:r>
              <a:rPr lang="ru-RU" sz="18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– право сообщества, обладающего собственными географическими социальными и политическими особенностями. Политико-географические и корпоративные особенности выходят на первый план, а этнические утрачивают свое значение</a:t>
            </a:r>
          </a:p>
          <a:p>
            <a:pPr marL="36000">
              <a:lnSpc>
                <a:spcPct val="120000"/>
              </a:lnSpc>
              <a:spcBef>
                <a:spcPts val="600"/>
              </a:spcBef>
              <a:tabLst>
                <a:tab pos="611505" algn="l"/>
                <a:tab pos="5549265" algn="l"/>
              </a:tabLst>
            </a:pPr>
            <a:r>
              <a:rPr lang="ru-RU" sz="18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МЧП в развитом Средневековье – </a:t>
            </a:r>
            <a:r>
              <a:rPr lang="ru-RU" sz="1800" b="1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интерлокальное</a:t>
            </a:r>
            <a:r>
              <a:rPr lang="ru-RU" sz="1800" b="1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право</a:t>
            </a:r>
            <a:r>
              <a:rPr lang="ru-RU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т.е. </a:t>
            </a:r>
            <a:r>
              <a:rPr lang="ru-RU" sz="1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коллидируют</a:t>
            </a:r>
            <a:r>
              <a:rPr lang="ru-RU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не законы суверенных государств, а локальные, местные территориальные законы. Как и </a:t>
            </a:r>
            <a:r>
              <a:rPr lang="ru-RU" sz="1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интерперсональные</a:t>
            </a:r>
            <a:r>
              <a:rPr lang="ru-RU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интерлокальные</a:t>
            </a:r>
            <a:r>
              <a:rPr lang="ru-RU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коллизии не имеют подлинно международного характера; сходны с </a:t>
            </a:r>
            <a:r>
              <a:rPr lang="ru-RU" sz="1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межпровинциальными</a:t>
            </a:r>
            <a:r>
              <a:rPr lang="ru-RU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коллизиями в Римской империи. </a:t>
            </a:r>
            <a:endParaRPr lang="ru-RU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000">
              <a:lnSpc>
                <a:spcPct val="120000"/>
              </a:lnSpc>
              <a:spcBef>
                <a:spcPts val="600"/>
              </a:spcBef>
              <a:tabLst>
                <a:tab pos="611505" algn="l"/>
                <a:tab pos="5549265" algn="l"/>
              </a:tabLst>
            </a:pPr>
            <a:r>
              <a:rPr lang="ru-RU" sz="18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Безусловный принцип – все законы </a:t>
            </a:r>
            <a:r>
              <a:rPr lang="ru-RU" sz="18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территориальны</a:t>
            </a:r>
            <a:r>
              <a:rPr lang="ru-RU" sz="18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ru-RU" sz="1800" b="1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имеют реальный (вещный) характер</a:t>
            </a:r>
            <a:r>
              <a:rPr lang="ru-RU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; человек «поглощен» землей, на которой он проживает. Человек – всего лишь дополнение к земле </a:t>
            </a:r>
          </a:p>
          <a:p>
            <a:pPr marL="36000">
              <a:lnSpc>
                <a:spcPct val="120000"/>
              </a:lnSpc>
              <a:spcBef>
                <a:spcPts val="600"/>
              </a:spcBef>
              <a:tabLst>
                <a:tab pos="611505" algn="l"/>
                <a:tab pos="5549265" algn="l"/>
              </a:tabLst>
            </a:pPr>
            <a:r>
              <a:rPr lang="ru-RU" sz="1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Территориальный принцип – прямой результат общего «рабства земли», а не продукт идеи государственного суверенитета</a:t>
            </a:r>
            <a:endParaRPr lang="ru-RU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63073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B8D79C-8E7F-424F-8B5C-67C5595D4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1700" y="116633"/>
            <a:ext cx="6377940" cy="477728"/>
          </a:xfrm>
        </p:spPr>
        <p:txBody>
          <a:bodyPr>
            <a:noAutofit/>
          </a:bodyPr>
          <a:lstStyle/>
          <a:p>
            <a:r>
              <a:rPr lang="ru-RU" sz="18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Конец раннего – начало классического Средневековья (</a:t>
            </a:r>
            <a:r>
              <a:rPr lang="en-US" sz="18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ru-RU" sz="18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en-US" sz="18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XIII </a:t>
            </a:r>
            <a:r>
              <a:rPr lang="ru-RU" sz="18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вв.)</a:t>
            </a:r>
            <a:endParaRPr lang="ru-RU" sz="18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17E75D-4ED6-44C5-82ED-C24BC070CE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764705"/>
            <a:ext cx="8928992" cy="5976662"/>
          </a:xfrm>
        </p:spPr>
        <p:txBody>
          <a:bodyPr>
            <a:noAutofit/>
          </a:bodyPr>
          <a:lstStyle/>
          <a:p>
            <a:pPr marL="36000">
              <a:lnSpc>
                <a:spcPct val="100000"/>
              </a:lnSpc>
              <a:spcBef>
                <a:spcPts val="600"/>
              </a:spcBef>
            </a:pPr>
            <a:r>
              <a:rPr lang="ru-RU" sz="1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Римское право предается забвению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Ресесвинд</a:t>
            </a:r>
            <a:r>
              <a:rPr lang="ru-RU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, король вестготов в Испании, в </a:t>
            </a:r>
            <a:r>
              <a:rPr lang="en-US" sz="1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Liber </a:t>
            </a:r>
            <a:r>
              <a:rPr lang="en-US" sz="1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iudiciorum</a:t>
            </a:r>
            <a:r>
              <a:rPr lang="ru-RU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 (654) запретил применение </a:t>
            </a:r>
            <a:r>
              <a:rPr lang="en-US" sz="1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leges </a:t>
            </a:r>
            <a:r>
              <a:rPr lang="en-US" sz="1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romanoe</a:t>
            </a:r>
            <a:r>
              <a:rPr lang="ru-RU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 «новый закон достаточен для того, чтоб обеспечить полную справедливость»; </a:t>
            </a:r>
            <a:r>
              <a:rPr lang="ru-RU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императорский указ в Риме (1038) </a:t>
            </a:r>
            <a:r>
              <a:rPr lang="ru-RU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– на территории Рима и его окрестностей все споры с участием лангобардов или по поводу принадлежащих им вещей рассматриваются не по римскому, а </a:t>
            </a:r>
            <a:r>
              <a:rPr lang="ru-RU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по лангобардскому праву</a:t>
            </a:r>
          </a:p>
          <a:p>
            <a:pPr marL="36000">
              <a:lnSpc>
                <a:spcPct val="100000"/>
              </a:lnSpc>
              <a:spcBef>
                <a:spcPts val="600"/>
              </a:spcBef>
              <a:tabLst>
                <a:tab pos="611505" algn="l"/>
                <a:tab pos="5549265" algn="l"/>
              </a:tabLst>
            </a:pPr>
            <a:r>
              <a:rPr lang="ru-RU" sz="1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Источники права</a:t>
            </a:r>
            <a:r>
              <a:rPr lang="ru-RU" sz="1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уставы и обычаи – это обыкновения германских народов, т.е. варварское право. Ученые юристы эпохи Возрождения – неприкрытое отвращение: это и ни закон, и ни разум; муниципальное право больше похоже на чудовище, чем на человека; абсурдность этого права такова, что его можно назвать ослиным правом (</a:t>
            </a:r>
            <a:r>
              <a:rPr lang="en-US" sz="10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jus asinorum</a:t>
            </a:r>
            <a:r>
              <a:rPr lang="ru-RU" sz="1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); лангобардское право должно быть названо </a:t>
            </a:r>
            <a:r>
              <a:rPr lang="ru-RU" sz="1000" dirty="0">
                <a:solidFill>
                  <a:srgbClr val="000000"/>
                </a:solidFill>
                <a:effectLst/>
                <a:highlight>
                  <a:srgbClr val="00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скорее отрепьем,</a:t>
            </a:r>
            <a:r>
              <a:rPr lang="ru-RU" sz="1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чем законом</a:t>
            </a:r>
            <a:endParaRPr lang="ru-RU" sz="1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000">
              <a:lnSpc>
                <a:spcPct val="100000"/>
              </a:lnSpc>
              <a:spcBef>
                <a:spcPts val="600"/>
              </a:spcBef>
            </a:pPr>
            <a:r>
              <a:rPr lang="ru-RU" sz="1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Жесткая привязка закона к территории</a:t>
            </a:r>
            <a:r>
              <a:rPr lang="ru-RU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1000" i="1" dirty="0">
                <a:effectLst/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lex </a:t>
            </a:r>
            <a:r>
              <a:rPr lang="en-US" sz="1000" i="1" dirty="0" err="1">
                <a:effectLst/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fori</a:t>
            </a:r>
            <a:r>
              <a:rPr lang="en-US" sz="1000" i="1" dirty="0">
                <a:effectLst/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00" dirty="0">
                <a:effectLst/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(закон суда) – доминирующее коллизионное начало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000" dirty="0">
                <a:ea typeface="Calibri" panose="020F0502020204030204" pitchFamily="34" charset="0"/>
                <a:cs typeface="Times New Roman" panose="02020603050405020304" pitchFamily="18" charset="0"/>
              </a:rPr>
              <a:t>Л</a:t>
            </a:r>
            <a:r>
              <a:rPr lang="ru-RU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юбые споры, возникшие на территории, подсудны только местным судам, применяющим собственное право. Главное богатство – земля, и все вопросы владения ею, включая наследование, регулируются </a:t>
            </a:r>
            <a:r>
              <a:rPr lang="en-US" sz="1000" i="1" dirty="0">
                <a:effectLst/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lex rei </a:t>
            </a:r>
            <a:r>
              <a:rPr lang="en-US" sz="1000" i="1" dirty="0" err="1">
                <a:effectLst/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sitae</a:t>
            </a:r>
            <a:r>
              <a:rPr lang="ru-RU" sz="1000" dirty="0">
                <a:effectLst/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, который естественным образом является одновременно законом суда</a:t>
            </a:r>
          </a:p>
          <a:p>
            <a:pPr marL="36000">
              <a:lnSpc>
                <a:spcPct val="100000"/>
              </a:lnSpc>
              <a:spcBef>
                <a:spcPts val="600"/>
              </a:spcBef>
            </a:pPr>
            <a:r>
              <a:rPr lang="ru-RU" sz="1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Господство </a:t>
            </a:r>
            <a:r>
              <a:rPr lang="ru-RU" sz="1000" b="1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лексфоризма</a:t>
            </a:r>
            <a:endParaRPr lang="ru-RU" sz="10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Саксонское зерцало (1221-1225</a:t>
            </a:r>
            <a:r>
              <a:rPr lang="ru-RU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 - «каждый пришлый приобретает наследство в Саксонии по праву страны, а не по личному праву, будь то баварец, шваб или франк» (ст. 30 книги первой)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Швабское зерцало (</a:t>
            </a:r>
            <a:r>
              <a:rPr lang="ru-RU" sz="1000" dirty="0">
                <a:solidFill>
                  <a:srgbClr val="2021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1274—1275) </a:t>
            </a:r>
            <a:r>
              <a:rPr lang="ru-RU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– «каждый, кто из одной земли пришел на другую землю, и хочет получить право суда по поводу имущества, которое находится на этой земле, должен применять право этой страны, а не право своей страны» (ст. ХХХ</a:t>
            </a:r>
            <a:r>
              <a:rPr lang="en-US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II</a:t>
            </a:r>
            <a:r>
              <a:rPr lang="ru-RU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части первой)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Договор между городами Сиеной и </a:t>
            </a:r>
            <a:r>
              <a:rPr lang="ru-RU" sz="1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Киузи</a:t>
            </a:r>
            <a:r>
              <a:rPr lang="ru-RU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 (1232)  </a:t>
            </a:r>
            <a:r>
              <a:rPr lang="ru-RU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 если житель </a:t>
            </a:r>
            <a:r>
              <a:rPr lang="ru-RU" sz="1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Киузи</a:t>
            </a:r>
            <a:r>
              <a:rPr lang="ru-RU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захочет получить требуемое от жителя Сиены, то ему надлежит приехать в Сиену, чтобы подать жалобу, которая будет рассмотрена по местным законам, и наоборот. </a:t>
            </a:r>
            <a:r>
              <a:rPr lang="ru-RU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Аналогичные установления - в договорах между Генуей и </a:t>
            </a:r>
            <a:r>
              <a:rPr lang="ru-RU" sz="1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Павией</a:t>
            </a:r>
            <a:r>
              <a:rPr lang="ru-RU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 (1130 и 1140), Пармой и </a:t>
            </a:r>
            <a:r>
              <a:rPr lang="ru-RU" sz="1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Кремоной</a:t>
            </a:r>
            <a:r>
              <a:rPr lang="ru-RU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 (1183)</a:t>
            </a:r>
          </a:p>
          <a:p>
            <a:pPr marL="36000">
              <a:lnSpc>
                <a:spcPct val="100000"/>
              </a:lnSpc>
              <a:spcBef>
                <a:spcPts val="600"/>
              </a:spcBef>
            </a:pPr>
            <a:r>
              <a:rPr lang="ru-RU" sz="1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Применение иностранного права – исключение из общего правила (закон места нахождения вещи)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в 1211 г. суд Нормандии </a:t>
            </a:r>
            <a:r>
              <a:rPr lang="ru-RU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по делу о наследовании недвижимости, находившейся как в Нормандии, так и в Бретани, применил к нормандским владениям кутюм Нормандии, а </a:t>
            </a:r>
            <a:r>
              <a:rPr lang="ru-RU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к бретонским – кутюм Бретани</a:t>
            </a:r>
            <a:r>
              <a:rPr lang="ru-RU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Такие решения – редко. По общему правилу, местные суды обладают исключительной юрисдикцией по всем спорам, затрагивающим имущество на данной территории, а решения иных судов не признаются и не исполняются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Но: Устав Палермо (1168) </a:t>
            </a:r>
            <a:r>
              <a:rPr lang="ru-RU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житель города должен предстать перед судом в качестве ответчика только в Палермо и по праву Палермо, однако если он заключал договор или совершал деликт вне города, или вел переговоры в отношении продажи земельных участков, находящихся за рубежом, то признавались документы греков и латинян, сарацин и евреев в соответствии с правом каждого из них. Наследование подчинялось личному закону наследодателя, но полномочия наследника определялись законом места нахождения имущества. Аналогичная ситуация имела место и при купле-продаже – обязанности продавца определялись его личным законом, а обязанности покупателя – законом места нахождения объекта договора</a:t>
            </a:r>
          </a:p>
          <a:p>
            <a:pPr marL="36000">
              <a:lnSpc>
                <a:spcPct val="100000"/>
              </a:lnSpc>
              <a:spcBef>
                <a:spcPts val="600"/>
              </a:spcBef>
              <a:tabLst>
                <a:tab pos="611505" algn="l"/>
                <a:tab pos="5549265" algn="l"/>
              </a:tabLst>
            </a:pPr>
            <a:r>
              <a:rPr lang="ru-RU" sz="1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Конец раннего – начало классического Средневековья для развития МЧП – время регресса. </a:t>
            </a:r>
            <a:r>
              <a:rPr lang="ru-RU" sz="1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Господства </a:t>
            </a:r>
            <a:r>
              <a:rPr lang="en-US" sz="10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</a:t>
            </a:r>
            <a:r>
              <a:rPr lang="ru-RU" sz="1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us</a:t>
            </a:r>
            <a:r>
              <a:rPr lang="ru-RU" sz="10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soli</a:t>
            </a:r>
            <a:r>
              <a:rPr lang="ru-RU" sz="1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(«право почвы») = строгая территориальность права и безусловное доминирование </a:t>
            </a:r>
            <a:r>
              <a:rPr lang="de-DE" sz="1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lex</a:t>
            </a:r>
            <a:r>
              <a:rPr lang="de-DE" sz="10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fori</a:t>
            </a:r>
            <a:r>
              <a:rPr lang="ru-RU" sz="10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sz="1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объективно не существует возможности для развития регулирования коллизий законов)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4933437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3F7A1F-5626-4DB1-B83B-BB265F859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1700" y="136187"/>
            <a:ext cx="6377940" cy="556509"/>
          </a:xfrm>
        </p:spPr>
        <p:txBody>
          <a:bodyPr>
            <a:noAutofit/>
          </a:bodyPr>
          <a:lstStyle/>
          <a:p>
            <a:pPr algn="l"/>
            <a:r>
              <a:rPr lang="ru-RU" sz="2000" b="1" dirty="0"/>
              <a:t>Позднее средневековье и Эпоха возрождения </a:t>
            </a:r>
            <a:r>
              <a:rPr lang="en-US" sz="20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XI </a:t>
            </a:r>
            <a:r>
              <a:rPr lang="ru-RU" sz="20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— </a:t>
            </a:r>
            <a:r>
              <a:rPr lang="en-US" sz="20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XVI </a:t>
            </a:r>
            <a:r>
              <a:rPr lang="ru-RU" sz="20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вв.</a:t>
            </a:r>
            <a:endParaRPr lang="ru-RU" sz="20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955D8A7-FF8A-4D72-8F0F-552EA1BC98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620688"/>
            <a:ext cx="8856984" cy="604867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sz="1800" dirty="0">
                <a:highlight>
                  <a:srgbClr val="FFFF00"/>
                </a:highlight>
              </a:rPr>
              <a:t>Рецепция римского права (</a:t>
            </a:r>
            <a:r>
              <a:rPr lang="ru-RU" sz="1800" b="0" i="0" dirty="0">
                <a:solidFill>
                  <a:srgbClr val="202122"/>
                </a:solidFill>
                <a:effectLst/>
                <a:highlight>
                  <a:srgbClr val="FFFF00"/>
                </a:highlight>
              </a:rPr>
              <a:t>XI век)</a:t>
            </a:r>
            <a:endParaRPr lang="ru-RU" sz="1800" b="0" i="0" u="none" strike="noStrike" dirty="0">
              <a:solidFill>
                <a:srgbClr val="0645AD"/>
              </a:solidFill>
              <a:effectLst/>
              <a:highlight>
                <a:srgbClr val="FFFF00"/>
              </a:highligh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F5E0E6-7D17-43A4-8755-C6AC34F31F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5370" y="411195"/>
            <a:ext cx="3144704" cy="3144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 descr="Сундук Истории: Структура средневековых университетов Западной Европы">
            <a:extLst>
              <a:ext uri="{FF2B5EF4-FFF2-40B4-BE49-F238E27FC236}">
                <a16:creationId xmlns:a16="http://schemas.microsoft.com/office/drawing/2014/main" id="{1CAF322C-1E40-47EA-AE52-BB2B854E2F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858" y="1040978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Система образования: как были устроены европейские университеты  Средневековья и эпохи Просвещения — T&amp;P">
            <a:extLst>
              <a:ext uri="{FF2B5EF4-FFF2-40B4-BE49-F238E27FC236}">
                <a16:creationId xmlns:a16="http://schemas.microsoft.com/office/drawing/2014/main" id="{B60C3334-B119-410F-B3C4-D6D6E28644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312" y="1018086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Средневековые университеты в политике">
            <a:extLst>
              <a:ext uri="{FF2B5EF4-FFF2-40B4-BE49-F238E27FC236}">
                <a16:creationId xmlns:a16="http://schemas.microsoft.com/office/drawing/2014/main" id="{B9010A74-66C7-475E-A651-A414DA07F9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66" y="2784053"/>
            <a:ext cx="6096000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099A5FDD-6AF6-D0AD-9A15-C8769D7AC6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481" y="3316422"/>
            <a:ext cx="2286000" cy="210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EA70D395-91F4-8EA3-EECE-05D7EC06C5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7856" y="5191725"/>
            <a:ext cx="1619250" cy="166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35431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71700" y="116632"/>
            <a:ext cx="6377940" cy="1224136"/>
          </a:xfrm>
        </p:spPr>
        <p:txBody>
          <a:bodyPr>
            <a:noAutofit/>
          </a:bodyPr>
          <a:lstStyle/>
          <a:p>
            <a:r>
              <a:rPr lang="ru-RU" sz="2600" b="1" dirty="0">
                <a:highlight>
                  <a:srgbClr val="FFFF00"/>
                </a:highlight>
              </a:rPr>
              <a:t>Школа глоссаторов (</a:t>
            </a:r>
            <a:r>
              <a:rPr lang="en-US" sz="2600" b="1" i="0" dirty="0">
                <a:solidFill>
                  <a:srgbClr val="333333"/>
                </a:solidFill>
                <a:effectLst/>
                <a:highlight>
                  <a:srgbClr val="FFFF00"/>
                </a:highlight>
              </a:rPr>
              <a:t>XI—XIII </a:t>
            </a:r>
            <a:r>
              <a:rPr lang="ru-RU" sz="2600" b="1" i="0" dirty="0">
                <a:solidFill>
                  <a:srgbClr val="333333"/>
                </a:solidFill>
                <a:effectLst/>
                <a:highlight>
                  <a:srgbClr val="FFFF00"/>
                </a:highlight>
              </a:rPr>
              <a:t>вв.</a:t>
            </a:r>
            <a:r>
              <a:rPr lang="ru-RU" sz="2600" b="1" dirty="0">
                <a:highlight>
                  <a:srgbClr val="FFFF00"/>
                </a:highlight>
              </a:rPr>
              <a:t>)</a:t>
            </a:r>
            <a:br>
              <a:rPr lang="ru-RU" sz="2600" b="1" dirty="0"/>
            </a:br>
            <a:r>
              <a:rPr lang="ru-RU" sz="2600" b="1" dirty="0" err="1"/>
              <a:t>ирнерий</a:t>
            </a:r>
            <a:r>
              <a:rPr lang="ru-RU" sz="2600" b="1" dirty="0"/>
              <a:t>, </a:t>
            </a:r>
            <a:r>
              <a:rPr lang="ru-RU" sz="2600" b="1" dirty="0" err="1"/>
              <a:t>Азо</a:t>
            </a:r>
            <a:r>
              <a:rPr lang="ru-RU" sz="2600" b="1" dirty="0"/>
              <a:t>, </a:t>
            </a:r>
            <a:r>
              <a:rPr lang="ru-RU" sz="2600" b="1" dirty="0" err="1"/>
              <a:t>Бутригарий</a:t>
            </a:r>
            <a:r>
              <a:rPr lang="ru-RU" sz="2600" b="1" dirty="0"/>
              <a:t>, Мартин, </a:t>
            </a:r>
            <a:r>
              <a:rPr lang="ru-RU" sz="2600" b="1" dirty="0" err="1"/>
              <a:t>Одофред</a:t>
            </a:r>
            <a:r>
              <a:rPr lang="ru-RU" sz="2600" b="1" dirty="0"/>
              <a:t>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0481" y="3450291"/>
            <a:ext cx="2448272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 descr="Глоссаторы — информация на портале Энциклопедия Всемирная история">
            <a:extLst>
              <a:ext uri="{FF2B5EF4-FFF2-40B4-BE49-F238E27FC236}">
                <a16:creationId xmlns:a16="http://schemas.microsoft.com/office/drawing/2014/main" id="{43D59760-7A62-4357-9EDE-3AE89A9183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210" y="2060848"/>
            <a:ext cx="276225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53069F25-0FEB-45C6-8493-0107F828DC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4656" y="1453540"/>
            <a:ext cx="177165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6" descr="Римское право: история, понятия, система»: семинар 02.03.2018 — Мероприятия  — Центр фундаментальной социологии — Национальный исследовательский  университет «Высшая школа экономики»">
            <a:extLst>
              <a:ext uri="{FF2B5EF4-FFF2-40B4-BE49-F238E27FC236}">
                <a16:creationId xmlns:a16="http://schemas.microsoft.com/office/drawing/2014/main" id="{F4B71808-FA30-4067-BFD6-6E50DC35871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802" y="2600394"/>
            <a:ext cx="2242268" cy="407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 descr="РЕЦЕПЦИЯ РИМСКОГО ПРАВА, Вопросы для самоподготовки - Римское право">
            <a:extLst>
              <a:ext uri="{FF2B5EF4-FFF2-40B4-BE49-F238E27FC236}">
                <a16:creationId xmlns:a16="http://schemas.microsoft.com/office/drawing/2014/main" id="{3A264F9A-CEA1-4C31-9674-AF0329FC4D17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563" y="1427780"/>
            <a:ext cx="1874520" cy="2438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64848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14">
            <a:extLst>
              <a:ext uri="{FF2B5EF4-FFF2-40B4-BE49-F238E27FC236}">
                <a16:creationId xmlns:a16="http://schemas.microsoft.com/office/drawing/2014/main" id="{637BD688-14A6-4B96-B8A2-3CD81C054F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7006" y="0"/>
            <a:ext cx="5666994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7B2544F-CA5E-40F6-9525-716A90C83F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77006" cy="6858000"/>
          </a:xfrm>
          <a:prstGeom prst="rect">
            <a:avLst/>
          </a:prstGeom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1A90930-4117-42E3-B9BA-785001EF26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640"/>
          <a:stretch/>
        </p:blipFill>
        <p:spPr>
          <a:xfrm>
            <a:off x="0" y="4038601"/>
            <a:ext cx="3477006" cy="28194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8EA20C-E281-4A7C-9B20-13A78BBF1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441" y="987287"/>
            <a:ext cx="2661202" cy="4697896"/>
          </a:xfrm>
        </p:spPr>
        <p:txBody>
          <a:bodyPr>
            <a:normAutofit/>
          </a:bodyPr>
          <a:lstStyle/>
          <a:p>
            <a:r>
              <a:rPr lang="ru-RU" sz="3100" b="1">
                <a:highlight>
                  <a:srgbClr val="00FFFF"/>
                </a:highlight>
              </a:rPr>
              <a:t>Магистр Алдрикус (Альдрик) (1170-1200 ???)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5CDC0BF-FE80-4BC4-9A84-B6433FC3A5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3368" y="987287"/>
            <a:ext cx="4316962" cy="4697895"/>
          </a:xfrm>
        </p:spPr>
        <p:txBody>
          <a:bodyPr anchor="ctr">
            <a:normAutofit/>
          </a:bodyPr>
          <a:lstStyle/>
          <a:p>
            <a:r>
              <a:rPr lang="ru-RU" sz="1600" b="0" i="0" dirty="0">
                <a:effectLst/>
                <a:highlight>
                  <a:srgbClr val="FFFF00"/>
                </a:highlight>
                <a:latin typeface="-apple-system"/>
              </a:rPr>
              <a:t>Около 1200 г.</a:t>
            </a:r>
          </a:p>
          <a:p>
            <a:pPr marL="0" indent="0">
              <a:buNone/>
            </a:pPr>
            <a:r>
              <a:rPr lang="ru-RU" sz="1600" b="0" i="0" dirty="0">
                <a:effectLst/>
                <a:highlight>
                  <a:srgbClr val="FFFF00"/>
                </a:highlight>
                <a:latin typeface="-apple-system"/>
              </a:rPr>
              <a:t>Вопрос: «Если у одного судьи спорят между собой люди различных провинций, имеющих различные обычаи, спрашивается, обычаем какой провинции должен руководствоваться судья?» </a:t>
            </a:r>
          </a:p>
          <a:p>
            <a:pPr marL="0" indent="0">
              <a:buNone/>
            </a:pPr>
            <a:r>
              <a:rPr lang="ru-RU" sz="1600" b="0" i="0" dirty="0">
                <a:effectLst/>
                <a:highlight>
                  <a:srgbClr val="FFFF00"/>
                </a:highlight>
                <a:latin typeface="-apple-system"/>
              </a:rPr>
              <a:t>Ответ: «Судья должен применять право, которое он считает лучшим и более полезным; он должен, однако, судить, как ему кажется лучше»</a:t>
            </a:r>
          </a:p>
          <a:p>
            <a:r>
              <a:rPr lang="ru-RU" sz="1600" dirty="0">
                <a:highlight>
                  <a:srgbClr val="FFFF00"/>
                </a:highlight>
                <a:latin typeface="-apple-system"/>
              </a:rPr>
              <a:t>Найдено в 1915 г.</a:t>
            </a:r>
          </a:p>
          <a:p>
            <a:r>
              <a:rPr lang="ru-RU" sz="1600" dirty="0">
                <a:highlight>
                  <a:srgbClr val="FFFF00"/>
                </a:highlight>
                <a:latin typeface="-apple-system"/>
              </a:rPr>
              <a:t>Тезис о свободном подходе к выбору международного взаимодействия национальных правовых систем (И. </a:t>
            </a:r>
            <a:r>
              <a:rPr lang="ru-RU" sz="1600" dirty="0" err="1">
                <a:highlight>
                  <a:srgbClr val="FFFF00"/>
                </a:highlight>
                <a:latin typeface="-apple-system"/>
              </a:rPr>
              <a:t>Солиев</a:t>
            </a:r>
            <a:r>
              <a:rPr lang="ru-RU" sz="1600" dirty="0">
                <a:highlight>
                  <a:srgbClr val="FFFF00"/>
                </a:highlight>
                <a:latin typeface="-apple-system"/>
              </a:rPr>
              <a:t>)</a:t>
            </a:r>
          </a:p>
          <a:p>
            <a:r>
              <a:rPr lang="ru-RU" sz="1600" dirty="0">
                <a:highlight>
                  <a:srgbClr val="FFFF00"/>
                </a:highlight>
                <a:latin typeface="-apple-system"/>
              </a:rPr>
              <a:t>Материальная или коллизионная справедливость ???; решение судьи </a:t>
            </a:r>
            <a:r>
              <a:rPr lang="en-US" sz="1600" dirty="0">
                <a:highlight>
                  <a:srgbClr val="FFFF00"/>
                </a:highlight>
                <a:latin typeface="-apple-system"/>
              </a:rPr>
              <a:t>ad hoc</a:t>
            </a:r>
            <a:r>
              <a:rPr lang="ru-RU" sz="1600" dirty="0">
                <a:highlight>
                  <a:srgbClr val="FFFF00"/>
                </a:highlight>
                <a:latin typeface="-apple-system"/>
              </a:rPr>
              <a:t>, гибкий подход</a:t>
            </a:r>
            <a:endParaRPr lang="ru-RU" sz="16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9169102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5625F917-F103-4246-B4D2-9DE6B3E5E7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4145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C4296042-EA9E-4E3F-9165-4A9458DA56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B0597BA1-5C20-429B-A8D2-8AE246412D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414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332657"/>
            <a:ext cx="4543751" cy="1008112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2800" b="1" dirty="0" err="1"/>
              <a:t>Франциск</a:t>
            </a:r>
            <a:r>
              <a:rPr lang="en-US" sz="2800" b="1" dirty="0"/>
              <a:t> </a:t>
            </a:r>
            <a:r>
              <a:rPr lang="en-US" sz="2800" b="1" dirty="0" err="1"/>
              <a:t>Аккурсий</a:t>
            </a:r>
            <a:r>
              <a:rPr lang="en-US" sz="2800" b="1" dirty="0"/>
              <a:t> (</a:t>
            </a:r>
            <a:r>
              <a:rPr lang="en-US" sz="2800" b="1" dirty="0" err="1"/>
              <a:t>Аккорзо</a:t>
            </a:r>
            <a:r>
              <a:rPr lang="en-US" sz="2800" b="1" dirty="0"/>
              <a:t>)</a:t>
            </a:r>
            <a:r>
              <a:rPr lang="ru-RU" sz="2800" b="1" dirty="0"/>
              <a:t> </a:t>
            </a:r>
            <a:r>
              <a:rPr lang="en-US" sz="2800" b="1" dirty="0"/>
              <a:t>(1182–1263)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441450"/>
            <a:ext cx="4681879" cy="5011886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indent="-2286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dirty="0" err="1"/>
              <a:t>Сын</a:t>
            </a:r>
            <a:r>
              <a:rPr lang="en-US" sz="1600" dirty="0"/>
              <a:t> </a:t>
            </a:r>
            <a:r>
              <a:rPr lang="en-US" sz="1600" dirty="0" err="1"/>
              <a:t>флорентийского</a:t>
            </a:r>
            <a:r>
              <a:rPr lang="en-US" sz="1600" dirty="0"/>
              <a:t> </a:t>
            </a:r>
            <a:r>
              <a:rPr lang="en-US" sz="1600" dirty="0" err="1"/>
              <a:t>крестьянина</a:t>
            </a:r>
            <a:r>
              <a:rPr lang="en-US" sz="1600" dirty="0"/>
              <a:t>; </a:t>
            </a:r>
            <a:r>
              <a:rPr lang="en-US" sz="1600" dirty="0" err="1"/>
              <a:t>один</a:t>
            </a:r>
            <a:r>
              <a:rPr lang="en-US" sz="1600" dirty="0"/>
              <a:t> </a:t>
            </a:r>
            <a:r>
              <a:rPr lang="en-US" sz="1600" dirty="0" err="1"/>
              <a:t>из</a:t>
            </a:r>
            <a:r>
              <a:rPr lang="en-US" sz="1600" dirty="0"/>
              <a:t> </a:t>
            </a:r>
            <a:r>
              <a:rPr lang="en-US" sz="1600" dirty="0" err="1"/>
              <a:t>учеников</a:t>
            </a:r>
            <a:r>
              <a:rPr lang="en-US" sz="1600" dirty="0"/>
              <a:t> </a:t>
            </a:r>
            <a:r>
              <a:rPr lang="en-US" sz="1600" dirty="0" err="1"/>
              <a:t>Азо</a:t>
            </a:r>
            <a:r>
              <a:rPr lang="ru-RU" sz="1600" dirty="0"/>
              <a:t>; </a:t>
            </a:r>
            <a:r>
              <a:rPr lang="en-US" sz="1600" dirty="0" err="1"/>
              <a:t>был</a:t>
            </a:r>
            <a:r>
              <a:rPr lang="en-US" sz="1600" dirty="0"/>
              <a:t> </a:t>
            </a:r>
            <a:r>
              <a:rPr lang="en-US" sz="1600" dirty="0" err="1"/>
              <a:t>крепкого</a:t>
            </a:r>
            <a:r>
              <a:rPr lang="en-US" sz="1600" dirty="0"/>
              <a:t> </a:t>
            </a:r>
            <a:r>
              <a:rPr lang="en-US" sz="1600" dirty="0" err="1"/>
              <a:t>телосложения</a:t>
            </a:r>
            <a:r>
              <a:rPr lang="en-US" sz="1600" dirty="0"/>
              <a:t>, </a:t>
            </a:r>
            <a:r>
              <a:rPr lang="en-US" sz="1600" dirty="0" err="1"/>
              <a:t>лицо</a:t>
            </a:r>
            <a:r>
              <a:rPr lang="en-US" sz="1600" dirty="0"/>
              <a:t> </a:t>
            </a:r>
            <a:r>
              <a:rPr lang="en-US" sz="1600" dirty="0" err="1"/>
              <a:t>его</a:t>
            </a:r>
            <a:r>
              <a:rPr lang="en-US" sz="1600" dirty="0"/>
              <a:t> </a:t>
            </a:r>
            <a:r>
              <a:rPr lang="en-US" sz="1600" dirty="0" err="1"/>
              <a:t>имело</a:t>
            </a:r>
            <a:r>
              <a:rPr lang="en-US" sz="1600" dirty="0"/>
              <a:t> </a:t>
            </a:r>
            <a:r>
              <a:rPr lang="en-US" sz="1600" dirty="0" err="1"/>
              <a:t>серьезное</a:t>
            </a:r>
            <a:r>
              <a:rPr lang="en-US" sz="1600" dirty="0"/>
              <a:t> и </a:t>
            </a:r>
            <a:r>
              <a:rPr lang="en-US" sz="1600" dirty="0" err="1"/>
              <a:t>задумчивое</a:t>
            </a:r>
            <a:r>
              <a:rPr lang="ru-RU" sz="1600" dirty="0"/>
              <a:t> </a:t>
            </a:r>
            <a:r>
              <a:rPr lang="en-US" sz="1600" dirty="0" err="1"/>
              <a:t>выражение</a:t>
            </a:r>
            <a:r>
              <a:rPr lang="ru-RU" sz="1600" dirty="0"/>
              <a:t>; </a:t>
            </a:r>
            <a:r>
              <a:rPr lang="en-US" sz="1600" dirty="0" err="1"/>
              <a:t>отличался</a:t>
            </a:r>
            <a:r>
              <a:rPr lang="en-US" sz="1600" dirty="0"/>
              <a:t> </a:t>
            </a:r>
            <a:r>
              <a:rPr lang="en-US" sz="1600" dirty="0" err="1"/>
              <a:t>хорошей</a:t>
            </a:r>
            <a:r>
              <a:rPr lang="en-US" sz="1600" dirty="0"/>
              <a:t> </a:t>
            </a:r>
            <a:r>
              <a:rPr lang="en-US" sz="1600" dirty="0" err="1"/>
              <a:t>памятью</a:t>
            </a:r>
            <a:r>
              <a:rPr lang="ru-RU" sz="1600" dirty="0"/>
              <a:t> </a:t>
            </a:r>
            <a:r>
              <a:rPr lang="en-US" sz="1600" dirty="0"/>
              <a:t>и </a:t>
            </a:r>
            <a:r>
              <a:rPr lang="en-US" sz="1600" dirty="0" err="1"/>
              <a:t>вел</a:t>
            </a:r>
            <a:r>
              <a:rPr lang="en-US" sz="1600" dirty="0"/>
              <a:t> </a:t>
            </a:r>
            <a:r>
              <a:rPr lang="en-US" sz="1600" dirty="0" err="1"/>
              <a:t>очень</a:t>
            </a:r>
            <a:r>
              <a:rPr lang="en-US" sz="1600" dirty="0"/>
              <a:t> </a:t>
            </a:r>
            <a:r>
              <a:rPr lang="en-US" sz="1600" dirty="0" err="1"/>
              <a:t>воздержанную</a:t>
            </a:r>
            <a:r>
              <a:rPr lang="en-US" sz="1600" dirty="0"/>
              <a:t> </a:t>
            </a:r>
            <a:r>
              <a:rPr lang="en-US" sz="1600" dirty="0" err="1"/>
              <a:t>жизнь</a:t>
            </a:r>
            <a:r>
              <a:rPr lang="en-US" sz="1600" dirty="0"/>
              <a:t> </a:t>
            </a:r>
            <a:endParaRPr lang="ru-RU" sz="1600" dirty="0"/>
          </a:p>
          <a:p>
            <a:pPr indent="-2286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 С 1221 г. </a:t>
            </a:r>
            <a:r>
              <a:rPr lang="en-US" sz="1600" dirty="0" err="1"/>
              <a:t>преподавал</a:t>
            </a:r>
            <a:r>
              <a:rPr lang="en-US" sz="1600" dirty="0"/>
              <a:t> в </a:t>
            </a:r>
            <a:r>
              <a:rPr lang="en-US" sz="1600" dirty="0" err="1"/>
              <a:t>Болонье</a:t>
            </a:r>
            <a:r>
              <a:rPr lang="en-US" sz="1600" dirty="0"/>
              <a:t>.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dirty="0" err="1"/>
              <a:t>После</a:t>
            </a:r>
            <a:r>
              <a:rPr lang="en-US" sz="1600" dirty="0"/>
              <a:t> 40-летней </a:t>
            </a:r>
            <a:r>
              <a:rPr lang="en-US" sz="1600" dirty="0" err="1"/>
              <a:t>профессорской</a:t>
            </a:r>
            <a:r>
              <a:rPr lang="ru-RU" sz="1600" dirty="0"/>
              <a:t> </a:t>
            </a:r>
            <a:r>
              <a:rPr lang="en-US" sz="1600" dirty="0" err="1"/>
              <a:t>деятельности</a:t>
            </a:r>
            <a:r>
              <a:rPr lang="en-US" sz="1600" dirty="0"/>
              <a:t> </a:t>
            </a:r>
            <a:r>
              <a:rPr lang="en-US" sz="1600" dirty="0" err="1"/>
              <a:t>Аккурсий</a:t>
            </a:r>
            <a:r>
              <a:rPr lang="en-US" sz="1600" dirty="0"/>
              <a:t> </a:t>
            </a:r>
            <a:r>
              <a:rPr lang="en-US" sz="1600" dirty="0" err="1"/>
              <a:t>удалился</a:t>
            </a:r>
            <a:r>
              <a:rPr lang="en-US" sz="1600" dirty="0"/>
              <a:t> в </a:t>
            </a:r>
            <a:r>
              <a:rPr lang="en-US" sz="1600" dirty="0" err="1"/>
              <a:t>свою</a:t>
            </a:r>
            <a:r>
              <a:rPr lang="en-US" sz="1600" dirty="0"/>
              <a:t> </a:t>
            </a:r>
            <a:r>
              <a:rPr lang="en-US" sz="1600" dirty="0" err="1"/>
              <a:t>виллу</a:t>
            </a:r>
            <a:r>
              <a:rPr lang="en-US" sz="1600" dirty="0"/>
              <a:t>, </a:t>
            </a:r>
            <a:r>
              <a:rPr lang="en-US" sz="1600" dirty="0" err="1"/>
              <a:t>где</a:t>
            </a:r>
            <a:r>
              <a:rPr lang="en-US" sz="1600" dirty="0"/>
              <a:t> </a:t>
            </a:r>
            <a:r>
              <a:rPr lang="en-US" sz="1600" dirty="0" err="1"/>
              <a:t>занялся</a:t>
            </a:r>
            <a:r>
              <a:rPr lang="en-US" sz="1600" dirty="0"/>
              <a:t> </a:t>
            </a:r>
            <a:r>
              <a:rPr lang="ru-RU" sz="1600" dirty="0"/>
              <a:t>с</a:t>
            </a:r>
            <a:r>
              <a:rPr lang="en-US" sz="1600" dirty="0" err="1"/>
              <a:t>обиранием</a:t>
            </a:r>
            <a:r>
              <a:rPr lang="en-US" sz="1600" dirty="0"/>
              <a:t>  </a:t>
            </a:r>
            <a:r>
              <a:rPr lang="en-US" sz="1600" dirty="0" err="1"/>
              <a:t>глосс</a:t>
            </a:r>
            <a:r>
              <a:rPr lang="en-US" sz="1600" dirty="0"/>
              <a:t> и</a:t>
            </a:r>
            <a:r>
              <a:rPr lang="ru-RU" sz="1600" dirty="0"/>
              <a:t> </a:t>
            </a:r>
            <a:r>
              <a:rPr lang="en-US" sz="1600" dirty="0" err="1"/>
              <a:t>составлением</a:t>
            </a:r>
            <a:r>
              <a:rPr lang="en-US" sz="1600" dirty="0"/>
              <a:t> </a:t>
            </a:r>
            <a:r>
              <a:rPr lang="en-US" sz="1600" dirty="0" err="1"/>
              <a:t>из</a:t>
            </a:r>
            <a:r>
              <a:rPr lang="en-US" sz="1600" dirty="0"/>
              <a:t> </a:t>
            </a:r>
            <a:r>
              <a:rPr lang="en-US" sz="1600" dirty="0" err="1"/>
              <a:t>них</a:t>
            </a:r>
            <a:r>
              <a:rPr lang="en-US" sz="1600" dirty="0"/>
              <a:t> </a:t>
            </a:r>
            <a:r>
              <a:rPr lang="en-US" sz="1600" dirty="0" err="1"/>
              <a:t>общей</a:t>
            </a:r>
            <a:r>
              <a:rPr lang="en-US" sz="1600" dirty="0"/>
              <a:t> </a:t>
            </a:r>
            <a:r>
              <a:rPr lang="en-US" sz="1600" dirty="0" err="1"/>
              <a:t>компиляции</a:t>
            </a:r>
            <a:endParaRPr lang="ru-RU" sz="1600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600" dirty="0"/>
              <a:t>С</a:t>
            </a:r>
            <a:r>
              <a:rPr lang="en-US" sz="1600" dirty="0" err="1"/>
              <a:t>обрание</a:t>
            </a:r>
            <a:r>
              <a:rPr lang="en-US" sz="1600" dirty="0"/>
              <a:t> </a:t>
            </a:r>
            <a:r>
              <a:rPr lang="en-US" sz="1600" dirty="0" err="1"/>
              <a:t>глосс</a:t>
            </a:r>
            <a:r>
              <a:rPr lang="en-US" sz="1600" dirty="0"/>
              <a:t> </a:t>
            </a:r>
            <a:r>
              <a:rPr lang="en-US" sz="1600" dirty="0" err="1"/>
              <a:t>принесло</a:t>
            </a:r>
            <a:r>
              <a:rPr lang="en-US" sz="1600" dirty="0"/>
              <a:t> </a:t>
            </a:r>
            <a:r>
              <a:rPr lang="en-US" sz="1600" dirty="0" err="1"/>
              <a:t>ему</a:t>
            </a:r>
            <a:r>
              <a:rPr lang="en-US" sz="1600" dirty="0"/>
              <a:t> </a:t>
            </a:r>
            <a:r>
              <a:rPr lang="en-US" sz="1600" dirty="0" err="1"/>
              <a:t>всеевропейскую</a:t>
            </a:r>
            <a:r>
              <a:rPr lang="en-US" sz="1600" dirty="0"/>
              <a:t> </a:t>
            </a:r>
            <a:r>
              <a:rPr lang="en-US" sz="1600" dirty="0" err="1"/>
              <a:t>известность</a:t>
            </a:r>
            <a:r>
              <a:rPr lang="en-US" sz="1600" dirty="0"/>
              <a:t>, а </a:t>
            </a:r>
            <a:r>
              <a:rPr lang="en-US" sz="1600" dirty="0" err="1"/>
              <a:t>сам</a:t>
            </a:r>
            <a:r>
              <a:rPr lang="en-US" sz="1600" dirty="0"/>
              <a:t> </a:t>
            </a:r>
            <a:r>
              <a:rPr lang="en-US" sz="1600" dirty="0" err="1"/>
              <a:t>он</a:t>
            </a:r>
            <a:r>
              <a:rPr lang="ru-RU" sz="1600" dirty="0"/>
              <a:t> </a:t>
            </a:r>
            <a:r>
              <a:rPr lang="en-US" sz="1600" dirty="0" err="1"/>
              <a:t>при­обрел</a:t>
            </a:r>
            <a:r>
              <a:rPr lang="en-US" sz="1600" dirty="0"/>
              <a:t> </a:t>
            </a:r>
            <a:r>
              <a:rPr lang="en-US" sz="1600" dirty="0" err="1"/>
              <a:t>славу</a:t>
            </a:r>
            <a:r>
              <a:rPr lang="en-US" sz="1600" dirty="0"/>
              <a:t> </a:t>
            </a:r>
            <a:r>
              <a:rPr lang="en-US" sz="1600" dirty="0" err="1"/>
              <a:t>первого</a:t>
            </a:r>
            <a:r>
              <a:rPr lang="en-US" sz="1600" dirty="0"/>
              <a:t> </a:t>
            </a:r>
            <a:r>
              <a:rPr lang="en-US" sz="1600" dirty="0" err="1"/>
              <a:t>юриста</a:t>
            </a:r>
            <a:r>
              <a:rPr lang="en-US" sz="1600" dirty="0"/>
              <a:t> </a:t>
            </a:r>
            <a:r>
              <a:rPr lang="en-US" sz="1600" dirty="0" err="1"/>
              <a:t>Средневековья</a:t>
            </a:r>
            <a:r>
              <a:rPr lang="en-US" sz="1600" dirty="0"/>
              <a:t> </a:t>
            </a:r>
            <a:endParaRPr lang="ru-RU" sz="1600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b="1" dirty="0" err="1"/>
              <a:t>Глосса</a:t>
            </a:r>
            <a:r>
              <a:rPr lang="en-US" sz="1600" b="1" dirty="0"/>
              <a:t> </a:t>
            </a:r>
            <a:r>
              <a:rPr lang="en-US" sz="1600" b="1" dirty="0" err="1"/>
              <a:t>Аккурсия</a:t>
            </a:r>
            <a:r>
              <a:rPr lang="en-US" sz="1600" b="1" dirty="0"/>
              <a:t> и </a:t>
            </a:r>
            <a:r>
              <a:rPr lang="en-US" sz="1600" b="1" dirty="0" err="1"/>
              <a:t>ее</a:t>
            </a:r>
            <a:r>
              <a:rPr lang="en-US" sz="1600" b="1" dirty="0"/>
              <a:t> </a:t>
            </a:r>
            <a:r>
              <a:rPr lang="en-US" sz="1600" b="1" dirty="0" err="1"/>
              <a:t>автор</a:t>
            </a:r>
            <a:r>
              <a:rPr lang="en-US" sz="1600" b="1" dirty="0"/>
              <a:t> – </a:t>
            </a:r>
            <a:br>
              <a:rPr lang="en-US" sz="1600" b="1" dirty="0"/>
            </a:br>
            <a:r>
              <a:rPr lang="en-US" sz="1600" b="1" dirty="0" err="1"/>
              <a:t>предмет</a:t>
            </a:r>
            <a:r>
              <a:rPr lang="en-US" sz="1600" b="1" dirty="0"/>
              <a:t>  </a:t>
            </a:r>
            <a:r>
              <a:rPr lang="en-US" sz="1600" b="1" dirty="0" err="1"/>
              <a:t>почти</a:t>
            </a:r>
            <a:r>
              <a:rPr lang="en-US" sz="1600" b="1" dirty="0"/>
              <a:t> </a:t>
            </a:r>
            <a:r>
              <a:rPr lang="en-US" sz="1600" b="1" dirty="0" err="1"/>
              <a:t>благоговейного</a:t>
            </a:r>
            <a:r>
              <a:rPr lang="en-US" sz="1600" b="1" dirty="0"/>
              <a:t> </a:t>
            </a:r>
            <a:r>
              <a:rPr lang="en-US" sz="1600" b="1" dirty="0" err="1"/>
              <a:t>почитания</a:t>
            </a:r>
            <a:r>
              <a:rPr lang="en-US" sz="1600" b="1" dirty="0"/>
              <a:t> </a:t>
            </a:r>
            <a:r>
              <a:rPr lang="en-US" sz="1600" b="1" dirty="0" err="1"/>
              <a:t>вплоть</a:t>
            </a:r>
            <a:r>
              <a:rPr lang="en-US" sz="1600" b="1" dirty="0"/>
              <a:t> </a:t>
            </a:r>
            <a:r>
              <a:rPr lang="en-US" sz="1600" b="1" dirty="0" err="1"/>
              <a:t>до</a:t>
            </a:r>
            <a:r>
              <a:rPr lang="en-US" sz="1600" b="1" dirty="0"/>
              <a:t> XIX в.</a:t>
            </a:r>
            <a:endParaRPr lang="en-US" sz="1600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A83EE6E-D2CA-4F96-8502-90228F23ED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73706" y="488844"/>
            <a:ext cx="2015805" cy="3506830"/>
          </a:xfrm>
          <a:prstGeom prst="rect">
            <a:avLst/>
          </a:prstGeom>
          <a:solidFill>
            <a:srgbClr val="FFFFFF"/>
          </a:solidFill>
          <a:ln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9C56992B-5754-C5F4-CD62-6898D4B97A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7" r="26443"/>
          <a:stretch/>
        </p:blipFill>
        <p:spPr bwMode="auto">
          <a:xfrm>
            <a:off x="5167035" y="633592"/>
            <a:ext cx="1644042" cy="3217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Round Single Corner Rectangle 24">
            <a:extLst>
              <a:ext uri="{FF2B5EF4-FFF2-40B4-BE49-F238E27FC236}">
                <a16:creationId xmlns:a16="http://schemas.microsoft.com/office/drawing/2014/main" id="{F40648EA-C5C4-4A79-8490-EF7F4CFEC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30880" y="916605"/>
            <a:ext cx="1498770" cy="2230427"/>
          </a:xfrm>
          <a:prstGeom prst="round1Rect">
            <a:avLst>
              <a:gd name="adj" fmla="val 11295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 Single Corner Rectangle 23">
            <a:extLst>
              <a:ext uri="{FF2B5EF4-FFF2-40B4-BE49-F238E27FC236}">
                <a16:creationId xmlns:a16="http://schemas.microsoft.com/office/drawing/2014/main" id="{7C5B5FF1-19A6-4A2C-8165-C65BF56130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5224865" y="4164747"/>
            <a:ext cx="1760632" cy="1755606"/>
          </a:xfrm>
          <a:prstGeom prst="round1Rect">
            <a:avLst>
              <a:gd name="adj" fmla="val 11295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0A4C89E-6EE7-4E11-8A2A-5B20541A2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14926" y="3301139"/>
            <a:ext cx="1665600" cy="3027524"/>
          </a:xfrm>
          <a:prstGeom prst="rect">
            <a:avLst/>
          </a:prstGeom>
          <a:solidFill>
            <a:srgbClr val="FFFFFF"/>
          </a:solidFill>
          <a:ln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35576" y="3429000"/>
            <a:ext cx="1415524" cy="2745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30160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5DE20DFA-89DB-4DCD-9C6A-E6F94CA754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414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548681"/>
            <a:ext cx="5256584" cy="504055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r"/>
            <a:br>
              <a:rPr lang="en-US" sz="1300" b="1" dirty="0"/>
            </a:br>
            <a:r>
              <a:rPr lang="ru-RU" sz="3200" b="1" dirty="0"/>
              <a:t>глосса </a:t>
            </a:r>
            <a:r>
              <a:rPr lang="ru-RU" sz="3200" b="1" dirty="0" err="1"/>
              <a:t>аккурсия</a:t>
            </a:r>
            <a:endParaRPr lang="en-US" sz="32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340768"/>
            <a:ext cx="5256584" cy="5328592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b="1" dirty="0" err="1"/>
              <a:t>Аккурсий</a:t>
            </a:r>
            <a:r>
              <a:rPr lang="en-US" sz="1800" b="1" dirty="0"/>
              <a:t> в 1260 г. </a:t>
            </a:r>
            <a:r>
              <a:rPr lang="en-US" sz="1800" b="1" dirty="0" err="1"/>
              <a:t>скомпилировал</a:t>
            </a:r>
            <a:r>
              <a:rPr lang="en-US" sz="1800" b="1" dirty="0"/>
              <a:t> </a:t>
            </a:r>
            <a:r>
              <a:rPr lang="en-US" sz="1800" b="1" dirty="0" err="1"/>
              <a:t>работы</a:t>
            </a:r>
            <a:r>
              <a:rPr lang="en-US" sz="1800" b="1" dirty="0"/>
              <a:t> </a:t>
            </a:r>
            <a:r>
              <a:rPr lang="en-US" sz="1800" b="1" dirty="0" err="1"/>
              <a:t>всех</a:t>
            </a:r>
            <a:r>
              <a:rPr lang="en-US" sz="1800" b="1" dirty="0"/>
              <a:t> </a:t>
            </a:r>
            <a:r>
              <a:rPr lang="en-US" sz="1800" b="1" dirty="0" err="1"/>
              <a:t>знаменитых</a:t>
            </a:r>
            <a:r>
              <a:rPr lang="en-US" sz="1800" b="1" dirty="0"/>
              <a:t> </a:t>
            </a:r>
            <a:r>
              <a:rPr lang="en-US" sz="1800" b="1" dirty="0" err="1"/>
              <a:t>глоссаторов</a:t>
            </a:r>
            <a:r>
              <a:rPr lang="en-US" sz="1800" b="1" dirty="0"/>
              <a:t>, </a:t>
            </a:r>
            <a:r>
              <a:rPr lang="en-US" sz="1800" b="1" dirty="0" err="1"/>
              <a:t>сделал</a:t>
            </a:r>
            <a:r>
              <a:rPr lang="en-US" sz="1800" b="1" dirty="0"/>
              <a:t> </a:t>
            </a:r>
            <a:r>
              <a:rPr lang="en-US" sz="1800" b="1" dirty="0" err="1"/>
              <a:t>извлечения</a:t>
            </a:r>
            <a:r>
              <a:rPr lang="en-US" sz="1800" b="1" dirty="0"/>
              <a:t>, </a:t>
            </a:r>
            <a:r>
              <a:rPr lang="en-US" sz="1800" b="1" dirty="0" err="1"/>
              <a:t>снабдил</a:t>
            </a:r>
            <a:r>
              <a:rPr lang="en-US" sz="1800" b="1" dirty="0"/>
              <a:t> </a:t>
            </a:r>
            <a:r>
              <a:rPr lang="en-US" sz="1800" b="1" dirty="0" err="1"/>
              <a:t>их</a:t>
            </a:r>
            <a:r>
              <a:rPr lang="en-US" sz="1800" b="1" dirty="0"/>
              <a:t> </a:t>
            </a:r>
            <a:r>
              <a:rPr lang="en-US" sz="1800" b="1" dirty="0" err="1"/>
              <a:t>собственными</a:t>
            </a:r>
            <a:r>
              <a:rPr lang="en-US" sz="1800" b="1" dirty="0"/>
              <a:t> </a:t>
            </a:r>
            <a:r>
              <a:rPr lang="en-US" sz="1800" b="1" dirty="0" err="1"/>
              <a:t>примечаниями</a:t>
            </a:r>
            <a:r>
              <a:rPr lang="en-US" sz="1800" b="1" dirty="0"/>
              <a:t> и </a:t>
            </a:r>
            <a:r>
              <a:rPr lang="en-US" sz="1800" b="1" dirty="0" err="1"/>
              <a:t>составил</a:t>
            </a:r>
            <a:r>
              <a:rPr lang="en-US" sz="1800" b="1" dirty="0"/>
              <a:t> </a:t>
            </a:r>
            <a:r>
              <a:rPr lang="en-US" sz="1800" b="1" dirty="0" err="1"/>
              <a:t>полный</a:t>
            </a:r>
            <a:r>
              <a:rPr lang="en-US" sz="1800" b="1" dirty="0"/>
              <a:t> </a:t>
            </a:r>
            <a:r>
              <a:rPr lang="en-US" sz="1800" b="1" dirty="0" err="1"/>
              <a:t>комментарий</a:t>
            </a:r>
            <a:r>
              <a:rPr lang="en-US" sz="1800" b="1" dirty="0"/>
              <a:t> к Corpus</a:t>
            </a:r>
            <a:br>
              <a:rPr lang="en-US" sz="1800" b="1" dirty="0"/>
            </a:br>
            <a:r>
              <a:rPr lang="en-US" sz="1800" b="1" dirty="0"/>
              <a:t>Juris Civilis </a:t>
            </a:r>
            <a:endParaRPr lang="ru-RU" sz="1800" b="1" dirty="0"/>
          </a:p>
          <a:p>
            <a:pPr indent="-2286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В </a:t>
            </a:r>
            <a:r>
              <a:rPr lang="en-US" sz="1800" dirty="0" err="1"/>
              <a:t>литературе</a:t>
            </a:r>
            <a:r>
              <a:rPr lang="en-US" sz="1800" dirty="0"/>
              <a:t> </a:t>
            </a:r>
            <a:r>
              <a:rPr lang="en-US" sz="1800" dirty="0" err="1"/>
              <a:t>этот</a:t>
            </a:r>
            <a:r>
              <a:rPr lang="en-US" sz="1800" dirty="0"/>
              <a:t> </a:t>
            </a:r>
            <a:r>
              <a:rPr lang="en-US" sz="1800" dirty="0" err="1"/>
              <a:t>труд</a:t>
            </a:r>
            <a:r>
              <a:rPr lang="en-US" sz="1800" dirty="0"/>
              <a:t> </a:t>
            </a:r>
            <a:r>
              <a:rPr lang="en-US" sz="1800" dirty="0" err="1"/>
              <a:t>получил</a:t>
            </a:r>
            <a:r>
              <a:rPr lang="en-US" sz="1800" dirty="0"/>
              <a:t> </a:t>
            </a:r>
            <a:r>
              <a:rPr lang="en-US" sz="1800" dirty="0" err="1"/>
              <a:t>название</a:t>
            </a:r>
            <a:r>
              <a:rPr lang="en-US" sz="1800" dirty="0"/>
              <a:t> «</a:t>
            </a:r>
            <a:r>
              <a:rPr lang="en-US" sz="1800" dirty="0" err="1"/>
              <a:t>Стандартной</a:t>
            </a:r>
            <a:r>
              <a:rPr lang="en-US" sz="1800" dirty="0"/>
              <a:t> </a:t>
            </a:r>
            <a:r>
              <a:rPr lang="en-US" sz="1800" dirty="0" err="1"/>
              <a:t>глоссы</a:t>
            </a:r>
            <a:r>
              <a:rPr lang="en-US" sz="1800" dirty="0"/>
              <a:t>»  (Glossa </a:t>
            </a:r>
            <a:r>
              <a:rPr lang="en-US" sz="1800" dirty="0" err="1"/>
              <a:t>ordinaria</a:t>
            </a:r>
            <a:r>
              <a:rPr lang="en-US" sz="1800" dirty="0"/>
              <a:t>), </a:t>
            </a:r>
          </a:p>
          <a:p>
            <a:pPr indent="-2286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«</a:t>
            </a:r>
            <a:r>
              <a:rPr lang="en-US" sz="1800" dirty="0" err="1"/>
              <a:t>Большой</a:t>
            </a:r>
            <a:r>
              <a:rPr lang="en-US" sz="1800" dirty="0"/>
              <a:t> </a:t>
            </a:r>
            <a:r>
              <a:rPr lang="en-US" sz="1800" dirty="0" err="1"/>
              <a:t>глоссы</a:t>
            </a:r>
            <a:r>
              <a:rPr lang="en-US" sz="1800" dirty="0"/>
              <a:t>» (Glossa magna), </a:t>
            </a:r>
          </a:p>
          <a:p>
            <a:pPr indent="-2286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b="1" dirty="0"/>
              <a:t>«</a:t>
            </a:r>
            <a:r>
              <a:rPr lang="en-US" sz="1800" b="1" dirty="0" err="1"/>
              <a:t>Глоссы</a:t>
            </a:r>
            <a:r>
              <a:rPr lang="en-US" sz="1800" b="1" dirty="0"/>
              <a:t> </a:t>
            </a:r>
            <a:r>
              <a:rPr lang="en-US" sz="1800" b="1" dirty="0" err="1"/>
              <a:t>Аккурсия</a:t>
            </a:r>
            <a:r>
              <a:rPr lang="en-US" sz="1800" b="1" dirty="0"/>
              <a:t>» (Glossa </a:t>
            </a:r>
            <a:r>
              <a:rPr lang="en-US" sz="1800" b="1" dirty="0" err="1"/>
              <a:t>accursiana</a:t>
            </a:r>
            <a:r>
              <a:rPr lang="en-US" sz="1800" b="1" dirty="0"/>
              <a:t>). </a:t>
            </a:r>
          </a:p>
          <a:p>
            <a:pPr indent="-2286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 err="1"/>
              <a:t>Глосса</a:t>
            </a:r>
            <a:r>
              <a:rPr lang="en-US" sz="1800" dirty="0"/>
              <a:t> </a:t>
            </a:r>
            <a:r>
              <a:rPr lang="en-US" sz="1800" dirty="0" err="1"/>
              <a:t>содержала</a:t>
            </a:r>
            <a:r>
              <a:rPr lang="en-US" sz="1800" dirty="0"/>
              <a:t> </a:t>
            </a:r>
            <a:r>
              <a:rPr lang="en-US" sz="1800" b="1" dirty="0"/>
              <a:t>96–97 </a:t>
            </a:r>
            <a:r>
              <a:rPr lang="en-US" sz="1800" b="1" dirty="0" err="1"/>
              <a:t>тыс</a:t>
            </a:r>
            <a:r>
              <a:rPr lang="en-US" sz="1800" b="1" dirty="0"/>
              <a:t>. </a:t>
            </a:r>
            <a:r>
              <a:rPr lang="en-US" sz="1800" b="1" dirty="0" err="1"/>
              <a:t>глосс</a:t>
            </a:r>
            <a:r>
              <a:rPr lang="en-US" sz="1800" dirty="0"/>
              <a:t> и </a:t>
            </a:r>
            <a:r>
              <a:rPr lang="en-US" sz="1800" dirty="0" err="1"/>
              <a:t>обобщала</a:t>
            </a:r>
            <a:r>
              <a:rPr lang="en-US" sz="1800" dirty="0"/>
              <a:t> </a:t>
            </a:r>
            <a:r>
              <a:rPr lang="en-US" sz="1800" dirty="0" err="1"/>
              <a:t>знания</a:t>
            </a:r>
            <a:r>
              <a:rPr lang="en-US" sz="1800" dirty="0"/>
              <a:t> </a:t>
            </a:r>
            <a:r>
              <a:rPr lang="en-US" sz="1800" dirty="0" err="1"/>
              <a:t>всех</a:t>
            </a:r>
            <a:r>
              <a:rPr lang="en-US" sz="1800" dirty="0"/>
              <a:t> </a:t>
            </a:r>
            <a:r>
              <a:rPr lang="en-US" sz="1800" dirty="0" err="1"/>
              <a:t>предыдущих</a:t>
            </a:r>
            <a:r>
              <a:rPr lang="en-US" sz="1800" dirty="0"/>
              <a:t> </a:t>
            </a:r>
            <a:r>
              <a:rPr lang="en-US" sz="1800" dirty="0" err="1"/>
              <a:t>поколений</a:t>
            </a:r>
            <a:r>
              <a:rPr lang="en-US" sz="1800" dirty="0"/>
              <a:t> </a:t>
            </a:r>
            <a:r>
              <a:rPr lang="en-US" sz="1800" dirty="0" err="1"/>
              <a:t>глоссаторов</a:t>
            </a:r>
            <a:endParaRPr lang="en-US" sz="1800" dirty="0"/>
          </a:p>
          <a:p>
            <a:pPr indent="-2286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b="1" u="sng" dirty="0" err="1">
                <a:highlight>
                  <a:srgbClr val="FFFF00"/>
                </a:highlight>
              </a:rPr>
              <a:t>Что</a:t>
            </a:r>
            <a:r>
              <a:rPr lang="en-US" sz="1800" b="1" u="sng" dirty="0">
                <a:highlight>
                  <a:srgbClr val="FFFF00"/>
                </a:highlight>
              </a:rPr>
              <a:t> </a:t>
            </a:r>
            <a:r>
              <a:rPr lang="en-US" sz="1800" b="1" u="sng" dirty="0" err="1">
                <a:highlight>
                  <a:srgbClr val="FFFF00"/>
                </a:highlight>
              </a:rPr>
              <a:t>не</a:t>
            </a:r>
            <a:r>
              <a:rPr lang="en-US" sz="1800" b="1" u="sng" dirty="0">
                <a:highlight>
                  <a:srgbClr val="FFFF00"/>
                </a:highlight>
              </a:rPr>
              <a:t> </a:t>
            </a:r>
            <a:r>
              <a:rPr lang="en-US" sz="1800" b="1" u="sng" dirty="0" err="1">
                <a:highlight>
                  <a:srgbClr val="FFFF00"/>
                </a:highlight>
              </a:rPr>
              <a:t>признает</a:t>
            </a:r>
            <a:r>
              <a:rPr lang="en-US" sz="1800" b="1" u="sng" dirty="0">
                <a:highlight>
                  <a:srgbClr val="FFFF00"/>
                </a:highlight>
              </a:rPr>
              <a:t> </a:t>
            </a:r>
            <a:r>
              <a:rPr lang="en-US" sz="1800" b="1" u="sng" dirty="0" err="1">
                <a:highlight>
                  <a:srgbClr val="FFFF00"/>
                </a:highlight>
              </a:rPr>
              <a:t>Глосса</a:t>
            </a:r>
            <a:r>
              <a:rPr lang="en-US" sz="1800" b="1" u="sng" dirty="0">
                <a:highlight>
                  <a:srgbClr val="FFFF00"/>
                </a:highlight>
              </a:rPr>
              <a:t>, </a:t>
            </a:r>
            <a:r>
              <a:rPr lang="en-US" sz="1800" b="1" u="sng" dirty="0" err="1">
                <a:highlight>
                  <a:srgbClr val="FFFF00"/>
                </a:highlight>
              </a:rPr>
              <a:t>не</a:t>
            </a:r>
            <a:r>
              <a:rPr lang="en-US" sz="1800" b="1" u="sng" dirty="0">
                <a:highlight>
                  <a:srgbClr val="FFFF00"/>
                </a:highlight>
              </a:rPr>
              <a:t> </a:t>
            </a:r>
            <a:r>
              <a:rPr lang="en-US" sz="1800" b="1" u="sng" dirty="0" err="1">
                <a:highlight>
                  <a:srgbClr val="FFFF00"/>
                </a:highlight>
              </a:rPr>
              <a:t>признает</a:t>
            </a:r>
            <a:r>
              <a:rPr lang="en-US" sz="1800" b="1" u="sng" dirty="0">
                <a:highlight>
                  <a:srgbClr val="FFFF00"/>
                </a:highlight>
              </a:rPr>
              <a:t> и </a:t>
            </a:r>
            <a:r>
              <a:rPr lang="en-US" sz="1800" b="1" u="sng" dirty="0" err="1">
                <a:highlight>
                  <a:srgbClr val="FFFF00"/>
                </a:highlight>
              </a:rPr>
              <a:t>суд</a:t>
            </a:r>
            <a:br>
              <a:rPr lang="en-US" sz="1800" b="1" dirty="0"/>
            </a:br>
            <a:r>
              <a:rPr lang="en-US" sz="1800" b="1" dirty="0"/>
              <a:t>(</a:t>
            </a:r>
            <a:r>
              <a:rPr lang="en-US" sz="1800" b="1" dirty="0" err="1"/>
              <a:t>quicquid</a:t>
            </a:r>
            <a:r>
              <a:rPr lang="en-US" sz="1800" b="1" dirty="0"/>
              <a:t> non </a:t>
            </a:r>
            <a:r>
              <a:rPr lang="en-US" sz="1800" b="1" dirty="0" err="1"/>
              <a:t>agnoscit</a:t>
            </a:r>
            <a:r>
              <a:rPr lang="en-US" sz="1800" b="1" dirty="0"/>
              <a:t> glossa </a:t>
            </a:r>
            <a:r>
              <a:rPr lang="en-US" sz="1800" b="1" dirty="0" err="1"/>
              <a:t>nec</a:t>
            </a:r>
            <a:r>
              <a:rPr lang="en-US" sz="1800" b="1" dirty="0"/>
              <a:t> </a:t>
            </a:r>
            <a:r>
              <a:rPr lang="en-US" sz="1800" b="1" dirty="0" err="1"/>
              <a:t>agnoscit</a:t>
            </a:r>
            <a:r>
              <a:rPr lang="en-US" sz="1800" b="1" dirty="0"/>
              <a:t> forum)</a:t>
            </a:r>
            <a:br>
              <a:rPr lang="en-US" sz="1800" b="1" dirty="0"/>
            </a:br>
            <a:endParaRPr lang="en-US" sz="1800" dirty="0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E2E0C929-96C6-41B1-A001-566036DF04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91555" y="0"/>
            <a:ext cx="375244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45" b="-2"/>
          <a:stretch/>
        </p:blipFill>
        <p:spPr bwMode="auto">
          <a:xfrm>
            <a:off x="5639562" y="10"/>
            <a:ext cx="3504438" cy="685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63947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B7626C8E-FB50-4909-8D9D-09E34A8DBF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4145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86817BFA-9939-42FC-97E6-1DDD23A38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A4C4F977-CDDE-402E-B4F0-84B5572E77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414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49" y="260649"/>
            <a:ext cx="8522147" cy="57606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r"/>
            <a:br>
              <a:rPr lang="en-US" sz="700" dirty="0"/>
            </a:br>
            <a:br>
              <a:rPr lang="en-US" sz="700" dirty="0"/>
            </a:br>
            <a:br>
              <a:rPr lang="en-US" sz="700" dirty="0"/>
            </a:br>
            <a:br>
              <a:rPr lang="en-US" sz="700" dirty="0"/>
            </a:br>
            <a:br>
              <a:rPr lang="en-US" sz="700" dirty="0"/>
            </a:br>
            <a:br>
              <a:rPr lang="en-US" sz="700" dirty="0"/>
            </a:br>
            <a:br>
              <a:rPr lang="en-US" sz="700" dirty="0"/>
            </a:br>
            <a:br>
              <a:rPr lang="en-US" sz="700" dirty="0"/>
            </a:br>
            <a:br>
              <a:rPr lang="en-US" sz="700" dirty="0"/>
            </a:br>
            <a:br>
              <a:rPr lang="en-US" sz="700" dirty="0"/>
            </a:br>
            <a:br>
              <a:rPr lang="en-US" sz="700" dirty="0"/>
            </a:br>
            <a:br>
              <a:rPr lang="en-US" sz="700" dirty="0"/>
            </a:br>
            <a:br>
              <a:rPr lang="en-US" sz="700" dirty="0"/>
            </a:br>
            <a:br>
              <a:rPr lang="en-US" sz="700" dirty="0"/>
            </a:br>
            <a:br>
              <a:rPr lang="en-US" sz="700" dirty="0"/>
            </a:br>
            <a:br>
              <a:rPr lang="en-US" sz="700" dirty="0"/>
            </a:br>
            <a:br>
              <a:rPr lang="en-US" sz="700" dirty="0"/>
            </a:br>
            <a:br>
              <a:rPr lang="en-US" sz="700" dirty="0"/>
            </a:br>
            <a:r>
              <a:rPr lang="en-US" sz="3600" b="1" dirty="0" err="1"/>
              <a:t>колыбель</a:t>
            </a:r>
            <a:r>
              <a:rPr lang="en-US" sz="3600" b="1" dirty="0"/>
              <a:t> </a:t>
            </a:r>
            <a:r>
              <a:rPr lang="en-US" sz="3600" b="1" dirty="0" err="1"/>
              <a:t>науки</a:t>
            </a:r>
            <a:r>
              <a:rPr lang="en-US" sz="3600" b="1" dirty="0"/>
              <a:t> МЧП</a:t>
            </a:r>
            <a:br>
              <a:rPr lang="en-US" sz="700" b="1" dirty="0">
                <a:highlight>
                  <a:srgbClr val="FF00FF"/>
                </a:highlight>
              </a:rPr>
            </a:br>
            <a:endParaRPr lang="en-US" sz="700" b="1" dirty="0">
              <a:highlight>
                <a:srgbClr val="FF00FF"/>
              </a:highligh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836712"/>
            <a:ext cx="3672408" cy="5832648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ts val="600"/>
              </a:spcBef>
            </a:pPr>
            <a:r>
              <a:rPr lang="en-US" sz="1400" b="1" dirty="0" err="1"/>
              <a:t>Первая</a:t>
            </a:r>
            <a:r>
              <a:rPr lang="en-US" sz="1400" b="1" dirty="0"/>
              <a:t> </a:t>
            </a:r>
            <a:r>
              <a:rPr lang="en-US" sz="1400" b="1" dirty="0" err="1"/>
              <a:t>конституция</a:t>
            </a:r>
            <a:r>
              <a:rPr lang="en-US" sz="1400" b="1" dirty="0"/>
              <a:t> </a:t>
            </a:r>
            <a:r>
              <a:rPr lang="en-US" sz="1400" b="1" dirty="0" err="1"/>
              <a:t>Кодекса</a:t>
            </a:r>
            <a:r>
              <a:rPr lang="en-US" sz="1400" b="1" dirty="0"/>
              <a:t> </a:t>
            </a:r>
            <a:r>
              <a:rPr lang="en-US" sz="1400" b="1" dirty="0" err="1"/>
              <a:t>Юстиниана</a:t>
            </a:r>
            <a:r>
              <a:rPr lang="en-US" sz="1400" b="1" dirty="0"/>
              <a:t> «</a:t>
            </a:r>
            <a:r>
              <a:rPr lang="en-US" sz="1400" b="1" dirty="0" err="1"/>
              <a:t>Об</a:t>
            </a:r>
            <a:r>
              <a:rPr lang="en-US" sz="1400" b="1" dirty="0"/>
              <a:t> </a:t>
            </a:r>
            <a:r>
              <a:rPr lang="en-US" sz="1400" b="1" dirty="0" err="1"/>
              <a:t>утверждении</a:t>
            </a:r>
            <a:r>
              <a:rPr lang="en-US" sz="1400" b="1" dirty="0"/>
              <a:t> </a:t>
            </a:r>
            <a:r>
              <a:rPr lang="en-US" sz="1400" b="1" dirty="0" err="1"/>
              <a:t>веры</a:t>
            </a:r>
            <a:r>
              <a:rPr lang="en-US" sz="1400" b="1" dirty="0"/>
              <a:t> в </a:t>
            </a:r>
            <a:r>
              <a:rPr lang="en-US" sz="1400" b="1" dirty="0" err="1"/>
              <a:t>Святую</a:t>
            </a:r>
            <a:r>
              <a:rPr lang="en-US" sz="1400" b="1" dirty="0"/>
              <a:t> </a:t>
            </a:r>
            <a:r>
              <a:rPr lang="en-US" sz="1400" b="1" dirty="0" err="1"/>
              <a:t>Троицу</a:t>
            </a:r>
            <a:r>
              <a:rPr lang="en-US" sz="1400" b="1" dirty="0"/>
              <a:t>» (380 г., </a:t>
            </a:r>
            <a:r>
              <a:rPr lang="en-US" sz="1400" b="1" dirty="0" err="1"/>
              <a:t>императоры</a:t>
            </a:r>
            <a:r>
              <a:rPr lang="en-US" sz="1400" b="1" dirty="0"/>
              <a:t> </a:t>
            </a:r>
            <a:r>
              <a:rPr lang="en-US" sz="1400" b="1" dirty="0" err="1"/>
              <a:t>Грациан</a:t>
            </a:r>
            <a:r>
              <a:rPr lang="en-US" sz="1400" b="1" dirty="0"/>
              <a:t>, </a:t>
            </a:r>
            <a:r>
              <a:rPr lang="en-US" sz="1400" b="1" dirty="0" err="1"/>
              <a:t>Валентициан</a:t>
            </a:r>
            <a:r>
              <a:rPr lang="en-US" sz="1400" b="1" dirty="0"/>
              <a:t> и </a:t>
            </a:r>
            <a:r>
              <a:rPr lang="en-US" sz="1400" b="1" dirty="0" err="1"/>
              <a:t>Феодосий</a:t>
            </a:r>
            <a:r>
              <a:rPr lang="en-US" sz="1400" b="1" dirty="0"/>
              <a:t>): </a:t>
            </a:r>
          </a:p>
          <a:p>
            <a:pPr>
              <a:spcBef>
                <a:spcPts val="600"/>
              </a:spcBef>
            </a:pP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en-US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желаем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чтобы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народы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коими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правит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наша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милостивая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власть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обретались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en-US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той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вере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которую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божественный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апостол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Петр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передал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римлянам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</a:t>
            </a:r>
          </a:p>
          <a:p>
            <a:pPr>
              <a:spcBef>
                <a:spcPts val="600"/>
              </a:spcBef>
            </a:pPr>
            <a:r>
              <a:rPr lang="en-US" sz="1200" dirty="0"/>
              <a:t>(«</a:t>
            </a:r>
            <a:r>
              <a:rPr lang="en-US" sz="1200" dirty="0" err="1"/>
              <a:t>Cunctos</a:t>
            </a:r>
            <a:r>
              <a:rPr lang="en-US" sz="1200" dirty="0"/>
              <a:t> </a:t>
            </a:r>
            <a:r>
              <a:rPr lang="en-US" sz="1200" dirty="0" err="1"/>
              <a:t>populos</a:t>
            </a:r>
            <a:r>
              <a:rPr lang="en-US" sz="1200" dirty="0"/>
              <a:t> quos </a:t>
            </a:r>
            <a:r>
              <a:rPr lang="en-US" sz="1200" dirty="0" err="1"/>
              <a:t>clementiae</a:t>
            </a:r>
            <a:r>
              <a:rPr lang="en-US" sz="1200" dirty="0"/>
              <a:t> </a:t>
            </a:r>
            <a:r>
              <a:rPr lang="en-US" sz="1200" dirty="0" err="1"/>
              <a:t>nostrae</a:t>
            </a:r>
            <a:r>
              <a:rPr lang="en-US" sz="1200" dirty="0"/>
              <a:t> </a:t>
            </a:r>
            <a:r>
              <a:rPr lang="en-US" sz="1200" dirty="0" err="1"/>
              <a:t>regit</a:t>
            </a:r>
            <a:r>
              <a:rPr lang="en-US" sz="1200" dirty="0"/>
              <a:t> imperium in </a:t>
            </a:r>
            <a:r>
              <a:rPr lang="en-US" sz="1200" dirty="0" err="1"/>
              <a:t>tali</a:t>
            </a:r>
            <a:r>
              <a:rPr lang="en-US" sz="1200" dirty="0"/>
              <a:t> </a:t>
            </a:r>
            <a:r>
              <a:rPr lang="en-US" sz="1200" dirty="0" err="1"/>
              <a:t>volamus</a:t>
            </a:r>
            <a:r>
              <a:rPr lang="en-US" sz="1200" dirty="0"/>
              <a:t> </a:t>
            </a:r>
            <a:r>
              <a:rPr lang="en-US" sz="1200" dirty="0" err="1"/>
              <a:t>religione</a:t>
            </a:r>
            <a:r>
              <a:rPr lang="en-US" sz="1200" dirty="0"/>
              <a:t> </a:t>
            </a:r>
            <a:r>
              <a:rPr lang="en-US" sz="1200" dirty="0" err="1"/>
              <a:t>versari</a:t>
            </a:r>
            <a:r>
              <a:rPr lang="en-US" sz="1200" dirty="0"/>
              <a:t> </a:t>
            </a:r>
            <a:r>
              <a:rPr lang="en-US" sz="1200" dirty="0" err="1"/>
              <a:t>quam</a:t>
            </a:r>
            <a:r>
              <a:rPr lang="en-US" sz="1200" dirty="0"/>
              <a:t> </a:t>
            </a:r>
            <a:r>
              <a:rPr lang="en-US" sz="1200" dirty="0" err="1"/>
              <a:t>divinum</a:t>
            </a:r>
            <a:r>
              <a:rPr lang="en-US" sz="1200" dirty="0"/>
              <a:t> </a:t>
            </a:r>
            <a:r>
              <a:rPr lang="en-US" sz="1200" dirty="0" err="1"/>
              <a:t>Petrum</a:t>
            </a:r>
            <a:r>
              <a:rPr lang="en-US" sz="1200" dirty="0"/>
              <a:t>  </a:t>
            </a:r>
            <a:r>
              <a:rPr lang="en-US" sz="1200" dirty="0" err="1"/>
              <a:t>apostolum</a:t>
            </a:r>
            <a:r>
              <a:rPr lang="en-US" sz="1200" dirty="0"/>
              <a:t> </a:t>
            </a:r>
            <a:r>
              <a:rPr lang="en-US" sz="1200" dirty="0" err="1"/>
              <a:t>tradisse</a:t>
            </a:r>
            <a:r>
              <a:rPr lang="en-US" sz="1200" dirty="0"/>
              <a:t> </a:t>
            </a:r>
            <a:r>
              <a:rPr lang="en-US" sz="1200" dirty="0" err="1"/>
              <a:t>Romanis</a:t>
            </a:r>
            <a:r>
              <a:rPr lang="en-US" sz="1200" dirty="0"/>
              <a:t>»)</a:t>
            </a:r>
          </a:p>
          <a:p>
            <a:pPr>
              <a:spcBef>
                <a:spcPts val="600"/>
              </a:spcBef>
            </a:pPr>
            <a:r>
              <a:rPr lang="en-US" sz="1400" b="1" dirty="0" err="1">
                <a:highlight>
                  <a:srgbClr val="FFFF00"/>
                </a:highlight>
              </a:rPr>
              <a:t>Глосса</a:t>
            </a:r>
            <a:r>
              <a:rPr lang="en-US" sz="1400" b="1" dirty="0">
                <a:highlight>
                  <a:srgbClr val="FFFF00"/>
                </a:highlight>
              </a:rPr>
              <a:t> «О </a:t>
            </a:r>
            <a:r>
              <a:rPr lang="en-US" sz="1400" b="1" dirty="0" err="1">
                <a:highlight>
                  <a:srgbClr val="FFFF00"/>
                </a:highlight>
              </a:rPr>
              <a:t>болонце</a:t>
            </a:r>
            <a:r>
              <a:rPr lang="en-US" sz="1400" b="1" dirty="0">
                <a:highlight>
                  <a:srgbClr val="FFFF00"/>
                </a:highlight>
              </a:rPr>
              <a:t> в </a:t>
            </a:r>
            <a:r>
              <a:rPr lang="en-US" sz="1400" b="1" dirty="0" err="1">
                <a:highlight>
                  <a:srgbClr val="FFFF00"/>
                </a:highlight>
              </a:rPr>
              <a:t>Модене</a:t>
            </a:r>
            <a:r>
              <a:rPr lang="en-US" sz="1400" b="1" dirty="0">
                <a:highlight>
                  <a:srgbClr val="FFFF00"/>
                </a:highlight>
              </a:rPr>
              <a:t>»</a:t>
            </a:r>
            <a:r>
              <a:rPr lang="ru-RU" sz="1400" b="1" dirty="0">
                <a:highlight>
                  <a:srgbClr val="FFFF00"/>
                </a:highlight>
              </a:rPr>
              <a:t> </a:t>
            </a:r>
            <a:r>
              <a:rPr lang="en-US" sz="1400" b="1" dirty="0">
                <a:highlight>
                  <a:srgbClr val="FFFF00"/>
                </a:highlight>
              </a:rPr>
              <a:t>(Si </a:t>
            </a:r>
            <a:r>
              <a:rPr lang="en-US" sz="1400" b="1" dirty="0" err="1">
                <a:highlight>
                  <a:srgbClr val="FFFF00"/>
                </a:highlight>
              </a:rPr>
              <a:t>Boloniensis</a:t>
            </a:r>
            <a:r>
              <a:rPr lang="en-US" sz="1400" b="1" dirty="0">
                <a:highlight>
                  <a:srgbClr val="FFFF00"/>
                </a:highlight>
              </a:rPr>
              <a:t>) </a:t>
            </a:r>
            <a:r>
              <a:rPr lang="en-US" sz="1400" dirty="0"/>
              <a:t>(</a:t>
            </a:r>
            <a:r>
              <a:rPr lang="en-US" sz="1400" dirty="0" err="1"/>
              <a:t>Хугобелин</a:t>
            </a:r>
            <a:r>
              <a:rPr lang="en-US" sz="1400" dirty="0"/>
              <a:t> ? </a:t>
            </a:r>
            <a:r>
              <a:rPr lang="en-US" sz="1400" dirty="0" err="1"/>
              <a:t>Карл</a:t>
            </a:r>
            <a:r>
              <a:rPr lang="en-US" sz="1400" dirty="0"/>
              <a:t> </a:t>
            </a:r>
            <a:r>
              <a:rPr lang="en-US" sz="1400" dirty="0" err="1"/>
              <a:t>де</a:t>
            </a:r>
            <a:r>
              <a:rPr lang="en-US" sz="1400" dirty="0"/>
              <a:t> </a:t>
            </a:r>
            <a:r>
              <a:rPr lang="en-US" sz="1400" dirty="0" err="1"/>
              <a:t>Токко</a:t>
            </a:r>
            <a:r>
              <a:rPr lang="en-US" sz="1400" dirty="0"/>
              <a:t> ?): </a:t>
            </a:r>
          </a:p>
          <a:p>
            <a:pPr>
              <a:spcBef>
                <a:spcPts val="600"/>
              </a:spcBef>
            </a:pP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en-US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мысли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императоров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закон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обязателен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народов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которыми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они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правят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следо­вательно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</a:t>
            </a:r>
            <a:r>
              <a:rPr lang="en-US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кто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</a:t>
            </a:r>
            <a:r>
              <a:rPr lang="en-US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одвластен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закон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обяза­телен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А </a:t>
            </a:r>
            <a:r>
              <a:rPr lang="en-US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потому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</a:t>
            </a:r>
            <a:r>
              <a:rPr lang="en-US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болонский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гражданин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может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подлежать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действию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статута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Модены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</a:t>
            </a:r>
          </a:p>
          <a:p>
            <a:pPr>
              <a:spcBef>
                <a:spcPts val="600"/>
              </a:spcBef>
            </a:pPr>
            <a:r>
              <a:rPr lang="en-US" sz="1200" dirty="0"/>
              <a:t>(«</a:t>
            </a:r>
            <a:r>
              <a:rPr lang="en-US" sz="1200" dirty="0" err="1"/>
              <a:t>quod</a:t>
            </a:r>
            <a:r>
              <a:rPr lang="en-US" sz="1200" dirty="0"/>
              <a:t> </a:t>
            </a:r>
            <a:r>
              <a:rPr lang="en-US" sz="1200" dirty="0" err="1"/>
              <a:t>si</a:t>
            </a:r>
            <a:r>
              <a:rPr lang="en-US" sz="1200" dirty="0"/>
              <a:t> </a:t>
            </a:r>
            <a:r>
              <a:rPr lang="en-US" sz="1200" dirty="0" err="1"/>
              <a:t>Boloniensis</a:t>
            </a:r>
            <a:r>
              <a:rPr lang="en-US" sz="1200" dirty="0"/>
              <a:t> </a:t>
            </a:r>
            <a:r>
              <a:rPr lang="en-US" sz="1200" dirty="0" err="1"/>
              <a:t>conveniatur</a:t>
            </a:r>
            <a:r>
              <a:rPr lang="en-US" sz="1200" dirty="0"/>
              <a:t> </a:t>
            </a:r>
            <a:r>
              <a:rPr lang="en-US" sz="1200" dirty="0" err="1"/>
              <a:t>Mutinae</a:t>
            </a:r>
            <a:r>
              <a:rPr lang="en-US" sz="1200" dirty="0"/>
              <a:t> non</a:t>
            </a:r>
            <a:r>
              <a:rPr lang="ru-RU" sz="1200" dirty="0"/>
              <a:t> </a:t>
            </a:r>
            <a:r>
              <a:rPr lang="en-US" sz="1200" dirty="0" err="1"/>
              <a:t>debet</a:t>
            </a:r>
            <a:r>
              <a:rPr lang="en-US" sz="1200" dirty="0"/>
              <a:t> judicare secundum </a:t>
            </a:r>
            <a:r>
              <a:rPr lang="en-US" sz="1200" dirty="0" err="1"/>
              <a:t>statuta</a:t>
            </a:r>
            <a:r>
              <a:rPr lang="en-US" sz="1200" dirty="0"/>
              <a:t> </a:t>
            </a:r>
            <a:r>
              <a:rPr lang="en-US" sz="1200" dirty="0" err="1"/>
              <a:t>Mutinae</a:t>
            </a:r>
            <a:r>
              <a:rPr lang="en-US" sz="1200" dirty="0"/>
              <a:t>,</a:t>
            </a:r>
            <a:r>
              <a:rPr lang="ru-RU" sz="1200" dirty="0"/>
              <a:t> </a:t>
            </a:r>
            <a:r>
              <a:rPr lang="en-US" sz="1200" dirty="0" err="1"/>
              <a:t>quibus</a:t>
            </a:r>
            <a:r>
              <a:rPr lang="en-US" sz="1200" dirty="0"/>
              <a:t> non </a:t>
            </a:r>
            <a:r>
              <a:rPr lang="en-US" sz="1200" dirty="0" err="1"/>
              <a:t>subest</a:t>
            </a:r>
            <a:r>
              <a:rPr lang="en-US" sz="1200" dirty="0"/>
              <a:t>, cum </a:t>
            </a:r>
            <a:r>
              <a:rPr lang="en-US" sz="1200" dirty="0" err="1"/>
              <a:t>dicat</a:t>
            </a:r>
            <a:r>
              <a:rPr lang="en-US" sz="1200" dirty="0"/>
              <a:t>, quos </a:t>
            </a:r>
            <a:r>
              <a:rPr lang="en-US" sz="1200" dirty="0" err="1"/>
              <a:t>nostrae</a:t>
            </a:r>
            <a:r>
              <a:rPr lang="en-US" sz="1200" dirty="0"/>
              <a:t> </a:t>
            </a:r>
            <a:r>
              <a:rPr lang="en-US" sz="1200" dirty="0" err="1"/>
              <a:t>clementiae</a:t>
            </a:r>
            <a:r>
              <a:rPr lang="en-US" sz="1200" dirty="0"/>
              <a:t> </a:t>
            </a:r>
            <a:r>
              <a:rPr lang="en-US" sz="1200" dirty="0" err="1"/>
              <a:t>regit</a:t>
            </a:r>
            <a:r>
              <a:rPr lang="en-US" sz="1200" dirty="0"/>
              <a:t> imperium.  </a:t>
            </a:r>
            <a:r>
              <a:rPr lang="en-US" sz="1200" dirty="0" err="1"/>
              <a:t>Videtur</a:t>
            </a:r>
            <a:r>
              <a:rPr lang="en-US" sz="1200" dirty="0"/>
              <a:t> hic textus</a:t>
            </a:r>
            <a:r>
              <a:rPr lang="ru-RU" sz="1200" dirty="0"/>
              <a:t> </a:t>
            </a:r>
            <a:r>
              <a:rPr lang="en-US" sz="1200" dirty="0" err="1"/>
              <a:t>supponere</a:t>
            </a:r>
            <a:r>
              <a:rPr lang="en-US" sz="1200" dirty="0"/>
              <a:t> </a:t>
            </a:r>
            <a:r>
              <a:rPr lang="en-US" sz="1200" dirty="0" err="1"/>
              <a:t>quod</a:t>
            </a:r>
            <a:r>
              <a:rPr lang="en-US" sz="1200" dirty="0"/>
              <a:t> non omnes </a:t>
            </a:r>
            <a:r>
              <a:rPr lang="en-US" sz="1200" dirty="0" err="1"/>
              <a:t>populos</a:t>
            </a:r>
            <a:r>
              <a:rPr lang="en-US" sz="1200" dirty="0"/>
              <a:t> </a:t>
            </a:r>
            <a:r>
              <a:rPr lang="en-US" sz="1200" dirty="0" err="1"/>
              <a:t>regit</a:t>
            </a:r>
            <a:r>
              <a:rPr lang="ru-RU" sz="1200" dirty="0"/>
              <a:t> </a:t>
            </a:r>
            <a:r>
              <a:rPr lang="en-US" sz="1200" dirty="0"/>
              <a:t>imperator»)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FC1ED93B-D8A6-420E-8AA7-C9C3133306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01232" y="980728"/>
            <a:ext cx="5256584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1697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B8413F12-29A2-435A-B68D-9958E9647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1700" y="188640"/>
            <a:ext cx="6377940" cy="648072"/>
          </a:xfrm>
        </p:spPr>
        <p:txBody>
          <a:bodyPr>
            <a:noAutofit/>
          </a:bodyPr>
          <a:lstStyle/>
          <a:p>
            <a:r>
              <a:rPr lang="ru-RU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межплеменное право – дальний прообраз МЧП</a:t>
            </a:r>
            <a:endParaRPr lang="ru-RU" sz="2400" b="1" dirty="0"/>
          </a:p>
        </p:txBody>
      </p:sp>
      <p:sp>
        <p:nvSpPr>
          <p:cNvPr id="2" name="Объект 1">
            <a:extLst>
              <a:ext uri="{FF2B5EF4-FFF2-40B4-BE49-F238E27FC236}">
                <a16:creationId xmlns:a16="http://schemas.microsoft.com/office/drawing/2014/main" id="{4C851332-6385-4E88-9EAB-0A33EB2B87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052736"/>
            <a:ext cx="8856984" cy="568863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Библейский эпизод о Вавилонской башне [Быт. 11:1-9] </a:t>
            </a:r>
            <a:r>
              <a:rPr lang="ru-RU" sz="1500" dirty="0">
                <a:effectLst/>
                <a:ea typeface="Calibri" panose="020F0502020204030204" pitchFamily="34" charset="0"/>
              </a:rPr>
              <a:t>– это начало различий в человеческом обществе и, следовательно, в правопорядках. Но есть ли уверенность в его историческом характере? Ответ вполне может относиться к вопросам веры… </a:t>
            </a:r>
            <a:r>
              <a:rPr lang="ru-RU" sz="1500" b="1" dirty="0">
                <a:effectLst/>
                <a:ea typeface="Calibri" panose="020F0502020204030204" pitchFamily="34" charset="0"/>
              </a:rPr>
              <a:t>(Б. </a:t>
            </a:r>
            <a:r>
              <a:rPr lang="ru-RU" sz="1500" b="1" dirty="0" err="1">
                <a:effectLst/>
                <a:ea typeface="Calibri" panose="020F0502020204030204" pitchFamily="34" charset="0"/>
              </a:rPr>
              <a:t>Ансель</a:t>
            </a:r>
            <a:r>
              <a:rPr lang="ru-RU" sz="1500" b="1" dirty="0">
                <a:effectLst/>
                <a:ea typeface="Calibri" panose="020F0502020204030204" pitchFamily="34" charset="0"/>
              </a:rPr>
              <a:t>)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sz="1500" dirty="0"/>
              <a:t>Появление человека – 2,5 млн лет назад (кайнозойская эра)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sz="1500" b="1" dirty="0"/>
              <a:t>Первые правовые коллизии </a:t>
            </a:r>
            <a:r>
              <a:rPr lang="ru-RU" sz="1500" dirty="0"/>
              <a:t>– </a:t>
            </a:r>
            <a:r>
              <a:rPr lang="ru-RU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рубеж среднего и позднего палеолита – 40 тыс. лет до н.э. (время зарождения родового строя)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sz="1500" b="1" dirty="0">
                <a:effectLst/>
                <a:ea typeface="Calibri" panose="020F0502020204030204" pitchFamily="34" charset="0"/>
              </a:rPr>
              <a:t>Правовые коллизии: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500" dirty="0">
                <a:effectLst/>
                <a:ea typeface="Calibri" panose="020F0502020204030204" pitchFamily="34" charset="0"/>
              </a:rPr>
              <a:t>1) две и более человеческие общности, живущие обособленно;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500" dirty="0">
                <a:effectLst/>
                <a:ea typeface="Calibri" panose="020F0502020204030204" pitchFamily="34" charset="0"/>
              </a:rPr>
              <a:t>2) два и более правопорядка, установленных в обособленных человеческих общностях;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500" dirty="0">
                <a:effectLst/>
                <a:ea typeface="Calibri" panose="020F0502020204030204" pitchFamily="34" charset="0"/>
              </a:rPr>
              <a:t>3) какие-либо связи (личные, имущественные) между этими общностями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Главный фактор возникновения первобытного МЧП </a:t>
            </a:r>
            <a:r>
              <a:rPr lang="ru-RU" sz="1500" dirty="0">
                <a:effectLst/>
                <a:ea typeface="Calibri" panose="020F0502020204030204" pitchFamily="34" charset="0"/>
              </a:rPr>
              <a:t>– </a:t>
            </a:r>
            <a:r>
              <a:rPr lang="ru-RU" sz="1500" b="1" dirty="0">
                <a:effectLst/>
                <a:ea typeface="Calibri" panose="020F0502020204030204" pitchFamily="34" charset="0"/>
              </a:rPr>
              <a:t>необходимость межплеменных связей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sz="15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ru-RU" sz="15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истема тотемизма</a:t>
            </a:r>
            <a:r>
              <a:rPr lang="ru-RU" sz="15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1500" dirty="0">
                <a:effectLst/>
                <a:ea typeface="Calibri" panose="020F0502020204030204" pitchFamily="34" charset="0"/>
                <a:cs typeface="Courier New" panose="02070309020205020404" pitchFamily="49" charset="0"/>
              </a:rPr>
              <a:t>клан материализуется</a:t>
            </a:r>
            <a:r>
              <a:rPr lang="ru-RU" sz="1500" spc="50" dirty="0">
                <a:effectLst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ru-RU" sz="1500" dirty="0">
                <a:effectLst/>
                <a:ea typeface="Calibri" panose="020F0502020204030204" pitchFamily="34" charset="0"/>
                <a:cs typeface="Courier New" panose="02070309020205020404" pitchFamily="49" charset="0"/>
              </a:rPr>
              <a:t>как духовное и правовое единство в каком-либо животном (обезьяна, леопард, медведь), растении (дуб, сосна, зверобой) или силе природы (солнце, во­</a:t>
            </a:r>
            <a:r>
              <a:rPr lang="ru-RU" sz="1500" spc="50" dirty="0">
                <a:effectLst/>
                <a:ea typeface="Calibri" panose="020F0502020204030204" pitchFamily="34" charset="0"/>
                <a:cs typeface="Courier New" panose="02070309020205020404" pitchFamily="49" charset="0"/>
              </a:rPr>
              <a:t>да). </a:t>
            </a:r>
            <a:r>
              <a:rPr lang="ru-RU" sz="1500" dirty="0">
                <a:effectLst/>
                <a:ea typeface="Calibri" panose="020F0502020204030204" pitchFamily="34" charset="0"/>
                <a:cs typeface="Courier New" panose="02070309020205020404" pitchFamily="49" charset="0"/>
              </a:rPr>
              <a:t>Тотем – символическое вопл</a:t>
            </a:r>
            <a:r>
              <a:rPr lang="ru-RU" sz="1500" spc="50" dirty="0">
                <a:effectLst/>
                <a:ea typeface="Calibri" panose="020F0502020204030204" pitchFamily="34" charset="0"/>
                <a:cs typeface="Courier New" panose="02070309020205020404" pitchFamily="49" charset="0"/>
              </a:rPr>
              <a:t>ощение </a:t>
            </a:r>
            <a:r>
              <a:rPr lang="ru-RU" sz="1500" dirty="0">
                <a:effectLst/>
                <a:ea typeface="Calibri" panose="020F0502020204030204" pitchFamily="34" charset="0"/>
                <a:cs typeface="Courier New" panose="02070309020205020404" pitchFamily="49" charset="0"/>
              </a:rPr>
              <a:t>коллектива и его членов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sz="1500" b="1" dirty="0">
                <a:effectLst/>
                <a:ea typeface="Calibri" panose="020F0502020204030204" pitchFamily="34" charset="0"/>
                <a:cs typeface="Courier New" panose="02070309020205020404" pitchFamily="49" charset="0"/>
              </a:rPr>
              <a:t>Тотем – </a:t>
            </a:r>
            <a:r>
              <a:rPr lang="ru-RU" sz="15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аналог «персонального статута» </a:t>
            </a:r>
            <a:r>
              <a:rPr lang="ru-RU" sz="15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15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lex </a:t>
            </a:r>
            <a:r>
              <a:rPr lang="en-US" sz="1500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personalis</a:t>
            </a:r>
            <a:r>
              <a:rPr lang="ru-RU" sz="15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– личный закон физического лица) </a:t>
            </a:r>
            <a:r>
              <a:rPr lang="ru-RU" sz="15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(М. Циммерман)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Первые отношения сферы МЧП – </a:t>
            </a:r>
            <a:r>
              <a:rPr lang="ru-RU" sz="1500" b="1" dirty="0" err="1">
                <a:cs typeface="Times New Roman" panose="02020603050405020304" pitchFamily="18" charset="0"/>
              </a:rPr>
              <a:t>межтотемные</a:t>
            </a:r>
            <a:r>
              <a:rPr lang="ru-RU" sz="1500" b="1" dirty="0">
                <a:cs typeface="Times New Roman" panose="02020603050405020304" pitchFamily="18" charset="0"/>
              </a:rPr>
              <a:t> отношения</a:t>
            </a:r>
            <a:endParaRPr lang="ru-RU" sz="1500" b="1" dirty="0"/>
          </a:p>
        </p:txBody>
      </p:sp>
    </p:spTree>
    <p:extLst>
      <p:ext uri="{BB962C8B-B14F-4D97-AF65-F5344CB8AC3E}">
        <p14:creationId xmlns:p14="http://schemas.microsoft.com/office/powerpoint/2010/main" val="1841357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472FC0-BF89-4A07-963C-FA10754D0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1700" y="116633"/>
            <a:ext cx="6377940" cy="720079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effectLst/>
                <a:ea typeface="Calibri" panose="020F0502020204030204" pitchFamily="34" charset="0"/>
              </a:rPr>
              <a:t>Первоосновы современного МЧП</a:t>
            </a:r>
            <a:endParaRPr lang="ru-RU" sz="28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70F1090-6166-469E-80B2-C94554134E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908721"/>
            <a:ext cx="8928992" cy="5832646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sz="4400" b="1" dirty="0">
                <a:effectLst/>
                <a:ea typeface="Calibri" panose="020F0502020204030204" pitchFamily="34" charset="0"/>
                <a:cs typeface="Courier New" panose="02070309020205020404" pitchFamily="49" charset="0"/>
              </a:rPr>
              <a:t>Экзогамия (запрет внутриплеменных браков) – международное семейное и наследственное право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ru-RU" sz="4400" dirty="0">
                <a:effectLst/>
                <a:ea typeface="Calibri" panose="020F0502020204030204" pitchFamily="34" charset="0"/>
                <a:cs typeface="Courier New" panose="02070309020205020404" pitchFamily="49" charset="0"/>
              </a:rPr>
              <a:t>Запрет инцеста (40 тыс. лет до н.э.). «</a:t>
            </a:r>
            <a:r>
              <a:rPr lang="ru-RU" sz="4400" dirty="0">
                <a:effectLst/>
                <a:ea typeface="Times New Roman" panose="02020603050405020304" pitchFamily="18" charset="0"/>
              </a:rPr>
              <a:t>Запрет на инцест … есть базис человеческого общества» </a:t>
            </a:r>
            <a:r>
              <a:rPr lang="ru-RU" sz="4400" b="1" dirty="0">
                <a:effectLst/>
                <a:ea typeface="Times New Roman" panose="02020603050405020304" pitchFamily="18" charset="0"/>
              </a:rPr>
              <a:t>(Леви-</a:t>
            </a:r>
            <a:r>
              <a:rPr lang="ru-RU" sz="4400" b="1" dirty="0" err="1">
                <a:effectLst/>
                <a:ea typeface="Times New Roman" panose="02020603050405020304" pitchFamily="18" charset="0"/>
              </a:rPr>
              <a:t>Строс</a:t>
            </a:r>
            <a:r>
              <a:rPr lang="ru-RU" sz="4400" b="1" dirty="0">
                <a:effectLst/>
                <a:ea typeface="Times New Roman" panose="02020603050405020304" pitchFamily="18" charset="0"/>
              </a:rPr>
              <a:t> К.)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ru-RU" sz="4400" dirty="0">
                <a:ea typeface="Calibri" panose="020F0502020204030204" pitchFamily="34" charset="0"/>
                <a:cs typeface="Courier New" panose="02070309020205020404" pitchFamily="49" charset="0"/>
              </a:rPr>
              <a:t>Б</a:t>
            </a:r>
            <a:r>
              <a:rPr lang="ru-RU" sz="4400" dirty="0">
                <a:effectLst/>
                <a:ea typeface="Calibri" panose="020F0502020204030204" pitchFamily="34" charset="0"/>
                <a:cs typeface="Courier New" panose="02070309020205020404" pitchFamily="49" charset="0"/>
              </a:rPr>
              <a:t>раки в пределах одного клана, имевшего собственный тотем, – недопустимы</a:t>
            </a:r>
            <a:endParaRPr lang="ru-RU" sz="4400" dirty="0">
              <a:effectLst/>
              <a:ea typeface="Calibri" panose="020F0502020204030204" pitchFamily="34" charset="0"/>
              <a:cs typeface="Cambria" panose="020405030504060302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Courier New" panose="02070309020205020404" pitchFamily="49" charset="0"/>
              </a:rPr>
              <a:t>Контакты между племенами в силу общего </a:t>
            </a:r>
            <a:r>
              <a:rPr lang="ru-RU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Courier New" panose="02070309020205020404" pitchFamily="49" charset="0"/>
              </a:rPr>
              <a:t>надкланового</a:t>
            </a:r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Courier New" panose="02070309020205020404" pitchFamily="49" charset="0"/>
              </a:rPr>
              <a:t> закона, запрещавшего </a:t>
            </a:r>
            <a:r>
              <a:rPr lang="ru-RU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Courier New" panose="02070309020205020404" pitchFamily="49" charset="0"/>
              </a:rPr>
              <a:t>внутриклановые</a:t>
            </a:r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Courier New" panose="02070309020205020404" pitchFamily="49" charset="0"/>
              </a:rPr>
              <a:t> браки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ru-RU" sz="4400" dirty="0">
                <a:effectLst/>
                <a:ea typeface="Calibri" panose="020F0502020204030204" pitchFamily="34" charset="0"/>
                <a:cs typeface="Courier New" panose="02070309020205020404" pitchFamily="49" charset="0"/>
              </a:rPr>
              <a:t>Брачные отношения между кланами – волей не одного, а двух или нескольких кланов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ru-RU" sz="4400" dirty="0">
                <a:effectLst/>
                <a:ea typeface="Calibri" panose="020F0502020204030204" pitchFamily="34" charset="0"/>
                <a:cs typeface="Courier New" panose="02070309020205020404" pitchFamily="49" charset="0"/>
              </a:rPr>
              <a:t>Между кланами и их тотема­ми – система межплеменных норм, регулирующих степень родства кланов и тотемов (казус, потом – обычай, потом – явная договоренность) 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ru-RU" sz="4400" dirty="0">
                <a:effectLst/>
                <a:ea typeface="Calibri" panose="020F0502020204030204" pitchFamily="34" charset="0"/>
                <a:cs typeface="Courier New" panose="02070309020205020404" pitchFamily="49" charset="0"/>
              </a:rPr>
              <a:t>Попутно – </a:t>
            </a:r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Courier New" panose="02070309020205020404" pitchFamily="49" charset="0"/>
              </a:rPr>
              <a:t>проблемы: положение детей от смешанных браков, их тотемная принадлежность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ru-RU" sz="4400" dirty="0">
                <a:effectLst/>
                <a:ea typeface="Calibri" panose="020F0502020204030204" pitchFamily="34" charset="0"/>
                <a:cs typeface="Courier New" panose="02070309020205020404" pitchFamily="49" charset="0"/>
              </a:rPr>
              <a:t>Экзогамия – одно из самых отчетливых проявлений межплеменной системы правового регулирования семейных отношений</a:t>
            </a:r>
            <a:r>
              <a:rPr lang="ru-RU" sz="4400" dirty="0">
                <a:effectLst/>
              </a:rPr>
              <a:t> 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sz="4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Гостеприимство – правовой статус иностранцев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ru-RU" sz="4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По общему правилу – чужеземец вне племенного правопорядка, мог убить любой туземец, забрав себе имущество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ru-RU" sz="4400" dirty="0"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ru-RU" sz="4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остепенно – обычай выбирать среди членов племени покровителя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ru-RU" sz="4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400" dirty="0">
                <a:effectLst/>
                <a:ea typeface="Calibri" panose="020F0502020204030204" pitchFamily="34" charset="0"/>
                <a:cs typeface="Courier New" panose="02070309020205020404" pitchFamily="49" charset="0"/>
              </a:rPr>
              <a:t>Через </a:t>
            </a:r>
            <a:r>
              <a:rPr lang="ru-RU" sz="4400" dirty="0">
                <a:effectLst/>
                <a:ea typeface="Calibri" panose="020F0502020204030204" pitchFamily="34" charset="0"/>
                <a:cs typeface="Cambria" panose="02040503050406030204" pitchFamily="18" charset="0"/>
              </a:rPr>
              <a:t>гостеприимство </a:t>
            </a:r>
            <a:r>
              <a:rPr lang="ru-RU" sz="4400" dirty="0">
                <a:effectLst/>
                <a:ea typeface="Calibri" panose="020F0502020204030204" pitchFamily="34" charset="0"/>
                <a:cs typeface="Courier New" panose="02070309020205020404" pitchFamily="49" charset="0"/>
              </a:rPr>
              <a:t>(кейс, потом обычай) – система охраны прав иностранцев</a:t>
            </a:r>
            <a:endParaRPr lang="ru-RU" sz="4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sz="4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Мена – международное контрактное право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ru-RU" sz="4400" dirty="0">
                <a:ea typeface="Calibri" panose="020F0502020204030204" pitchFamily="34" charset="0"/>
                <a:cs typeface="Times New Roman" panose="02020603050405020304" pitchFamily="18" charset="0"/>
              </a:rPr>
              <a:t>Межплеменные браки – появление чужих товаров</a:t>
            </a:r>
            <a:endParaRPr lang="ru-RU" sz="4400" dirty="0">
              <a:effectLst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ru-RU" sz="4400" dirty="0">
                <a:effectLst/>
                <a:ea typeface="Calibri" panose="020F0502020204030204" pitchFamily="34" charset="0"/>
                <a:cs typeface="Courier New" panose="02070309020205020404" pitchFamily="49" charset="0"/>
              </a:rPr>
              <a:t>Порядок обмена товара­ми – осознание необходимости обеспечить свободу путей к местонахождению меновых товаров</a:t>
            </a:r>
            <a:endParaRPr lang="ru-RU" sz="4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ru-RU" sz="4400" dirty="0"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ru-RU" sz="4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остепенно – межплеменной торговый оборот, предполагающий признание правовой защиты имущественной неприкосновенности чужеземца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sz="4400" b="1" dirty="0">
                <a:effectLst/>
                <a:ea typeface="Calibri" panose="020F0502020204030204" pitchFamily="34" charset="0"/>
              </a:rPr>
              <a:t>Древние коллизионные привязки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Основной коллизионный принцип – </a:t>
            </a:r>
            <a:r>
              <a:rPr lang="en-US" sz="4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lex </a:t>
            </a:r>
            <a:r>
              <a:rPr lang="en-US" sz="4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fori</a:t>
            </a:r>
            <a:r>
              <a:rPr lang="ru-RU" sz="4400" dirty="0">
                <a:effectLst/>
                <a:ea typeface="Calibri" panose="020F0502020204030204" pitchFamily="34" charset="0"/>
              </a:rPr>
              <a:t>, т.е. применение местного права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ru-RU" sz="4400" dirty="0">
                <a:effectLst/>
                <a:ea typeface="Calibri" panose="020F0502020204030204" pitchFamily="34" charset="0"/>
              </a:rPr>
              <a:t>Заключение брака – </a:t>
            </a:r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личный закон (тотем) мужа 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ru-RU" sz="4400" dirty="0">
                <a:effectLst/>
                <a:ea typeface="Calibri" panose="020F0502020204030204" pitchFamily="34" charset="0"/>
              </a:rPr>
              <a:t>Приданое / выкуп за невесту – </a:t>
            </a:r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личный закон жены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ru-RU" sz="4400" dirty="0">
                <a:ea typeface="Calibri" panose="020F0502020204030204" pitchFamily="34" charset="0"/>
              </a:rPr>
              <a:t>Обязательства – </a:t>
            </a:r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право места возникновения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ru-RU" sz="4400" dirty="0">
                <a:ea typeface="Calibri" panose="020F0502020204030204" pitchFamily="34" charset="0"/>
                <a:cs typeface="Times New Roman" panose="02020603050405020304" pitchFamily="18" charset="0"/>
              </a:rPr>
              <a:t>Вещи – </a:t>
            </a:r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право места нахождения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0845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8C863C-8245-4E7B-96CF-C0B24C870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1700" y="188641"/>
            <a:ext cx="6377940" cy="576063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Древний мир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F1AF619-5EA1-41F7-AB2F-3F98B53F0E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052735"/>
            <a:ext cx="8712968" cy="5616623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Первые государства – 4 тыс. до н.э.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sz="1800" b="1" dirty="0">
                <a:effectLst/>
                <a:ea typeface="Calibri" panose="020F0502020204030204" pitchFamily="34" charset="0"/>
              </a:rPr>
              <a:t>Ксенофобия Древнего мира и политика воинствующего изоляционизма </a:t>
            </a:r>
            <a:r>
              <a:rPr lang="ru-RU" sz="1800" dirty="0">
                <a:effectLst/>
                <a:ea typeface="Calibri" panose="020F0502020204030204" pitchFamily="34" charset="0"/>
              </a:rPr>
              <a:t>– исторически доказанные явления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Международное частное право не могло возникнуть в древности</a:t>
            </a:r>
            <a: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Не говоря уже о народах теократических – египтянах, индусах, евреях, ни греки, ни даже римляне не возвысились до признания личности иностранца. В законах Ману (XII, 43) иностранец на общественной лестнице стоит ниже слонов, лошадей и </a:t>
            </a:r>
            <a:r>
              <a:rPr lang="ru-RU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судра</a:t>
            </a:r>
            <a: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; он только выше диких животных. Евреи – избранный народ – считают богоугодным делом истребление других народностей. Ненависть египтян ко всему иностранному или нечистому и старание предохранить себя от всякого соприкосновения с этим элементом – общеизвестный факт. Война и рабство – иностранцам, вот лозунг древнего теократического мира, да и так называемые торговые народы, финикияне и карфагеняне, были не столько носителями идеи мирного обмена, сколько пиратами и работорговцами» </a:t>
            </a:r>
            <a:r>
              <a:rPr lang="ru-RU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(Мандельштам А.)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Объективные потребности экономики </a:t>
            </a:r>
            <a:r>
              <a:rPr lang="ru-RU" sz="1800" dirty="0">
                <a:effectLst/>
                <a:ea typeface="Calibri" panose="020F0502020204030204" pitchFamily="34" charset="0"/>
              </a:rPr>
              <a:t>– необходимость международной торговли и признания прав иностранцев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sz="1800" b="1" dirty="0">
                <a:ea typeface="Calibri" panose="020F0502020204030204" pitchFamily="34" charset="0"/>
              </a:rPr>
              <a:t>И</a:t>
            </a:r>
            <a:r>
              <a:rPr lang="ru-RU" sz="1800" b="1" dirty="0">
                <a:effectLst/>
                <a:ea typeface="Calibri" panose="020F0502020204030204" pitchFamily="34" charset="0"/>
              </a:rPr>
              <a:t>нститут гостеприимства – практически все древние государства 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ru-RU" sz="1800" dirty="0">
                <a:effectLst/>
                <a:ea typeface="Calibri" panose="020F0502020204030204" pitchFamily="34" charset="0"/>
              </a:rPr>
              <a:t>«Древнейшими формами международ­ных отношений были отношения </a:t>
            </a:r>
            <a:r>
              <a:rPr lang="ru-RU" sz="1800" dirty="0">
                <a:effectLst/>
                <a:highlight>
                  <a:srgbClr val="FFFF00"/>
                </a:highlight>
                <a:ea typeface="Calibri" panose="020F0502020204030204" pitchFamily="34" charset="0"/>
              </a:rPr>
              <a:t>гостеприимства между от­дельными лицами, принадлежащими к разным государст­вам, — 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ea typeface="Calibri" panose="020F0502020204030204" pitchFamily="34" charset="0"/>
              </a:rPr>
              <a:t>база будущего частного международного права</a:t>
            </a:r>
            <a:r>
              <a:rPr lang="ru-RU" sz="1800" dirty="0">
                <a:effectLst/>
                <a:ea typeface="Calibri" panose="020F0502020204030204" pitchFamily="34" charset="0"/>
              </a:rPr>
              <a:t>»</a:t>
            </a:r>
            <a:r>
              <a:rPr lang="ru-RU" sz="18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(Ростовцев М.И.)</a:t>
            </a:r>
            <a:endParaRPr lang="ru-RU" sz="1800" b="1" dirty="0">
              <a:effectLst/>
              <a:ea typeface="Calibri" panose="020F050202020403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ea typeface="Calibri" panose="020F0502020204030204" pitchFamily="34" charset="0"/>
              </a:rPr>
              <a:t>Научные исследования 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ea typeface="Calibri" panose="020F0502020204030204" pitchFamily="34" charset="0"/>
              </a:rPr>
              <a:t>XX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ea typeface="Calibri" panose="020F0502020204030204" pitchFamily="34" charset="0"/>
              </a:rPr>
              <a:t> века 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– отдельные нормы МЧП закрепляются в правопорядках древних государств; 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в древности существовало МЧП в собственном смысле этого слова (т.е. коллизионные нормы, правила выбора применимого права), 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хотя и в самой зародышевой форме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1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ru-RU" sz="1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á</a:t>
            </a:r>
            <a:r>
              <a:rPr lang="en-US" sz="1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bor</a:t>
            </a:r>
            <a:r>
              <a:rPr lang="en-US" sz="1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 Hamza</a:t>
            </a:r>
            <a:r>
              <a:rPr lang="ru-RU" sz="1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03534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0A93F6-1948-4CD2-B476-F2602E205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5200" y="116632"/>
            <a:ext cx="5459288" cy="504056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Древний Египет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2FE414E-287D-4D2C-AAE7-7290F03D43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858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12" descr="Птолемей VIII Эвергет - Wikiwand">
            <a:extLst>
              <a:ext uri="{FF2B5EF4-FFF2-40B4-BE49-F238E27FC236}">
                <a16:creationId xmlns:a16="http://schemas.microsoft.com/office/drawing/2014/main" id="{BFA5C6D7-5BAD-AD1B-5536-1D5B84B8B7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8" r="4" b="4"/>
          <a:stretch/>
        </p:blipFill>
        <p:spPr bwMode="auto">
          <a:xfrm>
            <a:off x="20" y="-2"/>
            <a:ext cx="3127226" cy="4206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Серебряная дидрахма Птолемея VIII Эвергета">
            <a:extLst>
              <a:ext uri="{FF2B5EF4-FFF2-40B4-BE49-F238E27FC236}">
                <a16:creationId xmlns:a16="http://schemas.microsoft.com/office/drawing/2014/main" id="{3A122426-D658-AF8D-A011-A522B73250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2" r="9217"/>
          <a:stretch/>
        </p:blipFill>
        <p:spPr bwMode="auto">
          <a:xfrm>
            <a:off x="20" y="4206239"/>
            <a:ext cx="3127225" cy="2651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2E414A81-2D10-4E22-84BB-3922401DE0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3848" y="836712"/>
            <a:ext cx="5787752" cy="5616624"/>
          </a:xfrm>
        </p:spPr>
        <p:txBody>
          <a:bodyPr>
            <a:normAutofit fontScale="92500" lnSpcReduction="10000"/>
          </a:bodyPr>
          <a:lstStyle/>
          <a:p>
            <a:pPr marL="36000">
              <a:lnSpc>
                <a:spcPct val="110000"/>
              </a:lnSpc>
              <a:spcBef>
                <a:spcPts val="600"/>
              </a:spcBef>
            </a:pPr>
            <a:r>
              <a:rPr lang="ru-RU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Возникновение государственности – </a:t>
            </a:r>
            <a:r>
              <a:rPr lang="ru-RU" sz="12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3,5 тыс. лет до н.э.</a:t>
            </a:r>
          </a:p>
          <a:p>
            <a:pPr marL="36000">
              <a:lnSpc>
                <a:spcPct val="110000"/>
              </a:lnSpc>
              <a:spcBef>
                <a:spcPts val="600"/>
              </a:spcBef>
            </a:pPr>
            <a:r>
              <a:rPr lang="ru-RU" sz="12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Ненависть к иностранцам, отношение к ним как к «нечистым»</a:t>
            </a:r>
            <a:r>
              <a:rPr lang="ru-RU" sz="1200" b="1" dirty="0"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«… Египтяне не могут есть с Евреями, потому что это мерзость для Египтян» (Быт. 43:32); «Египтяне никогда не со­глашались употреблять сосуды грека для обеда, употреблять его нож и есть то мясо, которое было резано ножом Грека. Так Египтяне чу­ждались иностранцев, считали их чем-то нечистым!» </a:t>
            </a:r>
            <a:r>
              <a:rPr lang="ru-RU" sz="12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1200" b="1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Пероговский</a:t>
            </a:r>
            <a:r>
              <a:rPr lang="ru-RU" sz="12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В.)</a:t>
            </a:r>
            <a:endParaRPr lang="ru-RU" sz="12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000">
              <a:lnSpc>
                <a:spcPct val="110000"/>
              </a:lnSpc>
              <a:spcBef>
                <a:spcPts val="600"/>
              </a:spcBef>
            </a:pPr>
            <a:r>
              <a:rPr lang="en-US" sz="12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VII</a:t>
            </a:r>
            <a:r>
              <a:rPr lang="ru-RU" sz="12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в. до н.э. </a:t>
            </a:r>
            <a:r>
              <a:rPr lang="ru-RU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– только </a:t>
            </a:r>
            <a:r>
              <a:rPr lang="ru-RU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Навкратис</a:t>
            </a:r>
            <a:r>
              <a:rPr lang="ru-RU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куда закон дозволял приставать иностранцам для обмена их товаров на египетские; </a:t>
            </a:r>
            <a:r>
              <a:rPr lang="en-US" sz="12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VI</a:t>
            </a:r>
            <a:r>
              <a:rPr lang="ru-RU" sz="12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в. до н.э. </a:t>
            </a:r>
            <a:r>
              <a:rPr lang="ru-RU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– грекам в Египте позволено отправлять свое богослужение; своих собственных судей и специальный трибунал (в процессе – греческие законы) </a:t>
            </a:r>
          </a:p>
          <a:p>
            <a:pPr marL="36000">
              <a:lnSpc>
                <a:spcPct val="110000"/>
              </a:lnSpc>
              <a:spcBef>
                <a:spcPts val="600"/>
              </a:spcBef>
            </a:pPr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Первые в истории человечества коллизионные нормы – в эллинистическом Египте во 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II</a:t>
            </a:r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 в. до н.э. </a:t>
            </a:r>
            <a:r>
              <a: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1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Juenger</a:t>
            </a:r>
            <a:r>
              <a:rPr lang="en-US" sz="1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 F.</a:t>
            </a:r>
            <a:r>
              <a:rPr lang="ru-RU" sz="1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000">
              <a:lnSpc>
                <a:spcPct val="110000"/>
              </a:lnSpc>
              <a:spcBef>
                <a:spcPts val="600"/>
              </a:spcBef>
            </a:pPr>
            <a:r>
              <a:rPr lang="ru-RU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Эдикты египетских царей эпохи Птолемеев, обнаруженных в 1940-х гг. внутри мумии крокодила</a:t>
            </a:r>
          </a:p>
          <a:p>
            <a:pPr marL="36000">
              <a:lnSpc>
                <a:spcPct val="110000"/>
              </a:lnSpc>
              <a:spcBef>
                <a:spcPts val="600"/>
              </a:spcBef>
            </a:pPr>
            <a:r>
              <a:rPr lang="ru-RU" sz="12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эдикт царя </a:t>
            </a:r>
            <a:r>
              <a:rPr lang="ru-RU" sz="1200" b="1" i="0" dirty="0">
                <a:effectLst/>
              </a:rPr>
              <a:t>Птолемея </a:t>
            </a:r>
            <a:r>
              <a:rPr lang="en-US" sz="1200" b="1" i="0" dirty="0">
                <a:effectLst/>
              </a:rPr>
              <a:t>VIII </a:t>
            </a:r>
            <a:r>
              <a:rPr lang="ru-RU" sz="12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Эвергета</a:t>
            </a:r>
            <a:r>
              <a:rPr lang="ru-RU" sz="12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II Трифона (120-118 гг. до н.э.) (</a:t>
            </a:r>
            <a:r>
              <a:rPr lang="ru-RU" sz="1200" b="1" dirty="0">
                <a:effectLst/>
              </a:rPr>
              <a:t>Птолемей Благодетель (Пузо))</a:t>
            </a:r>
            <a:r>
              <a:rPr lang="ru-RU" sz="1200" dirty="0">
                <a:effectLst/>
              </a:rPr>
              <a:t> </a:t>
            </a:r>
            <a:r>
              <a:rPr lang="ru-RU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– споры из контрактов между греками, проживающими в Египте, и египтянами, если они заключены в греческой форме (язык), должны рассматриваться греческими судами (</a:t>
            </a:r>
            <a:r>
              <a:rPr lang="ru-RU" sz="1200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chrematists</a:t>
            </a:r>
            <a:r>
              <a:rPr lang="ru-RU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); если в египетской форме (язык) – то местными судами (</a:t>
            </a:r>
            <a:r>
              <a:rPr lang="ru-RU" sz="1200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laocrites</a:t>
            </a:r>
            <a:r>
              <a:rPr lang="ru-RU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 в соответствии с законами Египта</a:t>
            </a:r>
          </a:p>
          <a:p>
            <a:pPr marL="36000">
              <a:lnSpc>
                <a:spcPct val="110000"/>
              </a:lnSpc>
              <a:spcBef>
                <a:spcPts val="600"/>
              </a:spcBef>
            </a:pPr>
            <a:r>
              <a:rPr lang="ru-RU" sz="1200" b="1" dirty="0">
                <a:effectLst/>
                <a:ea typeface="Calibri" panose="020F0502020204030204" pitchFamily="34" charset="0"/>
              </a:rPr>
              <a:t>Настоящие коллизионные нормы, хотя и имевшие имплицитный характер </a:t>
            </a:r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(</a:t>
            </a:r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ea typeface="Calibri" panose="020F0502020204030204" pitchFamily="34" charset="0"/>
              </a:rPr>
              <a:t>выбор языка договора – коллизионная привязка, опосредованно указывающая применимое право</a:t>
            </a:r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). Язык документа, свободно избираемый сторонами, - решающий критерий для определения компетентного закона.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ru-RU" sz="1200" b="1" dirty="0">
                <a:effectLst/>
                <a:ea typeface="Calibri" panose="020F0502020204030204" pitchFamily="34" charset="0"/>
              </a:rPr>
              <a:t>Выбор языка косвенным образом – выбор права по воле сторон</a:t>
            </a:r>
          </a:p>
          <a:p>
            <a:pPr marL="36000">
              <a:lnSpc>
                <a:spcPct val="110000"/>
              </a:lnSpc>
              <a:spcBef>
                <a:spcPts val="600"/>
              </a:spcBef>
            </a:pPr>
            <a:r>
              <a:rPr lang="ru-RU" sz="1200" b="1" dirty="0">
                <a:ea typeface="Calibri" panose="020F0502020204030204" pitchFamily="34" charset="0"/>
              </a:rPr>
              <a:t>В</a:t>
            </a:r>
            <a:r>
              <a:rPr lang="ru-RU" sz="1200" b="1" dirty="0">
                <a:effectLst/>
                <a:ea typeface="Calibri" panose="020F0502020204030204" pitchFamily="34" charset="0"/>
              </a:rPr>
              <a:t>ывод – египетскому праву известен принцип автономии воли </a:t>
            </a:r>
            <a:r>
              <a:rPr lang="ru-RU" sz="1200" dirty="0">
                <a:effectLst/>
                <a:ea typeface="Calibri" panose="020F0502020204030204" pitchFamily="34" charset="0"/>
              </a:rPr>
              <a:t>(</a:t>
            </a:r>
            <a:r>
              <a:rPr lang="en-US" sz="12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Hans Julius Wolff</a:t>
            </a:r>
            <a:r>
              <a:rPr lang="ru-RU" sz="12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de-DE" sz="1200" b="0" i="1" dirty="0">
                <a:effectLst/>
                <a:ea typeface="Bookman Old Style" panose="02050604050505020204" pitchFamily="18" charset="0"/>
                <a:cs typeface="Bookman Old Style" panose="02050604050505020204" pitchFamily="18" charset="0"/>
              </a:rPr>
              <a:t>Fritz Schwind</a:t>
            </a:r>
            <a:r>
              <a:rPr lang="ru-RU" sz="1200" b="0" i="1" dirty="0">
                <a:effectLst/>
                <a:ea typeface="Bookman Old Style" panose="02050604050505020204" pitchFamily="18" charset="0"/>
                <a:cs typeface="Bookman Old Style" panose="02050604050505020204" pitchFamily="18" charset="0"/>
              </a:rPr>
              <a:t>, </a:t>
            </a:r>
            <a:r>
              <a:rPr lang="en-US" sz="12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Yntema H.</a:t>
            </a:r>
            <a:r>
              <a:rPr lang="ru-RU" sz="12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b="0" i="1" u="none" strike="noStrike" spc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Мережко А.А.)</a:t>
            </a:r>
            <a:r>
              <a:rPr lang="ru-RU" sz="1200" b="0" i="0" u="none" strike="noStrike" spc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8700676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807FE4-BAA9-4038-AC11-BBD5464B6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3870" y="116632"/>
            <a:ext cx="6377940" cy="288032"/>
          </a:xfrm>
        </p:spPr>
        <p:txBody>
          <a:bodyPr>
            <a:normAutofit fontScale="90000"/>
          </a:bodyPr>
          <a:lstStyle/>
          <a:p>
            <a:r>
              <a:rPr lang="ru-RU" sz="31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Древний Израиль и Иудея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ADC448B-2DB2-48EA-915D-408150B207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548680"/>
            <a:ext cx="8928992" cy="6192688"/>
          </a:xfrm>
        </p:spPr>
        <p:txBody>
          <a:bodyPr>
            <a:noAutofit/>
          </a:bodyPr>
          <a:lstStyle/>
          <a:p>
            <a:pPr marL="36000" algn="just">
              <a:lnSpc>
                <a:spcPct val="120000"/>
              </a:lnSpc>
              <a:spcBef>
                <a:spcPts val="600"/>
              </a:spcBef>
            </a:pPr>
            <a:r>
              <a:rPr lang="ru-RU" sz="1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Писаный закон – Тора (Пятикнижие Моисея) (</a:t>
            </a:r>
            <a:r>
              <a:rPr lang="en-US" sz="1100" b="1" i="0" dirty="0">
                <a:solidFill>
                  <a:srgbClr val="202124"/>
                </a:solidFill>
                <a:effectLst/>
              </a:rPr>
              <a:t>XIII</a:t>
            </a:r>
            <a:r>
              <a:rPr lang="ru-RU" sz="1100" b="1" i="0" dirty="0">
                <a:solidFill>
                  <a:srgbClr val="202124"/>
                </a:solidFill>
                <a:effectLst/>
              </a:rPr>
              <a:t> в. до н.э.</a:t>
            </a:r>
            <a:r>
              <a:rPr lang="ru-RU" sz="11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), Ветхий завет – нормы МЧП </a:t>
            </a:r>
            <a:r>
              <a: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(Гуго </a:t>
            </a:r>
            <a:r>
              <a:rPr lang="ru-RU" sz="1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Гроций</a:t>
            </a:r>
            <a:r>
              <a: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)  </a:t>
            </a:r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buNone/>
            </a:pPr>
            <a:r>
              <a:rPr lang="ru-RU" sz="1000" dirty="0">
                <a:ea typeface="Calibri" panose="020F0502020204030204" pitchFamily="34" charset="0"/>
                <a:cs typeface="Times New Roman" panose="02020603050405020304" pitchFamily="18" charset="0"/>
              </a:rPr>
              <a:t>И</a:t>
            </a:r>
            <a:r>
              <a:rPr lang="ru-RU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ностранцы – </a:t>
            </a:r>
            <a:r>
              <a:rPr lang="ru-RU" sz="1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под защитой закона</a:t>
            </a:r>
            <a:r>
              <a:rPr lang="ru-RU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«</a:t>
            </a:r>
            <a:r>
              <a:rPr lang="ru-RU" sz="1000" baseline="30000" dirty="0">
                <a:effectLst/>
                <a:highlight>
                  <a:srgbClr val="FFFFFF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33</a:t>
            </a:r>
            <a:r>
              <a:rPr lang="ru-RU" sz="1000" dirty="0">
                <a:effectLst/>
                <a:highlight>
                  <a:srgbClr val="FFFFFF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 Когда поселится пришелец в земле вашей, не притесняйте его: </a:t>
            </a:r>
            <a:r>
              <a:rPr lang="ru-RU" sz="1000" baseline="30000" dirty="0">
                <a:effectLst/>
                <a:highlight>
                  <a:srgbClr val="FFFFFF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34</a:t>
            </a:r>
            <a:r>
              <a:rPr lang="ru-RU" sz="1000" dirty="0">
                <a:effectLst/>
                <a:highlight>
                  <a:srgbClr val="FFFFFF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 пришелец, поселившийся у вас, да будет для вас то же, что туземец ваш; люби его, как себя; ибо и вы были пришельцами в земле Египетской» (Лев. 19:33-34)</a:t>
            </a:r>
          </a:p>
          <a:p>
            <a:pPr marL="36000" algn="just">
              <a:lnSpc>
                <a:spcPct val="120000"/>
              </a:lnSpc>
              <a:spcBef>
                <a:spcPts val="600"/>
              </a:spcBef>
            </a:pPr>
            <a:r>
              <a:rPr lang="ru-RU" sz="1000" b="1" u="none" strike="noStrike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Категории иностранцев: </a:t>
            </a:r>
            <a:r>
              <a:rPr lang="ru-RU" sz="1000" u="none" strike="noStrike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1) присоединены к еврейскому народу, приняли подданство и Закон Моисеев (</a:t>
            </a:r>
            <a:r>
              <a:rPr lang="fr-FR" sz="1000" u="none" strike="noStrike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Ger</a:t>
            </a:r>
            <a:r>
              <a:rPr lang="ru-RU" sz="1000" u="none" strike="noStrike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или </a:t>
            </a:r>
            <a:r>
              <a:rPr lang="fr-FR" sz="1000" u="none" strike="noStrike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prosélytes de justice); </a:t>
            </a:r>
            <a:r>
              <a:rPr lang="ru-RU" sz="1000" u="none" strike="noStrike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2) поселились в Иудее (</a:t>
            </a:r>
            <a:r>
              <a:rPr lang="fr-FR" sz="1000" u="none" strike="noStrike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Tochab </a:t>
            </a:r>
            <a:r>
              <a:rPr lang="ru-RU" sz="1000" u="none" strike="noStrike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или </a:t>
            </a:r>
            <a:r>
              <a:rPr lang="fr-FR" sz="1000" u="none" strike="noStrike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prosélytes d’habitation); </a:t>
            </a:r>
            <a:r>
              <a:rPr lang="ru-RU" sz="1000" u="none" strike="noStrike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3) проходили или проезжали через Иудею (</a:t>
            </a:r>
            <a:r>
              <a:rPr lang="fr-FR" sz="1000" u="none" strike="noStrike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Nocri)</a:t>
            </a:r>
            <a:endParaRPr lang="ru-RU" sz="1000" u="none" strike="noStrike" dirty="0">
              <a:solidFill>
                <a:srgbClr val="0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buNone/>
            </a:pPr>
            <a:r>
              <a:rPr lang="ru-RU" sz="1000" b="1" u="none" strike="noStrike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fr-FR" sz="1000" b="1" u="none" strike="noStrike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одсудны местным судам</a:t>
            </a:r>
            <a:r>
              <a:rPr lang="fr-FR" sz="1000" u="none" strike="noStrike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«Один суд должен быть у вас как для пришельца, так и для туземца…» (Лев. 24:22). </a:t>
            </a:r>
            <a:r>
              <a:rPr lang="ru-RU" sz="1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Право на справедливое судебное разбирательство наравне с местными жителями</a:t>
            </a:r>
            <a:r>
              <a:rPr lang="ru-RU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«И дал я повеление судьям вашим в то время, говоря: выслушивайте братьев ваших и судите справедливо, как брата с братом, так и пришельца его» (Втор. 1:16).</a:t>
            </a:r>
          </a:p>
          <a:p>
            <a:pPr marL="36000" algn="just">
              <a:lnSpc>
                <a:spcPct val="120000"/>
              </a:lnSpc>
              <a:spcBef>
                <a:spcPts val="600"/>
              </a:spcBef>
            </a:pPr>
            <a:r>
              <a:rPr lang="fr-FR" sz="1000" b="1" u="none" strike="noStrike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Прозелиты обеих категорий </a:t>
            </a:r>
            <a:r>
              <a:rPr lang="ru-RU" sz="1000" b="1" u="none" strike="noStrike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fr-FR" sz="1000" b="1" u="none" strike="noStrike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национальны</a:t>
            </a:r>
            <a:r>
              <a:rPr lang="ru-RU" sz="1000" b="1" u="none" strike="noStrike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й</a:t>
            </a:r>
            <a:r>
              <a:rPr lang="fr-FR" sz="1000" b="1" u="none" strike="noStrike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режим</a:t>
            </a:r>
            <a:r>
              <a:rPr lang="ru-RU" sz="1000" u="none" strike="noStrike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ru-RU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«один закон да будет и для природного жителя, и для пришельца, поселившегося между вами» (Исх. 12:49)</a:t>
            </a:r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buNone/>
            </a:pPr>
            <a:r>
              <a:rPr lang="ru-RU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Национальный режим для </a:t>
            </a:r>
            <a:r>
              <a:rPr lang="ru-RU" sz="1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прозелитов </a:t>
            </a:r>
            <a:r>
              <a:rPr lang="fr-FR" sz="1000" b="1" u="none" strike="noStrike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 justice </a:t>
            </a:r>
            <a:r>
              <a:rPr lang="ru-RU" sz="1000" u="none" strike="noStrike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fr-FR" sz="1000" u="none" strike="noStrik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абсолютный характер</a:t>
            </a:r>
            <a:r>
              <a:rPr lang="fr-FR" sz="1000" u="none" strike="noStrike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«</a:t>
            </a:r>
            <a:r>
              <a:rPr lang="ru-RU" sz="1000" baseline="30000" dirty="0">
                <a:effectLst/>
                <a:highlight>
                  <a:srgbClr val="FFFFFF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14</a:t>
            </a:r>
            <a:r>
              <a:rPr lang="ru-RU" sz="1000" dirty="0">
                <a:effectLst/>
                <a:highlight>
                  <a:srgbClr val="FFFFFF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 и если будет между вами жить пришелец, или кто бы ни был среди вас в роды ваши, и принесет жертву в приятное благоухание Господу, то и он должен делать так, как вы делаете; </a:t>
            </a:r>
            <a:r>
              <a:rPr lang="ru-RU" sz="1000" baseline="30000" dirty="0">
                <a:effectLst/>
                <a:highlight>
                  <a:srgbClr val="FFFFFF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15</a:t>
            </a:r>
            <a:r>
              <a:rPr lang="ru-RU" sz="1000" dirty="0">
                <a:effectLst/>
                <a:highlight>
                  <a:srgbClr val="FFFFFF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 для вас, общество [Господне], и для пришельца, живущего [у вас], устав один, устав вечный в роды ваши: что вы, то и пришелец да будет пред Господом; </a:t>
            </a:r>
            <a:r>
              <a:rPr lang="ru-RU" sz="1000" baseline="30000" dirty="0">
                <a:effectLst/>
                <a:highlight>
                  <a:srgbClr val="FFFFFF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16</a:t>
            </a:r>
            <a:r>
              <a:rPr lang="ru-RU" sz="1000" dirty="0">
                <a:effectLst/>
                <a:highlight>
                  <a:srgbClr val="FFFFFF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 закон один и одни права да будут для вас и для пришельца, живущего у вас… </a:t>
            </a:r>
            <a:r>
              <a:rPr lang="ru-RU" sz="1000" baseline="30000" dirty="0">
                <a:effectLst/>
                <a:highlight>
                  <a:srgbClr val="FFFFFF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29</a:t>
            </a:r>
            <a:r>
              <a:rPr lang="ru-RU" sz="1000" dirty="0">
                <a:effectLst/>
                <a:highlight>
                  <a:srgbClr val="FFFFFF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 один закон да будет для вас, как для природного жителя из сынов Израилевых, так и для пришельца, живущего у вас, если кто сделает что по ошибке» (</a:t>
            </a:r>
            <a:r>
              <a:rPr lang="ru-RU" sz="1000" dirty="0" err="1">
                <a:effectLst/>
                <a:highlight>
                  <a:srgbClr val="FFFFFF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Числ</a:t>
            </a:r>
            <a:r>
              <a:rPr lang="ru-RU" sz="1000" dirty="0">
                <a:effectLst/>
                <a:highlight>
                  <a:srgbClr val="FFFFFF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. 15:14-16, 29).</a:t>
            </a:r>
            <a:endParaRPr lang="ru-RU" sz="1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buNone/>
            </a:pPr>
            <a:r>
              <a:rPr lang="ru-RU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Для </a:t>
            </a:r>
            <a:r>
              <a:rPr lang="ru-RU" sz="1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прозелитов </a:t>
            </a:r>
            <a:r>
              <a:rPr lang="fr-FR" sz="1000" b="1" u="none" strike="noStrike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d’habitation </a:t>
            </a:r>
            <a:r>
              <a:rPr lang="ru-RU" sz="1000" u="none" strike="noStrike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fr-FR" sz="1000" u="none" strike="noStrik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изъятия из национального режима (прежде всего, религиозного характера</a:t>
            </a:r>
            <a:r>
              <a:rPr lang="fr-FR" sz="1000" u="none" strike="noStrike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): </a:t>
            </a:r>
            <a:r>
              <a:rPr lang="ru-RU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1000" baseline="30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43</a:t>
            </a:r>
            <a:r>
              <a:rPr lang="ru-RU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… вот Устав Пасхи: никакой иноплеменник не должен есть ее; </a:t>
            </a:r>
            <a:r>
              <a:rPr lang="ru-RU" sz="1000" baseline="30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44</a:t>
            </a:r>
            <a:r>
              <a:rPr lang="ru-RU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а всякий раб, купленный за серебро, когда обрежешь его, может есть ее; </a:t>
            </a:r>
            <a:r>
              <a:rPr lang="ru-RU" sz="1000" baseline="30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45</a:t>
            </a:r>
            <a:r>
              <a:rPr lang="ru-RU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поселенец и наемник не должен есть ее… </a:t>
            </a:r>
            <a:r>
              <a:rPr lang="ru-RU" sz="1000" baseline="30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48</a:t>
            </a:r>
            <a:r>
              <a:rPr lang="ru-RU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Если же поселится у тебя пришелец и захочет совершить Пасху Господу, то обрежь у него всех членов мужеского пола, и тогда пусть он приступит к совершению ее, и будет как природный житель земли; а никакой необрезанный не должен есть ее» (Исх. 12:43-48)</a:t>
            </a:r>
          </a:p>
          <a:p>
            <a:pPr marL="36000" algn="just">
              <a:lnSpc>
                <a:spcPct val="120000"/>
              </a:lnSpc>
              <a:spcBef>
                <a:spcPts val="600"/>
              </a:spcBef>
            </a:pPr>
            <a:r>
              <a:rPr lang="ru-RU" sz="1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Иудеи могут вступать в браки с представительницами других народов </a:t>
            </a:r>
            <a:r>
              <a:rPr lang="ru-RU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(правда, не всех): </a:t>
            </a:r>
            <a:r>
              <a:rPr lang="ru-RU" sz="1000" dirty="0">
                <a:effectLst/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1000" baseline="30000" dirty="0">
                <a:effectLst/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11 </a:t>
            </a:r>
            <a:r>
              <a:rPr lang="ru-RU" sz="1000" dirty="0">
                <a:effectLst/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и увидишь между пленными женщину, красивую видом, и полюбишь ее, и захочешь взять ее себе в жену, </a:t>
            </a:r>
            <a:r>
              <a:rPr lang="ru-RU" sz="1000" baseline="30000" dirty="0">
                <a:effectLst/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12</a:t>
            </a:r>
            <a:r>
              <a:rPr lang="ru-RU" sz="1000" dirty="0">
                <a:effectLst/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 то приведи ее в дом свой, и пусть она острижет голову свою и обрежет ногти свои» (Втор. 21:11-12). </a:t>
            </a:r>
            <a:r>
              <a:rPr lang="ru-RU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Это имплицитная коллизионная норма («</a:t>
            </a:r>
            <a:r>
              <a:rPr lang="ru-RU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FF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пусть она острижет голову свою и обрежет ногти свои</a:t>
            </a:r>
            <a:r>
              <a:rPr lang="ru-RU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», т.е. выполнит иудейский обряд) - смешанные браки подчиняются личному закону мужа</a:t>
            </a:r>
          </a:p>
          <a:p>
            <a:pPr marL="36000" algn="just">
              <a:lnSpc>
                <a:spcPct val="120000"/>
              </a:lnSpc>
              <a:spcBef>
                <a:spcPts val="600"/>
              </a:spcBef>
            </a:pPr>
            <a:r>
              <a:rPr lang="ru-RU" sz="1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Новый Завет – имплицитные коллизионные нормы</a:t>
            </a:r>
            <a:r>
              <a:rPr lang="ru-RU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предписывающие применение еврейского закона: </a:t>
            </a:r>
            <a:r>
              <a:rPr lang="ru-RU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Евангелие от Иоанна </a:t>
            </a:r>
            <a:r>
              <a:rPr lang="ru-RU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– прокуратор Иудеи Понтий Пилат пытается передать Иисуса синедриону: </a:t>
            </a:r>
            <a:r>
              <a:rPr lang="ru-RU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«Возьмите Его вы и по закону вашему судите Его» (Ин. 18:31). </a:t>
            </a:r>
            <a:r>
              <a:rPr lang="ru-RU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Слова Пилата можно трактовать как отсылку к личному закону иудеев и отказ от применения к ним римского права</a:t>
            </a:r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buNone/>
            </a:pPr>
            <a:r>
              <a:rPr lang="ru-RU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Аналогичная ситуация </a:t>
            </a:r>
            <a:r>
              <a:rPr lang="ru-RU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– в отношении апостола Павла, который был обвинен в том, что «</a:t>
            </a:r>
            <a:r>
              <a:rPr lang="ru-RU" sz="1000" baseline="30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13</a:t>
            </a:r>
            <a:r>
              <a:rPr lang="ru-RU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…учит людей чтить Бога не по закону». Проконсул </a:t>
            </a:r>
            <a:r>
              <a:rPr lang="ru-RU" sz="1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Галлион</a:t>
            </a:r>
            <a:r>
              <a:rPr lang="ru-RU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заявил: «</a:t>
            </a:r>
            <a:r>
              <a:rPr lang="ru-RU" sz="1000" baseline="30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15 </a:t>
            </a:r>
            <a:r>
              <a:rPr lang="ru-RU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Но когда идет спор об учении и об именах и о законе вашем, то разбирайте сами: я не хочу быть </a:t>
            </a:r>
            <a:r>
              <a:rPr lang="ru-RU" sz="1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судьею</a:t>
            </a:r>
            <a:r>
              <a:rPr lang="ru-RU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в этом» (Деян. 18:13-16)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11511143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073F05-DFBA-45D5-9860-896661EF6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1700" y="116633"/>
            <a:ext cx="6377940" cy="648071"/>
          </a:xfrm>
        </p:spPr>
        <p:txBody>
          <a:bodyPr/>
          <a:lstStyle/>
          <a:p>
            <a:r>
              <a:rPr lang="ru-RU" b="1" dirty="0"/>
              <a:t>Ветхий и Новый завет</a:t>
            </a:r>
          </a:p>
        </p:txBody>
      </p:sp>
      <p:pic>
        <p:nvPicPr>
          <p:cNvPr id="6146" name="Picture 2" descr="В Интернет выложены оцифрованные свитки Мертвого моря - ФОКУС">
            <a:extLst>
              <a:ext uri="{FF2B5EF4-FFF2-40B4-BE49-F238E27FC236}">
                <a16:creationId xmlns:a16="http://schemas.microsoft.com/office/drawing/2014/main" id="{838FCD70-BF50-4EFA-9A3C-24E6611EF9B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03" y="1115977"/>
            <a:ext cx="4997153" cy="2673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ВЕТХИЙ ЗАВЕТ | Энциклопедия Кругосвет">
            <a:extLst>
              <a:ext uri="{FF2B5EF4-FFF2-40B4-BE49-F238E27FC236}">
                <a16:creationId xmlns:a16="http://schemas.microsoft.com/office/drawing/2014/main" id="{4227AE5B-E9A8-4A51-ABFC-DD015618152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243054"/>
            <a:ext cx="4157197" cy="5239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8" name="Picture 4" descr="Древнее рукописное Евангелие, | ТБН">
            <a:extLst>
              <a:ext uri="{FF2B5EF4-FFF2-40B4-BE49-F238E27FC236}">
                <a16:creationId xmlns:a16="http://schemas.microsoft.com/office/drawing/2014/main" id="{C6E7CE6D-9D0E-4553-A501-44BFCCA039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4" y="3901925"/>
            <a:ext cx="5360335" cy="289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88878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5A99C1-1C24-448C-A903-9C09D28E8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1700" y="116633"/>
            <a:ext cx="6377940" cy="432048"/>
          </a:xfrm>
        </p:spPr>
        <p:txBody>
          <a:bodyPr>
            <a:normAutofit fontScale="90000"/>
          </a:bodyPr>
          <a:lstStyle/>
          <a:p>
            <a:r>
              <a:rPr lang="ru-RU" sz="3200" b="1" dirty="0"/>
              <a:t>Древняя Греция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095F185-EE70-40B5-9413-462E3BFDD4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692696"/>
            <a:ext cx="8856984" cy="6048672"/>
          </a:xfrm>
        </p:spPr>
        <p:txBody>
          <a:bodyPr>
            <a:normAutofit fontScale="25000" lnSpcReduction="20000"/>
          </a:bodyPr>
          <a:lstStyle/>
          <a:p>
            <a:pPr marL="36000">
              <a:lnSpc>
                <a:spcPct val="120000"/>
              </a:lnSpc>
              <a:spcBef>
                <a:spcPts val="600"/>
              </a:spcBef>
            </a:pPr>
            <a:r>
              <a:rPr lang="ru-RU" sz="6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Возникновение государственности – </a:t>
            </a:r>
            <a:r>
              <a:rPr lang="ru-RU" sz="6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 тыс. лет до н.э.</a:t>
            </a:r>
          </a:p>
          <a:p>
            <a:pPr marL="36000">
              <a:lnSpc>
                <a:spcPct val="120000"/>
              </a:lnSpc>
              <a:spcBef>
                <a:spcPts val="600"/>
              </a:spcBef>
            </a:pPr>
            <a:r>
              <a:rPr lang="ru-RU" sz="6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Отношение к иностранцам </a:t>
            </a:r>
            <a:r>
              <a:rPr lang="ru-RU" sz="6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– от их полного бесправия и отождествления с врагами до предоставления им национального режима</a:t>
            </a:r>
          </a:p>
          <a:p>
            <a:pPr marL="3600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ru-RU" sz="6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«Слова: иностранец и враг у Греков значили одно и то же» </a:t>
            </a:r>
            <a:r>
              <a:rPr lang="ru-RU" sz="6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6400" b="1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Пероговский</a:t>
            </a:r>
            <a:r>
              <a:rPr lang="ru-RU" sz="64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В.)</a:t>
            </a:r>
            <a:endParaRPr lang="ru-RU" sz="64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000">
              <a:lnSpc>
                <a:spcPct val="120000"/>
              </a:lnSpc>
              <a:spcBef>
                <a:spcPts val="600"/>
              </a:spcBef>
            </a:pPr>
            <a:r>
              <a:rPr lang="ru-RU" sz="6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Древняя Спарта – Законы Ликурга </a:t>
            </a:r>
            <a:r>
              <a:rPr lang="ru-RU" sz="6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(нач. </a:t>
            </a:r>
            <a:r>
              <a:rPr lang="en-US" sz="6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VIII</a:t>
            </a:r>
            <a:r>
              <a:rPr lang="ru-RU" sz="6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до н.э.). Полный изоляционизм – Ликург не позволял спартанцам выезжать из своей страны, </a:t>
            </a:r>
            <a:r>
              <a:rPr lang="ru-RU" sz="6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«чтобы они не приучались к чужим нравам, не перенимали беспорядочного образа жизни и не заимствовали у иностранцев политических мнений, несогласных с устройством Спарты». </a:t>
            </a:r>
            <a:r>
              <a:rPr lang="ru-RU" sz="6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Он запретил приезд в Спарту иноземцев, </a:t>
            </a:r>
            <a:r>
              <a:rPr lang="ru-RU" sz="6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«чтоб они не сделались учителями в зле»</a:t>
            </a:r>
            <a:r>
              <a:rPr lang="ru-RU" sz="6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для граждан Спарты. </a:t>
            </a:r>
            <a:r>
              <a:rPr lang="ru-RU" sz="6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«Ликург изгнал из Спарты иностранцев и никому из своих не позволил путешествовать из опасения, чтоб Спартанцы не заимствовали чужих нравов» </a:t>
            </a:r>
            <a:r>
              <a:rPr lang="ru-RU" sz="6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64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Бибиков П.)</a:t>
            </a:r>
            <a:endParaRPr lang="ru-RU" sz="64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000">
              <a:lnSpc>
                <a:spcPct val="120000"/>
              </a:lnSpc>
              <a:spcBef>
                <a:spcPts val="600"/>
              </a:spcBef>
            </a:pPr>
            <a:r>
              <a:rPr lang="ru-RU" sz="6400" b="1" dirty="0">
                <a:effectLst/>
                <a:ea typeface="Calibri" panose="020F0502020204030204" pitchFamily="34" charset="0"/>
              </a:rPr>
              <a:t>В конце </a:t>
            </a:r>
            <a:r>
              <a:rPr lang="en-US" sz="6400" b="1" dirty="0">
                <a:effectLst/>
                <a:ea typeface="Calibri" panose="020F0502020204030204" pitchFamily="34" charset="0"/>
              </a:rPr>
              <a:t>VI</a:t>
            </a:r>
            <a:r>
              <a:rPr lang="ru-RU" sz="6400" b="1" dirty="0">
                <a:effectLst/>
                <a:ea typeface="Calibri" panose="020F0502020204030204" pitchFamily="34" charset="0"/>
              </a:rPr>
              <a:t> – начале </a:t>
            </a:r>
            <a:r>
              <a:rPr lang="en-US" sz="6400" b="1" dirty="0">
                <a:effectLst/>
                <a:ea typeface="Calibri" panose="020F0502020204030204" pitchFamily="34" charset="0"/>
              </a:rPr>
              <a:t>V</a:t>
            </a:r>
            <a:r>
              <a:rPr lang="ru-RU" sz="6400" b="1" dirty="0">
                <a:effectLst/>
                <a:ea typeface="Calibri" panose="020F0502020204030204" pitchFamily="34" charset="0"/>
              </a:rPr>
              <a:t> вв. до н.э. </a:t>
            </a:r>
            <a:r>
              <a:rPr lang="ru-RU" sz="6400" dirty="0">
                <a:effectLst/>
                <a:ea typeface="Calibri" panose="020F0502020204030204" pitchFamily="34" charset="0"/>
              </a:rPr>
              <a:t>– межполисные договоры (</a:t>
            </a:r>
            <a:r>
              <a:rPr lang="ru-RU" sz="6400" dirty="0" err="1">
                <a:effectLst/>
                <a:ea typeface="Calibri" panose="020F0502020204030204" pitchFamily="34" charset="0"/>
              </a:rPr>
              <a:t>Никиев</a:t>
            </a:r>
            <a:r>
              <a:rPr lang="ru-RU" sz="6400" dirty="0">
                <a:effectLst/>
                <a:ea typeface="Calibri" panose="020F0502020204030204" pitchFamily="34" charset="0"/>
              </a:rPr>
              <a:t> договор между Афинами и Спартой 421 г. до н.э., </a:t>
            </a:r>
            <a:r>
              <a:rPr lang="ru-RU" sz="64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Афинами с Аргосом, </a:t>
            </a:r>
            <a:r>
              <a:rPr lang="ru-RU" sz="64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Мантинеей</a:t>
            </a:r>
            <a:r>
              <a:rPr lang="ru-RU" sz="64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и Элидой 420 г. до н.э</a:t>
            </a:r>
            <a:r>
              <a:rPr lang="ru-RU" sz="6400" dirty="0">
                <a:effectLst/>
                <a:ea typeface="Times New Roman" panose="02020603050405020304" pitchFamily="18" charset="0"/>
              </a:rPr>
              <a:t>.)</a:t>
            </a:r>
            <a:r>
              <a:rPr lang="ru-RU" sz="6400" dirty="0">
                <a:effectLst/>
                <a:ea typeface="Calibri" panose="020F0502020204030204" pitchFamily="34" charset="0"/>
              </a:rPr>
              <a:t>. При соблюдении взаимности гражданам договаривающихся полисов предоставлялся ряд прав (</a:t>
            </a:r>
            <a:r>
              <a:rPr lang="ru-RU" sz="6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изотелия</a:t>
            </a:r>
            <a:r>
              <a:rPr lang="ru-RU" sz="6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 </a:t>
            </a:r>
            <a:r>
              <a:rPr lang="ru-RU" sz="6400" dirty="0">
                <a:effectLst/>
                <a:ea typeface="Calibri" panose="020F0502020204030204" pitchFamily="34" charset="0"/>
              </a:rPr>
              <a:t>– режим наибольшего благоприятствования); иногда – полное уравнивание в гражданских правах с местными гражданами (</a:t>
            </a:r>
            <a:r>
              <a:rPr lang="ru-RU" sz="6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изополития</a:t>
            </a:r>
            <a:r>
              <a:rPr lang="ru-RU" sz="6400" dirty="0">
                <a:effectLst/>
                <a:ea typeface="Calibri" panose="020F0502020204030204" pitchFamily="34" charset="0"/>
              </a:rPr>
              <a:t> – национальный режим)</a:t>
            </a:r>
          </a:p>
          <a:p>
            <a:pPr marL="3600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ru-RU" sz="6400" b="1" dirty="0">
                <a:effectLst/>
                <a:ea typeface="Calibri" panose="020F0502020204030204" pitchFamily="34" charset="0"/>
              </a:rPr>
              <a:t>«… к </a:t>
            </a:r>
            <a:r>
              <a:rPr lang="en-US" sz="6400" b="1" dirty="0">
                <a:effectLst/>
                <a:ea typeface="Calibri" panose="020F0502020204030204" pitchFamily="34" charset="0"/>
              </a:rPr>
              <a:t>VI</a:t>
            </a:r>
            <a:r>
              <a:rPr lang="ru-RU" sz="6400" b="1" dirty="0">
                <a:effectLst/>
                <a:ea typeface="Calibri" panose="020F0502020204030204" pitchFamily="34" charset="0"/>
              </a:rPr>
              <a:t> в. до н.э. пышно расцвело такое явление, как международное частное право</a:t>
            </a:r>
            <a:r>
              <a:rPr lang="ru-RU" sz="6400" dirty="0">
                <a:effectLst/>
                <a:ea typeface="Calibri" panose="020F0502020204030204" pitchFamily="34" charset="0"/>
              </a:rPr>
              <a:t>... были организованы особые суды, разбирав­шие дела неграждан с гражданами. Они руководствовались не столько действующим правом данного города, сколько специальными соглашениями между городами, т.е. коммерческими трактатами» </a:t>
            </a:r>
            <a:r>
              <a:rPr lang="ru-RU" sz="6400" b="1" dirty="0">
                <a:effectLst/>
                <a:ea typeface="Calibri" panose="020F0502020204030204" pitchFamily="34" charset="0"/>
              </a:rPr>
              <a:t>(</a:t>
            </a:r>
            <a:r>
              <a:rPr lang="ru-RU" sz="64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Ростовцев М.И., Кун А.)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1338038"/>
      </p:ext>
    </p:extLst>
  </p:cSld>
  <p:clrMapOvr>
    <a:masterClrMapping/>
  </p:clrMapOvr>
</p:sld>
</file>

<file path=ppt/theme/theme1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След самолета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След самолета</Template>
  <TotalTime>3423</TotalTime>
  <Words>7005</Words>
  <Application>Microsoft Office PowerPoint</Application>
  <PresentationFormat>Экран (4:3)</PresentationFormat>
  <Paragraphs>280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2" baseType="lpstr">
      <vt:lpstr>-apple-system</vt:lpstr>
      <vt:lpstr>Arial</vt:lpstr>
      <vt:lpstr>Calibri</vt:lpstr>
      <vt:lpstr>Century Gothic</vt:lpstr>
      <vt:lpstr>След самолета</vt:lpstr>
      <vt:lpstr>© Гетьман-Павлова И.В.   История международного частного права</vt:lpstr>
      <vt:lpstr>Роль истории в МЧП</vt:lpstr>
      <vt:lpstr>межплеменное право – дальний прообраз МЧП</vt:lpstr>
      <vt:lpstr>Первоосновы современного МЧП</vt:lpstr>
      <vt:lpstr>Древний мир</vt:lpstr>
      <vt:lpstr>Древний Египет</vt:lpstr>
      <vt:lpstr>Древний Израиль и Иудея</vt:lpstr>
      <vt:lpstr>Ветхий и Новый завет</vt:lpstr>
      <vt:lpstr>Древняя Греция</vt:lpstr>
      <vt:lpstr>Решение коллизионных проблем</vt:lpstr>
      <vt:lpstr>Речь Исократа</vt:lpstr>
      <vt:lpstr>Древний Рим</vt:lpstr>
      <vt:lpstr>претор перегринов</vt:lpstr>
      <vt:lpstr>Jus gentium</vt:lpstr>
      <vt:lpstr>Коллизионные нормы в римском праве</vt:lpstr>
      <vt:lpstr>Значение МЧП Древнего мира</vt:lpstr>
      <vt:lpstr>раннее Средневековье (конец V — середина XI вв.)</vt:lpstr>
      <vt:lpstr>Рrofessio iuris</vt:lpstr>
      <vt:lpstr>Средневековые коллизионные нормы</vt:lpstr>
      <vt:lpstr>классическое Средневековье (середина XI — конец XIV вв.)</vt:lpstr>
      <vt:lpstr>Конец раннего – начало классического Средневековья (X–XIII вв.)</vt:lpstr>
      <vt:lpstr>Позднее средневековье и Эпоха возрождения XI — XVI вв.</vt:lpstr>
      <vt:lpstr>Школа глоссаторов (XI—XIII вв.) ирнерий, Азо, Бутригарий, Мартин, Одофред </vt:lpstr>
      <vt:lpstr>Магистр Алдрикус (Альдрик) (1170-1200 ???)</vt:lpstr>
      <vt:lpstr>Франциск Аккурсий (Аккорзо) (1182–1263)</vt:lpstr>
      <vt:lpstr> глосса аккурсия</vt:lpstr>
      <vt:lpstr>                  колыбель науки МЧП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Франциск Аккурсий (Аккорзо)  1182–1263 гг. </dc:title>
  <dc:creator>User</dc:creator>
  <cp:lastModifiedBy>Irina Getman-Pavlova</cp:lastModifiedBy>
  <cp:revision>74</cp:revision>
  <dcterms:created xsi:type="dcterms:W3CDTF">2013-04-09T22:33:55Z</dcterms:created>
  <dcterms:modified xsi:type="dcterms:W3CDTF">2023-04-23T17:16:07Z</dcterms:modified>
</cp:coreProperties>
</file>