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13716000" cx="24384000"/>
  <p:notesSz cx="6858000" cy="9144000"/>
  <p:embeddedFontLst>
    <p:embeddedFont>
      <p:font typeface="Montserrat SemiBold"/>
      <p:regular r:id="rId28"/>
      <p:bold r:id="rId29"/>
      <p:italic r:id="rId30"/>
      <p:boldItalic r:id="rId31"/>
    </p:embeddedFont>
    <p:embeddedFont>
      <p:font typeface="Oswald Medium"/>
      <p:regular r:id="rId32"/>
      <p:bold r:id="rId33"/>
    </p:embeddedFont>
    <p:embeddedFont>
      <p:font typeface="Montserrat"/>
      <p:regular r:id="rId34"/>
      <p:bold r:id="rId35"/>
      <p:italic r:id="rId36"/>
      <p:boldItalic r:id="rId37"/>
    </p:embeddedFont>
    <p:embeddedFont>
      <p:font typeface="Montserrat Black"/>
      <p:bold r:id="rId38"/>
      <p:boldItalic r:id="rId39"/>
    </p:embeddedFont>
    <p:embeddedFont>
      <p:font typeface="Montserrat Medium"/>
      <p:regular r:id="rId40"/>
      <p:bold r:id="rId41"/>
      <p:italic r:id="rId42"/>
      <p:boldItalic r:id="rId43"/>
    </p:embeddedFont>
    <p:embeddedFont>
      <p:font typeface="Dela Gothic One"/>
      <p:regular r:id="rId44"/>
    </p:embeddedFont>
    <p:embeddedFont>
      <p:font typeface="Helvetica Neue"/>
      <p:regular r:id="rId45"/>
      <p:bold r:id="rId46"/>
      <p:italic r:id="rId47"/>
      <p:boldItalic r:id="rId48"/>
    </p:embeddedFont>
    <p:embeddedFont>
      <p:font typeface="Montserrat ExtraBold"/>
      <p:bold r:id="rId49"/>
      <p:boldItalic r:id="rId50"/>
    </p:embeddedFont>
    <p:embeddedFont>
      <p:font typeface="Oswald"/>
      <p:regular r:id="rId51"/>
      <p:bold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7680">
          <p15:clr>
            <a:srgbClr val="A4A3A4"/>
          </p15:clr>
        </p15:guide>
        <p15:guide id="2" orient="horz" pos="8277">
          <p15:clr>
            <a:srgbClr val="747775"/>
          </p15:clr>
        </p15:guide>
        <p15:guide id="3" pos="880">
          <p15:clr>
            <a:srgbClr val="747775"/>
          </p15:clr>
        </p15:guide>
        <p15:guide id="4" pos="14534">
          <p15:clr>
            <a:srgbClr val="747775"/>
          </p15:clr>
        </p15:guide>
        <p15:guide id="5" orient="horz" pos="510">
          <p15:clr>
            <a:srgbClr val="747775"/>
          </p15:clr>
        </p15:guide>
        <p15:guide id="6" orient="horz" pos="1474">
          <p15:clr>
            <a:srgbClr val="747775"/>
          </p15:clr>
        </p15:guide>
        <p15:guide id="7" orient="horz" pos="1690">
          <p15:clr>
            <a:srgbClr val="747775"/>
          </p15:clr>
        </p15:guide>
        <p15:guide id="8" orient="horz" pos="3552">
          <p15:clr>
            <a:srgbClr val="747775"/>
          </p15:clr>
        </p15:guide>
      </p15:sldGuideLst>
    </p:ext>
    <p:ext uri="GoogleSlidesCustomDataVersion2">
      <go:slidesCustomData xmlns:go="http://customooxmlschemas.google.com/" r:id="rId53" roundtripDataSignature="AMtx7mg9lFi9C6gfmBJS0fjE2RQECDDU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7680"/>
        <p:guide pos="8277" orient="horz"/>
        <p:guide pos="880"/>
        <p:guide pos="14534"/>
        <p:guide pos="510" orient="horz"/>
        <p:guide pos="1474" orient="horz"/>
        <p:guide pos="1690" orient="horz"/>
        <p:guide pos="3552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regular.fntdata"/><Relationship Id="rId42" Type="http://schemas.openxmlformats.org/officeDocument/2006/relationships/font" Target="fonts/MontserratMedium-italic.fntdata"/><Relationship Id="rId41" Type="http://schemas.openxmlformats.org/officeDocument/2006/relationships/font" Target="fonts/MontserratMedium-bold.fntdata"/><Relationship Id="rId44" Type="http://schemas.openxmlformats.org/officeDocument/2006/relationships/font" Target="fonts/DelaGothicOne-regular.fntdata"/><Relationship Id="rId43" Type="http://schemas.openxmlformats.org/officeDocument/2006/relationships/font" Target="fonts/MontserratMedium-boldItalic.fntdata"/><Relationship Id="rId46" Type="http://schemas.openxmlformats.org/officeDocument/2006/relationships/font" Target="fonts/HelveticaNeue-bold.fntdata"/><Relationship Id="rId45" Type="http://schemas.openxmlformats.org/officeDocument/2006/relationships/font" Target="fonts/HelveticaNeue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HelveticaNeue-boldItalic.fntdata"/><Relationship Id="rId47" Type="http://schemas.openxmlformats.org/officeDocument/2006/relationships/font" Target="fonts/HelveticaNeue-italic.fntdata"/><Relationship Id="rId49" Type="http://schemas.openxmlformats.org/officeDocument/2006/relationships/font" Target="fonts/MontserratExtraBold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SemiBold-boldItalic.fntdata"/><Relationship Id="rId30" Type="http://schemas.openxmlformats.org/officeDocument/2006/relationships/font" Target="fonts/MontserratSemiBold-italic.fntdata"/><Relationship Id="rId33" Type="http://schemas.openxmlformats.org/officeDocument/2006/relationships/font" Target="fonts/OswaldMedium-bold.fntdata"/><Relationship Id="rId32" Type="http://schemas.openxmlformats.org/officeDocument/2006/relationships/font" Target="fonts/OswaldMedium-regular.fntdata"/><Relationship Id="rId35" Type="http://schemas.openxmlformats.org/officeDocument/2006/relationships/font" Target="fonts/Montserrat-bold.fntdata"/><Relationship Id="rId34" Type="http://schemas.openxmlformats.org/officeDocument/2006/relationships/font" Target="fonts/Montserrat-regular.fntdata"/><Relationship Id="rId37" Type="http://schemas.openxmlformats.org/officeDocument/2006/relationships/font" Target="fonts/Montserrat-boldItalic.fntdata"/><Relationship Id="rId36" Type="http://schemas.openxmlformats.org/officeDocument/2006/relationships/font" Target="fonts/Montserrat-italic.fntdata"/><Relationship Id="rId39" Type="http://schemas.openxmlformats.org/officeDocument/2006/relationships/font" Target="fonts/MontserratBlack-boldItalic.fntdata"/><Relationship Id="rId38" Type="http://schemas.openxmlformats.org/officeDocument/2006/relationships/font" Target="fonts/MontserratBlack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MontserratSemiBold-regular.fntdata"/><Relationship Id="rId27" Type="http://schemas.openxmlformats.org/officeDocument/2006/relationships/slide" Target="slides/slide21.xml"/><Relationship Id="rId29" Type="http://schemas.openxmlformats.org/officeDocument/2006/relationships/font" Target="fonts/MontserratSemiBold-bold.fntdata"/><Relationship Id="rId51" Type="http://schemas.openxmlformats.org/officeDocument/2006/relationships/font" Target="fonts/Oswald-regular.fntdata"/><Relationship Id="rId50" Type="http://schemas.openxmlformats.org/officeDocument/2006/relationships/font" Target="fonts/MontserratExtraBold-boldItalic.fntdata"/><Relationship Id="rId53" Type="http://customschemas.google.com/relationships/presentationmetadata" Target="metadata"/><Relationship Id="rId52" Type="http://schemas.openxmlformats.org/officeDocument/2006/relationships/font" Target="fonts/Oswald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9" name="Google Shape;309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4" name="Google Shape;364;p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3" name="Google Shape;393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4" name="Google Shape;424;p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7" name="Google Shape;437;p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1" name="Google Shape;481;p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2" name="Google Shape;502;p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4" name="Google Shape;174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9" name="Google Shape;539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efdfac284b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Оформить слайд</a:t>
            </a:r>
            <a:endParaRPr/>
          </a:p>
        </p:txBody>
      </p:sp>
      <p:sp>
        <p:nvSpPr>
          <p:cNvPr id="565" name="Google Shape;565;g1efdfac284b_1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5" name="Google Shape;185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5" name="Google Shape;195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3" name="Google Shape;213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0" name="Google Shape;220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Лаврову надо сделать ту фотку, которая в буклете УСК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0" name="Google Shape;300;p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9"/>
          <p:cNvSpPr txBox="1"/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89"/>
          <p:cNvSpPr txBox="1"/>
          <p:nvPr>
            <p:ph idx="1" type="subTitle"/>
          </p:nvPr>
        </p:nvSpPr>
        <p:spPr>
          <a:xfrm>
            <a:off x="3048000" y="7204076"/>
            <a:ext cx="18288000" cy="3311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9pPr>
          </a:lstStyle>
          <a:p/>
        </p:txBody>
      </p:sp>
      <p:sp>
        <p:nvSpPr>
          <p:cNvPr id="14" name="Google Shape;14;p89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89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89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2"/>
          <p:cNvSpPr txBox="1"/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12"/>
          <p:cNvSpPr txBox="1"/>
          <p:nvPr>
            <p:ph idx="1" type="body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6400"/>
            </a:lvl1pPr>
            <a:lvl2pPr indent="-4064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5600"/>
            </a:lvl2pPr>
            <a:lvl3pPr indent="-3810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4800"/>
            </a:lvl3pPr>
            <a:lvl4pPr indent="-355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4000"/>
            </a:lvl4pPr>
            <a:lvl5pPr indent="-355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4000"/>
            </a:lvl5pPr>
            <a:lvl6pPr indent="-355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4000"/>
            </a:lvl6pPr>
            <a:lvl7pPr indent="-355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4000"/>
            </a:lvl7pPr>
            <a:lvl8pPr indent="-355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4000"/>
            </a:lvl8pPr>
            <a:lvl9pPr indent="-355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4000"/>
            </a:lvl9pPr>
          </a:lstStyle>
          <a:p/>
        </p:txBody>
      </p:sp>
      <p:sp>
        <p:nvSpPr>
          <p:cNvPr id="67" name="Google Shape;67;p112"/>
          <p:cNvSpPr txBox="1"/>
          <p:nvPr>
            <p:ph idx="2" type="body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9pPr>
          </a:lstStyle>
          <a:p/>
        </p:txBody>
      </p:sp>
      <p:sp>
        <p:nvSpPr>
          <p:cNvPr id="68" name="Google Shape;68;p112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12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2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3"/>
          <p:cNvSpPr txBox="1"/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3"/>
          <p:cNvSpPr/>
          <p:nvPr>
            <p:ph idx="2" type="pic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13"/>
          <p:cNvSpPr txBox="1"/>
          <p:nvPr>
            <p:ph idx="1" type="body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/>
            </a:lvl9pPr>
          </a:lstStyle>
          <a:p/>
        </p:txBody>
      </p:sp>
      <p:sp>
        <p:nvSpPr>
          <p:cNvPr id="75" name="Google Shape;75;p113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3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3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4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4"/>
          <p:cNvSpPr txBox="1"/>
          <p:nvPr>
            <p:ph idx="1" type="body"/>
          </p:nvPr>
        </p:nvSpPr>
        <p:spPr>
          <a:xfrm rot="5400000">
            <a:off x="7840662" y="-2513012"/>
            <a:ext cx="8702676" cy="210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14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14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4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5"/>
          <p:cNvSpPr txBox="1"/>
          <p:nvPr>
            <p:ph type="title"/>
          </p:nvPr>
        </p:nvSpPr>
        <p:spPr>
          <a:xfrm rot="5400000">
            <a:off x="14266862" y="3913188"/>
            <a:ext cx="11623676" cy="52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15"/>
          <p:cNvSpPr txBox="1"/>
          <p:nvPr>
            <p:ph idx="1" type="body"/>
          </p:nvPr>
        </p:nvSpPr>
        <p:spPr>
          <a:xfrm rot="5400000">
            <a:off x="3598862" y="-1192212"/>
            <a:ext cx="11623676" cy="15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15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15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15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0" type="tx">
  <p:cSld name="TITLE_AND_BODY">
    <p:bg>
      <p:bgPr>
        <a:gradFill>
          <a:gsLst>
            <a:gs pos="0">
              <a:srgbClr val="7C57E2"/>
            </a:gs>
            <a:gs pos="100000">
              <a:srgbClr val="4B1873"/>
            </a:gs>
          </a:gsLst>
          <a:lin ang="20820638" scaled="0"/>
        </a:gra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3"/>
          <p:cNvSpPr txBox="1"/>
          <p:nvPr>
            <p:ph idx="1" type="body"/>
          </p:nvPr>
        </p:nvSpPr>
        <p:spPr>
          <a:xfrm>
            <a:off x="1201340" y="11859862"/>
            <a:ext cx="21971005" cy="636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509778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2pPr>
            <a:lvl3pPr indent="-509778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3pPr>
            <a:lvl4pPr indent="-509778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4pPr>
            <a:lvl5pPr indent="-509778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96" name="Google Shape;96;p83"/>
          <p:cNvSpPr txBox="1"/>
          <p:nvPr>
            <p:ph type="title"/>
          </p:nvPr>
        </p:nvSpPr>
        <p:spPr>
          <a:xfrm>
            <a:off x="1206496" y="2574991"/>
            <a:ext cx="21971005" cy="464820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7" name="Google Shape;97;p83"/>
          <p:cNvSpPr txBox="1"/>
          <p:nvPr>
            <p:ph idx="2" type="body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98" name="Google Shape;98;p83"/>
          <p:cNvSpPr txBox="1"/>
          <p:nvPr>
            <p:ph idx="12" type="sldNum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">
  <p:cSld name="Заголовок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4"/>
          <p:cNvSpPr txBox="1"/>
          <p:nvPr>
            <p:ph idx="1" type="body"/>
          </p:nvPr>
        </p:nvSpPr>
        <p:spPr>
          <a:xfrm>
            <a:off x="1201340" y="11859862"/>
            <a:ext cx="21971005" cy="636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509778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2pPr>
            <a:lvl3pPr indent="-509778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3pPr>
            <a:lvl4pPr indent="-509778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4pPr>
            <a:lvl5pPr indent="-509778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01" name="Google Shape;101;p84"/>
          <p:cNvSpPr txBox="1"/>
          <p:nvPr>
            <p:ph type="title"/>
          </p:nvPr>
        </p:nvSpPr>
        <p:spPr>
          <a:xfrm>
            <a:off x="1206496" y="2574991"/>
            <a:ext cx="21971005" cy="464820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2" name="Google Shape;102;p84"/>
          <p:cNvSpPr txBox="1"/>
          <p:nvPr>
            <p:ph idx="2" type="body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03" name="Google Shape;103;p84"/>
          <p:cNvSpPr txBox="1"/>
          <p:nvPr>
            <p:ph idx="12" type="sldNum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Пользовательский макет">
  <p:cSld name="10_Пользовательский макет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7"/>
          <p:cNvSpPr txBox="1"/>
          <p:nvPr>
            <p:ph idx="12" type="sldNum"/>
          </p:nvPr>
        </p:nvSpPr>
        <p:spPr>
          <a:xfrm>
            <a:off x="22886727" y="13060986"/>
            <a:ext cx="453054" cy="43162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F"/>
              </a:buClr>
              <a:buSzPts val="20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F"/>
              </a:buClr>
              <a:buSzPts val="20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F"/>
              </a:buClr>
              <a:buSzPts val="20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F"/>
              </a:buClr>
              <a:buSzPts val="20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F"/>
              </a:buClr>
              <a:buSzPts val="20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F"/>
              </a:buClr>
              <a:buSzPts val="20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F"/>
              </a:buClr>
              <a:buSzPts val="20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F"/>
              </a:buClr>
              <a:buSzPts val="20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F"/>
              </a:buClr>
              <a:buSzPts val="20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Пользовательский макет">
  <p:cSld name="11_Пользовательский макет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1"/>
          <p:cNvSpPr txBox="1"/>
          <p:nvPr>
            <p:ph idx="12" type="sldNum"/>
          </p:nvPr>
        </p:nvSpPr>
        <p:spPr>
          <a:xfrm>
            <a:off x="22886727" y="13060986"/>
            <a:ext cx="453054" cy="43162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2000" u="none" cap="none" strike="noStrike">
                <a:solidFill>
                  <a:srgbClr val="FEFE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 фото">
  <p:cSld name="Заголовок и фото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3"/>
          <p:cNvSpPr/>
          <p:nvPr>
            <p:ph idx="2" type="pic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93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1" name="Google Shape;111;p93"/>
          <p:cNvSpPr txBox="1"/>
          <p:nvPr>
            <p:ph idx="1" type="body"/>
          </p:nvPr>
        </p:nvSpPr>
        <p:spPr>
          <a:xfrm>
            <a:off x="1207690" y="1106137"/>
            <a:ext cx="21968621" cy="636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509778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2pPr>
            <a:lvl3pPr indent="-509778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3pPr>
            <a:lvl4pPr indent="-509778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4pPr>
            <a:lvl5pPr indent="-509778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2" name="Google Shape;112;p93"/>
          <p:cNvSpPr txBox="1"/>
          <p:nvPr>
            <p:ph idx="3" type="body"/>
          </p:nvPr>
        </p:nvSpPr>
        <p:spPr>
          <a:xfrm>
            <a:off x="1206500" y="11609909"/>
            <a:ext cx="21971000" cy="111695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3" name="Google Shape;113;p93"/>
          <p:cNvSpPr txBox="1"/>
          <p:nvPr>
            <p:ph idx="12" type="sldNum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 фото (вариант)">
  <p:cSld name="Заголовок и фото (вариант)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4"/>
          <p:cNvSpPr/>
          <p:nvPr>
            <p:ph idx="2" type="pic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94"/>
          <p:cNvSpPr txBox="1"/>
          <p:nvPr>
            <p:ph type="title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7" name="Google Shape;117;p94"/>
          <p:cNvSpPr txBox="1"/>
          <p:nvPr>
            <p:ph idx="1" type="body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8" name="Google Shape;118;p94"/>
          <p:cNvSpPr txBox="1"/>
          <p:nvPr>
            <p:ph idx="12" type="sldNum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">
  <p:cSld name="Заголовок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0"/>
          <p:cNvSpPr txBox="1"/>
          <p:nvPr>
            <p:ph idx="1" type="body"/>
          </p:nvPr>
        </p:nvSpPr>
        <p:spPr>
          <a:xfrm>
            <a:off x="1201341" y="11859863"/>
            <a:ext cx="21971006" cy="636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509778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2pPr>
            <a:lvl3pPr indent="-509778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3pPr>
            <a:lvl4pPr indent="-509778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4pPr>
            <a:lvl5pPr indent="-509778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9" name="Google Shape;19;p90"/>
          <p:cNvSpPr txBox="1"/>
          <p:nvPr>
            <p:ph type="title"/>
          </p:nvPr>
        </p:nvSpPr>
        <p:spPr>
          <a:xfrm>
            <a:off x="1206497" y="2574992"/>
            <a:ext cx="21971006" cy="464820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90"/>
          <p:cNvSpPr txBox="1"/>
          <p:nvPr>
            <p:ph idx="2" type="body"/>
          </p:nvPr>
        </p:nvSpPr>
        <p:spPr>
          <a:xfrm>
            <a:off x="1201343" y="7223190"/>
            <a:ext cx="21971002" cy="190500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1" name="Google Shape;21;p90"/>
          <p:cNvSpPr txBox="1"/>
          <p:nvPr>
            <p:ph idx="12" type="sldNum"/>
          </p:nvPr>
        </p:nvSpPr>
        <p:spPr>
          <a:xfrm>
            <a:off x="12001500" y="13076010"/>
            <a:ext cx="368504" cy="37959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ункты">
  <p:cSld name="Заголовок и пункты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5"/>
          <p:cNvSpPr txBox="1"/>
          <p:nvPr>
            <p:ph type="title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1" name="Google Shape;121;p95"/>
          <p:cNvSpPr txBox="1"/>
          <p:nvPr>
            <p:ph idx="1" type="body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658177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2pPr>
            <a:lvl3pPr indent="-658177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3pPr>
            <a:lvl4pPr indent="-658177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4pPr>
            <a:lvl5pPr indent="-658177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22" name="Google Shape;122;p95"/>
          <p:cNvSpPr txBox="1"/>
          <p:nvPr>
            <p:ph idx="2" type="body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23" name="Google Shape;123;p95"/>
          <p:cNvSpPr txBox="1"/>
          <p:nvPr>
            <p:ph idx="12" type="sldNum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нкты">
  <p:cSld name="Пункты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6"/>
          <p:cNvSpPr txBox="1"/>
          <p:nvPr>
            <p:ph idx="1" type="body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26" name="Google Shape;126;p96"/>
          <p:cNvSpPr txBox="1"/>
          <p:nvPr>
            <p:ph idx="12" type="sldNum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пункты и фото">
  <p:cSld name="Заголовок, пункты и фото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7"/>
          <p:cNvSpPr txBox="1"/>
          <p:nvPr>
            <p:ph idx="1" type="body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658177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2pPr>
            <a:lvl3pPr indent="-658177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3pPr>
            <a:lvl4pPr indent="-658177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4pPr>
            <a:lvl5pPr indent="-658177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29" name="Google Shape;129;p97"/>
          <p:cNvSpPr txBox="1"/>
          <p:nvPr>
            <p:ph idx="2" type="body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0" name="Google Shape;130;p97"/>
          <p:cNvSpPr/>
          <p:nvPr>
            <p:ph idx="3" type="pic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97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2" name="Google Shape;132;p97"/>
          <p:cNvSpPr txBox="1"/>
          <p:nvPr>
            <p:ph idx="12" type="sldNum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аздел">
  <p:cSld name="Раздел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8"/>
          <p:cNvSpPr txBox="1"/>
          <p:nvPr>
            <p:ph type="title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5" name="Google Shape;135;p98"/>
          <p:cNvSpPr txBox="1"/>
          <p:nvPr>
            <p:ph idx="12" type="sldNum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9"/>
          <p:cNvSpPr txBox="1"/>
          <p:nvPr>
            <p:ph type="title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8" name="Google Shape;138;p99"/>
          <p:cNvSpPr txBox="1"/>
          <p:nvPr>
            <p:ph idx="1" type="body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658177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2pPr>
            <a:lvl3pPr indent="-658177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3pPr>
            <a:lvl4pPr indent="-658177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4pPr>
            <a:lvl5pPr indent="-658177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9" name="Google Shape;139;p99"/>
          <p:cNvSpPr txBox="1"/>
          <p:nvPr>
            <p:ph idx="12" type="sldNum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вестка дня">
  <p:cSld name="Повестка дня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0"/>
          <p:cNvSpPr txBox="1"/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2" name="Google Shape;142;p100"/>
          <p:cNvSpPr txBox="1"/>
          <p:nvPr>
            <p:ph idx="1" type="body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658177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2pPr>
            <a:lvl3pPr indent="-658177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3pPr>
            <a:lvl4pPr indent="-658177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4pPr>
            <a:lvl5pPr indent="-658177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43" name="Google Shape;143;p100"/>
          <p:cNvSpPr txBox="1"/>
          <p:nvPr>
            <p:ph idx="2" type="body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44" name="Google Shape;144;p100"/>
          <p:cNvSpPr txBox="1"/>
          <p:nvPr>
            <p:ph idx="12" type="sldNum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Информационное сообщение">
  <p:cSld name="Информационное сообщение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1"/>
          <p:cNvSpPr txBox="1"/>
          <p:nvPr>
            <p:ph idx="1" type="body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47" name="Google Shape;147;p101"/>
          <p:cNvSpPr txBox="1"/>
          <p:nvPr>
            <p:ph idx="12" type="sldNum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ажный факт">
  <p:cSld name="Важный факт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2"/>
          <p:cNvSpPr txBox="1"/>
          <p:nvPr>
            <p:ph idx="1" type="body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50" name="Google Shape;150;p102"/>
          <p:cNvSpPr txBox="1"/>
          <p:nvPr>
            <p:ph idx="2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51" name="Google Shape;151;p102"/>
          <p:cNvSpPr txBox="1"/>
          <p:nvPr>
            <p:ph idx="12" type="sldNum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тата">
  <p:cSld name="Цитата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3"/>
          <p:cNvSpPr txBox="1"/>
          <p:nvPr>
            <p:ph idx="1" type="body"/>
          </p:nvPr>
        </p:nvSpPr>
        <p:spPr>
          <a:xfrm>
            <a:off x="2430023" y="10675453"/>
            <a:ext cx="20200055" cy="636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509778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2pPr>
            <a:lvl3pPr indent="-509778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3pPr>
            <a:lvl4pPr indent="-509778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4pPr>
            <a:lvl5pPr indent="-509778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sz="36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54" name="Google Shape;154;p103"/>
          <p:cNvSpPr txBox="1"/>
          <p:nvPr>
            <p:ph idx="2" type="body"/>
          </p:nvPr>
        </p:nvSpPr>
        <p:spPr>
          <a:xfrm>
            <a:off x="1753923" y="4939860"/>
            <a:ext cx="20876154" cy="383628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55" name="Google Shape;155;p103"/>
          <p:cNvSpPr txBox="1"/>
          <p:nvPr>
            <p:ph idx="12" type="sldNum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ото (3 шт.)">
  <p:cSld name="Фото (3 шт.)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4"/>
          <p:cNvSpPr/>
          <p:nvPr>
            <p:ph idx="2" type="pic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104"/>
          <p:cNvSpPr/>
          <p:nvPr>
            <p:ph idx="3" type="pic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104"/>
          <p:cNvSpPr/>
          <p:nvPr>
            <p:ph idx="4" type="pic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104"/>
          <p:cNvSpPr txBox="1"/>
          <p:nvPr>
            <p:ph idx="12" type="sldNum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2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92"/>
          <p:cNvSpPr txBox="1"/>
          <p:nvPr>
            <p:ph idx="1" type="body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92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92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2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Фото">
  <p:cSld name="Фото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5"/>
          <p:cNvSpPr/>
          <p:nvPr>
            <p:ph idx="2" type="pic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105"/>
          <p:cNvSpPr txBox="1"/>
          <p:nvPr>
            <p:ph idx="12" type="sldNum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06"/>
          <p:cNvSpPr txBox="1"/>
          <p:nvPr>
            <p:ph idx="1" type="body"/>
          </p:nvPr>
        </p:nvSpPr>
        <p:spPr>
          <a:xfrm>
            <a:off x="1201341" y="11859863"/>
            <a:ext cx="21971006" cy="636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3600"/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 b="1" sz="3600"/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b="1" sz="3600"/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 b="1" sz="3600"/>
            </a:lvl4pPr>
            <a:lvl5pPr indent="-3429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 b="1" sz="36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106"/>
          <p:cNvSpPr txBox="1"/>
          <p:nvPr>
            <p:ph type="title"/>
          </p:nvPr>
        </p:nvSpPr>
        <p:spPr>
          <a:xfrm>
            <a:off x="1206497" y="2574992"/>
            <a:ext cx="21971006" cy="46482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1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6"/>
          <p:cNvSpPr txBox="1"/>
          <p:nvPr>
            <p:ph idx="2" type="body"/>
          </p:nvPr>
        </p:nvSpPr>
        <p:spPr>
          <a:xfrm>
            <a:off x="1201343" y="7223190"/>
            <a:ext cx="21971002" cy="1905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0"/>
              <a:buNone/>
              <a:defRPr b="1" sz="5500"/>
            </a:lvl1pPr>
            <a:lvl2pPr indent="-3810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06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7"/>
          <p:cNvSpPr txBox="1"/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07"/>
          <p:cNvSpPr txBox="1"/>
          <p:nvPr>
            <p:ph idx="1" type="body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4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4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3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3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107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07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7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8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08"/>
          <p:cNvSpPr txBox="1"/>
          <p:nvPr>
            <p:ph idx="1" type="body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08"/>
          <p:cNvSpPr txBox="1"/>
          <p:nvPr>
            <p:ph idx="2" type="body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108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08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08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9"/>
          <p:cNvSpPr txBox="1"/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09"/>
          <p:cNvSpPr txBox="1"/>
          <p:nvPr>
            <p:ph idx="1" type="body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48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36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32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32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32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32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32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3200"/>
            </a:lvl9pPr>
          </a:lstStyle>
          <a:p/>
        </p:txBody>
      </p:sp>
      <p:sp>
        <p:nvSpPr>
          <p:cNvPr id="49" name="Google Shape;49;p109"/>
          <p:cNvSpPr txBox="1"/>
          <p:nvPr>
            <p:ph idx="2" type="body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09"/>
          <p:cNvSpPr txBox="1"/>
          <p:nvPr>
            <p:ph idx="3" type="body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48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40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36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32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3200"/>
            </a:lvl5pPr>
            <a:lvl6pPr indent="-2286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3200"/>
            </a:lvl6pPr>
            <a:lvl7pPr indent="-2286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3200"/>
            </a:lvl7pPr>
            <a:lvl8pPr indent="-2286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3200"/>
            </a:lvl8pPr>
            <a:lvl9pPr indent="-2286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3200"/>
            </a:lvl9pPr>
          </a:lstStyle>
          <a:p/>
        </p:txBody>
      </p:sp>
      <p:sp>
        <p:nvSpPr>
          <p:cNvPr id="51" name="Google Shape;51;p109"/>
          <p:cNvSpPr txBox="1"/>
          <p:nvPr>
            <p:ph idx="4" type="body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109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9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09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0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0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10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0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1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11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1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8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8"/>
          <p:cNvSpPr txBox="1"/>
          <p:nvPr>
            <p:ph idx="1" type="body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88"/>
          <p:cNvSpPr txBox="1"/>
          <p:nvPr>
            <p:ph idx="10" type="dt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88"/>
          <p:cNvSpPr txBox="1"/>
          <p:nvPr>
            <p:ph idx="11" type="ftr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88"/>
          <p:cNvSpPr txBox="1"/>
          <p:nvPr>
            <p:ph idx="12" type="sldNum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2"/>
          <p:cNvSpPr txBox="1"/>
          <p:nvPr>
            <p:ph idx="1" type="body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2" name="Google Shape;92;p82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3" name="Google Shape;93;p82"/>
          <p:cNvSpPr txBox="1"/>
          <p:nvPr>
            <p:ph idx="12" type="sldNum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19.png"/><Relationship Id="rId6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30.jpg"/><Relationship Id="rId6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18.jp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27.png"/><Relationship Id="rId5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Relationship Id="rId4" Type="http://schemas.openxmlformats.org/officeDocument/2006/relationships/image" Target="../media/image29.png"/><Relationship Id="rId5" Type="http://schemas.openxmlformats.org/officeDocument/2006/relationships/image" Target="../media/image24.png"/><Relationship Id="rId6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jp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10.jpg"/><Relationship Id="rId9" Type="http://schemas.openxmlformats.org/officeDocument/2006/relationships/image" Target="../media/image13.jpg"/><Relationship Id="rId5" Type="http://schemas.openxmlformats.org/officeDocument/2006/relationships/image" Target="../media/image8.jpg"/><Relationship Id="rId6" Type="http://schemas.openxmlformats.org/officeDocument/2006/relationships/image" Target="../media/image3.jpg"/><Relationship Id="rId7" Type="http://schemas.openxmlformats.org/officeDocument/2006/relationships/image" Target="../media/image5.jpg"/><Relationship Id="rId8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jpg"/><Relationship Id="rId10" Type="http://schemas.openxmlformats.org/officeDocument/2006/relationships/image" Target="../media/image35.png"/><Relationship Id="rId13" Type="http://schemas.openxmlformats.org/officeDocument/2006/relationships/image" Target="../media/image32.png"/><Relationship Id="rId1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5.jpg"/><Relationship Id="rId15" Type="http://schemas.openxmlformats.org/officeDocument/2006/relationships/image" Target="../media/image9.png"/><Relationship Id="rId14" Type="http://schemas.openxmlformats.org/officeDocument/2006/relationships/image" Target="../media/image6.png"/><Relationship Id="rId5" Type="http://schemas.openxmlformats.org/officeDocument/2006/relationships/image" Target="../media/image28.jpg"/><Relationship Id="rId6" Type="http://schemas.openxmlformats.org/officeDocument/2006/relationships/image" Target="../media/image16.png"/><Relationship Id="rId7" Type="http://schemas.openxmlformats.org/officeDocument/2006/relationships/image" Target="../media/image23.png"/><Relationship Id="rId8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31.png"/><Relationship Id="rId6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03179" y="11058355"/>
            <a:ext cx="5843225" cy="164911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56"/>
          <p:cNvSpPr txBox="1"/>
          <p:nvPr>
            <p:ph type="ctrTitle"/>
          </p:nvPr>
        </p:nvSpPr>
        <p:spPr>
          <a:xfrm>
            <a:off x="927650" y="1968300"/>
            <a:ext cx="18192000" cy="102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0" spcFirstLastPara="1" rIns="18285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D6F7"/>
              </a:buClr>
              <a:buSzPts val="2800"/>
              <a:buNone/>
            </a:pPr>
            <a:r>
              <a:rPr lang="ru-RU" sz="5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Магистерская онлайн-программа</a:t>
            </a:r>
            <a:endParaRPr sz="5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56"/>
          <p:cNvSpPr txBox="1"/>
          <p:nvPr/>
        </p:nvSpPr>
        <p:spPr>
          <a:xfrm>
            <a:off x="927650" y="2994300"/>
            <a:ext cx="20170200" cy="6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0"/>
              <a:buFont typeface="Arial"/>
              <a:buNone/>
            </a:pPr>
            <a:r>
              <a:rPr b="0" i="0" lang="ru-RU" sz="13200" u="none" cap="none" strike="noStrik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УПРАВЛЕНИЕ СТРАТЕГИЧЕСКИМИ КОММУНИКАЦИЯМИ</a:t>
            </a:r>
            <a:endParaRPr b="0" i="0" sz="13200" u="none" cap="none" strike="noStrike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71" name="Google Shape;171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7650" y="11430025"/>
            <a:ext cx="6041999" cy="12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66"/>
          <p:cNvGrpSpPr/>
          <p:nvPr/>
        </p:nvGrpSpPr>
        <p:grpSpPr>
          <a:xfrm>
            <a:off x="993350" y="883100"/>
            <a:ext cx="22396800" cy="14023200"/>
            <a:chOff x="496675" y="441550"/>
            <a:chExt cx="11198400" cy="7011600"/>
          </a:xfrm>
        </p:grpSpPr>
        <p:sp>
          <p:nvSpPr>
            <p:cNvPr id="312" name="Google Shape;312;p66"/>
            <p:cNvSpPr/>
            <p:nvPr/>
          </p:nvSpPr>
          <p:spPr>
            <a:xfrm>
              <a:off x="496675" y="441550"/>
              <a:ext cx="1809600" cy="1630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66"/>
            <p:cNvSpPr/>
            <p:nvPr/>
          </p:nvSpPr>
          <p:spPr>
            <a:xfrm>
              <a:off x="3750475" y="441550"/>
              <a:ext cx="1809600" cy="1630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66"/>
            <p:cNvSpPr/>
            <p:nvPr/>
          </p:nvSpPr>
          <p:spPr>
            <a:xfrm>
              <a:off x="714200" y="441550"/>
              <a:ext cx="4393500" cy="2058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66"/>
            <p:cNvSpPr/>
            <p:nvPr/>
          </p:nvSpPr>
          <p:spPr>
            <a:xfrm>
              <a:off x="496675" y="1374250"/>
              <a:ext cx="11198400" cy="6078900"/>
            </a:xfrm>
            <a:prstGeom prst="roundRect">
              <a:avLst>
                <a:gd fmla="val 7011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66"/>
          <p:cNvGrpSpPr/>
          <p:nvPr/>
        </p:nvGrpSpPr>
        <p:grpSpPr>
          <a:xfrm>
            <a:off x="8759077" y="4633496"/>
            <a:ext cx="6865850" cy="5235100"/>
            <a:chOff x="714175" y="2735848"/>
            <a:chExt cx="3432925" cy="2617550"/>
          </a:xfrm>
        </p:grpSpPr>
        <p:sp>
          <p:nvSpPr>
            <p:cNvPr id="317" name="Google Shape;317;p66"/>
            <p:cNvSpPr/>
            <p:nvPr/>
          </p:nvSpPr>
          <p:spPr>
            <a:xfrm>
              <a:off x="714200" y="2735848"/>
              <a:ext cx="3432900" cy="16317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66"/>
            <p:cNvSpPr/>
            <p:nvPr/>
          </p:nvSpPr>
          <p:spPr>
            <a:xfrm>
              <a:off x="714175" y="3721698"/>
              <a:ext cx="3432900" cy="16317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" name="Google Shape;319;p66"/>
          <p:cNvGrpSpPr/>
          <p:nvPr/>
        </p:nvGrpSpPr>
        <p:grpSpPr>
          <a:xfrm>
            <a:off x="16089851" y="5538396"/>
            <a:ext cx="6865850" cy="5235100"/>
            <a:chOff x="714175" y="2735848"/>
            <a:chExt cx="3432925" cy="2617550"/>
          </a:xfrm>
        </p:grpSpPr>
        <p:sp>
          <p:nvSpPr>
            <p:cNvPr id="320" name="Google Shape;320;p66"/>
            <p:cNvSpPr/>
            <p:nvPr/>
          </p:nvSpPr>
          <p:spPr>
            <a:xfrm>
              <a:off x="714200" y="2735848"/>
              <a:ext cx="3432900" cy="16317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66"/>
            <p:cNvSpPr/>
            <p:nvPr/>
          </p:nvSpPr>
          <p:spPr>
            <a:xfrm>
              <a:off x="714175" y="3721698"/>
              <a:ext cx="3432900" cy="16317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" name="Google Shape;322;p66"/>
          <p:cNvGrpSpPr/>
          <p:nvPr/>
        </p:nvGrpSpPr>
        <p:grpSpPr>
          <a:xfrm>
            <a:off x="8759077" y="3780996"/>
            <a:ext cx="6865850" cy="5235100"/>
            <a:chOff x="714175" y="2735848"/>
            <a:chExt cx="3432925" cy="2617550"/>
          </a:xfrm>
        </p:grpSpPr>
        <p:sp>
          <p:nvSpPr>
            <p:cNvPr id="323" name="Google Shape;323;p66"/>
            <p:cNvSpPr/>
            <p:nvPr/>
          </p:nvSpPr>
          <p:spPr>
            <a:xfrm>
              <a:off x="714200" y="2735848"/>
              <a:ext cx="3432900" cy="16317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66"/>
            <p:cNvSpPr/>
            <p:nvPr/>
          </p:nvSpPr>
          <p:spPr>
            <a:xfrm>
              <a:off x="714175" y="3721698"/>
              <a:ext cx="3432900" cy="16317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5" name="Google Shape;325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00634" y="614753"/>
            <a:ext cx="4079712" cy="115140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66"/>
          <p:cNvSpPr txBox="1"/>
          <p:nvPr>
            <p:ph idx="1" type="subTitle"/>
          </p:nvPr>
        </p:nvSpPr>
        <p:spPr>
          <a:xfrm>
            <a:off x="2071350" y="1290450"/>
            <a:ext cx="81726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b="1" lang="ru-RU" sz="6000">
                <a:solidFill>
                  <a:srgbClr val="807BFF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Преимущество №2</a:t>
            </a:r>
            <a:endParaRPr b="1" sz="6000">
              <a:solidFill>
                <a:srgbClr val="807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7" name="Google Shape;327;p66"/>
          <p:cNvSpPr/>
          <p:nvPr/>
        </p:nvSpPr>
        <p:spPr>
          <a:xfrm rot="10800000">
            <a:off x="995150" y="12835200"/>
            <a:ext cx="22393200" cy="880800"/>
          </a:xfrm>
          <a:prstGeom prst="rect">
            <a:avLst/>
          </a:prstGeom>
          <a:gradFill>
            <a:gsLst>
              <a:gs pos="0">
                <a:srgbClr val="8B5AFF">
                  <a:alpha val="80000"/>
                </a:srgbClr>
              </a:gs>
              <a:gs pos="34000">
                <a:srgbClr val="9879FF">
                  <a:alpha val="80000"/>
                </a:srgbClr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66"/>
          <p:cNvSpPr txBox="1"/>
          <p:nvPr/>
        </p:nvSpPr>
        <p:spPr>
          <a:xfrm>
            <a:off x="9191926" y="4195400"/>
            <a:ext cx="6000000" cy="4801254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ВКР – это полноценная коммуникационная стратегия, которая может стать</a:t>
            </a:r>
            <a:r>
              <a:rPr b="1" i="0" lang="ru-RU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кейсом для портфолио, быть реализована</a:t>
            </a:r>
            <a:br>
              <a:rPr b="1" i="0" lang="ru-RU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 интересах работодателя </a:t>
            </a:r>
            <a:endParaRPr b="1" i="0" sz="2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29" name="Google Shape;329;p66"/>
          <p:cNvGrpSpPr/>
          <p:nvPr/>
        </p:nvGrpSpPr>
        <p:grpSpPr>
          <a:xfrm>
            <a:off x="1428351" y="3780996"/>
            <a:ext cx="6865850" cy="5235100"/>
            <a:chOff x="714175" y="2735848"/>
            <a:chExt cx="3432925" cy="2617550"/>
          </a:xfrm>
        </p:grpSpPr>
        <p:sp>
          <p:nvSpPr>
            <p:cNvPr id="330" name="Google Shape;330;p66"/>
            <p:cNvSpPr/>
            <p:nvPr/>
          </p:nvSpPr>
          <p:spPr>
            <a:xfrm>
              <a:off x="714200" y="2735848"/>
              <a:ext cx="3432900" cy="16317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66"/>
            <p:cNvSpPr/>
            <p:nvPr/>
          </p:nvSpPr>
          <p:spPr>
            <a:xfrm>
              <a:off x="714175" y="3721698"/>
              <a:ext cx="3432900" cy="16317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2" name="Google Shape;332;p66"/>
          <p:cNvSpPr txBox="1"/>
          <p:nvPr/>
        </p:nvSpPr>
        <p:spPr>
          <a:xfrm>
            <a:off x="1861276" y="3992101"/>
            <a:ext cx="6000000" cy="3693258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 первых дней обучения каждый студент работает над </a:t>
            </a:r>
            <a:r>
              <a:rPr b="1" i="0" lang="ru-RU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реальным проектом</a:t>
            </a:r>
            <a:r>
              <a:rPr b="0" i="0" lang="ru-RU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– коммуникационной стратегией</a:t>
            </a:r>
            <a:endParaRPr b="0" i="0" sz="28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33" name="Google Shape;333;p66"/>
          <p:cNvGrpSpPr/>
          <p:nvPr/>
        </p:nvGrpSpPr>
        <p:grpSpPr>
          <a:xfrm>
            <a:off x="16089851" y="3780996"/>
            <a:ext cx="6865850" cy="5235100"/>
            <a:chOff x="714175" y="2735848"/>
            <a:chExt cx="3432925" cy="2617550"/>
          </a:xfrm>
        </p:grpSpPr>
        <p:sp>
          <p:nvSpPr>
            <p:cNvPr id="334" name="Google Shape;334;p66"/>
            <p:cNvSpPr/>
            <p:nvPr/>
          </p:nvSpPr>
          <p:spPr>
            <a:xfrm>
              <a:off x="714200" y="2735848"/>
              <a:ext cx="3432900" cy="16317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66"/>
            <p:cNvSpPr/>
            <p:nvPr/>
          </p:nvSpPr>
          <p:spPr>
            <a:xfrm>
              <a:off x="714175" y="3721698"/>
              <a:ext cx="3432900" cy="16317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66"/>
          <p:cNvSpPr txBox="1"/>
          <p:nvPr/>
        </p:nvSpPr>
        <p:spPr>
          <a:xfrm>
            <a:off x="16546626" y="3992101"/>
            <a:ext cx="6000000" cy="6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каждом этапе студентов консультируют наставники – это</a:t>
            </a:r>
            <a:r>
              <a:rPr b="1" i="0" lang="ru-RU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профи индустрии</a:t>
            </a:r>
            <a:br>
              <a:rPr b="1" i="0" lang="ru-RU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 реальным опытом создания успешных кейсов</a:t>
            </a:r>
            <a:br>
              <a:rPr b="1" i="0" lang="ru-RU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(Сергей Зверев, Ольга Пескова и тд.)</a:t>
            </a:r>
            <a:endParaRPr b="0" i="0" sz="28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28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7" name="Google Shape;337;p66"/>
          <p:cNvSpPr txBox="1"/>
          <p:nvPr/>
        </p:nvSpPr>
        <p:spPr>
          <a:xfrm>
            <a:off x="5593350" y="10613000"/>
            <a:ext cx="6694200" cy="19697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ru-RU" sz="3200" u="none" cap="none" strike="noStrike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 верите, что это возможно? </a:t>
            </a:r>
            <a:endParaRPr b="0" i="0" sz="3200" u="none" cap="none" strike="noStrike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ru-RU" sz="3200" u="none" cap="none" strike="noStrike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Прочитайте отзывы студентов, чтобы убедиться!</a:t>
            </a:r>
            <a:endParaRPr b="0" i="0" sz="3200" u="none" cap="none" strike="noStrike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8" name="Google Shape;338;p66"/>
          <p:cNvSpPr/>
          <p:nvPr/>
        </p:nvSpPr>
        <p:spPr>
          <a:xfrm>
            <a:off x="1428400" y="9348150"/>
            <a:ext cx="3569400" cy="3569400"/>
          </a:xfrm>
          <a:prstGeom prst="roundRect">
            <a:avLst>
              <a:gd fmla="val 16667" name="adj"/>
            </a:avLst>
          </a:prstGeom>
          <a:solidFill>
            <a:srgbClr val="7000FF"/>
          </a:solidFill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04350" y="9724100"/>
            <a:ext cx="2817848" cy="281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90500" y="763000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B5AFF">
                <a:alpha val="80000"/>
              </a:srgbClr>
            </a:gs>
            <a:gs pos="22000">
              <a:schemeClr val="lt1"/>
            </a:gs>
            <a:gs pos="100000">
              <a:schemeClr val="lt1"/>
            </a:gs>
          </a:gsLst>
          <a:lin ang="16200038" scaled="0"/>
        </a:gra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7"/>
          <p:cNvSpPr txBox="1"/>
          <p:nvPr>
            <p:ph idx="4294967295" type="subTitle"/>
          </p:nvPr>
        </p:nvSpPr>
        <p:spPr>
          <a:xfrm>
            <a:off x="835200" y="690500"/>
            <a:ext cx="20334000" cy="20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b="1" i="0" lang="ru-RU" sz="80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Учебные дисциплины</a:t>
            </a:r>
            <a:endParaRPr b="1" i="0" sz="80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6" name="Google Shape;346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83334" y="12061027"/>
            <a:ext cx="4079713" cy="115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67"/>
          <p:cNvSpPr txBox="1"/>
          <p:nvPr/>
        </p:nvSpPr>
        <p:spPr>
          <a:xfrm>
            <a:off x="12812225" y="3452950"/>
            <a:ext cx="10950600" cy="51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Montserrat SemiBold"/>
              <a:buChar char="●"/>
            </a:pPr>
            <a:r>
              <a:rPr lang="ru-RU" sz="36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Экосистема цифровых коммуникаций</a:t>
            </a:r>
            <a:endParaRPr sz="36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Montserrat SemiBold"/>
              <a:buChar char="●"/>
            </a:pPr>
            <a:r>
              <a:rPr b="0" i="0" lang="ru-RU" sz="36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Бренд-медиа в коммуникациях: стратегии создания и продвижения</a:t>
            </a:r>
            <a:endParaRPr b="0" i="0" sz="36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Montserrat SemiBold"/>
              <a:buChar char="●"/>
            </a:pPr>
            <a:r>
              <a:rPr b="0" i="0" lang="ru-RU" sz="36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Коммуникации в муниципальной среде</a:t>
            </a:r>
            <a:endParaRPr b="0" i="0" sz="36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Montserrat SemiBold"/>
              <a:buChar char="●"/>
            </a:pPr>
            <a:r>
              <a:rPr b="0" i="0" lang="ru-RU" sz="36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Коммуникации и развитие территорий</a:t>
            </a:r>
            <a:endParaRPr b="0" i="0" sz="36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Montserrat SemiBold"/>
              <a:buChar char="●"/>
            </a:pPr>
            <a:r>
              <a:rPr b="0" i="0" lang="ru-RU" sz="36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Нормативно-правовое регулирование</a:t>
            </a:r>
            <a:br>
              <a:rPr b="0" i="0" lang="ru-RU" sz="36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i="0" lang="ru-RU" sz="36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 обеспечение коммуникационной деятельности</a:t>
            </a:r>
            <a:endParaRPr b="0" i="0" sz="36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67"/>
          <p:cNvSpPr txBox="1"/>
          <p:nvPr/>
        </p:nvSpPr>
        <p:spPr>
          <a:xfrm>
            <a:off x="993350" y="2196901"/>
            <a:ext cx="10177200" cy="8463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ru-RU" sz="50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Обязательные дисциплины</a:t>
            </a:r>
            <a:endParaRPr b="0" i="0" sz="2800" u="none" cap="none" strike="noStrike">
              <a:solidFill>
                <a:srgbClr val="8F6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90500" y="12275200"/>
            <a:ext cx="4453499" cy="9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67"/>
          <p:cNvSpPr txBox="1"/>
          <p:nvPr/>
        </p:nvSpPr>
        <p:spPr>
          <a:xfrm>
            <a:off x="835200" y="3452950"/>
            <a:ext cx="11179500" cy="6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Montserrat SemiBold"/>
              <a:buChar char="●"/>
            </a:pPr>
            <a:r>
              <a:rPr lang="ru-RU" sz="36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Стратегии и управление</a:t>
            </a:r>
            <a:br>
              <a:rPr lang="ru-RU" sz="36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6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коммуникациях</a:t>
            </a:r>
            <a:endParaRPr sz="36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Montserrat SemiBold"/>
              <a:buChar char="●"/>
            </a:pPr>
            <a:r>
              <a:rPr lang="ru-RU" sz="36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Внутренние коммуникации</a:t>
            </a:r>
            <a:endParaRPr sz="36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Montserrat SemiBold"/>
              <a:buChar char="●"/>
            </a:pPr>
            <a:r>
              <a:rPr lang="ru-RU" sz="36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Антикризисные коммуникации</a:t>
            </a:r>
            <a:endParaRPr sz="36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Montserrat SemiBold"/>
              <a:buChar char="●"/>
            </a:pPr>
            <a:r>
              <a:rPr lang="ru-RU" sz="36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Качественные методы сбора</a:t>
            </a:r>
            <a:br>
              <a:rPr lang="ru-RU" sz="36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6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 анализа данных в теории</a:t>
            </a:r>
            <a:br>
              <a:rPr lang="ru-RU" sz="36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6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 практике коммуникаций</a:t>
            </a:r>
            <a:endParaRPr sz="36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Montserrat SemiBold"/>
              <a:buChar char="●"/>
            </a:pPr>
            <a:r>
              <a:rPr lang="ru-RU" sz="36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Бренд-маркетинг</a:t>
            </a:r>
            <a:endParaRPr sz="36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Montserrat SemiBold"/>
              <a:buChar char="●"/>
            </a:pPr>
            <a:r>
              <a:rPr lang="ru-RU" sz="36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Интернет-коммуникации</a:t>
            </a:r>
            <a:br>
              <a:rPr lang="ru-RU" sz="36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6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государственном секторе</a:t>
            </a:r>
            <a:endParaRPr sz="360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B5AFF">
                <a:alpha val="80000"/>
              </a:srgbClr>
            </a:gs>
            <a:gs pos="22000">
              <a:schemeClr val="lt1"/>
            </a:gs>
            <a:gs pos="100000">
              <a:schemeClr val="lt1"/>
            </a:gs>
          </a:gsLst>
          <a:lin ang="16200038" scaled="0"/>
        </a:gra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8"/>
          <p:cNvSpPr txBox="1"/>
          <p:nvPr>
            <p:ph idx="4294967295" type="subTitle"/>
          </p:nvPr>
        </p:nvSpPr>
        <p:spPr>
          <a:xfrm>
            <a:off x="1320888" y="852369"/>
            <a:ext cx="20334000" cy="20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b="1" i="0" lang="ru-RU" sz="80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Учебные дисциплины</a:t>
            </a:r>
            <a:endParaRPr b="1" i="0" sz="80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6" name="Google Shape;356;p68"/>
          <p:cNvSpPr txBox="1"/>
          <p:nvPr/>
        </p:nvSpPr>
        <p:spPr>
          <a:xfrm>
            <a:off x="12909150" y="3883000"/>
            <a:ext cx="10758000" cy="14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-444500" lvl="0" marL="457200" marR="0" rtl="0" algn="l">
              <a:lnSpc>
                <a:spcPct val="113333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400"/>
              <a:buFont typeface="Montserrat SemiBold"/>
              <a:buChar char="●"/>
            </a:pP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Семинар академического наставника </a:t>
            </a:r>
            <a:endParaRPr b="0" i="0" sz="34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444500" lvl="0" marL="457200" marR="0" rtl="0" algn="l">
              <a:lnSpc>
                <a:spcPct val="113333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400"/>
              <a:buFont typeface="Montserrat SemiBold"/>
              <a:buChar char="●"/>
            </a:pP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Проектный семинар </a:t>
            </a:r>
            <a:endParaRPr b="0" i="0" sz="34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57" name="Google Shape;357;p68"/>
          <p:cNvSpPr txBox="1"/>
          <p:nvPr/>
        </p:nvSpPr>
        <p:spPr>
          <a:xfrm>
            <a:off x="12909150" y="2713700"/>
            <a:ext cx="11108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ru-RU" sz="50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Модуль «Ключевые семинары»</a:t>
            </a:r>
            <a:endParaRPr b="1" i="0" sz="50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8" name="Google Shape;358;p68"/>
          <p:cNvSpPr txBox="1"/>
          <p:nvPr/>
        </p:nvSpPr>
        <p:spPr>
          <a:xfrm>
            <a:off x="1320888" y="2713700"/>
            <a:ext cx="10758000" cy="50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-4826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F63FF"/>
              </a:buClr>
              <a:buSzPts val="4000"/>
              <a:buFont typeface="Montserrat"/>
              <a:buChar char="●"/>
            </a:pPr>
            <a:r>
              <a:rPr b="1" i="0" lang="ru-RU" sz="40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Этика применения данных</a:t>
            </a:r>
            <a:br>
              <a:rPr b="1" lang="ru-RU" sz="4000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40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и цифровых технологий (МагоЛего)</a:t>
            </a:r>
            <a:endParaRPr b="1" i="0" sz="40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826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F63FF"/>
              </a:buClr>
              <a:buSzPts val="4000"/>
              <a:buFont typeface="Montserrat"/>
              <a:buChar char="●"/>
            </a:pPr>
            <a:r>
              <a:rPr b="1" i="0" lang="ru-RU" sz="40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Сбор и анализ количественных данных в рекламе в PR (МагоЛего)</a:t>
            </a:r>
            <a:endParaRPr b="1" i="0" sz="40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826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F63FF"/>
              </a:buClr>
              <a:buSzPts val="4000"/>
              <a:buFont typeface="Montserrat"/>
              <a:buChar char="●"/>
            </a:pPr>
            <a:r>
              <a:rPr b="1" i="0" lang="ru-RU" sz="40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Интернет-коммуникации</a:t>
            </a:r>
            <a:br>
              <a:rPr b="1" lang="ru-RU" sz="4000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40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в государственном секторе (МагоЛего)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68"/>
          <p:cNvSpPr txBox="1"/>
          <p:nvPr/>
        </p:nvSpPr>
        <p:spPr>
          <a:xfrm>
            <a:off x="13189598" y="7228463"/>
            <a:ext cx="10154400" cy="28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ru-RU" sz="50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Модуль «Практика»</a:t>
            </a:r>
            <a:endParaRPr b="1" i="0" sz="50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44500" lvl="0" marL="457200" marR="0" rtl="0" algn="l">
              <a:lnSpc>
                <a:spcPct val="113333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400"/>
              <a:buFont typeface="Montserrat SemiBold"/>
              <a:buChar char="●"/>
            </a:pP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Проект (практика) </a:t>
            </a:r>
            <a:endParaRPr b="0" i="0" sz="34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444500" lvl="0" marL="457200" marR="0" rtl="0" algn="l">
              <a:lnSpc>
                <a:spcPct val="113333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400"/>
              <a:buFont typeface="Montserrat SemiBold"/>
              <a:buChar char="●"/>
            </a:pP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Подготовка к Выпускной квалификационной работе</a:t>
            </a:r>
            <a:endParaRPr b="0" i="0" sz="34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60" name="Google Shape;360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83334" y="12061027"/>
            <a:ext cx="4079713" cy="115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90500" y="12275200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69"/>
          <p:cNvGrpSpPr/>
          <p:nvPr/>
        </p:nvGrpSpPr>
        <p:grpSpPr>
          <a:xfrm>
            <a:off x="993350" y="883100"/>
            <a:ext cx="22396800" cy="14023200"/>
            <a:chOff x="496675" y="441550"/>
            <a:chExt cx="11198400" cy="7011600"/>
          </a:xfrm>
        </p:grpSpPr>
        <p:sp>
          <p:nvSpPr>
            <p:cNvPr id="367" name="Google Shape;367;p69"/>
            <p:cNvSpPr/>
            <p:nvPr/>
          </p:nvSpPr>
          <p:spPr>
            <a:xfrm>
              <a:off x="496675" y="441550"/>
              <a:ext cx="1809600" cy="1630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9"/>
            <p:cNvSpPr/>
            <p:nvPr/>
          </p:nvSpPr>
          <p:spPr>
            <a:xfrm>
              <a:off x="3750475" y="441550"/>
              <a:ext cx="1809600" cy="1630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9"/>
            <p:cNvSpPr/>
            <p:nvPr/>
          </p:nvSpPr>
          <p:spPr>
            <a:xfrm>
              <a:off x="714200" y="441550"/>
              <a:ext cx="4393500" cy="2058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9"/>
            <p:cNvSpPr/>
            <p:nvPr/>
          </p:nvSpPr>
          <p:spPr>
            <a:xfrm>
              <a:off x="496675" y="1374250"/>
              <a:ext cx="11198400" cy="6078900"/>
            </a:xfrm>
            <a:prstGeom prst="roundRect">
              <a:avLst>
                <a:gd fmla="val 7011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1" name="Google Shape;371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00634" y="614753"/>
            <a:ext cx="4079712" cy="11514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2" name="Google Shape;372;p69"/>
          <p:cNvGrpSpPr/>
          <p:nvPr/>
        </p:nvGrpSpPr>
        <p:grpSpPr>
          <a:xfrm>
            <a:off x="8759101" y="3780973"/>
            <a:ext cx="6865850" cy="4374974"/>
            <a:chOff x="714175" y="2735848"/>
            <a:chExt cx="3432925" cy="2617550"/>
          </a:xfrm>
        </p:grpSpPr>
        <p:sp>
          <p:nvSpPr>
            <p:cNvPr id="373" name="Google Shape;373;p69"/>
            <p:cNvSpPr/>
            <p:nvPr/>
          </p:nvSpPr>
          <p:spPr>
            <a:xfrm>
              <a:off x="714200" y="2735848"/>
              <a:ext cx="3432900" cy="16317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9"/>
            <p:cNvSpPr/>
            <p:nvPr/>
          </p:nvSpPr>
          <p:spPr>
            <a:xfrm>
              <a:off x="714175" y="3721698"/>
              <a:ext cx="3432900" cy="16317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5" name="Google Shape;375;p69"/>
          <p:cNvSpPr txBox="1"/>
          <p:nvPr>
            <p:ph idx="1" type="subTitle"/>
          </p:nvPr>
        </p:nvSpPr>
        <p:spPr>
          <a:xfrm>
            <a:off x="2071350" y="1290450"/>
            <a:ext cx="81726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b="1" lang="ru-RU" sz="6000">
                <a:solidFill>
                  <a:srgbClr val="807BFF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Преимущество №3</a:t>
            </a:r>
            <a:endParaRPr b="1" sz="6000">
              <a:solidFill>
                <a:srgbClr val="807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6" name="Google Shape;376;p69"/>
          <p:cNvSpPr/>
          <p:nvPr/>
        </p:nvSpPr>
        <p:spPr>
          <a:xfrm rot="10800000">
            <a:off x="995150" y="12835200"/>
            <a:ext cx="22393200" cy="880800"/>
          </a:xfrm>
          <a:prstGeom prst="rect">
            <a:avLst/>
          </a:prstGeom>
          <a:gradFill>
            <a:gsLst>
              <a:gs pos="0">
                <a:srgbClr val="8B5AFF">
                  <a:alpha val="80000"/>
                </a:srgbClr>
              </a:gs>
              <a:gs pos="34000">
                <a:srgbClr val="9879FF">
                  <a:alpha val="80000"/>
                </a:srgbClr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69"/>
          <p:cNvSpPr txBox="1"/>
          <p:nvPr/>
        </p:nvSpPr>
        <p:spPr>
          <a:xfrm>
            <a:off x="9191926" y="4195401"/>
            <a:ext cx="6000000" cy="4247256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Учим работать</a:t>
            </a:r>
            <a:b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 количественными</a:t>
            </a:r>
            <a:b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качественными данными, а также управлять digital-средой</a:t>
            </a:r>
            <a:endParaRPr b="0" i="0" sz="3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78" name="Google Shape;378;p69"/>
          <p:cNvGrpSpPr/>
          <p:nvPr/>
        </p:nvGrpSpPr>
        <p:grpSpPr>
          <a:xfrm>
            <a:off x="1428351" y="3781025"/>
            <a:ext cx="6865850" cy="4374974"/>
            <a:chOff x="714175" y="2735848"/>
            <a:chExt cx="3432925" cy="2617550"/>
          </a:xfrm>
        </p:grpSpPr>
        <p:sp>
          <p:nvSpPr>
            <p:cNvPr id="379" name="Google Shape;379;p69"/>
            <p:cNvSpPr/>
            <p:nvPr/>
          </p:nvSpPr>
          <p:spPr>
            <a:xfrm>
              <a:off x="714200" y="2735848"/>
              <a:ext cx="3432900" cy="16317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9"/>
            <p:cNvSpPr/>
            <p:nvPr/>
          </p:nvSpPr>
          <p:spPr>
            <a:xfrm>
              <a:off x="714175" y="3721698"/>
              <a:ext cx="3432900" cy="16317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1" name="Google Shape;381;p69"/>
          <p:cNvSpPr txBox="1"/>
          <p:nvPr/>
        </p:nvSpPr>
        <p:spPr>
          <a:xfrm>
            <a:off x="1837376" y="4195401"/>
            <a:ext cx="6000000" cy="2031265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Готовим управленцев коммуникационной индустрии</a:t>
            </a:r>
            <a:endParaRPr b="0" i="0" sz="28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82" name="Google Shape;382;p69"/>
          <p:cNvGrpSpPr/>
          <p:nvPr/>
        </p:nvGrpSpPr>
        <p:grpSpPr>
          <a:xfrm>
            <a:off x="16089851" y="3781025"/>
            <a:ext cx="6865850" cy="4374974"/>
            <a:chOff x="714175" y="2735848"/>
            <a:chExt cx="3432925" cy="2617550"/>
          </a:xfrm>
        </p:grpSpPr>
        <p:sp>
          <p:nvSpPr>
            <p:cNvPr id="383" name="Google Shape;383;p69"/>
            <p:cNvSpPr/>
            <p:nvPr/>
          </p:nvSpPr>
          <p:spPr>
            <a:xfrm>
              <a:off x="714200" y="2735848"/>
              <a:ext cx="3432900" cy="16317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9"/>
            <p:cNvSpPr/>
            <p:nvPr/>
          </p:nvSpPr>
          <p:spPr>
            <a:xfrm>
              <a:off x="714175" y="3721698"/>
              <a:ext cx="3432900" cy="16317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5" name="Google Shape;385;p69"/>
          <p:cNvSpPr txBox="1"/>
          <p:nvPr/>
        </p:nvSpPr>
        <p:spPr>
          <a:xfrm>
            <a:off x="16546626" y="3992100"/>
            <a:ext cx="6000000" cy="3693258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Даём знания</a:t>
            </a:r>
            <a:b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 особенностях коммуникаций</a:t>
            </a:r>
            <a:b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муниципальном звене</a:t>
            </a:r>
            <a:endParaRPr b="0" i="0" sz="3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6" name="Google Shape;386;p69"/>
          <p:cNvSpPr/>
          <p:nvPr/>
        </p:nvSpPr>
        <p:spPr>
          <a:xfrm>
            <a:off x="1428400" y="9550300"/>
            <a:ext cx="13545000" cy="1890600"/>
          </a:xfrm>
          <a:prstGeom prst="roundRect">
            <a:avLst>
              <a:gd fmla="val 16667" name="adj"/>
            </a:avLst>
          </a:prstGeom>
          <a:solidFill>
            <a:srgbClr val="7000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69"/>
          <p:cNvSpPr/>
          <p:nvPr/>
        </p:nvSpPr>
        <p:spPr>
          <a:xfrm>
            <a:off x="3295250" y="10110708"/>
            <a:ext cx="10224234" cy="13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Практико-ориентированная программа</a:t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8" name="Google Shape;388;p69"/>
          <p:cNvSpPr/>
          <p:nvPr/>
        </p:nvSpPr>
        <p:spPr>
          <a:xfrm>
            <a:off x="1792100" y="9835834"/>
            <a:ext cx="1257000" cy="1257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69"/>
          <p:cNvSpPr txBox="1"/>
          <p:nvPr/>
        </p:nvSpPr>
        <p:spPr>
          <a:xfrm>
            <a:off x="2098200" y="9778000"/>
            <a:ext cx="762000" cy="1572678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b="1" i="0" lang="ru-RU" sz="6800" u="none" cap="none" strike="noStrike">
                <a:solidFill>
                  <a:srgbClr val="7000FF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endParaRPr b="1" i="0" sz="6800" u="none" cap="none" strike="noStrike">
              <a:solidFill>
                <a:srgbClr val="7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90500" y="763000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70"/>
          <p:cNvGrpSpPr/>
          <p:nvPr/>
        </p:nvGrpSpPr>
        <p:grpSpPr>
          <a:xfrm>
            <a:off x="993350" y="883100"/>
            <a:ext cx="22396800" cy="14023200"/>
            <a:chOff x="496675" y="441550"/>
            <a:chExt cx="11198400" cy="7011600"/>
          </a:xfrm>
        </p:grpSpPr>
        <p:sp>
          <p:nvSpPr>
            <p:cNvPr id="396" name="Google Shape;396;p70"/>
            <p:cNvSpPr/>
            <p:nvPr/>
          </p:nvSpPr>
          <p:spPr>
            <a:xfrm>
              <a:off x="496675" y="441550"/>
              <a:ext cx="1809600" cy="1630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70"/>
            <p:cNvSpPr/>
            <p:nvPr/>
          </p:nvSpPr>
          <p:spPr>
            <a:xfrm>
              <a:off x="3750475" y="441550"/>
              <a:ext cx="1809600" cy="1630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70"/>
            <p:cNvSpPr/>
            <p:nvPr/>
          </p:nvSpPr>
          <p:spPr>
            <a:xfrm>
              <a:off x="714200" y="441550"/>
              <a:ext cx="4393500" cy="2058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70"/>
            <p:cNvSpPr/>
            <p:nvPr/>
          </p:nvSpPr>
          <p:spPr>
            <a:xfrm>
              <a:off x="496675" y="1374250"/>
              <a:ext cx="11198400" cy="6078900"/>
            </a:xfrm>
            <a:prstGeom prst="roundRect">
              <a:avLst>
                <a:gd fmla="val 7011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0" name="Google Shape;400;p70"/>
          <p:cNvSpPr/>
          <p:nvPr/>
        </p:nvSpPr>
        <p:spPr>
          <a:xfrm>
            <a:off x="8768000" y="6160002"/>
            <a:ext cx="3423000" cy="1374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70"/>
          <p:cNvSpPr/>
          <p:nvPr/>
        </p:nvSpPr>
        <p:spPr>
          <a:xfrm>
            <a:off x="8768000" y="6986426"/>
            <a:ext cx="13545000" cy="1890600"/>
          </a:xfrm>
          <a:prstGeom prst="roundRect">
            <a:avLst>
              <a:gd fmla="val 16667" name="adj"/>
            </a:avLst>
          </a:prstGeom>
          <a:solidFill>
            <a:srgbClr val="7000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00634" y="614753"/>
            <a:ext cx="4079712" cy="115140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70"/>
          <p:cNvSpPr txBox="1"/>
          <p:nvPr>
            <p:ph idx="1" type="subTitle"/>
          </p:nvPr>
        </p:nvSpPr>
        <p:spPr>
          <a:xfrm>
            <a:off x="2071350" y="1290450"/>
            <a:ext cx="81726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b="1" lang="ru-RU" sz="6000">
                <a:solidFill>
                  <a:srgbClr val="807BFF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Преимущество №4</a:t>
            </a:r>
            <a:endParaRPr b="1" sz="6000">
              <a:solidFill>
                <a:srgbClr val="807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4" name="Google Shape;404;p70"/>
          <p:cNvSpPr/>
          <p:nvPr/>
        </p:nvSpPr>
        <p:spPr>
          <a:xfrm rot="10800000">
            <a:off x="995150" y="12835200"/>
            <a:ext cx="22393200" cy="880800"/>
          </a:xfrm>
          <a:prstGeom prst="rect">
            <a:avLst/>
          </a:prstGeom>
          <a:gradFill>
            <a:gsLst>
              <a:gs pos="0">
                <a:srgbClr val="8B5AFF">
                  <a:alpha val="80000"/>
                </a:srgbClr>
              </a:gs>
              <a:gs pos="34000">
                <a:srgbClr val="9879FF">
                  <a:alpha val="80000"/>
                </a:srgbClr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70"/>
          <p:cNvSpPr txBox="1"/>
          <p:nvPr/>
        </p:nvSpPr>
        <p:spPr>
          <a:xfrm>
            <a:off x="1861276" y="3992101"/>
            <a:ext cx="6000000" cy="2031265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Готовим управленцев коммуникационной индустрии</a:t>
            </a:r>
            <a:endParaRPr b="0" i="0" sz="28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06" name="Google Shape;406;p70"/>
          <p:cNvSpPr/>
          <p:nvPr/>
        </p:nvSpPr>
        <p:spPr>
          <a:xfrm>
            <a:off x="-15930900" y="5396300"/>
            <a:ext cx="13545000" cy="1890600"/>
          </a:xfrm>
          <a:prstGeom prst="roundRect">
            <a:avLst>
              <a:gd fmla="val 16667" name="adj"/>
            </a:avLst>
          </a:prstGeom>
          <a:solidFill>
            <a:srgbClr val="7000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70"/>
          <p:cNvSpPr/>
          <p:nvPr/>
        </p:nvSpPr>
        <p:spPr>
          <a:xfrm>
            <a:off x="3895500" y="11546450"/>
            <a:ext cx="8600400" cy="13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Практико-ориентированная программа</a:t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8" name="Google Shape;408;p70"/>
          <p:cNvSpPr txBox="1"/>
          <p:nvPr/>
        </p:nvSpPr>
        <p:spPr>
          <a:xfrm>
            <a:off x="-4497900" y="8624350"/>
            <a:ext cx="762000" cy="1572678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b="1" i="0" lang="ru-RU" sz="6800" u="none" cap="none" strike="noStrike">
                <a:solidFill>
                  <a:srgbClr val="7000FF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endParaRPr b="1" i="0" sz="6800" u="none" cap="none" strike="noStrike">
              <a:solidFill>
                <a:srgbClr val="7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70"/>
          <p:cNvSpPr txBox="1"/>
          <p:nvPr>
            <p:ph idx="1" type="subTitle"/>
          </p:nvPr>
        </p:nvSpPr>
        <p:spPr>
          <a:xfrm>
            <a:off x="2071350" y="3247800"/>
            <a:ext cx="208842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D6F7"/>
              </a:buClr>
              <a:buSzPts val="2800"/>
              <a:buNone/>
            </a:pPr>
            <a:r>
              <a:rPr b="1" lang="ru-RU" sz="8000">
                <a:solidFill>
                  <a:srgbClr val="807BFF"/>
                </a:solidFill>
                <a:latin typeface="Montserrat"/>
                <a:ea typeface="Montserrat"/>
                <a:cs typeface="Montserrat"/>
                <a:sym typeface="Montserrat"/>
              </a:rPr>
              <a:t>Какой результат мы гарантируем?</a:t>
            </a:r>
            <a:endParaRPr b="1" sz="9200">
              <a:solidFill>
                <a:srgbClr val="807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p70"/>
          <p:cNvSpPr txBox="1"/>
          <p:nvPr/>
        </p:nvSpPr>
        <p:spPr>
          <a:xfrm>
            <a:off x="8820000" y="4619600"/>
            <a:ext cx="14570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0" spcFirstLastPara="1" rIns="18285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Уже в первый год обучения</a:t>
            </a:r>
            <a:r>
              <a:rPr b="0" i="0" lang="ru-RU" sz="28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вы сможете создавать работающие коммуникационные стратегии, а после выпуска возглавлять коммуникационное подразделение или оказывать консалтинговые услуги</a:t>
            </a:r>
            <a:endParaRPr b="0" i="0" sz="2800" u="none" cap="none" strike="noStrik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1" name="Google Shape;411;p70"/>
          <p:cNvPicPr preferRelativeResize="0"/>
          <p:nvPr/>
        </p:nvPicPr>
        <p:blipFill rotWithShape="1">
          <a:blip r:embed="rId5">
            <a:alphaModFix/>
          </a:blip>
          <a:srcRect b="1796" l="11747" r="6208" t="16162"/>
          <a:stretch/>
        </p:blipFill>
        <p:spPr>
          <a:xfrm>
            <a:off x="2071350" y="4619600"/>
            <a:ext cx="6340200" cy="8454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12" name="Google Shape;412;p70"/>
          <p:cNvSpPr/>
          <p:nvPr/>
        </p:nvSpPr>
        <p:spPr>
          <a:xfrm>
            <a:off x="8768000" y="8001300"/>
            <a:ext cx="13545000" cy="1890600"/>
          </a:xfrm>
          <a:prstGeom prst="roundRect">
            <a:avLst>
              <a:gd fmla="val 16667" name="adj"/>
            </a:avLst>
          </a:prstGeom>
          <a:solidFill>
            <a:srgbClr val="7000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70"/>
          <p:cNvSpPr/>
          <p:nvPr/>
        </p:nvSpPr>
        <p:spPr>
          <a:xfrm>
            <a:off x="8768000" y="10583300"/>
            <a:ext cx="13545000" cy="1890600"/>
          </a:xfrm>
          <a:prstGeom prst="roundRect">
            <a:avLst>
              <a:gd fmla="val 16667" name="adj"/>
            </a:avLst>
          </a:prstGeom>
          <a:solidFill>
            <a:srgbClr val="7000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70"/>
          <p:cNvSpPr/>
          <p:nvPr/>
        </p:nvSpPr>
        <p:spPr>
          <a:xfrm>
            <a:off x="8768000" y="9315700"/>
            <a:ext cx="13545000" cy="1890600"/>
          </a:xfrm>
          <a:prstGeom prst="roundRect">
            <a:avLst>
              <a:gd fmla="val 16667" name="adj"/>
            </a:avLst>
          </a:prstGeom>
          <a:solidFill>
            <a:srgbClr val="7000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70"/>
          <p:cNvSpPr txBox="1"/>
          <p:nvPr/>
        </p:nvSpPr>
        <p:spPr>
          <a:xfrm>
            <a:off x="10025050" y="8875601"/>
            <a:ext cx="11739600" cy="2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Защитила проект на 9 баллов </a:t>
            </a:r>
            <a:r>
              <a:rPr b="0" i="0" lang="ru-RU" sz="2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«Смарт-маркетинг: международное развитие бизнеса» в Интернет-пространстве</a:t>
            </a:r>
            <a:endParaRPr b="0" i="0" sz="2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Стратегия уже реализуется в интересах заказчика</a:t>
            </a:r>
            <a:endParaRPr b="1" i="0" sz="32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Работа была написана во время рабочей поездки</a:t>
            </a:r>
            <a:br>
              <a:rPr b="1" i="0" lang="ru-RU" sz="3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1" i="0" lang="ru-RU" sz="3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 Байконур, что только повышает её ценность </a:t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70"/>
          <p:cNvSpPr txBox="1"/>
          <p:nvPr>
            <p:ph idx="1" type="subTitle"/>
          </p:nvPr>
        </p:nvSpPr>
        <p:spPr>
          <a:xfrm>
            <a:off x="9057200" y="6222800"/>
            <a:ext cx="22302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D6F7"/>
              </a:buClr>
              <a:buSzPts val="2800"/>
              <a:buNone/>
            </a:pPr>
            <a:r>
              <a:rPr b="1" lang="ru-RU" sz="4600">
                <a:solidFill>
                  <a:srgbClr val="807BFF"/>
                </a:solidFill>
                <a:latin typeface="Montserrat"/>
                <a:ea typeface="Montserrat"/>
                <a:cs typeface="Montserrat"/>
                <a:sym typeface="Montserrat"/>
              </a:rPr>
              <a:t>Кейс</a:t>
            </a:r>
            <a:endParaRPr b="1" sz="4600">
              <a:solidFill>
                <a:srgbClr val="807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7" name="Google Shape;417;p70"/>
          <p:cNvSpPr txBox="1"/>
          <p:nvPr/>
        </p:nvSpPr>
        <p:spPr>
          <a:xfrm>
            <a:off x="9453550" y="7587200"/>
            <a:ext cx="11858400" cy="1107965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0" spcFirstLastPara="1" rIns="18285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Ирина Пидлужная</a:t>
            </a:r>
            <a:br>
              <a:rPr b="1" i="0" lang="ru-RU" sz="3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0" i="0" lang="ru-RU" sz="2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специалист по информационному сопровождению проектов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70"/>
          <p:cNvSpPr txBox="1"/>
          <p:nvPr/>
        </p:nvSpPr>
        <p:spPr>
          <a:xfrm>
            <a:off x="9453550" y="8820801"/>
            <a:ext cx="762000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1" i="0" lang="ru-RU" sz="5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</a:t>
            </a:r>
            <a:endParaRPr b="0" i="0" sz="5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70"/>
          <p:cNvSpPr txBox="1"/>
          <p:nvPr/>
        </p:nvSpPr>
        <p:spPr>
          <a:xfrm>
            <a:off x="9392000" y="9811551"/>
            <a:ext cx="762000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1" i="0" lang="ru-RU" sz="5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</a:t>
            </a:r>
            <a:endParaRPr b="0" i="0" sz="5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70"/>
          <p:cNvSpPr txBox="1"/>
          <p:nvPr/>
        </p:nvSpPr>
        <p:spPr>
          <a:xfrm>
            <a:off x="9392000" y="10746051"/>
            <a:ext cx="762000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1" i="0" lang="ru-RU" sz="5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</a:t>
            </a:r>
            <a:endParaRPr b="0" i="0" sz="5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90500" y="763000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71"/>
          <p:cNvPicPr preferRelativeResize="0"/>
          <p:nvPr/>
        </p:nvPicPr>
        <p:blipFill rotWithShape="1">
          <a:blip r:embed="rId4">
            <a:alphaModFix/>
          </a:blip>
          <a:srcRect b="68119" l="18553" r="50834" t="14970"/>
          <a:stretch/>
        </p:blipFill>
        <p:spPr>
          <a:xfrm>
            <a:off x="993360" y="4236288"/>
            <a:ext cx="6060600" cy="3347400"/>
          </a:xfrm>
          <a:prstGeom prst="roundRect">
            <a:avLst>
              <a:gd fmla="val 20188" name="adj"/>
            </a:avLst>
          </a:prstGeom>
          <a:noFill/>
          <a:ln>
            <a:noFill/>
          </a:ln>
        </p:spPr>
      </p:pic>
      <p:pic>
        <p:nvPicPr>
          <p:cNvPr id="427" name="Google Shape;427;p71"/>
          <p:cNvPicPr preferRelativeResize="0"/>
          <p:nvPr/>
        </p:nvPicPr>
        <p:blipFill rotWithShape="1">
          <a:blip r:embed="rId4">
            <a:alphaModFix/>
          </a:blip>
          <a:srcRect b="68166" l="52111" r="19723" t="15666"/>
          <a:stretch/>
        </p:blipFill>
        <p:spPr>
          <a:xfrm>
            <a:off x="993350" y="8082090"/>
            <a:ext cx="6332400" cy="3634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28" name="Google Shape;428;p71"/>
          <p:cNvPicPr preferRelativeResize="0"/>
          <p:nvPr/>
        </p:nvPicPr>
        <p:blipFill rotWithShape="1">
          <a:blip r:embed="rId4">
            <a:alphaModFix/>
          </a:blip>
          <a:srcRect b="45463" l="8612" r="50722" t="33980"/>
          <a:stretch/>
        </p:blipFill>
        <p:spPr>
          <a:xfrm>
            <a:off x="7651024" y="4236288"/>
            <a:ext cx="6622800" cy="334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29" name="Google Shape;429;p71"/>
          <p:cNvPicPr preferRelativeResize="0"/>
          <p:nvPr/>
        </p:nvPicPr>
        <p:blipFill rotWithShape="1">
          <a:blip r:embed="rId4">
            <a:alphaModFix/>
          </a:blip>
          <a:srcRect b="45942" l="52111" r="6221" t="33832"/>
          <a:stretch/>
        </p:blipFill>
        <p:spPr>
          <a:xfrm>
            <a:off x="15413150" y="8092450"/>
            <a:ext cx="7489200" cy="361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30" name="Google Shape;430;p71"/>
          <p:cNvPicPr preferRelativeResize="0"/>
          <p:nvPr/>
        </p:nvPicPr>
        <p:blipFill rotWithShape="1">
          <a:blip r:embed="rId4">
            <a:alphaModFix/>
          </a:blip>
          <a:srcRect b="23866" l="11062" r="52000" t="56928"/>
          <a:stretch/>
        </p:blipFill>
        <p:spPr>
          <a:xfrm>
            <a:off x="14870650" y="4236300"/>
            <a:ext cx="6438600" cy="334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31" name="Google Shape;431;p71"/>
          <p:cNvPicPr preferRelativeResize="0"/>
          <p:nvPr/>
        </p:nvPicPr>
        <p:blipFill rotWithShape="1">
          <a:blip r:embed="rId4">
            <a:alphaModFix/>
          </a:blip>
          <a:srcRect b="23666" l="52416" r="11418" t="57667"/>
          <a:stretch/>
        </p:blipFill>
        <p:spPr>
          <a:xfrm>
            <a:off x="7868432" y="8092440"/>
            <a:ext cx="7002000" cy="361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32" name="Google Shape;432;p71"/>
          <p:cNvSpPr txBox="1"/>
          <p:nvPr>
            <p:ph idx="1" type="subTitle"/>
          </p:nvPr>
        </p:nvSpPr>
        <p:spPr>
          <a:xfrm>
            <a:off x="835200" y="690500"/>
            <a:ext cx="14035200" cy="20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b="1" lang="ru-RU" sz="8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Карьерные перспективы</a:t>
            </a:r>
            <a:endParaRPr b="1" sz="8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t/>
            </a:r>
            <a:endParaRPr b="1" sz="8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3" name="Google Shape;433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500634" y="614753"/>
            <a:ext cx="4079712" cy="115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90500" y="763000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72"/>
          <p:cNvGrpSpPr/>
          <p:nvPr/>
        </p:nvGrpSpPr>
        <p:grpSpPr>
          <a:xfrm>
            <a:off x="1012751" y="3670900"/>
            <a:ext cx="9962250" cy="1077600"/>
            <a:chOff x="506375" y="1835450"/>
            <a:chExt cx="4981125" cy="538800"/>
          </a:xfrm>
        </p:grpSpPr>
        <p:sp>
          <p:nvSpPr>
            <p:cNvPr id="440" name="Google Shape;440;p72"/>
            <p:cNvSpPr/>
            <p:nvPr/>
          </p:nvSpPr>
          <p:spPr>
            <a:xfrm>
              <a:off x="714200" y="1835450"/>
              <a:ext cx="4773300" cy="538800"/>
            </a:xfrm>
            <a:prstGeom prst="roundRect">
              <a:avLst>
                <a:gd fmla="val 1622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72"/>
            <p:cNvSpPr/>
            <p:nvPr/>
          </p:nvSpPr>
          <p:spPr>
            <a:xfrm>
              <a:off x="506375" y="2064950"/>
              <a:ext cx="424200" cy="309300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2" name="Google Shape;442;p72"/>
          <p:cNvSpPr/>
          <p:nvPr/>
        </p:nvSpPr>
        <p:spPr>
          <a:xfrm>
            <a:off x="1428400" y="8768676"/>
            <a:ext cx="9546600" cy="1077600"/>
          </a:xfrm>
          <a:prstGeom prst="roundRect">
            <a:avLst>
              <a:gd fmla="val 1622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72"/>
          <p:cNvSpPr/>
          <p:nvPr/>
        </p:nvSpPr>
        <p:spPr>
          <a:xfrm>
            <a:off x="1428400" y="6115150"/>
            <a:ext cx="9589800" cy="1077600"/>
          </a:xfrm>
          <a:prstGeom prst="roundRect">
            <a:avLst>
              <a:gd fmla="val 1622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72"/>
          <p:cNvSpPr txBox="1"/>
          <p:nvPr/>
        </p:nvSpPr>
        <p:spPr>
          <a:xfrm>
            <a:off x="1861150" y="3973300"/>
            <a:ext cx="7359000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6D33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Что будет написано в дипломе?</a:t>
            </a:r>
            <a:endParaRPr b="0" i="0" sz="3200" u="none" cap="none" strike="noStrike">
              <a:solidFill>
                <a:srgbClr val="6D33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72"/>
          <p:cNvSpPr txBox="1"/>
          <p:nvPr/>
        </p:nvSpPr>
        <p:spPr>
          <a:xfrm>
            <a:off x="1861150" y="6368700"/>
            <a:ext cx="8840400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6D33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 будет указано, что я учился онлайн?</a:t>
            </a:r>
            <a:endParaRPr b="0" i="0" sz="3200" u="none" cap="none" strike="noStrike">
              <a:solidFill>
                <a:srgbClr val="6D33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72"/>
          <p:cNvSpPr/>
          <p:nvPr/>
        </p:nvSpPr>
        <p:spPr>
          <a:xfrm>
            <a:off x="9853752" y="7015026"/>
            <a:ext cx="12393600" cy="1042800"/>
          </a:xfrm>
          <a:prstGeom prst="roundRect">
            <a:avLst>
              <a:gd fmla="val 18903" name="adj"/>
            </a:avLst>
          </a:prstGeom>
          <a:solidFill>
            <a:srgbClr val="6D33FF"/>
          </a:solidFill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72"/>
          <p:cNvSpPr txBox="1"/>
          <p:nvPr/>
        </p:nvSpPr>
        <p:spPr>
          <a:xfrm>
            <a:off x="10285362" y="7314793"/>
            <a:ext cx="1465200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1" lang="ru-RU" sz="3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Нет</a:t>
            </a:r>
            <a:endParaRPr b="0" i="1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72"/>
          <p:cNvSpPr txBox="1"/>
          <p:nvPr/>
        </p:nvSpPr>
        <p:spPr>
          <a:xfrm>
            <a:off x="1861160" y="9014977"/>
            <a:ext cx="5552400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6D33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Есть ли отсрочка?</a:t>
            </a:r>
            <a:endParaRPr b="0" i="0" sz="3200" u="none" cap="none" strike="noStrike">
              <a:solidFill>
                <a:srgbClr val="6D33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00634" y="614753"/>
            <a:ext cx="4079712" cy="115140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72"/>
          <p:cNvSpPr txBox="1"/>
          <p:nvPr>
            <p:ph idx="1" type="subTitle"/>
          </p:nvPr>
        </p:nvSpPr>
        <p:spPr>
          <a:xfrm>
            <a:off x="976150" y="883100"/>
            <a:ext cx="9819000" cy="23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b="1" lang="ru-RU" sz="8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Частые вопросы и ответы</a:t>
            </a:r>
            <a:endParaRPr b="1" sz="8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51" name="Google Shape;451;p72"/>
          <p:cNvGrpSpPr/>
          <p:nvPr/>
        </p:nvGrpSpPr>
        <p:grpSpPr>
          <a:xfrm>
            <a:off x="9949499" y="9280626"/>
            <a:ext cx="12393818" cy="1874100"/>
            <a:chOff x="4974496" y="5612186"/>
            <a:chExt cx="5187000" cy="937050"/>
          </a:xfrm>
        </p:grpSpPr>
        <p:sp>
          <p:nvSpPr>
            <p:cNvPr id="452" name="Google Shape;452;p72"/>
            <p:cNvSpPr/>
            <p:nvPr/>
          </p:nvSpPr>
          <p:spPr>
            <a:xfrm>
              <a:off x="4974496" y="5612186"/>
              <a:ext cx="5187000" cy="521400"/>
            </a:xfrm>
            <a:prstGeom prst="roundRect">
              <a:avLst>
                <a:gd fmla="val 18903" name="adj"/>
              </a:avLst>
            </a:prstGeom>
            <a:solidFill>
              <a:srgbClr val="6D33FF"/>
            </a:solidFill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72"/>
            <p:cNvSpPr/>
            <p:nvPr/>
          </p:nvSpPr>
          <p:spPr>
            <a:xfrm>
              <a:off x="4974496" y="5784586"/>
              <a:ext cx="5187000" cy="521400"/>
            </a:xfrm>
            <a:prstGeom prst="roundRect">
              <a:avLst>
                <a:gd fmla="val 18903" name="adj"/>
              </a:avLst>
            </a:prstGeom>
            <a:solidFill>
              <a:srgbClr val="6D33FF"/>
            </a:solidFill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72"/>
            <p:cNvSpPr/>
            <p:nvPr/>
          </p:nvSpPr>
          <p:spPr>
            <a:xfrm>
              <a:off x="4974496" y="6027836"/>
              <a:ext cx="5187000" cy="521400"/>
            </a:xfrm>
            <a:prstGeom prst="roundRect">
              <a:avLst>
                <a:gd fmla="val 18903" name="adj"/>
              </a:avLst>
            </a:prstGeom>
            <a:solidFill>
              <a:srgbClr val="6D33FF"/>
            </a:solidFill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5" name="Google Shape;455;p72"/>
          <p:cNvSpPr txBox="1"/>
          <p:nvPr/>
        </p:nvSpPr>
        <p:spPr>
          <a:xfrm>
            <a:off x="10285350" y="9432576"/>
            <a:ext cx="11445600" cy="15696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36000" spcFirstLastPara="1" rIns="18285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1" lang="ru-RU" sz="3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Да, дадим все необходимые документы, подтверждающие, что вы учитесь</a:t>
            </a:r>
            <a:br>
              <a:rPr b="1" i="1" lang="ru-RU" sz="3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1" i="1" lang="ru-RU" sz="3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 очной программе в вузе</a:t>
            </a:r>
            <a:endParaRPr b="0" i="1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72"/>
          <p:cNvSpPr/>
          <p:nvPr/>
        </p:nvSpPr>
        <p:spPr>
          <a:xfrm>
            <a:off x="1004200" y="6574150"/>
            <a:ext cx="848400" cy="6186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72"/>
          <p:cNvSpPr/>
          <p:nvPr/>
        </p:nvSpPr>
        <p:spPr>
          <a:xfrm>
            <a:off x="1132227" y="9227413"/>
            <a:ext cx="848400" cy="6186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8" name="Google Shape;458;p72"/>
          <p:cNvGrpSpPr/>
          <p:nvPr/>
        </p:nvGrpSpPr>
        <p:grpSpPr>
          <a:xfrm>
            <a:off x="9853742" y="4387323"/>
            <a:ext cx="12819308" cy="1441550"/>
            <a:chOff x="4926871" y="2193661"/>
            <a:chExt cx="6409654" cy="720775"/>
          </a:xfrm>
        </p:grpSpPr>
        <p:grpSp>
          <p:nvGrpSpPr>
            <p:cNvPr id="459" name="Google Shape;459;p72"/>
            <p:cNvGrpSpPr/>
            <p:nvPr/>
          </p:nvGrpSpPr>
          <p:grpSpPr>
            <a:xfrm>
              <a:off x="4926871" y="2193661"/>
              <a:ext cx="5187000" cy="720775"/>
              <a:chOff x="4926871" y="2193661"/>
              <a:chExt cx="5187000" cy="720775"/>
            </a:xfrm>
          </p:grpSpPr>
          <p:sp>
            <p:nvSpPr>
              <p:cNvPr id="460" name="Google Shape;460;p72"/>
              <p:cNvSpPr/>
              <p:nvPr/>
            </p:nvSpPr>
            <p:spPr>
              <a:xfrm>
                <a:off x="4926871" y="2193661"/>
                <a:ext cx="5187000" cy="521400"/>
              </a:xfrm>
              <a:prstGeom prst="roundRect">
                <a:avLst>
                  <a:gd fmla="val 18903" name="adj"/>
                </a:avLst>
              </a:prstGeom>
              <a:solidFill>
                <a:srgbClr val="6D33FF"/>
              </a:solidFill>
              <a:ln>
                <a:noFill/>
              </a:ln>
            </p:spPr>
            <p:txBody>
              <a:bodyPr anchorCtr="0" anchor="ctr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t/>
                </a:r>
                <a:endParaRPr b="0" i="0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72"/>
              <p:cNvSpPr/>
              <p:nvPr/>
            </p:nvSpPr>
            <p:spPr>
              <a:xfrm>
                <a:off x="4926871" y="2393036"/>
                <a:ext cx="5187000" cy="521400"/>
              </a:xfrm>
              <a:prstGeom prst="roundRect">
                <a:avLst>
                  <a:gd fmla="val 18903" name="adj"/>
                </a:avLst>
              </a:prstGeom>
              <a:solidFill>
                <a:srgbClr val="6D33FF"/>
              </a:solidFill>
              <a:ln>
                <a:noFill/>
              </a:ln>
            </p:spPr>
            <p:txBody>
              <a:bodyPr anchorCtr="0" anchor="ctr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t/>
                </a:r>
                <a:endParaRPr b="0" i="0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" name="Google Shape;462;p72"/>
            <p:cNvGrpSpPr/>
            <p:nvPr/>
          </p:nvGrpSpPr>
          <p:grpSpPr>
            <a:xfrm>
              <a:off x="5936521" y="2193661"/>
              <a:ext cx="5400004" cy="720775"/>
              <a:chOff x="5936521" y="2193661"/>
              <a:chExt cx="5400004" cy="720775"/>
            </a:xfrm>
          </p:grpSpPr>
          <p:sp>
            <p:nvSpPr>
              <p:cNvPr id="463" name="Google Shape;463;p72"/>
              <p:cNvSpPr/>
              <p:nvPr/>
            </p:nvSpPr>
            <p:spPr>
              <a:xfrm>
                <a:off x="5936521" y="2393036"/>
                <a:ext cx="5187000" cy="521400"/>
              </a:xfrm>
              <a:prstGeom prst="roundRect">
                <a:avLst>
                  <a:gd fmla="val 18903" name="adj"/>
                </a:avLst>
              </a:prstGeom>
              <a:solidFill>
                <a:srgbClr val="6D33FF"/>
              </a:solidFill>
              <a:ln>
                <a:noFill/>
              </a:ln>
            </p:spPr>
            <p:txBody>
              <a:bodyPr anchorCtr="0" anchor="ctr" bIns="91400" lIns="182850" spcFirstLastPara="1" rIns="182850" wrap="square" tIns="914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t/>
                </a:r>
                <a:endParaRPr b="0" i="0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64" name="Google Shape;464;p72"/>
              <p:cNvGrpSpPr/>
              <p:nvPr/>
            </p:nvGrpSpPr>
            <p:grpSpPr>
              <a:xfrm>
                <a:off x="5936521" y="2193661"/>
                <a:ext cx="5400004" cy="720752"/>
                <a:chOff x="5936521" y="2193661"/>
                <a:chExt cx="5400004" cy="720752"/>
              </a:xfrm>
            </p:grpSpPr>
            <p:sp>
              <p:nvSpPr>
                <p:cNvPr id="465" name="Google Shape;465;p72"/>
                <p:cNvSpPr/>
                <p:nvPr/>
              </p:nvSpPr>
              <p:spPr>
                <a:xfrm>
                  <a:off x="5936521" y="2193661"/>
                  <a:ext cx="5187000" cy="521400"/>
                </a:xfrm>
                <a:prstGeom prst="roundRect">
                  <a:avLst>
                    <a:gd fmla="val 18903" name="adj"/>
                  </a:avLst>
                </a:prstGeom>
                <a:solidFill>
                  <a:srgbClr val="6D33FF"/>
                </a:solidFill>
                <a:ln>
                  <a:noFill/>
                </a:ln>
              </p:spPr>
              <p:txBody>
                <a:bodyPr anchorCtr="0" anchor="ctr" bIns="91400" lIns="182850" spcFirstLastPara="1" rIns="182850" wrap="square" tIns="914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Arial"/>
                    <a:buNone/>
                  </a:pPr>
                  <a:r>
                    <a:t/>
                  </a:r>
                  <a:endParaRPr b="0" i="0" sz="36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6" name="Google Shape;466;p72"/>
                <p:cNvSpPr/>
                <p:nvPr/>
              </p:nvSpPr>
              <p:spPr>
                <a:xfrm>
                  <a:off x="10912325" y="2605113"/>
                  <a:ext cx="424200" cy="3093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6D33FF"/>
                </a:solidFill>
                <a:ln>
                  <a:noFill/>
                </a:ln>
              </p:spPr>
              <p:txBody>
                <a:bodyPr anchorCtr="0" anchor="ctr" bIns="182850" lIns="182850" spcFirstLastPara="1" rIns="182850" wrap="square" tIns="18285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800"/>
                    <a:buFont typeface="Arial"/>
                    <a:buNone/>
                  </a:pPr>
                  <a:r>
                    <a:t/>
                  </a:r>
                  <a:endParaRPr b="0" i="0" sz="2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467" name="Google Shape;467;p72"/>
          <p:cNvSpPr txBox="1"/>
          <p:nvPr/>
        </p:nvSpPr>
        <p:spPr>
          <a:xfrm>
            <a:off x="10150704" y="4616950"/>
            <a:ext cx="14080800" cy="10771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1" lang="ru-RU" sz="3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дипломе будет указано: Магистр по направлению </a:t>
            </a:r>
            <a:br>
              <a:rPr b="1" i="1" lang="ru-RU" sz="3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1" i="1" lang="ru-RU" sz="3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«Реклама и связи с общественностью»</a:t>
            </a:r>
            <a:endParaRPr b="0" i="1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72"/>
          <p:cNvSpPr/>
          <p:nvPr/>
        </p:nvSpPr>
        <p:spPr>
          <a:xfrm>
            <a:off x="21799650" y="7439250"/>
            <a:ext cx="848400" cy="618600"/>
          </a:xfrm>
          <a:prstGeom prst="triangle">
            <a:avLst>
              <a:gd fmla="val 50000" name="adj"/>
            </a:avLst>
          </a:prstGeom>
          <a:solidFill>
            <a:srgbClr val="6D33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72"/>
          <p:cNvSpPr/>
          <p:nvPr/>
        </p:nvSpPr>
        <p:spPr>
          <a:xfrm>
            <a:off x="21799650" y="10536126"/>
            <a:ext cx="848400" cy="618600"/>
          </a:xfrm>
          <a:prstGeom prst="triangle">
            <a:avLst>
              <a:gd fmla="val 50000" name="adj"/>
            </a:avLst>
          </a:prstGeom>
          <a:solidFill>
            <a:srgbClr val="6D33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72"/>
          <p:cNvSpPr/>
          <p:nvPr/>
        </p:nvSpPr>
        <p:spPr>
          <a:xfrm>
            <a:off x="1132225" y="11154726"/>
            <a:ext cx="9546600" cy="1077600"/>
          </a:xfrm>
          <a:prstGeom prst="roundRect">
            <a:avLst>
              <a:gd fmla="val 1622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72"/>
          <p:cNvSpPr txBox="1"/>
          <p:nvPr/>
        </p:nvSpPr>
        <p:spPr>
          <a:xfrm>
            <a:off x="1564974" y="11401025"/>
            <a:ext cx="628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ru-RU" sz="3200">
                <a:solidFill>
                  <a:srgbClr val="6D33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Сколько стоит обучение</a:t>
            </a:r>
            <a:r>
              <a:rPr b="1" i="0" lang="ru-RU" sz="3200" u="none" cap="none" strike="noStrike">
                <a:solidFill>
                  <a:srgbClr val="6D33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?</a:t>
            </a:r>
            <a:endParaRPr b="0" i="0" sz="3200" u="none" cap="none" strike="noStrike">
              <a:solidFill>
                <a:srgbClr val="6D33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2" name="Google Shape;472;p72"/>
          <p:cNvGrpSpPr/>
          <p:nvPr/>
        </p:nvGrpSpPr>
        <p:grpSpPr>
          <a:xfrm>
            <a:off x="9653324" y="11666676"/>
            <a:ext cx="12393818" cy="1874100"/>
            <a:chOff x="4974496" y="5612186"/>
            <a:chExt cx="5187000" cy="937050"/>
          </a:xfrm>
        </p:grpSpPr>
        <p:sp>
          <p:nvSpPr>
            <p:cNvPr id="473" name="Google Shape;473;p72"/>
            <p:cNvSpPr/>
            <p:nvPr/>
          </p:nvSpPr>
          <p:spPr>
            <a:xfrm>
              <a:off x="4974496" y="5612186"/>
              <a:ext cx="5187000" cy="521400"/>
            </a:xfrm>
            <a:prstGeom prst="roundRect">
              <a:avLst>
                <a:gd fmla="val 18903" name="adj"/>
              </a:avLst>
            </a:prstGeom>
            <a:solidFill>
              <a:srgbClr val="6D33FF"/>
            </a:solidFill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72"/>
            <p:cNvSpPr/>
            <p:nvPr/>
          </p:nvSpPr>
          <p:spPr>
            <a:xfrm>
              <a:off x="4974496" y="5784586"/>
              <a:ext cx="5187000" cy="521400"/>
            </a:xfrm>
            <a:prstGeom prst="roundRect">
              <a:avLst>
                <a:gd fmla="val 18903" name="adj"/>
              </a:avLst>
            </a:prstGeom>
            <a:solidFill>
              <a:srgbClr val="6D33FF"/>
            </a:solidFill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72"/>
            <p:cNvSpPr/>
            <p:nvPr/>
          </p:nvSpPr>
          <p:spPr>
            <a:xfrm>
              <a:off x="4974496" y="6027836"/>
              <a:ext cx="5187000" cy="521400"/>
            </a:xfrm>
            <a:prstGeom prst="roundRect">
              <a:avLst>
                <a:gd fmla="val 18903" name="adj"/>
              </a:avLst>
            </a:prstGeom>
            <a:solidFill>
              <a:srgbClr val="6D33FF"/>
            </a:solidFill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6" name="Google Shape;476;p72"/>
          <p:cNvSpPr txBox="1"/>
          <p:nvPr/>
        </p:nvSpPr>
        <p:spPr>
          <a:xfrm>
            <a:off x="9989175" y="11818626"/>
            <a:ext cx="11445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36000" spcFirstLastPara="1" rIns="18285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1" lang="ru-RU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340 тыс./год, но есть множество скидок, а также возможность получить </a:t>
            </a:r>
            <a:r>
              <a:rPr b="1" i="1" lang="ru-RU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образовательный</a:t>
            </a:r>
            <a:r>
              <a:rPr b="1" i="1" lang="ru-RU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кредит</a:t>
            </a:r>
            <a:endParaRPr b="0" i="1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72"/>
          <p:cNvSpPr/>
          <p:nvPr/>
        </p:nvSpPr>
        <p:spPr>
          <a:xfrm>
            <a:off x="827777" y="11613713"/>
            <a:ext cx="848400" cy="6186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90500" y="763000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3"/>
          <p:cNvSpPr/>
          <p:nvPr/>
        </p:nvSpPr>
        <p:spPr>
          <a:xfrm>
            <a:off x="976150" y="3302400"/>
            <a:ext cx="22414200" cy="12148800"/>
          </a:xfrm>
          <a:prstGeom prst="roundRect">
            <a:avLst>
              <a:gd fmla="val 7011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73"/>
          <p:cNvSpPr txBox="1"/>
          <p:nvPr/>
        </p:nvSpPr>
        <p:spPr>
          <a:xfrm>
            <a:off x="2655800" y="3803151"/>
            <a:ext cx="6164400" cy="707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Диплом</a:t>
            </a:r>
            <a:r>
              <a:rPr b="0" i="0" lang="ru-RU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 отличием</a:t>
            </a:r>
            <a:endParaRPr b="0" i="0" sz="34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73"/>
          <p:cNvSpPr txBox="1"/>
          <p:nvPr/>
        </p:nvSpPr>
        <p:spPr>
          <a:xfrm>
            <a:off x="9654536" y="3804833"/>
            <a:ext cx="4842000" cy="12310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Мотивационное письмо</a:t>
            </a:r>
            <a:endParaRPr b="0" i="0" sz="34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73"/>
          <p:cNvSpPr txBox="1"/>
          <p:nvPr/>
        </p:nvSpPr>
        <p:spPr>
          <a:xfrm>
            <a:off x="16016408" y="3804851"/>
            <a:ext cx="9391800" cy="12310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Резюме: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опыт работы, стажировки</a:t>
            </a:r>
            <a:endParaRPr b="0" i="0" sz="34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73"/>
          <p:cNvSpPr txBox="1"/>
          <p:nvPr/>
        </p:nvSpPr>
        <p:spPr>
          <a:xfrm>
            <a:off x="2655810" y="8631311"/>
            <a:ext cx="6999000" cy="20312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Дополнительные документы об образовании (о повышении квалификации, прохождении курсов по профилю, близкому программе, профессиональные сертификаты)</a:t>
            </a:r>
            <a:endParaRPr b="0" i="0" sz="24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8" name="Google Shape;488;p73"/>
          <p:cNvSpPr txBox="1"/>
          <p:nvPr/>
        </p:nvSpPr>
        <p:spPr>
          <a:xfrm>
            <a:off x="9654534" y="8631310"/>
            <a:ext cx="6599400" cy="17542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Участие и занятие призовых мест 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олимпиадах</a:t>
            </a:r>
            <a:endParaRPr b="0" i="0" sz="34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73"/>
          <p:cNvSpPr txBox="1"/>
          <p:nvPr/>
        </p:nvSpPr>
        <p:spPr>
          <a:xfrm>
            <a:off x="16016400" y="8821800"/>
            <a:ext cx="6486600" cy="22774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Получение индивидуальных академических стипендий и грантов</a:t>
            </a:r>
            <a:endParaRPr b="0" i="0" sz="34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73"/>
          <p:cNvSpPr txBox="1"/>
          <p:nvPr/>
        </p:nvSpPr>
        <p:spPr>
          <a:xfrm>
            <a:off x="2655794" y="4511151"/>
            <a:ext cx="5559600" cy="3077705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00"/>
              <a:buFont typeface="Arial"/>
              <a:buNone/>
            </a:pPr>
            <a:r>
              <a:rPr b="0" i="0" lang="ru-RU" sz="17600" u="none" cap="none" strike="noStrike">
                <a:solidFill>
                  <a:srgbClr val="807B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+10</a:t>
            </a:r>
            <a:endParaRPr b="0" i="0" sz="17600" u="none" cap="none" strike="noStrike">
              <a:solidFill>
                <a:srgbClr val="807B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91" name="Google Shape;491;p73"/>
          <p:cNvSpPr txBox="1"/>
          <p:nvPr/>
        </p:nvSpPr>
        <p:spPr>
          <a:xfrm>
            <a:off x="9654556" y="4511151"/>
            <a:ext cx="5228400" cy="3077705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00"/>
              <a:buFont typeface="Arial"/>
              <a:buNone/>
            </a:pPr>
            <a:r>
              <a:rPr b="0" i="0" lang="ru-RU" sz="17600" u="none" cap="none" strike="noStrike">
                <a:solidFill>
                  <a:srgbClr val="807B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+25</a:t>
            </a:r>
            <a:endParaRPr b="0" i="0" sz="17600" u="none" cap="none" strike="noStrike">
              <a:solidFill>
                <a:srgbClr val="807B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92" name="Google Shape;492;p73"/>
          <p:cNvSpPr txBox="1"/>
          <p:nvPr/>
        </p:nvSpPr>
        <p:spPr>
          <a:xfrm>
            <a:off x="16016418" y="4511151"/>
            <a:ext cx="6867600" cy="3077705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00"/>
              <a:buFont typeface="Arial"/>
              <a:buNone/>
            </a:pPr>
            <a:r>
              <a:rPr b="0" i="0" lang="ru-RU" sz="17600" u="none" cap="none" strike="noStrike">
                <a:solidFill>
                  <a:srgbClr val="807B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+20</a:t>
            </a:r>
            <a:endParaRPr b="0" i="0" sz="17600" u="none" cap="none" strike="noStrike">
              <a:solidFill>
                <a:srgbClr val="807B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93" name="Google Shape;493;p73"/>
          <p:cNvSpPr txBox="1"/>
          <p:nvPr/>
        </p:nvSpPr>
        <p:spPr>
          <a:xfrm>
            <a:off x="2655794" y="10372451"/>
            <a:ext cx="5963400" cy="3077705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00"/>
              <a:buFont typeface="Arial"/>
              <a:buNone/>
            </a:pPr>
            <a:r>
              <a:rPr b="0" i="0" lang="ru-RU" sz="17600" u="none" cap="none" strike="noStrike">
                <a:solidFill>
                  <a:srgbClr val="807B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+25</a:t>
            </a:r>
            <a:endParaRPr b="0" i="0" sz="17600" u="none" cap="none" strike="noStrike">
              <a:solidFill>
                <a:srgbClr val="807B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94" name="Google Shape;494;p73"/>
          <p:cNvSpPr txBox="1"/>
          <p:nvPr/>
        </p:nvSpPr>
        <p:spPr>
          <a:xfrm>
            <a:off x="9657400" y="10372451"/>
            <a:ext cx="5963400" cy="3077705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00"/>
              <a:buFont typeface="Arial"/>
              <a:buNone/>
            </a:pPr>
            <a:r>
              <a:rPr b="0" i="0" lang="ru-RU" sz="17600" u="none" cap="none" strike="noStrike">
                <a:solidFill>
                  <a:srgbClr val="807B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+10</a:t>
            </a:r>
            <a:endParaRPr b="0" i="0" sz="17600" u="none" cap="none" strike="noStrike">
              <a:solidFill>
                <a:srgbClr val="807B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95" name="Google Shape;495;p73"/>
          <p:cNvSpPr txBox="1"/>
          <p:nvPr/>
        </p:nvSpPr>
        <p:spPr>
          <a:xfrm>
            <a:off x="16016428" y="10372451"/>
            <a:ext cx="8129400" cy="3077705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00"/>
              <a:buFont typeface="Arial"/>
              <a:buNone/>
            </a:pPr>
            <a:r>
              <a:rPr b="0" i="0" lang="ru-RU" sz="17600" u="none" cap="none" strike="noStrike">
                <a:solidFill>
                  <a:srgbClr val="807B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+10</a:t>
            </a:r>
            <a:endParaRPr b="0" i="0" sz="17600" u="none" cap="none" strike="noStrike">
              <a:solidFill>
                <a:srgbClr val="807B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96" name="Google Shape;496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00634" y="614753"/>
            <a:ext cx="4079712" cy="1151402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3"/>
          <p:cNvSpPr txBox="1"/>
          <p:nvPr>
            <p:ph idx="1" type="subTitle"/>
          </p:nvPr>
        </p:nvSpPr>
        <p:spPr>
          <a:xfrm>
            <a:off x="976150" y="425900"/>
            <a:ext cx="12073200" cy="23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b="1" lang="ru-RU" sz="8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Состав и критерии портфолио</a:t>
            </a:r>
            <a:endParaRPr b="1" sz="8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t/>
            </a:r>
            <a:endParaRPr b="1" sz="8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98" name="Google Shape;498;p73"/>
          <p:cNvCxnSpPr/>
          <p:nvPr/>
        </p:nvCxnSpPr>
        <p:spPr>
          <a:xfrm>
            <a:off x="1571650" y="8310600"/>
            <a:ext cx="21026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99" name="Google Shape;499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90500" y="763000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7"/>
          <p:cNvSpPr/>
          <p:nvPr/>
        </p:nvSpPr>
        <p:spPr>
          <a:xfrm>
            <a:off x="976150" y="3302400"/>
            <a:ext cx="22414200" cy="12148800"/>
          </a:xfrm>
          <a:prstGeom prst="roundRect">
            <a:avLst>
              <a:gd fmla="val 7011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77"/>
          <p:cNvSpPr/>
          <p:nvPr/>
        </p:nvSpPr>
        <p:spPr>
          <a:xfrm rot="10800000">
            <a:off x="982800" y="11144500"/>
            <a:ext cx="22410600" cy="2595600"/>
          </a:xfrm>
          <a:prstGeom prst="rect">
            <a:avLst/>
          </a:prstGeom>
          <a:gradFill>
            <a:gsLst>
              <a:gs pos="0">
                <a:srgbClr val="8B5AFF">
                  <a:alpha val="80000"/>
                </a:srgbClr>
              </a:gs>
              <a:gs pos="34000">
                <a:srgbClr val="9879FF">
                  <a:alpha val="80000"/>
                </a:srgbClr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6" name="Google Shape;506;p77"/>
          <p:cNvGrpSpPr/>
          <p:nvPr/>
        </p:nvGrpSpPr>
        <p:grpSpPr>
          <a:xfrm>
            <a:off x="2041100" y="10026551"/>
            <a:ext cx="20271000" cy="2664050"/>
            <a:chOff x="1020550" y="5013275"/>
            <a:chExt cx="10135500" cy="1332025"/>
          </a:xfrm>
        </p:grpSpPr>
        <p:sp>
          <p:nvSpPr>
            <p:cNvPr id="507" name="Google Shape;507;p77"/>
            <p:cNvSpPr/>
            <p:nvPr/>
          </p:nvSpPr>
          <p:spPr>
            <a:xfrm>
              <a:off x="1020550" y="5013275"/>
              <a:ext cx="10135500" cy="9453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77"/>
            <p:cNvSpPr/>
            <p:nvPr/>
          </p:nvSpPr>
          <p:spPr>
            <a:xfrm>
              <a:off x="1020550" y="5400000"/>
              <a:ext cx="10135500" cy="945300"/>
            </a:xfrm>
            <a:prstGeom prst="roundRect">
              <a:avLst>
                <a:gd fmla="val 16667" name="adj"/>
              </a:avLst>
            </a:prstGeom>
            <a:solidFill>
              <a:srgbClr val="7000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9" name="Google Shape;509;p77"/>
          <p:cNvSpPr txBox="1"/>
          <p:nvPr/>
        </p:nvSpPr>
        <p:spPr>
          <a:xfrm>
            <a:off x="1703300" y="4106951"/>
            <a:ext cx="6486600" cy="707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Прием документов</a:t>
            </a:r>
            <a:endParaRPr b="0" i="0" sz="34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77"/>
          <p:cNvSpPr txBox="1"/>
          <p:nvPr/>
        </p:nvSpPr>
        <p:spPr>
          <a:xfrm>
            <a:off x="1703296" y="4699250"/>
            <a:ext cx="21026400" cy="2831484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ru-RU" sz="8000" u="none" cap="none" strike="noStrike">
                <a:solidFill>
                  <a:srgbClr val="807B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 01 апреля по 16 сентября 2024</a:t>
            </a:r>
            <a:endParaRPr b="0" i="0" sz="8000" u="none" cap="none" strike="noStrike">
              <a:solidFill>
                <a:srgbClr val="807B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0" i="0" sz="8000" u="none" cap="none" strike="noStrike">
              <a:solidFill>
                <a:srgbClr val="807B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11" name="Google Shape;511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00634" y="614753"/>
            <a:ext cx="4079712" cy="1151402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77"/>
          <p:cNvSpPr txBox="1"/>
          <p:nvPr>
            <p:ph idx="1" type="subTitle"/>
          </p:nvPr>
        </p:nvSpPr>
        <p:spPr>
          <a:xfrm>
            <a:off x="976150" y="425900"/>
            <a:ext cx="12073200" cy="23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b="1" lang="ru-RU" sz="8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Сроки приема</a:t>
            </a:r>
            <a:endParaRPr b="1" sz="8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3" name="Google Shape;513;p77"/>
          <p:cNvSpPr txBox="1"/>
          <p:nvPr/>
        </p:nvSpPr>
        <p:spPr>
          <a:xfrm>
            <a:off x="1871750" y="7432950"/>
            <a:ext cx="18327600" cy="1600378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ru-RU" sz="8000" u="none" cap="none" strike="noStrike">
                <a:solidFill>
                  <a:srgbClr val="807B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 01 апреля по 19 сентября 2024</a:t>
            </a:r>
            <a:endParaRPr b="0" i="0" sz="8000" u="none" cap="none" strike="noStrike">
              <a:solidFill>
                <a:srgbClr val="807B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14" name="Google Shape;514;p77"/>
          <p:cNvSpPr txBox="1"/>
          <p:nvPr/>
        </p:nvSpPr>
        <p:spPr>
          <a:xfrm>
            <a:off x="1871750" y="6975651"/>
            <a:ext cx="6486600" cy="7078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Конкурс портфолио</a:t>
            </a:r>
            <a:endParaRPr b="0" i="0" sz="34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15" name="Google Shape;515;p77"/>
          <p:cNvSpPr/>
          <p:nvPr/>
        </p:nvSpPr>
        <p:spPr>
          <a:xfrm>
            <a:off x="4413000" y="10379000"/>
            <a:ext cx="17375400" cy="23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Важно: поступающие для обучения в НИУ ВШЭ имеют право принимать участие в конкурсе не более, чем на две образовательные программы магистратуры одновременно</a:t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6" name="Google Shape;516;p77"/>
          <p:cNvSpPr/>
          <p:nvPr/>
        </p:nvSpPr>
        <p:spPr>
          <a:xfrm>
            <a:off x="2506450" y="10312084"/>
            <a:ext cx="1257000" cy="1257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77"/>
          <p:cNvSpPr txBox="1"/>
          <p:nvPr/>
        </p:nvSpPr>
        <p:spPr>
          <a:xfrm>
            <a:off x="2812550" y="10254250"/>
            <a:ext cx="762000" cy="1572678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b="1" i="0" lang="ru-RU" sz="6800" u="none" cap="none" strike="noStrike">
                <a:solidFill>
                  <a:srgbClr val="7000FF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endParaRPr b="1" i="0" sz="6800" u="none" cap="none" strike="noStrike">
              <a:solidFill>
                <a:srgbClr val="7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90500" y="763000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B5AFF">
                <a:alpha val="80000"/>
              </a:srgbClr>
            </a:gs>
            <a:gs pos="22000">
              <a:schemeClr val="lt1"/>
            </a:gs>
            <a:gs pos="100000">
              <a:schemeClr val="lt1"/>
            </a:gs>
          </a:gsLst>
          <a:lin ang="16200038" scaled="0"/>
        </a:gra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8"/>
          <p:cNvSpPr txBox="1"/>
          <p:nvPr>
            <p:ph idx="4294967295" type="subTitle"/>
          </p:nvPr>
        </p:nvSpPr>
        <p:spPr>
          <a:xfrm>
            <a:off x="835200" y="690500"/>
            <a:ext cx="20334000" cy="11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b="1" i="0" lang="ru-RU" sz="80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Скидки на обучение</a:t>
            </a:r>
            <a:endParaRPr b="1" i="0" sz="80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4" name="Google Shape;524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4684" y="12061027"/>
            <a:ext cx="4079713" cy="115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78"/>
          <p:cNvSpPr txBox="1"/>
          <p:nvPr/>
        </p:nvSpPr>
        <p:spPr>
          <a:xfrm>
            <a:off x="4615600" y="2748501"/>
            <a:ext cx="18774600" cy="44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-3937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2600"/>
              <a:buFont typeface="Montserrat SemiBold"/>
              <a:buChar char="●"/>
            </a:pPr>
            <a:r>
              <a:rPr b="0" i="0" lang="ru-RU" sz="26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Наличие диплома о высшем образовании с отличием</a:t>
            </a:r>
            <a:endParaRPr b="0" i="0" sz="26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2600"/>
              <a:buFont typeface="Montserrat SemiBold"/>
              <a:buChar char="●"/>
            </a:pPr>
            <a:r>
              <a:rPr b="0" i="0" lang="ru-RU" sz="26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Наличие диплома о высшем образовании по программам социо-гуманитарного профиля: «Реклама и связи с общественностью», «Журналистика», «Дизайн», «Медиакоммуникации», «Медиаменеджмент», «Философия», «Лингвистика», «Межкультурные коммуникации», «Социология», «Политология», «Культурология», «Психология»</a:t>
            </a:r>
            <a:endParaRPr b="0" i="0" sz="26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2600"/>
              <a:buFont typeface="Montserrat SemiBold"/>
              <a:buChar char="●"/>
            </a:pPr>
            <a:r>
              <a:rPr b="0" i="0" lang="ru-RU" sz="26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 победу в конкурсе научно-исследовательских работ студентов (НИРС) НИУ ВШЭ</a:t>
            </a:r>
            <a:endParaRPr b="0" i="0" sz="26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2600"/>
              <a:buFont typeface="Montserrat SemiBold"/>
              <a:buChar char="●"/>
            </a:pPr>
            <a:r>
              <a:rPr b="0" i="0" lang="ru-RU" sz="26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 раннюю оплату обучения: при заключении договора с 1 апреля по 29 июня 2024 года </a:t>
            </a:r>
            <a:endParaRPr b="0" i="0" sz="26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2600"/>
              <a:buFont typeface="Montserrat SemiBold"/>
              <a:buChar char="●"/>
            </a:pPr>
            <a:r>
              <a:rPr b="0" i="0" lang="ru-RU" sz="26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 прохождение специального теста от Сергея Зверева</a:t>
            </a:r>
            <a:endParaRPr b="0" i="0" sz="26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26" name="Google Shape;526;p78"/>
          <p:cNvSpPr txBox="1"/>
          <p:nvPr/>
        </p:nvSpPr>
        <p:spPr>
          <a:xfrm>
            <a:off x="31209450" y="4121150"/>
            <a:ext cx="10758000" cy="18800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-401050" lvl="0" marL="401050" marR="0" rtl="0" algn="l">
              <a:lnSpc>
                <a:spcPct val="113333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700"/>
              <a:buFont typeface="Arial"/>
              <a:buChar char="•"/>
            </a:pP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Семинар академического наставника </a:t>
            </a:r>
            <a:endParaRPr b="0" i="0" sz="34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401050" lvl="0" marL="401050" marR="0" rtl="0" algn="l">
              <a:lnSpc>
                <a:spcPct val="113333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700"/>
              <a:buFont typeface="Arial"/>
              <a:buChar char="•"/>
            </a:pP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Проектный семинар </a:t>
            </a:r>
            <a:endParaRPr b="0" i="0" sz="34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27" name="Google Shape;527;p78"/>
          <p:cNvSpPr txBox="1"/>
          <p:nvPr/>
        </p:nvSpPr>
        <p:spPr>
          <a:xfrm>
            <a:off x="31209450" y="2951850"/>
            <a:ext cx="11108400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ru-RU" sz="50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Модуль «Ключевые семинары»</a:t>
            </a:r>
            <a:endParaRPr b="1" i="0" sz="50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8" name="Google Shape;528;p78"/>
          <p:cNvSpPr txBox="1"/>
          <p:nvPr/>
        </p:nvSpPr>
        <p:spPr>
          <a:xfrm>
            <a:off x="31209450" y="7266826"/>
            <a:ext cx="11108400" cy="8463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ru-RU" sz="50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Маголего</a:t>
            </a:r>
            <a:endParaRPr b="1" i="0" sz="50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9" name="Google Shape;529;p78"/>
          <p:cNvSpPr txBox="1"/>
          <p:nvPr/>
        </p:nvSpPr>
        <p:spPr>
          <a:xfrm>
            <a:off x="31209450" y="8299827"/>
            <a:ext cx="10758000" cy="16235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-401050" lvl="0" marL="401050" marR="0" rtl="0" algn="l">
              <a:lnSpc>
                <a:spcPct val="113333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1700"/>
              <a:buFont typeface="Arial"/>
              <a:buChar char="•"/>
            </a:pPr>
            <a:r>
              <a:rPr b="0" i="0" lang="ru-RU" sz="34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Дисциплины по выбору из общеуниверситетского пула МагоЛего</a:t>
            </a:r>
            <a:endParaRPr b="0" i="0" sz="34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0" name="Google Shape;530;p78"/>
          <p:cNvSpPr txBox="1"/>
          <p:nvPr/>
        </p:nvSpPr>
        <p:spPr>
          <a:xfrm>
            <a:off x="835202" y="2748500"/>
            <a:ext cx="2856000" cy="1846599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ru-RU" sz="96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10%</a:t>
            </a:r>
            <a:endParaRPr b="1" i="0" sz="96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1" name="Google Shape;531;p78"/>
          <p:cNvSpPr txBox="1"/>
          <p:nvPr/>
        </p:nvSpPr>
        <p:spPr>
          <a:xfrm>
            <a:off x="835200" y="7406901"/>
            <a:ext cx="3523200" cy="1846599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ru-RU" sz="96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20%</a:t>
            </a:r>
            <a:endParaRPr b="1" i="0" sz="96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2" name="Google Shape;532;p78"/>
          <p:cNvSpPr txBox="1"/>
          <p:nvPr/>
        </p:nvSpPr>
        <p:spPr>
          <a:xfrm>
            <a:off x="4615600" y="7987201"/>
            <a:ext cx="1877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Montserrat SemiBold"/>
              <a:buChar char="●"/>
            </a:pPr>
            <a:r>
              <a:rPr b="0" i="0" lang="ru-RU" sz="28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 оплату обучения юридическим лицом и/или государственной бюджетной организацией</a:t>
            </a:r>
            <a:endParaRPr b="0" i="0" sz="28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3" name="Google Shape;533;p78"/>
          <p:cNvSpPr txBox="1"/>
          <p:nvPr/>
        </p:nvSpPr>
        <p:spPr>
          <a:xfrm>
            <a:off x="840950" y="9284601"/>
            <a:ext cx="3523200" cy="1846599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ru-RU" sz="96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25%</a:t>
            </a:r>
            <a:endParaRPr b="1" i="0" sz="96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4" name="Google Shape;534;p78"/>
          <p:cNvSpPr txBox="1"/>
          <p:nvPr/>
        </p:nvSpPr>
        <p:spPr>
          <a:xfrm>
            <a:off x="4615600" y="9860976"/>
            <a:ext cx="1877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Montserrat SemiBold"/>
              <a:buChar char="●"/>
            </a:pPr>
            <a:r>
              <a:rPr b="0" i="0" lang="ru-RU" sz="28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Для выпускников НИУ ВШЭ</a:t>
            </a:r>
            <a:endParaRPr b="0" i="0" sz="28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35" name="Google Shape;535;p78"/>
          <p:cNvPicPr preferRelativeResize="0"/>
          <p:nvPr/>
        </p:nvPicPr>
        <p:blipFill rotWithShape="1">
          <a:blip r:embed="rId4">
            <a:alphaModFix/>
          </a:blip>
          <a:srcRect b="41491" l="60817" r="30018" t="41940"/>
          <a:stretch/>
        </p:blipFill>
        <p:spPr>
          <a:xfrm>
            <a:off x="18691968" y="9105075"/>
            <a:ext cx="3808882" cy="387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7800" y="12165925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7"/>
          <p:cNvSpPr txBox="1"/>
          <p:nvPr>
            <p:ph idx="1" type="subTitle"/>
          </p:nvPr>
        </p:nvSpPr>
        <p:spPr>
          <a:xfrm>
            <a:off x="840970" y="690484"/>
            <a:ext cx="8037000" cy="20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b="1" lang="ru-RU" sz="8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Спикер</a:t>
            </a:r>
            <a:endParaRPr b="1" sz="8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57"/>
          <p:cNvSpPr/>
          <p:nvPr/>
        </p:nvSpPr>
        <p:spPr>
          <a:xfrm>
            <a:off x="947203" y="3644498"/>
            <a:ext cx="22396800" cy="8714400"/>
          </a:xfrm>
          <a:prstGeom prst="roundRect">
            <a:avLst>
              <a:gd fmla="val 7011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3902" y="4240598"/>
            <a:ext cx="7522200" cy="7522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79" name="Google Shape;179;p57"/>
          <p:cNvSpPr txBox="1"/>
          <p:nvPr/>
        </p:nvSpPr>
        <p:spPr>
          <a:xfrm>
            <a:off x="10151258" y="5995950"/>
            <a:ext cx="12939000" cy="23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ru-RU" sz="6400" u="none" cap="none" strike="noStrike">
                <a:solidFill>
                  <a:srgbClr val="807B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Елена</a:t>
            </a:r>
            <a:br>
              <a:rPr b="0" i="0" lang="ru-RU" sz="6400" u="none" cap="none" strike="noStrike">
                <a:solidFill>
                  <a:srgbClr val="807B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b="0" i="0" lang="ru-RU" sz="6400" u="none" cap="none" strike="noStrike">
                <a:solidFill>
                  <a:srgbClr val="807B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Владимировна </a:t>
            </a:r>
            <a:endParaRPr b="0" i="0" sz="6400" u="none" cap="none" strike="noStrike">
              <a:solidFill>
                <a:srgbClr val="807B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ru-RU" sz="6400" u="none" cap="none" strike="noStrike">
                <a:solidFill>
                  <a:srgbClr val="807B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Бунь</a:t>
            </a:r>
            <a:endParaRPr b="0" i="0" sz="6400" u="none" cap="none" strike="noStrike">
              <a:solidFill>
                <a:srgbClr val="807B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0" name="Google Shape;180;p57"/>
          <p:cNvSpPr txBox="1"/>
          <p:nvPr/>
        </p:nvSpPr>
        <p:spPr>
          <a:xfrm>
            <a:off x="10151258" y="9082880"/>
            <a:ext cx="11197800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ru-RU" sz="36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Академический руководитель программы</a:t>
            </a:r>
            <a:endParaRPr b="0" i="0" sz="36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90500" y="763000"/>
            <a:ext cx="4453499" cy="9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500634" y="614753"/>
            <a:ext cx="4079713" cy="115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B5AFF">
                <a:alpha val="80000"/>
              </a:srgbClr>
            </a:gs>
            <a:gs pos="22000">
              <a:schemeClr val="lt1"/>
            </a:gs>
            <a:gs pos="100000">
              <a:schemeClr val="lt1"/>
            </a:gs>
          </a:gsLst>
          <a:lin ang="16200038" scaled="0"/>
        </a:gra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9"/>
          <p:cNvSpPr txBox="1"/>
          <p:nvPr/>
        </p:nvSpPr>
        <p:spPr>
          <a:xfrm>
            <a:off x="948531" y="2479057"/>
            <a:ext cx="17319300" cy="20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ru-RU" sz="3600" u="none" cap="none" strike="noStrike">
                <a:solidFill>
                  <a:srgbClr val="7F7F7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Бюджетных мест на программе нет.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ru-RU" sz="4800" u="none" cap="none" strike="noStrike">
                <a:solidFill>
                  <a:srgbClr val="8F63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Но!</a:t>
            </a:r>
            <a:r>
              <a:rPr b="1" i="1" lang="ru-RU" sz="4800" u="none" cap="none" strike="noStrike">
                <a:solidFill>
                  <a:srgbClr val="6D33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b="0" i="1" lang="ru-RU" sz="3600" u="none" cap="none" strike="noStrike">
                <a:solidFill>
                  <a:srgbClr val="7F7F7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Помимо гибкой </a:t>
            </a:r>
            <a:r>
              <a:rPr b="1" i="1" lang="ru-RU" sz="3600" u="none" cap="none" strike="noStrike">
                <a:solidFill>
                  <a:srgbClr val="8F63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системы скидок</a:t>
            </a:r>
            <a:r>
              <a:rPr b="0" i="1" lang="ru-RU" sz="3600" u="none" cap="none" strike="noStrike">
                <a:solidFill>
                  <a:srgbClr val="7F7F7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есть возможность получить </a:t>
            </a:r>
            <a:r>
              <a:rPr b="1" i="1" lang="ru-RU" sz="3600" u="none" cap="none" strike="noStrike">
                <a:solidFill>
                  <a:srgbClr val="8F63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кредит на образование с господдержкой.</a:t>
            </a:r>
            <a:endParaRPr b="0" i="1" sz="3600" u="none" cap="none" strike="noStrike">
              <a:solidFill>
                <a:srgbClr val="8F63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79"/>
          <p:cNvSpPr txBox="1"/>
          <p:nvPr/>
        </p:nvSpPr>
        <p:spPr>
          <a:xfrm>
            <a:off x="948528" y="8570297"/>
            <a:ext cx="6204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ru-RU" sz="36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Остались вопросы? Ждем вас в чате абитуриентов и наших социальных сетях.</a:t>
            </a:r>
            <a:endParaRPr b="1" i="0" sz="36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3" name="Google Shape;543;p79"/>
          <p:cNvSpPr txBox="1"/>
          <p:nvPr/>
        </p:nvSpPr>
        <p:spPr>
          <a:xfrm>
            <a:off x="948528" y="4687697"/>
            <a:ext cx="22773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ru-RU" sz="6000" u="none" cap="none" strike="noStrike">
                <a:solidFill>
                  <a:srgbClr val="7F7F7F"/>
                </a:solidFill>
                <a:latin typeface="Oswald"/>
                <a:ea typeface="Oswald"/>
                <a:cs typeface="Oswald"/>
                <a:sym typeface="Oswald"/>
              </a:rPr>
              <a:t>Всего</a:t>
            </a:r>
            <a:r>
              <a:rPr b="0" i="0" lang="ru-RU" sz="6000" u="none" cap="none" strike="noStrike">
                <a:solidFill>
                  <a:srgbClr val="807BFF"/>
                </a:solidFill>
                <a:latin typeface="Oswald Medium"/>
                <a:ea typeface="Oswald Medium"/>
                <a:cs typeface="Oswald Medium"/>
                <a:sym typeface="Oswald Medium"/>
              </a:rPr>
              <a:t> </a:t>
            </a:r>
            <a:r>
              <a:rPr b="0" i="0" lang="ru-RU" sz="6000" u="none" cap="none" strike="noStrike">
                <a:solidFill>
                  <a:srgbClr val="8F63FF"/>
                </a:solidFill>
                <a:latin typeface="Oswald Medium"/>
                <a:ea typeface="Oswald Medium"/>
                <a:cs typeface="Oswald Medium"/>
                <a:sym typeface="Oswald Medium"/>
              </a:rPr>
              <a:t>3%</a:t>
            </a:r>
            <a:r>
              <a:rPr b="0" i="0" lang="ru-RU" sz="6000" u="none" cap="none" strike="noStrike">
                <a:solidFill>
                  <a:srgbClr val="807BFF"/>
                </a:solidFill>
                <a:latin typeface="Oswald Medium"/>
                <a:ea typeface="Oswald Medium"/>
                <a:cs typeface="Oswald Medium"/>
                <a:sym typeface="Oswald Medium"/>
              </a:rPr>
              <a:t> </a:t>
            </a:r>
            <a:r>
              <a:rPr b="0" i="0" lang="ru-RU" sz="6000" u="none" cap="none" strike="noStrike">
                <a:solidFill>
                  <a:srgbClr val="7F7F7F"/>
                </a:solidFill>
                <a:latin typeface="Oswald"/>
                <a:ea typeface="Oswald"/>
                <a:cs typeface="Oswald"/>
                <a:sym typeface="Oswald"/>
              </a:rPr>
              <a:t>годовых (это значительно ниже уровня инфляции).</a:t>
            </a:r>
            <a:endParaRPr b="0" i="0" sz="6000" u="none" cap="none" strike="noStrike">
              <a:solidFill>
                <a:srgbClr val="7F7F7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44" name="Google Shape;544;p79"/>
          <p:cNvSpPr txBox="1"/>
          <p:nvPr/>
        </p:nvSpPr>
        <p:spPr>
          <a:xfrm>
            <a:off x="948528" y="6434990"/>
            <a:ext cx="6024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ru-RU" sz="6000" u="none" cap="none" strike="noStrike">
                <a:solidFill>
                  <a:srgbClr val="8F63FF"/>
                </a:solidFill>
                <a:latin typeface="Oswald Medium"/>
                <a:ea typeface="Oswald Medium"/>
                <a:cs typeface="Oswald Medium"/>
                <a:sym typeface="Oswald Medium"/>
              </a:rPr>
              <a:t>~ 255 руб./мес.</a:t>
            </a:r>
            <a:endParaRPr b="0" i="0" sz="2400" u="none" cap="none" strike="noStrike">
              <a:solidFill>
                <a:srgbClr val="8F6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79"/>
          <p:cNvSpPr txBox="1"/>
          <p:nvPr/>
        </p:nvSpPr>
        <p:spPr>
          <a:xfrm>
            <a:off x="948528" y="7396009"/>
            <a:ext cx="74676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7F7F7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Вы платите в первый год</a:t>
            </a:r>
            <a:endParaRPr b="0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6" name="Google Shape;546;p79"/>
          <p:cNvCxnSpPr/>
          <p:nvPr/>
        </p:nvCxnSpPr>
        <p:spPr>
          <a:xfrm>
            <a:off x="8500416" y="6253065"/>
            <a:ext cx="0" cy="1943082"/>
          </a:xfrm>
          <a:prstGeom prst="straightConnector1">
            <a:avLst/>
          </a:prstGeom>
          <a:noFill/>
          <a:ln cap="flat" cmpd="sng" w="38100">
            <a:solidFill>
              <a:srgbClr val="807B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7" name="Google Shape;547;p79"/>
          <p:cNvSpPr txBox="1"/>
          <p:nvPr/>
        </p:nvSpPr>
        <p:spPr>
          <a:xfrm>
            <a:off x="8706626" y="6434990"/>
            <a:ext cx="6024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ru-RU" sz="6000" u="none" cap="none" strike="noStrike">
                <a:solidFill>
                  <a:srgbClr val="8F63FF"/>
                </a:solidFill>
                <a:latin typeface="Oswald Medium"/>
                <a:ea typeface="Oswald Medium"/>
                <a:cs typeface="Oswald Medium"/>
                <a:sym typeface="Oswald Medium"/>
              </a:rPr>
              <a:t>~ 765 руб./мес.</a:t>
            </a:r>
            <a:endParaRPr b="0" i="0" sz="2400" u="none" cap="none" strike="noStrike">
              <a:solidFill>
                <a:srgbClr val="8F6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79"/>
          <p:cNvSpPr txBox="1"/>
          <p:nvPr/>
        </p:nvSpPr>
        <p:spPr>
          <a:xfrm>
            <a:off x="8706626" y="7396008"/>
            <a:ext cx="50538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7F7F7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Во второй год</a:t>
            </a:r>
            <a:endParaRPr b="0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9" name="Google Shape;549;p79"/>
          <p:cNvCxnSpPr/>
          <p:nvPr/>
        </p:nvCxnSpPr>
        <p:spPr>
          <a:xfrm>
            <a:off x="14393216" y="6253065"/>
            <a:ext cx="0" cy="1943082"/>
          </a:xfrm>
          <a:prstGeom prst="straightConnector1">
            <a:avLst/>
          </a:prstGeom>
          <a:noFill/>
          <a:ln cap="flat" cmpd="sng" w="38100">
            <a:solidFill>
              <a:srgbClr val="807B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0" name="Google Shape;550;p79"/>
          <p:cNvSpPr txBox="1"/>
          <p:nvPr/>
        </p:nvSpPr>
        <p:spPr>
          <a:xfrm>
            <a:off x="15148154" y="6400316"/>
            <a:ext cx="7401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ru-RU" sz="5400" u="none" cap="none" strike="noStrike">
                <a:solidFill>
                  <a:srgbClr val="8F63FF"/>
                </a:solidFill>
                <a:latin typeface="Oswald Medium"/>
                <a:ea typeface="Oswald Medium"/>
                <a:cs typeface="Oswald Medium"/>
                <a:sym typeface="Oswald Medium"/>
              </a:rPr>
              <a:t>~ 4,77 тыс. руб./мес.</a:t>
            </a:r>
            <a:r>
              <a:rPr b="0" i="0" lang="ru-RU" sz="5400" u="none" cap="none" strike="noStrike">
                <a:solidFill>
                  <a:srgbClr val="807BFF"/>
                </a:solidFill>
                <a:latin typeface="Oswald Medium"/>
                <a:ea typeface="Oswald Medium"/>
                <a:cs typeface="Oswald Medium"/>
                <a:sym typeface="Oswald Medium"/>
              </a:rPr>
              <a:t>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79"/>
          <p:cNvSpPr txBox="1"/>
          <p:nvPr/>
        </p:nvSpPr>
        <p:spPr>
          <a:xfrm>
            <a:off x="15148157" y="7453550"/>
            <a:ext cx="8182846" cy="8001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7F7F7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После окончания обучения</a:t>
            </a:r>
            <a:endParaRPr b="0" i="0" sz="3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79"/>
          <p:cNvSpPr/>
          <p:nvPr/>
        </p:nvSpPr>
        <p:spPr>
          <a:xfrm>
            <a:off x="7401419" y="8560961"/>
            <a:ext cx="4062710" cy="4062710"/>
          </a:xfrm>
          <a:prstGeom prst="roundRect">
            <a:avLst>
              <a:gd fmla="val 16667" name="adj"/>
            </a:avLst>
          </a:prstGeom>
          <a:solidFill>
            <a:srgbClr val="8F63FF"/>
          </a:solidFill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9"/>
          <p:cNvSpPr/>
          <p:nvPr/>
        </p:nvSpPr>
        <p:spPr>
          <a:xfrm>
            <a:off x="12553721" y="8564681"/>
            <a:ext cx="4062710" cy="4062710"/>
          </a:xfrm>
          <a:prstGeom prst="roundRect">
            <a:avLst>
              <a:gd fmla="val 16667" name="adj"/>
            </a:avLst>
          </a:prstGeom>
          <a:solidFill>
            <a:srgbClr val="A47FFF"/>
          </a:solidFill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79"/>
          <p:cNvSpPr/>
          <p:nvPr/>
        </p:nvSpPr>
        <p:spPr>
          <a:xfrm>
            <a:off x="17656839" y="8570291"/>
            <a:ext cx="4062710" cy="4062710"/>
          </a:xfrm>
          <a:prstGeom prst="roundRect">
            <a:avLst>
              <a:gd fmla="val 16667" name="adj"/>
            </a:avLst>
          </a:prstGeom>
          <a:solidFill>
            <a:srgbClr val="807BFF"/>
          </a:solidFill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79"/>
          <p:cNvSpPr txBox="1"/>
          <p:nvPr/>
        </p:nvSpPr>
        <p:spPr>
          <a:xfrm>
            <a:off x="13201320" y="12746610"/>
            <a:ext cx="2767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1" lang="ru-RU" sz="3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Тг канал</a:t>
            </a:r>
            <a:endParaRPr b="0" i="1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79"/>
          <p:cNvSpPr txBox="1"/>
          <p:nvPr/>
        </p:nvSpPr>
        <p:spPr>
          <a:xfrm>
            <a:off x="17436890" y="12729432"/>
            <a:ext cx="4601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1" lang="ru-RU" sz="3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ВК сообщество</a:t>
            </a:r>
            <a:endParaRPr b="0" i="1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79"/>
          <p:cNvSpPr txBox="1"/>
          <p:nvPr/>
        </p:nvSpPr>
        <p:spPr>
          <a:xfrm>
            <a:off x="6808350" y="12746610"/>
            <a:ext cx="5248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1" lang="ru-RU" sz="36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Чат абитуриентов</a:t>
            </a:r>
            <a:endParaRPr b="0" i="1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8" name="Google Shape;55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0453" y="9169995"/>
            <a:ext cx="2844642" cy="2844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62755" y="9173715"/>
            <a:ext cx="2844642" cy="2844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267733" y="9181185"/>
            <a:ext cx="2840922" cy="2840922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79"/>
          <p:cNvSpPr txBox="1"/>
          <p:nvPr>
            <p:ph idx="4294967295" type="subTitle"/>
          </p:nvPr>
        </p:nvSpPr>
        <p:spPr>
          <a:xfrm>
            <a:off x="835200" y="690500"/>
            <a:ext cx="20334000" cy="11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b="1" i="0" lang="ru-RU" sz="80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Образовательный кредит</a:t>
            </a:r>
            <a:endParaRPr b="1" i="0" sz="80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2" name="Google Shape;562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3575" y="12526725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efdfac284b_1_1"/>
          <p:cNvSpPr txBox="1"/>
          <p:nvPr/>
        </p:nvSpPr>
        <p:spPr>
          <a:xfrm>
            <a:off x="983225" y="4207800"/>
            <a:ext cx="163404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Arial"/>
              <a:buNone/>
            </a:pPr>
            <a:r>
              <a:rPr b="0" i="0" lang="ru-RU" sz="116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СПАСИБО</a:t>
            </a:r>
            <a:br>
              <a:rPr b="0" i="0" lang="ru-RU" sz="116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</a:br>
            <a:r>
              <a:rPr b="0" i="0" lang="ru-RU" sz="11600" u="none" cap="none" strike="noStrike">
                <a:solidFill>
                  <a:srgbClr val="FFFFFF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ЗА ВНИМАНИЕ!</a:t>
            </a:r>
            <a:endParaRPr b="0" i="0" sz="11600" u="none" cap="none" strike="noStrike">
              <a:solidFill>
                <a:srgbClr val="FFFFFF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pic>
        <p:nvPicPr>
          <p:cNvPr id="568" name="Google Shape;568;g1efdfac284b_1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3225" y="11544350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0"/>
          <p:cNvSpPr/>
          <p:nvPr/>
        </p:nvSpPr>
        <p:spPr>
          <a:xfrm>
            <a:off x="993350" y="3107000"/>
            <a:ext cx="22396800" cy="11799600"/>
          </a:xfrm>
          <a:prstGeom prst="roundRect">
            <a:avLst>
              <a:gd fmla="val 7011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60"/>
          <p:cNvSpPr txBox="1"/>
          <p:nvPr/>
        </p:nvSpPr>
        <p:spPr>
          <a:xfrm>
            <a:off x="2276606" y="4562700"/>
            <a:ext cx="19830288" cy="7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ru-RU" sz="6000" u="none" cap="none" strike="noStrike">
                <a:solidFill>
                  <a:srgbClr val="807B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Магистратура «Управление стратегическими коммуникациями» готовит будущих руководителей, топ-менеджеров индустрии коммуникаций, умеющих на практике создавать стратегии и реализовывать комплексные коммуникации кампании</a:t>
            </a:r>
            <a:endParaRPr b="0" i="0" sz="6000" u="none" cap="none" strike="noStrike">
              <a:solidFill>
                <a:srgbClr val="807B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9" name="Google Shape;189;p60"/>
          <p:cNvSpPr txBox="1"/>
          <p:nvPr>
            <p:ph idx="1" type="subTitle"/>
          </p:nvPr>
        </p:nvSpPr>
        <p:spPr>
          <a:xfrm>
            <a:off x="835200" y="690500"/>
            <a:ext cx="141990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b="1" lang="ru-RU" sz="8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 программе</a:t>
            </a:r>
            <a:endParaRPr b="1" sz="8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60"/>
          <p:cNvSpPr/>
          <p:nvPr/>
        </p:nvSpPr>
        <p:spPr>
          <a:xfrm rot="10800000">
            <a:off x="1000200" y="11644300"/>
            <a:ext cx="22393200" cy="2095800"/>
          </a:xfrm>
          <a:prstGeom prst="rect">
            <a:avLst/>
          </a:prstGeom>
          <a:gradFill>
            <a:gsLst>
              <a:gs pos="0">
                <a:srgbClr val="8B5AFF">
                  <a:alpha val="80000"/>
                </a:srgbClr>
              </a:gs>
              <a:gs pos="34000">
                <a:srgbClr val="9879FF">
                  <a:alpha val="80000"/>
                </a:srgbClr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00634" y="614753"/>
            <a:ext cx="4079712" cy="115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90500" y="763000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9"/>
          <p:cNvSpPr txBox="1"/>
          <p:nvPr>
            <p:ph idx="1" type="subTitle"/>
          </p:nvPr>
        </p:nvSpPr>
        <p:spPr>
          <a:xfrm>
            <a:off x="835200" y="690500"/>
            <a:ext cx="14199000" cy="20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b="1" lang="ru-RU" sz="8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 программе</a:t>
            </a:r>
            <a:endParaRPr b="1" sz="8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59"/>
          <p:cNvSpPr/>
          <p:nvPr/>
        </p:nvSpPr>
        <p:spPr>
          <a:xfrm>
            <a:off x="993350" y="3107000"/>
            <a:ext cx="22396800" cy="12506400"/>
          </a:xfrm>
          <a:prstGeom prst="roundRect">
            <a:avLst>
              <a:gd fmla="val 7011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59"/>
          <p:cNvSpPr txBox="1"/>
          <p:nvPr/>
        </p:nvSpPr>
        <p:spPr>
          <a:xfrm>
            <a:off x="1973475" y="4719500"/>
            <a:ext cx="6846600" cy="30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5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800"/>
              <a:buFont typeface="Arial"/>
              <a:buNone/>
            </a:pPr>
            <a:r>
              <a:rPr b="1" i="0" lang="ru-RU" sz="19800" u="none" cap="none" strike="noStrike">
                <a:solidFill>
                  <a:srgbClr val="807BFF"/>
                </a:solidFill>
                <a:latin typeface="Montserrat"/>
                <a:ea typeface="Montserrat"/>
                <a:cs typeface="Montserrat"/>
                <a:sym typeface="Montserrat"/>
              </a:rPr>
              <a:t>100%</a:t>
            </a:r>
            <a:endParaRPr b="1" i="0" sz="19800" u="none" cap="none" strike="noStrike">
              <a:solidFill>
                <a:srgbClr val="807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59"/>
          <p:cNvSpPr txBox="1"/>
          <p:nvPr/>
        </p:nvSpPr>
        <p:spPr>
          <a:xfrm>
            <a:off x="1973495" y="3487455"/>
            <a:ext cx="2961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Онлайн</a:t>
            </a:r>
            <a:endParaRPr b="0" i="0" sz="36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59"/>
          <p:cNvSpPr txBox="1"/>
          <p:nvPr/>
        </p:nvSpPr>
        <p:spPr>
          <a:xfrm>
            <a:off x="2198174" y="8074305"/>
            <a:ext cx="63972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Продолжительность обучения</a:t>
            </a:r>
            <a:endParaRPr b="0" i="0" sz="32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9"/>
          <p:cNvSpPr txBox="1"/>
          <p:nvPr/>
        </p:nvSpPr>
        <p:spPr>
          <a:xfrm>
            <a:off x="2314400" y="9306325"/>
            <a:ext cx="4197000" cy="26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5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0"/>
              <a:buFont typeface="Arial"/>
              <a:buNone/>
            </a:pPr>
            <a:r>
              <a:rPr b="0" i="0" lang="ru-RU" sz="20000" u="none" cap="none" strike="noStrike">
                <a:solidFill>
                  <a:srgbClr val="807BFF"/>
                </a:solidFill>
                <a:latin typeface="Oswald Medium"/>
                <a:ea typeface="Oswald Medium"/>
                <a:cs typeface="Oswald Medium"/>
                <a:sym typeface="Oswald Medium"/>
              </a:rPr>
              <a:t>2</a:t>
            </a:r>
            <a:r>
              <a:rPr b="0" i="0" lang="ru-RU" sz="14400" u="none" cap="none" strike="noStrike">
                <a:solidFill>
                  <a:srgbClr val="807BFF"/>
                </a:solidFill>
                <a:latin typeface="Oswald Medium"/>
                <a:ea typeface="Oswald Medium"/>
                <a:cs typeface="Oswald Medium"/>
                <a:sym typeface="Oswald Medium"/>
              </a:rPr>
              <a:t> </a:t>
            </a:r>
            <a:r>
              <a:rPr b="0" i="0" lang="ru-RU" sz="5400" u="none" cap="none" strike="noStrike">
                <a:solidFill>
                  <a:srgbClr val="807B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года</a:t>
            </a:r>
            <a:endParaRPr b="0" i="0" sz="12200" u="none" cap="none" strike="noStrike">
              <a:solidFill>
                <a:srgbClr val="807BFF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03" name="Google Shape;203;p59"/>
          <p:cNvSpPr txBox="1"/>
          <p:nvPr/>
        </p:nvSpPr>
        <p:spPr>
          <a:xfrm>
            <a:off x="13084343" y="3487445"/>
            <a:ext cx="1822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Язык</a:t>
            </a:r>
            <a:endParaRPr b="0" i="0" sz="32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59"/>
          <p:cNvSpPr txBox="1"/>
          <p:nvPr/>
        </p:nvSpPr>
        <p:spPr>
          <a:xfrm>
            <a:off x="13084357" y="5348976"/>
            <a:ext cx="65244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5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</a:pPr>
            <a:r>
              <a:rPr b="0" i="0" lang="ru-RU" sz="8400" u="none" cap="none" strike="noStrike">
                <a:solidFill>
                  <a:srgbClr val="807B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Русский</a:t>
            </a:r>
            <a:endParaRPr b="0" i="0" sz="8400" u="none" cap="none" strike="noStrike">
              <a:solidFill>
                <a:srgbClr val="807B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59"/>
          <p:cNvSpPr/>
          <p:nvPr/>
        </p:nvSpPr>
        <p:spPr>
          <a:xfrm rot="10800000">
            <a:off x="995150" y="12091850"/>
            <a:ext cx="22393200" cy="2095800"/>
          </a:xfrm>
          <a:prstGeom prst="rect">
            <a:avLst/>
          </a:prstGeom>
          <a:gradFill>
            <a:gsLst>
              <a:gs pos="0">
                <a:srgbClr val="8B5AFF">
                  <a:alpha val="80000"/>
                </a:srgbClr>
              </a:gs>
              <a:gs pos="34000">
                <a:srgbClr val="9879FF">
                  <a:alpha val="80000"/>
                </a:srgbClr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59"/>
          <p:cNvSpPr txBox="1"/>
          <p:nvPr/>
        </p:nvSpPr>
        <p:spPr>
          <a:xfrm>
            <a:off x="2187917" y="12268731"/>
            <a:ext cx="16797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9140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Направление: 42.04.01 Реклама и связи с общественностью   |   Очная форма обучения</a:t>
            </a:r>
            <a:endParaRPr b="0" i="0" sz="2800" u="none" cap="none" strike="noStrike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7" name="Google Shape;207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00634" y="614753"/>
            <a:ext cx="4079712" cy="115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9"/>
          <p:cNvSpPr txBox="1"/>
          <p:nvPr/>
        </p:nvSpPr>
        <p:spPr>
          <a:xfrm>
            <a:off x="13084361" y="7778905"/>
            <a:ext cx="63972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Количество платных мест</a:t>
            </a:r>
            <a:endParaRPr b="0" i="0" sz="32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59"/>
          <p:cNvSpPr txBox="1"/>
          <p:nvPr/>
        </p:nvSpPr>
        <p:spPr>
          <a:xfrm>
            <a:off x="13200588" y="9010925"/>
            <a:ext cx="4197000" cy="26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5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0">
                <a:solidFill>
                  <a:srgbClr val="807BFF"/>
                </a:solidFill>
                <a:latin typeface="Oswald Medium"/>
                <a:ea typeface="Oswald Medium"/>
                <a:cs typeface="Oswald Medium"/>
                <a:sym typeface="Oswald Medium"/>
              </a:rPr>
              <a:t>80</a:t>
            </a:r>
            <a:endParaRPr b="0" i="0" sz="12200" u="none" cap="none" strike="noStrike">
              <a:solidFill>
                <a:srgbClr val="807BFF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10" name="Google Shape;210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90500" y="763000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1"/>
          <p:cNvSpPr txBox="1"/>
          <p:nvPr/>
        </p:nvSpPr>
        <p:spPr>
          <a:xfrm>
            <a:off x="993350" y="3882001"/>
            <a:ext cx="22397400" cy="59503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1" i="0" lang="ru-RU" sz="9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ПРЕИМУЩЕСТВА ОНЛАЙН-ПРОГРАММЫ</a:t>
            </a:r>
            <a:endParaRPr b="1" i="0" sz="9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1" i="0" lang="ru-RU" sz="9000" u="none" cap="none" strike="noStrike">
                <a:solidFill>
                  <a:srgbClr val="99ACFF"/>
                </a:solidFill>
                <a:latin typeface="Montserrat"/>
                <a:ea typeface="Montserrat"/>
                <a:cs typeface="Montserrat"/>
                <a:sym typeface="Montserrat"/>
              </a:rPr>
              <a:t>УПРАВЛЕНИЕ СТРАТЕГИЧЕСКИМИ КОММУНИКАЦИЯМИ</a:t>
            </a:r>
            <a:endParaRPr b="1" i="0" sz="9000" u="none" cap="none" strike="noStrike">
              <a:solidFill>
                <a:srgbClr val="99AC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6" name="Google Shape;216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00634" y="614753"/>
            <a:ext cx="4079712" cy="115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90500" y="763000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62"/>
          <p:cNvGrpSpPr/>
          <p:nvPr/>
        </p:nvGrpSpPr>
        <p:grpSpPr>
          <a:xfrm>
            <a:off x="993350" y="883100"/>
            <a:ext cx="22396800" cy="14023200"/>
            <a:chOff x="496675" y="441550"/>
            <a:chExt cx="11198400" cy="7011600"/>
          </a:xfrm>
        </p:grpSpPr>
        <p:sp>
          <p:nvSpPr>
            <p:cNvPr id="223" name="Google Shape;223;p62"/>
            <p:cNvSpPr/>
            <p:nvPr/>
          </p:nvSpPr>
          <p:spPr>
            <a:xfrm>
              <a:off x="496675" y="441550"/>
              <a:ext cx="1809600" cy="1630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62"/>
            <p:cNvSpPr/>
            <p:nvPr/>
          </p:nvSpPr>
          <p:spPr>
            <a:xfrm>
              <a:off x="3750475" y="441550"/>
              <a:ext cx="1809600" cy="1630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62"/>
            <p:cNvSpPr/>
            <p:nvPr/>
          </p:nvSpPr>
          <p:spPr>
            <a:xfrm>
              <a:off x="714200" y="441550"/>
              <a:ext cx="4393500" cy="2058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62"/>
            <p:cNvSpPr/>
            <p:nvPr/>
          </p:nvSpPr>
          <p:spPr>
            <a:xfrm>
              <a:off x="496675" y="1374250"/>
              <a:ext cx="11198400" cy="6078900"/>
            </a:xfrm>
            <a:prstGeom prst="roundRect">
              <a:avLst>
                <a:gd fmla="val 7011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" name="Google Shape;227;p62"/>
          <p:cNvSpPr/>
          <p:nvPr/>
        </p:nvSpPr>
        <p:spPr>
          <a:xfrm>
            <a:off x="1428400" y="9153450"/>
            <a:ext cx="8787000" cy="3263400"/>
          </a:xfrm>
          <a:prstGeom prst="roundRect">
            <a:avLst>
              <a:gd fmla="val 16667" name="adj"/>
            </a:avLst>
          </a:prstGeom>
          <a:solidFill>
            <a:srgbClr val="7000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2"/>
          <p:cNvSpPr/>
          <p:nvPr/>
        </p:nvSpPr>
        <p:spPr>
          <a:xfrm>
            <a:off x="10691650" y="9142900"/>
            <a:ext cx="11520000" cy="3263400"/>
          </a:xfrm>
          <a:prstGeom prst="roundRect">
            <a:avLst>
              <a:gd fmla="val 16667" name="adj"/>
            </a:avLst>
          </a:prstGeom>
          <a:solidFill>
            <a:srgbClr val="7000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2"/>
          <p:cNvSpPr/>
          <p:nvPr/>
        </p:nvSpPr>
        <p:spPr>
          <a:xfrm>
            <a:off x="1428400" y="5471696"/>
            <a:ext cx="6643200" cy="3263400"/>
          </a:xfrm>
          <a:prstGeom prst="roundRect">
            <a:avLst>
              <a:gd fmla="val 16667" name="adj"/>
            </a:avLst>
          </a:prstGeom>
          <a:solidFill>
            <a:srgbClr val="7000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2"/>
          <p:cNvSpPr/>
          <p:nvPr/>
        </p:nvSpPr>
        <p:spPr>
          <a:xfrm>
            <a:off x="8498536" y="5450650"/>
            <a:ext cx="6643200" cy="3263400"/>
          </a:xfrm>
          <a:prstGeom prst="roundRect">
            <a:avLst>
              <a:gd fmla="val 16667" name="adj"/>
            </a:avLst>
          </a:prstGeom>
          <a:solidFill>
            <a:srgbClr val="7000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2"/>
          <p:cNvSpPr/>
          <p:nvPr/>
        </p:nvSpPr>
        <p:spPr>
          <a:xfrm>
            <a:off x="15568698" y="5450650"/>
            <a:ext cx="6643200" cy="3263400"/>
          </a:xfrm>
          <a:prstGeom prst="roundRect">
            <a:avLst>
              <a:gd fmla="val 16667" name="adj"/>
            </a:avLst>
          </a:prstGeom>
          <a:solidFill>
            <a:srgbClr val="7000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00634" y="614753"/>
            <a:ext cx="4079712" cy="115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62"/>
          <p:cNvSpPr txBox="1"/>
          <p:nvPr>
            <p:ph idx="1" type="subTitle"/>
          </p:nvPr>
        </p:nvSpPr>
        <p:spPr>
          <a:xfrm>
            <a:off x="2071350" y="3247800"/>
            <a:ext cx="176646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b="1" lang="ru-RU" sz="9200">
                <a:solidFill>
                  <a:srgbClr val="807BFF"/>
                </a:solidFill>
                <a:latin typeface="Montserrat"/>
                <a:ea typeface="Montserrat"/>
                <a:cs typeface="Montserrat"/>
                <a:sym typeface="Montserrat"/>
              </a:rPr>
              <a:t>Как вы будете учиться?</a:t>
            </a:r>
            <a:endParaRPr b="1" sz="9200">
              <a:solidFill>
                <a:srgbClr val="807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62"/>
          <p:cNvSpPr txBox="1"/>
          <p:nvPr>
            <p:ph idx="1" type="subTitle"/>
          </p:nvPr>
        </p:nvSpPr>
        <p:spPr>
          <a:xfrm>
            <a:off x="2071350" y="1290450"/>
            <a:ext cx="81726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b="1" lang="ru-RU" sz="6000">
                <a:solidFill>
                  <a:srgbClr val="807BFF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Преимущество №1</a:t>
            </a:r>
            <a:endParaRPr b="1" sz="6000">
              <a:solidFill>
                <a:srgbClr val="807B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62"/>
          <p:cNvSpPr/>
          <p:nvPr/>
        </p:nvSpPr>
        <p:spPr>
          <a:xfrm rot="10800000">
            <a:off x="995150" y="12835200"/>
            <a:ext cx="22393200" cy="880800"/>
          </a:xfrm>
          <a:prstGeom prst="rect">
            <a:avLst/>
          </a:prstGeom>
          <a:gradFill>
            <a:gsLst>
              <a:gs pos="0">
                <a:srgbClr val="8B5AFF">
                  <a:alpha val="80000"/>
                </a:srgbClr>
              </a:gs>
              <a:gs pos="34000">
                <a:srgbClr val="9879FF">
                  <a:alpha val="80000"/>
                </a:srgbClr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62"/>
          <p:cNvSpPr txBox="1"/>
          <p:nvPr/>
        </p:nvSpPr>
        <p:spPr>
          <a:xfrm>
            <a:off x="16216300" y="5964550"/>
            <a:ext cx="6414600" cy="23391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 постоянной </a:t>
            </a:r>
            <a:r>
              <a:rPr b="1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поддержке наставников </a:t>
            </a:r>
            <a:r>
              <a:rPr b="0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из индустрии</a:t>
            </a:r>
            <a:endParaRPr b="1" i="0" sz="3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7" name="Google Shape;237;p62"/>
          <p:cNvSpPr txBox="1"/>
          <p:nvPr/>
        </p:nvSpPr>
        <p:spPr>
          <a:xfrm>
            <a:off x="2071350" y="6032826"/>
            <a:ext cx="6000000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любое </a:t>
            </a:r>
            <a:r>
              <a:rPr b="0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удобное</a:t>
            </a:r>
            <a:br>
              <a:rPr b="0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b="0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для вас</a:t>
            </a:r>
            <a:r>
              <a:rPr b="1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время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62"/>
          <p:cNvSpPr txBox="1"/>
          <p:nvPr/>
        </p:nvSpPr>
        <p:spPr>
          <a:xfrm>
            <a:off x="9144000" y="6032850"/>
            <a:ext cx="5676000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Из любой</a:t>
            </a:r>
            <a:r>
              <a:rPr b="1" i="0" lang="ru-RU" sz="3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удобной</a:t>
            </a:r>
            <a:br>
              <a:rPr b="0" i="0" lang="ru-RU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для вас</a:t>
            </a:r>
            <a:r>
              <a:rPr b="1" i="0" lang="ru-RU" sz="3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локации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62"/>
          <p:cNvSpPr txBox="1"/>
          <p:nvPr/>
        </p:nvSpPr>
        <p:spPr>
          <a:xfrm>
            <a:off x="2071350" y="9674077"/>
            <a:ext cx="8787000" cy="12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 видеопособию </a:t>
            </a:r>
            <a:r>
              <a:rPr b="1" lang="ru-RU" sz="38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 </a:t>
            </a:r>
            <a:r>
              <a:rPr b="1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топовых преподавателей-практиков</a:t>
            </a:r>
            <a:endParaRPr b="1" i="0" sz="38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0" name="Google Shape;240;p62"/>
          <p:cNvSpPr txBox="1"/>
          <p:nvPr/>
        </p:nvSpPr>
        <p:spPr>
          <a:xfrm>
            <a:off x="11334750" y="9674101"/>
            <a:ext cx="10406400" cy="1790678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0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 помощью</a:t>
            </a:r>
            <a:r>
              <a:rPr b="1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понятного интерфейса, </a:t>
            </a:r>
            <a:r>
              <a:rPr b="0" i="0" lang="ru-RU" sz="38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созданного специально для нашей программы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90500" y="763000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B5AFF">
                <a:alpha val="80000"/>
              </a:srgbClr>
            </a:gs>
            <a:gs pos="22000">
              <a:schemeClr val="lt1"/>
            </a:gs>
            <a:gs pos="100000">
              <a:schemeClr val="lt1"/>
            </a:gs>
          </a:gsLst>
          <a:lin ang="16200038" scaled="0"/>
        </a:gra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/>
          <p:nvPr/>
        </p:nvSpPr>
        <p:spPr>
          <a:xfrm>
            <a:off x="12649050" y="8965400"/>
            <a:ext cx="13545000" cy="1890600"/>
          </a:xfrm>
          <a:prstGeom prst="roundRect">
            <a:avLst>
              <a:gd fmla="val 16667" name="adj"/>
            </a:avLst>
          </a:prstGeom>
          <a:solidFill>
            <a:srgbClr val="7000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63"/>
          <p:cNvSpPr txBox="1"/>
          <p:nvPr/>
        </p:nvSpPr>
        <p:spPr>
          <a:xfrm>
            <a:off x="6832044" y="11051451"/>
            <a:ext cx="3897600" cy="1123364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-RU" sz="22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Олег Александрович</a:t>
            </a:r>
            <a:br>
              <a:rPr b="1" i="0" lang="ru-RU" sz="22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22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Владес</a:t>
            </a:r>
            <a:endParaRPr b="0" i="0" sz="2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Доцент</a:t>
            </a:r>
            <a:endParaRPr b="0" i="0" sz="21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63"/>
          <p:cNvSpPr txBox="1"/>
          <p:nvPr/>
        </p:nvSpPr>
        <p:spPr>
          <a:xfrm>
            <a:off x="985248" y="11020851"/>
            <a:ext cx="3624600" cy="118492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Ольга Валентиновна</a:t>
            </a:r>
            <a:br>
              <a:rPr b="1" i="0" lang="ru-RU" sz="24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24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Афанасьева</a:t>
            </a:r>
            <a:endParaRPr b="0" i="0" sz="1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К.п.н., доцент</a:t>
            </a:r>
            <a:endParaRPr b="0" i="0" sz="2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63"/>
          <p:cNvSpPr txBox="1"/>
          <p:nvPr/>
        </p:nvSpPr>
        <p:spPr>
          <a:xfrm>
            <a:off x="993350" y="5870951"/>
            <a:ext cx="5418000" cy="144653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-RU" sz="22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Сергей Александрович</a:t>
            </a:r>
            <a:br>
              <a:rPr b="1" i="0" lang="ru-RU" sz="22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22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Зверев </a:t>
            </a:r>
            <a:endParaRPr b="0" i="0" sz="2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Профессор, руководитель Школы коммуникаций НИУ ВШЭ</a:t>
            </a:r>
            <a:endParaRPr b="0" i="0" sz="2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Рисунок 6" id="250" name="Google Shape;250;p63"/>
          <p:cNvPicPr preferRelativeResize="0"/>
          <p:nvPr/>
        </p:nvPicPr>
        <p:blipFill rotWithShape="1">
          <a:blip r:embed="rId3">
            <a:alphaModFix/>
          </a:blip>
          <a:srcRect b="14523" l="5165" r="14872" t="11329"/>
          <a:stretch/>
        </p:blipFill>
        <p:spPr>
          <a:xfrm>
            <a:off x="985272" y="7853212"/>
            <a:ext cx="3245400" cy="300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descr="Picture 2" id="251" name="Google Shape;251;p63"/>
          <p:cNvPicPr preferRelativeResize="0"/>
          <p:nvPr/>
        </p:nvPicPr>
        <p:blipFill rotWithShape="1">
          <a:blip r:embed="rId4">
            <a:alphaModFix/>
          </a:blip>
          <a:srcRect b="30809" l="24114" r="28068" t="3513"/>
          <a:stretch/>
        </p:blipFill>
        <p:spPr>
          <a:xfrm>
            <a:off x="993326" y="2682401"/>
            <a:ext cx="3229200" cy="2956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descr="Рисунок 10" id="252" name="Google Shape;252;p63"/>
          <p:cNvPicPr preferRelativeResize="0"/>
          <p:nvPr/>
        </p:nvPicPr>
        <p:blipFill rotWithShape="1">
          <a:blip r:embed="rId5">
            <a:alphaModFix/>
          </a:blip>
          <a:srcRect b="50622" l="47896" r="17930" t="0"/>
          <a:stretch/>
        </p:blipFill>
        <p:spPr>
          <a:xfrm>
            <a:off x="6927300" y="7853200"/>
            <a:ext cx="3236400" cy="3026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53" name="Google Shape;253;p63"/>
          <p:cNvSpPr/>
          <p:nvPr/>
        </p:nvSpPr>
        <p:spPr>
          <a:xfrm>
            <a:off x="12982686" y="5761100"/>
            <a:ext cx="4297200" cy="16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-RU" sz="22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Олег Владимирович Карасев</a:t>
            </a:r>
            <a:endParaRPr b="1" i="0" sz="2200" u="none" cap="none" strike="noStrik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ru-RU" sz="22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бизнес-тренер, консультант по бренд-маркетингу</a:t>
            </a:r>
            <a:endParaRPr b="0" i="0" sz="2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63"/>
          <p:cNvSpPr/>
          <p:nvPr/>
        </p:nvSpPr>
        <p:spPr>
          <a:xfrm>
            <a:off x="6831340" y="5761100"/>
            <a:ext cx="5086200" cy="21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-RU" sz="21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Ольга Юрьевна</a:t>
            </a:r>
            <a:br>
              <a:rPr b="1" i="0" lang="ru-RU" sz="21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21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Пескова </a:t>
            </a:r>
            <a:endParaRPr b="1" i="0" sz="2100" u="none" cap="none" strike="noStrik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профессор, бизнес-тренер, основатель агентства кризисных коммуникаций «Бюро 364»</a:t>
            </a:r>
            <a:endParaRPr b="0" i="0" sz="2800" u="none" cap="none" strike="noStrik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5" name="Google Shape;255;p63"/>
          <p:cNvPicPr preferRelativeResize="0"/>
          <p:nvPr/>
        </p:nvPicPr>
        <p:blipFill rotWithShape="1">
          <a:blip r:embed="rId6">
            <a:alphaModFix/>
          </a:blip>
          <a:srcRect b="33141" l="10345" r="16645" t="0"/>
          <a:stretch/>
        </p:blipFill>
        <p:spPr>
          <a:xfrm>
            <a:off x="6840336" y="2682400"/>
            <a:ext cx="3229200" cy="2956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56" name="Google Shape;256;p63"/>
          <p:cNvPicPr preferRelativeResize="0"/>
          <p:nvPr/>
        </p:nvPicPr>
        <p:blipFill rotWithShape="1">
          <a:blip r:embed="rId7">
            <a:alphaModFix/>
          </a:blip>
          <a:srcRect b="20022" l="11114" r="11105" t="9150"/>
          <a:stretch/>
        </p:blipFill>
        <p:spPr>
          <a:xfrm>
            <a:off x="12982686" y="2682400"/>
            <a:ext cx="3247200" cy="2956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57" name="Google Shape;257;p63"/>
          <p:cNvSpPr/>
          <p:nvPr/>
        </p:nvSpPr>
        <p:spPr>
          <a:xfrm>
            <a:off x="14497050" y="9317850"/>
            <a:ext cx="8600400" cy="13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На слайде представлена</a:t>
            </a:r>
            <a:br>
              <a:rPr b="1" i="0" lang="ru-RU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лишь часть преподавателей</a:t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63"/>
          <p:cNvSpPr txBox="1"/>
          <p:nvPr>
            <p:ph idx="4294967295" type="subTitle"/>
          </p:nvPr>
        </p:nvSpPr>
        <p:spPr>
          <a:xfrm>
            <a:off x="835200" y="690500"/>
            <a:ext cx="20334000" cy="20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b="1" i="0" lang="ru-RU" sz="8000" u="none" cap="none" strike="noStrike">
                <a:solidFill>
                  <a:srgbClr val="8F63FF"/>
                </a:solidFill>
                <a:latin typeface="Montserrat"/>
                <a:ea typeface="Montserrat"/>
                <a:cs typeface="Montserrat"/>
                <a:sym typeface="Montserrat"/>
              </a:rPr>
              <a:t>Ведущие преподаватели</a:t>
            </a:r>
            <a:endParaRPr b="1" i="0" sz="8000" u="none" cap="none" strike="noStrike">
              <a:solidFill>
                <a:srgbClr val="8F63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9" name="Google Shape;259;p6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658034" y="12061027"/>
            <a:ext cx="4079712" cy="115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63"/>
          <p:cNvSpPr/>
          <p:nvPr/>
        </p:nvSpPr>
        <p:spPr>
          <a:xfrm>
            <a:off x="13012750" y="9250934"/>
            <a:ext cx="1257000" cy="1257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63"/>
          <p:cNvSpPr txBox="1"/>
          <p:nvPr/>
        </p:nvSpPr>
        <p:spPr>
          <a:xfrm>
            <a:off x="13318850" y="9193100"/>
            <a:ext cx="762000" cy="1572678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b="1" i="0" lang="ru-RU" sz="6800" u="none" cap="none" strike="noStrike">
                <a:solidFill>
                  <a:srgbClr val="7000FF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endParaRPr b="1" i="0" sz="6800" u="none" cap="none" strike="noStrike">
              <a:solidFill>
                <a:srgbClr val="7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63"/>
          <p:cNvSpPr/>
          <p:nvPr/>
        </p:nvSpPr>
        <p:spPr>
          <a:xfrm>
            <a:off x="18727738" y="5761100"/>
            <a:ext cx="4369712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-RU" sz="22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Андрей Лавров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ru-RU" sz="22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старший директор по коммуникациям НИУ ВШЭ, директор центра бренд-медиа ФКИ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63"/>
          <p:cNvPicPr preferRelativeResize="0"/>
          <p:nvPr/>
        </p:nvPicPr>
        <p:blipFill rotWithShape="1">
          <a:blip r:embed="rId9">
            <a:alphaModFix/>
          </a:blip>
          <a:srcRect b="50915" l="35456" r="30105" t="0"/>
          <a:stretch/>
        </p:blipFill>
        <p:spPr>
          <a:xfrm>
            <a:off x="18823425" y="2702774"/>
            <a:ext cx="3111900" cy="2956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64" name="Google Shape;264;p6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890500" y="12275200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B5AFF">
                <a:alpha val="80000"/>
              </a:srgbClr>
            </a:gs>
            <a:gs pos="34000">
              <a:srgbClr val="9879FF">
                <a:alpha val="80000"/>
              </a:srgbClr>
            </a:gs>
            <a:gs pos="100000">
              <a:schemeClr val="lt1"/>
            </a:gs>
          </a:gsLst>
          <a:lin ang="16200038" scaled="0"/>
        </a:gra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4"/>
          <p:cNvSpPr/>
          <p:nvPr/>
        </p:nvSpPr>
        <p:spPr>
          <a:xfrm>
            <a:off x="16438352" y="5125750"/>
            <a:ext cx="45894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Белозерцева Ирина</a:t>
            </a:r>
            <a:br>
              <a:rPr b="1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вице-президент</a:t>
            </a:r>
            <a:b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сопредседатель комиссии</a:t>
            </a:r>
            <a:b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 коммуникациям АКАР</a:t>
            </a:r>
            <a:endParaRPr b="1" i="0" sz="2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0" name="Google Shape;270;p64"/>
          <p:cNvPicPr preferRelativeResize="0"/>
          <p:nvPr/>
        </p:nvPicPr>
        <p:blipFill rotWithShape="1">
          <a:blip r:embed="rId3">
            <a:alphaModFix/>
          </a:blip>
          <a:srcRect b="40670" l="19990" r="19995" t="0"/>
          <a:stretch/>
        </p:blipFill>
        <p:spPr>
          <a:xfrm>
            <a:off x="16438350" y="2754200"/>
            <a:ext cx="2320200" cy="229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71" name="Google Shape;271;p64"/>
          <p:cNvSpPr/>
          <p:nvPr/>
        </p:nvSpPr>
        <p:spPr>
          <a:xfrm>
            <a:off x="993372" y="9372648"/>
            <a:ext cx="40590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Долгих Елена,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аналитик, ВАВТ Минэкономразвития РФ 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2" name="Google Shape;272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5052" y="7029058"/>
            <a:ext cx="2203800" cy="2217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73" name="Google Shape;273;p64"/>
          <p:cNvPicPr preferRelativeResize="0"/>
          <p:nvPr/>
        </p:nvPicPr>
        <p:blipFill rotWithShape="1">
          <a:blip r:embed="rId5">
            <a:alphaModFix/>
          </a:blip>
          <a:srcRect b="-610" l="3583" r="3592" t="3391"/>
          <a:stretch/>
        </p:blipFill>
        <p:spPr>
          <a:xfrm>
            <a:off x="12708150" y="2746700"/>
            <a:ext cx="2203800" cy="2308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74" name="Google Shape;274;p64"/>
          <p:cNvSpPr/>
          <p:nvPr/>
        </p:nvSpPr>
        <p:spPr>
          <a:xfrm>
            <a:off x="12708136" y="5100836"/>
            <a:ext cx="40590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Серегин Геннадий,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приглашенный преподаватель Школы коммуникаций НИУ ВШЭ</a:t>
            </a:r>
            <a:endParaRPr b="1" i="0" sz="2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64"/>
          <p:cNvSpPr/>
          <p:nvPr/>
        </p:nvSpPr>
        <p:spPr>
          <a:xfrm>
            <a:off x="4699918" y="9432196"/>
            <a:ext cx="40590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Касьянова Ксения,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директор по исследованиям и разработкам, КРОС</a:t>
            </a:r>
            <a:endParaRPr b="0" i="0" sz="2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6" name="Google Shape;276;p64"/>
          <p:cNvPicPr preferRelativeResize="0"/>
          <p:nvPr/>
        </p:nvPicPr>
        <p:blipFill rotWithShape="1">
          <a:blip r:embed="rId6">
            <a:alphaModFix/>
          </a:blip>
          <a:srcRect b="22048" l="12356" r="19150" t="11542"/>
          <a:stretch/>
        </p:blipFill>
        <p:spPr>
          <a:xfrm>
            <a:off x="4788350" y="7029000"/>
            <a:ext cx="2320200" cy="2217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77" name="Google Shape;277;p64"/>
          <p:cNvSpPr/>
          <p:nvPr/>
        </p:nvSpPr>
        <p:spPr>
          <a:xfrm>
            <a:off x="965050" y="5100850"/>
            <a:ext cx="3721200" cy="1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Смирнов Александр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head of Analytics and Promotion, Head’s made</a:t>
            </a:r>
            <a:endParaRPr b="0" i="0" sz="2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b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         </a:t>
            </a:r>
            <a:endParaRPr b="0" i="0" sz="2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8" name="Google Shape;278;p64"/>
          <p:cNvPicPr preferRelativeResize="0"/>
          <p:nvPr/>
        </p:nvPicPr>
        <p:blipFill rotWithShape="1">
          <a:blip r:embed="rId7">
            <a:alphaModFix/>
          </a:blip>
          <a:srcRect b="18492" l="0" r="0" t="8497"/>
          <a:stretch/>
        </p:blipFill>
        <p:spPr>
          <a:xfrm>
            <a:off x="965066" y="2784522"/>
            <a:ext cx="2130000" cy="2308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79" name="Google Shape;279;p64"/>
          <p:cNvSpPr/>
          <p:nvPr/>
        </p:nvSpPr>
        <p:spPr>
          <a:xfrm>
            <a:off x="8640958" y="9433510"/>
            <a:ext cx="4059000" cy="1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Пескова Ольга,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профессор, бизнес-тренер, основатель агентства кризисных коммуникаций «Бюро 364»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0" name="Google Shape;280;p64"/>
          <p:cNvPicPr preferRelativeResize="0"/>
          <p:nvPr/>
        </p:nvPicPr>
        <p:blipFill rotWithShape="1">
          <a:blip r:embed="rId8">
            <a:alphaModFix/>
          </a:blip>
          <a:srcRect b="31508" l="11063" r="18867" t="0"/>
          <a:stretch/>
        </p:blipFill>
        <p:spPr>
          <a:xfrm>
            <a:off x="8724150" y="7029000"/>
            <a:ext cx="2293800" cy="2241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81" name="Google Shape;281;p64"/>
          <p:cNvPicPr preferRelativeResize="0"/>
          <p:nvPr/>
        </p:nvPicPr>
        <p:blipFill rotWithShape="1">
          <a:blip r:embed="rId9">
            <a:alphaModFix/>
          </a:blip>
          <a:srcRect b="10545" l="0" r="15368" t="4823"/>
          <a:stretch/>
        </p:blipFill>
        <p:spPr>
          <a:xfrm>
            <a:off x="4786242" y="2791690"/>
            <a:ext cx="2293800" cy="229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82" name="Google Shape;282;p64"/>
          <p:cNvSpPr/>
          <p:nvPr/>
        </p:nvSpPr>
        <p:spPr>
          <a:xfrm>
            <a:off x="4734336" y="5100858"/>
            <a:ext cx="40590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Григорьева Мария,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приглашенный преподаватель Школы коммуникаций НИУ ВШЭ</a:t>
            </a:r>
            <a:endParaRPr b="0" i="0" sz="2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3" name="Google Shape;283;p64"/>
          <p:cNvPicPr preferRelativeResize="0"/>
          <p:nvPr/>
        </p:nvPicPr>
        <p:blipFill rotWithShape="1">
          <a:blip r:embed="rId10">
            <a:alphaModFix/>
          </a:blip>
          <a:srcRect b="49704" l="47128" r="18848" t="990"/>
          <a:stretch/>
        </p:blipFill>
        <p:spPr>
          <a:xfrm>
            <a:off x="12664850" y="7018450"/>
            <a:ext cx="2320200" cy="2241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84" name="Google Shape;284;p64"/>
          <p:cNvSpPr/>
          <p:nvPr/>
        </p:nvSpPr>
        <p:spPr>
          <a:xfrm>
            <a:off x="12708164" y="9432508"/>
            <a:ext cx="35778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Зверев Сергей,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профессор, руководитель Школы коммуникаций НИУ ВШЭ</a:t>
            </a:r>
            <a:endParaRPr b="0" i="0" sz="2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64"/>
          <p:cNvSpPr/>
          <p:nvPr/>
        </p:nvSpPr>
        <p:spPr>
          <a:xfrm>
            <a:off x="8767350" y="5085250"/>
            <a:ext cx="3721200" cy="15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Нидзий Анастасия,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бренд-директор и автор инновационных проектов, Splat</a:t>
            </a:r>
            <a:endParaRPr b="0" i="0" sz="2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6" name="Google Shape;286;p64"/>
          <p:cNvPicPr preferRelativeResize="0"/>
          <p:nvPr/>
        </p:nvPicPr>
        <p:blipFill rotWithShape="1">
          <a:blip r:embed="rId11">
            <a:alphaModFix/>
          </a:blip>
          <a:srcRect b="40125" l="20063" r="20063" t="-373"/>
          <a:stretch/>
        </p:blipFill>
        <p:spPr>
          <a:xfrm>
            <a:off x="8724150" y="2777300"/>
            <a:ext cx="2293800" cy="2308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87" name="Google Shape;287;p64"/>
          <p:cNvPicPr preferRelativeResize="0"/>
          <p:nvPr/>
        </p:nvPicPr>
        <p:blipFill rotWithShape="1">
          <a:blip r:embed="rId12">
            <a:alphaModFix/>
          </a:blip>
          <a:srcRect b="47422" l="24026" r="43226" t="3672"/>
          <a:stretch/>
        </p:blipFill>
        <p:spPr>
          <a:xfrm>
            <a:off x="16499124" y="6988940"/>
            <a:ext cx="2293800" cy="228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88" name="Google Shape;288;p64"/>
          <p:cNvSpPr/>
          <p:nvPr/>
        </p:nvSpPr>
        <p:spPr>
          <a:xfrm>
            <a:off x="16499132" y="9387608"/>
            <a:ext cx="3577800" cy="1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Солодухин Олег,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профессор, зам. декана факультета креативных индустрий, советник ректора</a:t>
            </a:r>
            <a:endParaRPr b="0" i="0" sz="2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9" name="Google Shape;289;p64"/>
          <p:cNvPicPr preferRelativeResize="0"/>
          <p:nvPr/>
        </p:nvPicPr>
        <p:blipFill rotWithShape="1">
          <a:blip r:embed="rId13">
            <a:alphaModFix/>
          </a:blip>
          <a:srcRect b="11726" l="12679" r="0" t="950"/>
          <a:stretch/>
        </p:blipFill>
        <p:spPr>
          <a:xfrm>
            <a:off x="20367662" y="7029044"/>
            <a:ext cx="2374200" cy="2377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90" name="Google Shape;290;p64"/>
          <p:cNvSpPr/>
          <p:nvPr/>
        </p:nvSpPr>
        <p:spPr>
          <a:xfrm>
            <a:off x="20227210" y="9377516"/>
            <a:ext cx="41568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Долгачева Наталья,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зам. генерального директора по развитию, ОЦРВ (структура РЖД)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" name="Google Shape;291;p64"/>
          <p:cNvSpPr txBox="1"/>
          <p:nvPr>
            <p:ph idx="4294967295" type="subTitle"/>
          </p:nvPr>
        </p:nvSpPr>
        <p:spPr>
          <a:xfrm>
            <a:off x="868550" y="690500"/>
            <a:ext cx="23091600" cy="1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b="1" i="0" lang="ru-RU" sz="8000" u="none" cap="none" strike="noStrike">
                <a:solidFill>
                  <a:srgbClr val="6D33FF"/>
                </a:solidFill>
                <a:latin typeface="Montserrat"/>
                <a:ea typeface="Montserrat"/>
                <a:cs typeface="Montserrat"/>
                <a:sym typeface="Montserrat"/>
              </a:rPr>
              <a:t>Проектная деятельность и наставники</a:t>
            </a:r>
            <a:endParaRPr b="1" i="0" sz="8000" u="none" cap="none" strike="noStrike">
              <a:solidFill>
                <a:srgbClr val="6D33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64"/>
          <p:cNvSpPr/>
          <p:nvPr/>
        </p:nvSpPr>
        <p:spPr>
          <a:xfrm>
            <a:off x="-2905150" y="11397000"/>
            <a:ext cx="12759600" cy="1963800"/>
          </a:xfrm>
          <a:prstGeom prst="roundRect">
            <a:avLst>
              <a:gd fmla="val 16667" name="adj"/>
            </a:avLst>
          </a:prstGeom>
          <a:solidFill>
            <a:srgbClr val="7000FF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64"/>
          <p:cNvSpPr/>
          <p:nvPr/>
        </p:nvSpPr>
        <p:spPr>
          <a:xfrm>
            <a:off x="2523350" y="11777400"/>
            <a:ext cx="6819600" cy="13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Наставник = личный тренер</a:t>
            </a:r>
            <a:br>
              <a:rPr b="1" i="0" lang="ru-RU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ru-RU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на все 2 года обучения</a:t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4" name="Google Shape;294;p6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2658034" y="12061027"/>
            <a:ext cx="4079712" cy="115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64"/>
          <p:cNvSpPr/>
          <p:nvPr/>
        </p:nvSpPr>
        <p:spPr>
          <a:xfrm>
            <a:off x="965050" y="11728734"/>
            <a:ext cx="1257000" cy="1257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64"/>
          <p:cNvSpPr txBox="1"/>
          <p:nvPr/>
        </p:nvSpPr>
        <p:spPr>
          <a:xfrm>
            <a:off x="1271150" y="11670900"/>
            <a:ext cx="762000" cy="1572678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b="1" i="0" lang="ru-RU" sz="6800" u="none" cap="none" strike="noStrike">
                <a:solidFill>
                  <a:srgbClr val="7000FF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endParaRPr b="1" i="0" sz="6800" u="none" cap="none" strike="noStrike">
              <a:solidFill>
                <a:srgbClr val="7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6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8890500" y="12275200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00634" y="614753"/>
            <a:ext cx="4079712" cy="1151402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65"/>
          <p:cNvSpPr txBox="1"/>
          <p:nvPr>
            <p:ph idx="1" type="subTitle"/>
          </p:nvPr>
        </p:nvSpPr>
        <p:spPr>
          <a:xfrm>
            <a:off x="835200" y="690500"/>
            <a:ext cx="78708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b="1" lang="ru-RU" sz="8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Интерфейс</a:t>
            </a:r>
            <a:endParaRPr b="1" sz="8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4" name="Google Shape;304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3350" y="2988001"/>
            <a:ext cx="22397048" cy="1271183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65"/>
          <p:cNvSpPr/>
          <p:nvPr/>
        </p:nvSpPr>
        <p:spPr>
          <a:xfrm rot="10800000">
            <a:off x="1000200" y="11144500"/>
            <a:ext cx="22393200" cy="2595600"/>
          </a:xfrm>
          <a:prstGeom prst="rect">
            <a:avLst/>
          </a:prstGeom>
          <a:gradFill>
            <a:gsLst>
              <a:gs pos="0">
                <a:srgbClr val="8B5AFF">
                  <a:alpha val="80000"/>
                </a:srgbClr>
              </a:gs>
              <a:gs pos="34000">
                <a:srgbClr val="9879FF">
                  <a:alpha val="80000"/>
                </a:srgbClr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90500" y="763000"/>
            <a:ext cx="4453499" cy="9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