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3716000" cx="2438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Dela Gothic One"/>
      <p:regular r:id="rId36"/>
    </p:embeddedFon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680">
          <p15:clr>
            <a:srgbClr val="A4A3A4"/>
          </p15:clr>
        </p15:guide>
        <p15:guide id="2" orient="horz" pos="8277">
          <p15:clr>
            <a:srgbClr val="747775"/>
          </p15:clr>
        </p15:guide>
        <p15:guide id="3" pos="880">
          <p15:clr>
            <a:srgbClr val="747775"/>
          </p15:clr>
        </p15:guide>
        <p15:guide id="4" pos="14534">
          <p15:clr>
            <a:srgbClr val="747775"/>
          </p15:clr>
        </p15:guide>
        <p15:guide id="5" orient="horz" pos="510">
          <p15:clr>
            <a:srgbClr val="747775"/>
          </p15:clr>
        </p15:guide>
        <p15:guide id="6" orient="horz" pos="1474">
          <p15:clr>
            <a:srgbClr val="747775"/>
          </p15:clr>
        </p15:guide>
        <p15:guide id="7" orient="horz" pos="1690">
          <p15:clr>
            <a:srgbClr val="747775"/>
          </p15:clr>
        </p15:guide>
        <p15:guide id="8" orient="horz" pos="3552">
          <p15:clr>
            <a:srgbClr val="747775"/>
          </p15:clr>
        </p15:guide>
        <p15:guide id="9" pos="14740">
          <p15:clr>
            <a:srgbClr val="747775"/>
          </p15:clr>
        </p15:guide>
        <p15:guide id="10" pos="10646">
          <p15:clr>
            <a:srgbClr val="747775"/>
          </p15:clr>
        </p15:guide>
      </p15:sldGuideLst>
    </p:ext>
    <p:ext uri="GoogleSlidesCustomDataVersion2">
      <go:slidesCustomData xmlns:go="http://customooxmlschemas.google.com/" r:id="rId41" roundtripDataSignature="AMtx7mhWDJhCOtvQooKvXLsVib+JGeGV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0"/>
        <p:guide pos="8277" orient="horz"/>
        <p:guide pos="880"/>
        <p:guide pos="14534"/>
        <p:guide pos="510" orient="horz"/>
        <p:guide pos="1474" orient="horz"/>
        <p:guide pos="1690" orient="horz"/>
        <p:guide pos="3552" orient="horz"/>
        <p:guide pos="14740"/>
        <p:guide pos="1064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9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8.xml"/><Relationship Id="rId36" Type="http://schemas.openxmlformats.org/officeDocument/2006/relationships/font" Target="fonts/DelaGothicOne-regular.fntdata"/><Relationship Id="rId17" Type="http://schemas.openxmlformats.org/officeDocument/2006/relationships/slide" Target="slides/slide11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0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efdfac284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Оформить слайд</a:t>
            </a:r>
            <a:endParaRPr/>
          </a:p>
        </p:txBody>
      </p:sp>
      <p:sp>
        <p:nvSpPr>
          <p:cNvPr id="409" name="Google Shape;409;g1efdfac284b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0" type="tx">
  <p:cSld name="TITLE_AND_BODY">
    <p:bg>
      <p:bgPr>
        <a:gradFill>
          <a:gsLst>
            <a:gs pos="0">
              <a:srgbClr val="7C57E2"/>
            </a:gs>
            <a:gs pos="100000">
              <a:srgbClr val="4B1873"/>
            </a:gs>
          </a:gsLst>
          <a:lin ang="20820638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3"/>
          <p:cNvSpPr txBox="1"/>
          <p:nvPr>
            <p:ph idx="1" type="body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83"/>
          <p:cNvSpPr txBox="1"/>
          <p:nvPr>
            <p:ph type="title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83"/>
          <p:cNvSpPr txBox="1"/>
          <p:nvPr>
            <p:ph idx="2" type="body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8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">
  <p:cSld name="Раздел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8"/>
          <p:cNvSpPr txBox="1"/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98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9"/>
          <p:cNvSpPr txBox="1"/>
          <p:nvPr>
            <p:ph type="title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99"/>
          <p:cNvSpPr txBox="1"/>
          <p:nvPr>
            <p:ph idx="1" type="body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99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вестка дня">
  <p:cSld name="Повестка дня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0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100"/>
          <p:cNvSpPr txBox="1"/>
          <p:nvPr>
            <p:ph idx="1" type="body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100"/>
          <p:cNvSpPr txBox="1"/>
          <p:nvPr>
            <p:ph idx="2" type="body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9" name="Google Shape;59;p100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формационное сообщение">
  <p:cSld name="Информационное сообщение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1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101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жный факт">
  <p:cSld name="Важный факт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2"/>
          <p:cNvSpPr txBox="1"/>
          <p:nvPr>
            <p:ph idx="1" type="body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5" name="Google Shape;65;p102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6" name="Google Shape;66;p102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3"/>
          <p:cNvSpPr txBox="1"/>
          <p:nvPr>
            <p:ph idx="1" type="body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9" name="Google Shape;69;p103"/>
          <p:cNvSpPr txBox="1"/>
          <p:nvPr>
            <p:ph idx="2" type="body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0" name="Google Shape;70;p10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4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4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4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4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5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5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9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9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9pPr>
          </a:lstStyle>
          <a:p/>
        </p:txBody>
      </p:sp>
      <p:sp>
        <p:nvSpPr>
          <p:cNvPr id="88" name="Google Shape;88;p89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9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9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6"/>
          <p:cNvSpPr txBox="1"/>
          <p:nvPr>
            <p:ph idx="1" type="body"/>
          </p:nvPr>
        </p:nvSpPr>
        <p:spPr>
          <a:xfrm>
            <a:off x="1201341" y="11859863"/>
            <a:ext cx="21971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600"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b="1" sz="3600"/>
            </a:lvl2pPr>
            <a:lvl3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1" sz="3600"/>
            </a:lvl3pPr>
            <a:lvl4pPr indent="-3429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sz="3600"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06"/>
          <p:cNvSpPr txBox="1"/>
          <p:nvPr>
            <p:ph type="title"/>
          </p:nvPr>
        </p:nvSpPr>
        <p:spPr>
          <a:xfrm>
            <a:off x="1206497" y="2574992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6"/>
          <p:cNvSpPr txBox="1"/>
          <p:nvPr>
            <p:ph idx="2" type="body"/>
          </p:nvPr>
        </p:nvSpPr>
        <p:spPr>
          <a:xfrm>
            <a:off x="1201343" y="7223190"/>
            <a:ext cx="219711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  <a:defRPr b="1" sz="5500"/>
            </a:lvl1pPr>
            <a:lvl2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06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4"/>
          <p:cNvSpPr txBox="1"/>
          <p:nvPr>
            <p:ph idx="1" type="body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6" name="Google Shape;16;p84"/>
          <p:cNvSpPr txBox="1"/>
          <p:nvPr>
            <p:ph type="title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84"/>
          <p:cNvSpPr txBox="1"/>
          <p:nvPr>
            <p:ph idx="2" type="body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84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7"/>
          <p:cNvSpPr txBox="1"/>
          <p:nvPr>
            <p:ph type="title"/>
          </p:nvPr>
        </p:nvSpPr>
        <p:spPr>
          <a:xfrm>
            <a:off x="1663700" y="3419477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7"/>
          <p:cNvSpPr txBox="1"/>
          <p:nvPr>
            <p:ph idx="1" type="body"/>
          </p:nvPr>
        </p:nvSpPr>
        <p:spPr>
          <a:xfrm>
            <a:off x="1663700" y="9178927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07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7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7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8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8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08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08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8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08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9"/>
          <p:cNvSpPr txBox="1"/>
          <p:nvPr>
            <p:ph type="title"/>
          </p:nvPr>
        </p:nvSpPr>
        <p:spPr>
          <a:xfrm>
            <a:off x="1679576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9"/>
          <p:cNvSpPr txBox="1"/>
          <p:nvPr>
            <p:ph idx="1" type="body"/>
          </p:nvPr>
        </p:nvSpPr>
        <p:spPr>
          <a:xfrm>
            <a:off x="1679577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9pPr>
          </a:lstStyle>
          <a:p/>
        </p:txBody>
      </p:sp>
      <p:sp>
        <p:nvSpPr>
          <p:cNvPr id="112" name="Google Shape;112;p109"/>
          <p:cNvSpPr txBox="1"/>
          <p:nvPr>
            <p:ph idx="2" type="body"/>
          </p:nvPr>
        </p:nvSpPr>
        <p:spPr>
          <a:xfrm>
            <a:off x="1679577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09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3200"/>
            </a:lvl9pPr>
          </a:lstStyle>
          <a:p/>
        </p:txBody>
      </p:sp>
      <p:sp>
        <p:nvSpPr>
          <p:cNvPr id="114" name="Google Shape;114;p109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09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09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09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0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10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10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0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1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1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11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2"/>
          <p:cNvSpPr txBox="1"/>
          <p:nvPr>
            <p:ph type="title"/>
          </p:nvPr>
        </p:nvSpPr>
        <p:spPr>
          <a:xfrm>
            <a:off x="1679577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2"/>
          <p:cNvSpPr txBox="1"/>
          <p:nvPr>
            <p:ph idx="1" type="body"/>
          </p:nvPr>
        </p:nvSpPr>
        <p:spPr>
          <a:xfrm>
            <a:off x="10366376" y="1974851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400"/>
            </a:lvl1pPr>
            <a:lvl2pPr indent="-406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600"/>
            </a:lvl2pPr>
            <a:lvl3pPr indent="-381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3pPr>
            <a:lvl4pPr indent="-355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4pPr>
            <a:lvl5pPr indent="-355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5pPr>
            <a:lvl6pPr indent="-355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6pPr>
            <a:lvl7pPr indent="-355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7pPr>
            <a:lvl8pPr indent="-355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8pPr>
            <a:lvl9pPr indent="-355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9pPr>
          </a:lstStyle>
          <a:p/>
        </p:txBody>
      </p:sp>
      <p:sp>
        <p:nvSpPr>
          <p:cNvPr id="130" name="Google Shape;130;p112"/>
          <p:cNvSpPr txBox="1"/>
          <p:nvPr>
            <p:ph idx="2" type="body"/>
          </p:nvPr>
        </p:nvSpPr>
        <p:spPr>
          <a:xfrm>
            <a:off x="1679577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9pPr>
          </a:lstStyle>
          <a:p/>
        </p:txBody>
      </p:sp>
      <p:sp>
        <p:nvSpPr>
          <p:cNvPr id="131" name="Google Shape;131;p112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12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12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3"/>
          <p:cNvSpPr txBox="1"/>
          <p:nvPr>
            <p:ph type="title"/>
          </p:nvPr>
        </p:nvSpPr>
        <p:spPr>
          <a:xfrm>
            <a:off x="1679577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13"/>
          <p:cNvSpPr/>
          <p:nvPr>
            <p:ph idx="2" type="pic"/>
          </p:nvPr>
        </p:nvSpPr>
        <p:spPr>
          <a:xfrm>
            <a:off x="10366376" y="1974851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13"/>
          <p:cNvSpPr txBox="1"/>
          <p:nvPr>
            <p:ph idx="1" type="body"/>
          </p:nvPr>
        </p:nvSpPr>
        <p:spPr>
          <a:xfrm>
            <a:off x="1679577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9pPr>
          </a:lstStyle>
          <a:p/>
        </p:txBody>
      </p:sp>
      <p:sp>
        <p:nvSpPr>
          <p:cNvPr id="138" name="Google Shape;138;p113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13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13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4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4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14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14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4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5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15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15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15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15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Пользовательский макет">
  <p:cSld name="10_Пользовательский макет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7"/>
          <p:cNvSpPr txBox="1"/>
          <p:nvPr>
            <p:ph idx="12" type="sldNum"/>
          </p:nvPr>
        </p:nvSpPr>
        <p:spPr>
          <a:xfrm>
            <a:off x="22886727" y="13060986"/>
            <a:ext cx="453054" cy="43162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Пользовательский макет">
  <p:cSld name="11_Пользовательский маке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1"/>
          <p:cNvSpPr txBox="1"/>
          <p:nvPr>
            <p:ph idx="12" type="sldNum"/>
          </p:nvPr>
        </p:nvSpPr>
        <p:spPr>
          <a:xfrm>
            <a:off x="22886727" y="13060986"/>
            <a:ext cx="453054" cy="43162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000" u="none" cap="none" strike="noStrike">
                <a:solidFill>
                  <a:srgbClr val="FEFE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 фото">
  <p:cSld name="Заголовок и фото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3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93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93"/>
          <p:cNvSpPr txBox="1"/>
          <p:nvPr>
            <p:ph idx="1" type="body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7" name="Google Shape;27;p93"/>
          <p:cNvSpPr txBox="1"/>
          <p:nvPr>
            <p:ph idx="3" type="body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9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 фото (вариант)">
  <p:cSld name="Заголовок и фото (вариант)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4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94"/>
          <p:cNvSpPr txBox="1"/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94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94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5"/>
          <p:cNvSpPr txBox="1"/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95"/>
          <p:cNvSpPr txBox="1"/>
          <p:nvPr>
            <p:ph idx="1" type="body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95"/>
          <p:cNvSpPr txBox="1"/>
          <p:nvPr>
            <p:ph idx="2" type="body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95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6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1" name="Google Shape;41;p96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7"/>
          <p:cNvSpPr txBox="1"/>
          <p:nvPr>
            <p:ph idx="1" type="body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4" name="Google Shape;44;p97"/>
          <p:cNvSpPr txBox="1"/>
          <p:nvPr>
            <p:ph idx="2" type="body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97"/>
          <p:cNvSpPr/>
          <p:nvPr>
            <p:ph idx="3" type="pic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7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7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2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82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82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8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8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88"/>
          <p:cNvSpPr txBox="1"/>
          <p:nvPr>
            <p:ph idx="10" type="dt"/>
          </p:nvPr>
        </p:nvSpPr>
        <p:spPr>
          <a:xfrm>
            <a:off x="16764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88"/>
          <p:cNvSpPr txBox="1"/>
          <p:nvPr>
            <p:ph idx="11" type="ftr"/>
          </p:nvPr>
        </p:nvSpPr>
        <p:spPr>
          <a:xfrm>
            <a:off x="8077200" y="1271270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88"/>
          <p:cNvSpPr txBox="1"/>
          <p:nvPr>
            <p:ph idx="12" type="sldNum"/>
          </p:nvPr>
        </p:nvSpPr>
        <p:spPr>
          <a:xfrm>
            <a:off x="17221200" y="1271270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28.jpg"/><Relationship Id="rId7" Type="http://schemas.openxmlformats.org/officeDocument/2006/relationships/image" Target="../media/image19.png"/><Relationship Id="rId8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9" Type="http://schemas.openxmlformats.org/officeDocument/2006/relationships/image" Target="../media/image17.png"/><Relationship Id="rId5" Type="http://schemas.openxmlformats.org/officeDocument/2006/relationships/image" Target="../media/image14.jpg"/><Relationship Id="rId6" Type="http://schemas.openxmlformats.org/officeDocument/2006/relationships/image" Target="../media/image5.jpg"/><Relationship Id="rId7" Type="http://schemas.openxmlformats.org/officeDocument/2006/relationships/image" Target="../media/image12.jp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C57E2"/>
            </a:gs>
            <a:gs pos="100000">
              <a:srgbClr val="4B1873"/>
            </a:gs>
          </a:gsLst>
          <a:lin ang="20820638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-7510050" y="-3974350"/>
            <a:ext cx="34180101" cy="192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1507574" y="6354063"/>
            <a:ext cx="22554312" cy="481715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Montserrat"/>
              <a:buNone/>
            </a:pPr>
            <a:r>
              <a:rPr b="0" i="0" lang="ru-RU" sz="9200" u="none" cap="none" strike="noStrike">
                <a:solidFill>
                  <a:srgbClr val="FFFF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ЦИФРОВЫЕ КОММУНИКАЦИИ И ПРОДУКТОВАЯ АНАЛИТИКА</a:t>
            </a:r>
            <a:endParaRPr b="0" i="0" sz="16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507574" y="4596160"/>
            <a:ext cx="137241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D6F7"/>
              </a:buClr>
              <a:buSzPts val="5000"/>
              <a:buFont typeface="Montserrat"/>
              <a:buNone/>
            </a:pPr>
            <a:r>
              <a:rPr b="0" i="0" lang="ru-RU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МАГИСТРАТУРА — ОТЛИЧНАЯ ОСНОВА </a:t>
            </a:r>
            <a:endParaRPr b="0" i="0" sz="5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D6F7"/>
              </a:buClr>
              <a:buSzPts val="5000"/>
              <a:buFont typeface="Montserrat"/>
              <a:buNone/>
            </a:pPr>
            <a:r>
              <a:rPr b="0" i="0" lang="ru-RU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 КАРЬЕРЫ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47576" y="619296"/>
            <a:ext cx="6068875" cy="60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7575" y="11793875"/>
            <a:ext cx="5419177" cy="11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3663" y="-173175"/>
            <a:ext cx="8207400" cy="76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/>
        </p:nvSpPr>
        <p:spPr>
          <a:xfrm>
            <a:off x="1791800" y="1171200"/>
            <a:ext cx="19344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6600"/>
              <a:buFont typeface="Montserrat"/>
              <a:buNone/>
            </a:pPr>
            <a:r>
              <a:rPr b="1" i="0" lang="ru-RU" sz="70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b="1" i="0" lang="ru-RU" sz="70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АРТНЁРЫ ПРАКТИКИ</a:t>
            </a:r>
            <a:endParaRPr b="1" i="0" sz="7000" u="none" cap="none" strike="noStrike">
              <a:solidFill>
                <a:srgbClr val="573A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1708898" y="2396867"/>
            <a:ext cx="193449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Font typeface="Montserrat"/>
              <a:buNone/>
            </a:pPr>
            <a:r>
              <a:rPr b="0" i="0" lang="ru-RU" sz="4100" u="none" cap="none" strike="noStrike">
                <a:solidFill>
                  <a:srgbClr val="573AD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ведущие коммуникационные агентства</a:t>
            </a:r>
            <a:br>
              <a:rPr b="0" i="0" lang="ru-RU" sz="4100" u="none" cap="none" strike="noStrike">
                <a:solidFill>
                  <a:srgbClr val="573AD4"/>
                </a:solidFill>
                <a:latin typeface="Dela Gothic One"/>
                <a:ea typeface="Dela Gothic One"/>
                <a:cs typeface="Dela Gothic One"/>
                <a:sym typeface="Dela Gothic One"/>
              </a:rPr>
            </a:br>
            <a:r>
              <a:rPr b="0" i="0" lang="ru-RU" sz="4100" u="none" cap="none" strike="noStrike">
                <a:solidFill>
                  <a:srgbClr val="573AD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и технологические компании</a:t>
            </a:r>
            <a:endParaRPr b="0" i="0" sz="1900" u="none" cap="none" strike="noStrike">
              <a:solidFill>
                <a:srgbClr val="573AD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1791797" y="4692138"/>
            <a:ext cx="19344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Font typeface="Montserrat"/>
              <a:buNone/>
            </a:pPr>
            <a:r>
              <a:rPr b="0" i="0" lang="ru-RU" sz="3600" u="none" cap="none" strike="noStrike">
                <a:solidFill>
                  <a:srgbClr val="42424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Студенты проходят практику и работают над проектами реальных заказчиков. Это дает возможность собрать портфолио проектов</a:t>
            </a:r>
            <a:br>
              <a:rPr b="0" i="0" lang="ru-RU" sz="3600" u="none" cap="none" strike="noStrike">
                <a:solidFill>
                  <a:srgbClr val="42424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3600" u="none" cap="none" strike="noStrike">
                <a:solidFill>
                  <a:srgbClr val="42424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процессе обучения и начать карьеру в индустрии</a:t>
            </a:r>
            <a:endParaRPr b="0" i="0" sz="2400" u="none" cap="none" strike="noStrike">
              <a:solidFill>
                <a:srgbClr val="5E5E5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Picture 2" id="282" name="Google Shape;282;p32"/>
          <p:cNvPicPr preferRelativeResize="0"/>
          <p:nvPr/>
        </p:nvPicPr>
        <p:blipFill rotWithShape="1">
          <a:blip r:embed="rId4">
            <a:alphaModFix/>
          </a:blip>
          <a:srcRect b="39256" l="17943" r="55358" t="13130"/>
          <a:stretch/>
        </p:blipFill>
        <p:spPr>
          <a:xfrm>
            <a:off x="13000775" y="8159905"/>
            <a:ext cx="4702756" cy="1322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283" name="Google Shape;283;p32"/>
          <p:cNvPicPr preferRelativeResize="0"/>
          <p:nvPr/>
        </p:nvPicPr>
        <p:blipFill rotWithShape="1">
          <a:blip r:embed="rId4">
            <a:alphaModFix/>
          </a:blip>
          <a:srcRect b="8183" l="1960" r="83133" t="11810"/>
          <a:stretch/>
        </p:blipFill>
        <p:spPr>
          <a:xfrm>
            <a:off x="20376949" y="10585437"/>
            <a:ext cx="1806334" cy="18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 rotWithShape="1">
          <a:blip r:embed="rId5">
            <a:alphaModFix/>
          </a:blip>
          <a:srcRect b="90389" l="206" r="88145" t="6429"/>
          <a:stretch/>
        </p:blipFill>
        <p:spPr>
          <a:xfrm>
            <a:off x="8573716" y="8561739"/>
            <a:ext cx="3380683" cy="51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 rotWithShape="1">
          <a:blip r:embed="rId6">
            <a:alphaModFix/>
          </a:blip>
          <a:srcRect b="0" l="29307" r="30019" t="1569"/>
          <a:stretch/>
        </p:blipFill>
        <p:spPr>
          <a:xfrm>
            <a:off x="1791800" y="9950650"/>
            <a:ext cx="1998902" cy="272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54381" y="10827773"/>
            <a:ext cx="2551287" cy="166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569166" y="8192309"/>
            <a:ext cx="3766508" cy="120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 rotWithShape="1">
          <a:blip r:embed="rId9">
            <a:alphaModFix/>
          </a:blip>
          <a:srcRect b="21416" l="8661" r="12092" t="30091"/>
          <a:stretch/>
        </p:blipFill>
        <p:spPr>
          <a:xfrm>
            <a:off x="5129788" y="10590650"/>
            <a:ext cx="4185508" cy="133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366577" y="10727503"/>
            <a:ext cx="4500516" cy="138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75675" y="8024250"/>
            <a:ext cx="5951681" cy="15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875EA"/>
            </a:gs>
            <a:gs pos="100000">
              <a:srgbClr val="573AD4"/>
            </a:gs>
          </a:gsLst>
          <a:lin ang="5400700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/>
          <p:nvPr/>
        </p:nvSpPr>
        <p:spPr>
          <a:xfrm>
            <a:off x="1934374" y="3027825"/>
            <a:ext cx="6223200" cy="9598200"/>
          </a:xfrm>
          <a:prstGeom prst="rect">
            <a:avLst/>
          </a:prstGeom>
          <a:solidFill>
            <a:srgbClr val="D2C5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1563201" y="1093191"/>
            <a:ext cx="15648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000"/>
              <a:buFont typeface="Montserrat"/>
              <a:buNone/>
            </a:pPr>
            <a:r>
              <a:rPr b="1" i="0" lang="ru-RU" sz="7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Кого учат на программе?</a:t>
            </a:r>
            <a:endParaRPr b="1" i="0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2301983" y="2934849"/>
            <a:ext cx="530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29166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1" sz="24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1568875" y="2655100"/>
            <a:ext cx="6223200" cy="959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2127808" y="2996404"/>
            <a:ext cx="55011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Font typeface="Montserrat"/>
              <a:buNone/>
            </a:pPr>
            <a:r>
              <a:rPr b="0" i="0" lang="ru-RU" sz="39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Управление продуктом</a:t>
            </a:r>
            <a:endParaRPr b="0" i="0" sz="3900" u="none" cap="none" strike="noStrike">
              <a:solidFill>
                <a:srgbClr val="7143E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1875775" y="4622025"/>
            <a:ext cx="6128400" cy="7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2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Компетенции:</a:t>
            </a:r>
            <a:endParaRPr b="1" i="0" sz="32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продуктом и продуктовой командой;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проектами;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R&amp;D, внедрение инноваций, создание AdTech стартапов. 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3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Роли: </a:t>
            </a:r>
            <a:endParaRPr b="1" i="0" sz="3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Product Manager, Product Owner, Chief Product Officer (CPO);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R&amp;D, Chief Growth Officer;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основатель, управляющий партнер бизнеса.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8833199" y="3027813"/>
            <a:ext cx="6223200" cy="9598200"/>
          </a:xfrm>
          <a:prstGeom prst="rect">
            <a:avLst/>
          </a:prstGeom>
          <a:solidFill>
            <a:srgbClr val="D2C5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8467700" y="2655088"/>
            <a:ext cx="6223200" cy="959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9026633" y="2996392"/>
            <a:ext cx="55011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Цифровые коммуникации</a:t>
            </a:r>
            <a:endParaRPr b="0" i="0" sz="3900" u="none" cap="none" strike="noStrike">
              <a:solidFill>
                <a:srgbClr val="7143E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8920588" y="4622013"/>
            <a:ext cx="5753100" cy="7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2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Компетенции:</a:t>
            </a:r>
            <a:endParaRPr b="1" i="0" sz="32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цифровыми коммуникациями от планирования до оценки эффективности;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перфоманс маркетинг; 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 экосистемы AdTech и MarTech инструментов в работу компании / клиента.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2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Роли: </a:t>
            </a:r>
            <a:endParaRPr b="1" i="0" sz="32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 / директор по цифровым коммуникациям;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535353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 / директор по маркетингу.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15802187" y="3027825"/>
            <a:ext cx="6223200" cy="9598200"/>
          </a:xfrm>
          <a:prstGeom prst="rect">
            <a:avLst/>
          </a:prstGeom>
          <a:solidFill>
            <a:srgbClr val="D2C5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33"/>
          <p:cNvSpPr/>
          <p:nvPr/>
        </p:nvSpPr>
        <p:spPr>
          <a:xfrm>
            <a:off x="15436688" y="2655100"/>
            <a:ext cx="6223200" cy="959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15995625" y="2996400"/>
            <a:ext cx="6029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Анализ данных</a:t>
            </a:r>
            <a:endParaRPr b="0" i="0" sz="3900" u="none" cap="none" strike="noStrike">
              <a:solidFill>
                <a:srgbClr val="7143E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15732025" y="4622025"/>
            <a:ext cx="5870700" cy="8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None/>
            </a:pPr>
            <a:r>
              <a:rPr b="1" i="0" lang="ru-RU" sz="3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Компетенции:</a:t>
            </a:r>
            <a:endParaRPr b="1" i="0" sz="3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продуктовая аналитика;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маркетинговая аналитика;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машинное обучение и искусственный интеллект;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Data Science проектами (CRISP-DM) 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Роли:</a:t>
            </a: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Head of analytics, Chief Data Officer (CDO);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продуктовый аналитик;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маркетинговый аналитик;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дата-аналитик / Data Scientist в коммуникациях;</a:t>
            </a:r>
            <a:endParaRPr b="1" i="0" sz="28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Montserrat"/>
              <a:buChar char="-"/>
            </a:pPr>
            <a:r>
              <a:rPr b="1" i="0" lang="ru-RU" sz="28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исследователь (R&amp;D, маркетинг, наука).</a:t>
            </a:r>
            <a:endParaRPr b="1" i="0" sz="2800" u="none" cap="none" strike="noStrike">
              <a:solidFill>
                <a:srgbClr val="5353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13722641" y="9612067"/>
            <a:ext cx="2804100" cy="5327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1840991" y="9601966"/>
            <a:ext cx="2804100" cy="5327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13722641" y="3322834"/>
            <a:ext cx="2804100" cy="5327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1840991" y="3135798"/>
            <a:ext cx="2804100" cy="5327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34"/>
          <p:cNvSpPr txBox="1"/>
          <p:nvPr/>
        </p:nvSpPr>
        <p:spPr>
          <a:xfrm>
            <a:off x="1378675" y="1018800"/>
            <a:ext cx="18205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000"/>
              <a:buFont typeface="Montserrat"/>
              <a:buNone/>
            </a:pPr>
            <a:r>
              <a:rPr b="1" i="0" lang="ru-RU" sz="70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</a:rPr>
              <a:t>О КАРЬЕРЕ ПОСЛЕ ОБУЧЕНИЯ</a:t>
            </a:r>
            <a:endParaRPr b="1" i="0" sz="7000" u="none" cap="none" strike="noStrike">
              <a:solidFill>
                <a:srgbClr val="573A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Рисунок 4" id="321" name="Google Shape;321;p34"/>
          <p:cNvPicPr preferRelativeResize="0"/>
          <p:nvPr/>
        </p:nvPicPr>
        <p:blipFill rotWithShape="1">
          <a:blip r:embed="rId3">
            <a:alphaModFix/>
          </a:blip>
          <a:srcRect b="5067" l="5422" r="1027" t="5423"/>
          <a:stretch/>
        </p:blipFill>
        <p:spPr>
          <a:xfrm>
            <a:off x="13269387" y="2968978"/>
            <a:ext cx="3710677" cy="3689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6" id="322" name="Google Shape;322;p34"/>
          <p:cNvPicPr preferRelativeResize="0"/>
          <p:nvPr/>
        </p:nvPicPr>
        <p:blipFill rotWithShape="1">
          <a:blip r:embed="rId4">
            <a:alphaModFix/>
          </a:blip>
          <a:srcRect b="2" l="4422" r="4769" t="6252"/>
          <a:stretch/>
        </p:blipFill>
        <p:spPr>
          <a:xfrm>
            <a:off x="1378682" y="2968975"/>
            <a:ext cx="3728756" cy="3693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10" id="323" name="Google Shape;323;p34"/>
          <p:cNvPicPr preferRelativeResize="0"/>
          <p:nvPr/>
        </p:nvPicPr>
        <p:blipFill rotWithShape="1">
          <a:blip r:embed="rId5">
            <a:alphaModFix/>
          </a:blip>
          <a:srcRect b="9046" l="8221" r="8228" t="9049"/>
          <a:stretch/>
        </p:blipFill>
        <p:spPr>
          <a:xfrm>
            <a:off x="1378675" y="8936674"/>
            <a:ext cx="3725765" cy="370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/>
          <p:cNvPicPr preferRelativeResize="0"/>
          <p:nvPr/>
        </p:nvPicPr>
        <p:blipFill rotWithShape="1">
          <a:blip r:embed="rId6">
            <a:alphaModFix/>
          </a:blip>
          <a:srcRect b="39995" l="29791" r="39994" t="30487"/>
          <a:stretch/>
        </p:blipFill>
        <p:spPr>
          <a:xfrm>
            <a:off x="13302508" y="8976572"/>
            <a:ext cx="3728766" cy="36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/>
          <p:nvPr/>
        </p:nvSpPr>
        <p:spPr>
          <a:xfrm>
            <a:off x="22400420" y="-33259"/>
            <a:ext cx="1998900" cy="137826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-4309197" y="1357068"/>
            <a:ext cx="55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29166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5432410" y="3186080"/>
            <a:ext cx="3961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Софья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Денисова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</a:t>
            </a:r>
            <a:b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группы перформанс-</a:t>
            </a:r>
            <a:b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менеджеров 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кредитных продуктов,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банк «Тинькофф»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4"/>
          <p:cNvSpPr txBox="1"/>
          <p:nvPr/>
        </p:nvSpPr>
        <p:spPr>
          <a:xfrm>
            <a:off x="17237898" y="3366852"/>
            <a:ext cx="3961800" cy="246219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Венера</a:t>
            </a:r>
            <a:b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Гильманова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Бизнес-аналитик/ консультант Salesforce, Customertimes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4"/>
          <p:cNvSpPr txBox="1"/>
          <p:nvPr/>
        </p:nvSpPr>
        <p:spPr>
          <a:xfrm>
            <a:off x="5432425" y="9525767"/>
            <a:ext cx="3514351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Владимир 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Смирнов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Маркетинговый data-аналитик, 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МТС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17396548" y="9535854"/>
            <a:ext cx="39618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Нелли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Григорьева</a:t>
            </a:r>
            <a:endParaRPr b="1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Head of marketing</a:t>
            </a:r>
            <a:b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25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в международном стартапе – Chatfuel</a:t>
            </a:r>
            <a:endParaRPr b="0" i="0" sz="25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1" name="Google Shape;33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875EA"/>
            </a:gs>
            <a:gs pos="100000">
              <a:srgbClr val="573AD4"/>
            </a:gs>
          </a:gsLst>
          <a:lin ang="5400700" scaled="0"/>
        </a:gra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8600" y="-785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5"/>
          <p:cNvSpPr txBox="1"/>
          <p:nvPr/>
        </p:nvSpPr>
        <p:spPr>
          <a:xfrm>
            <a:off x="1669575" y="7721050"/>
            <a:ext cx="241407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b="0" i="0" lang="ru-RU" sz="10100" u="none" cap="none" strike="noStrike">
                <a:solidFill>
                  <a:srgbClr val="FFFF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КАК ПОДГОТОВИТЬ ПОРТФОЛИО </a:t>
            </a:r>
            <a:endParaRPr b="0" i="0" sz="10100" u="none" cap="none" strike="noStrike">
              <a:solidFill>
                <a:srgbClr val="FFFF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b="0" i="0" lang="ru-RU" sz="10100" u="none" cap="none" strike="noStrike">
                <a:solidFill>
                  <a:srgbClr val="FFFF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И ЧТО В НЕГО ВХОДИТ?</a:t>
            </a:r>
            <a:endParaRPr b="0" i="0" sz="10100" u="none" cap="none" strike="noStrike">
              <a:solidFill>
                <a:srgbClr val="FFFF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1821971" y="1676012"/>
            <a:ext cx="1367454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5"/>
          <p:cNvSpPr/>
          <p:nvPr/>
        </p:nvSpPr>
        <p:spPr>
          <a:xfrm rot="-5400000">
            <a:off x="8557550" y="-2821850"/>
            <a:ext cx="974400" cy="19344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1" name="Google Shape;34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9575" y="688350"/>
            <a:ext cx="5419177" cy="11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/>
          <p:nvPr/>
        </p:nvSpPr>
        <p:spPr>
          <a:xfrm flipH="1" rot="5400000">
            <a:off x="14488525" y="-7631000"/>
            <a:ext cx="1104900" cy="18716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22400358" y="-33309"/>
            <a:ext cx="1998900" cy="137826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36"/>
          <p:cNvSpPr txBox="1"/>
          <p:nvPr/>
        </p:nvSpPr>
        <p:spPr>
          <a:xfrm>
            <a:off x="996451" y="1311700"/>
            <a:ext cx="861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E5E"/>
              </a:buClr>
              <a:buSzPts val="5400"/>
              <a:buFont typeface="Montserrat"/>
              <a:buNone/>
            </a:pPr>
            <a:r>
              <a:rPr b="1" i="0" lang="ru-RU" sz="54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</a:rPr>
              <a:t>ДЛЯ ГРАЖДАН РФ</a:t>
            </a:r>
            <a:endParaRPr b="1" i="0" sz="5400" u="none" cap="none" strike="noStrike">
              <a:solidFill>
                <a:srgbClr val="573A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6"/>
          <p:cNvSpPr txBox="1"/>
          <p:nvPr/>
        </p:nvSpPr>
        <p:spPr>
          <a:xfrm>
            <a:off x="4375500" y="3034900"/>
            <a:ext cx="60432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Личные достижения абитуриента (подтверждающие документы)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36"/>
          <p:cNvSpPr txBox="1"/>
          <p:nvPr/>
        </p:nvSpPr>
        <p:spPr>
          <a:xfrm>
            <a:off x="580550" y="2760175"/>
            <a:ext cx="3831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+20</a:t>
            </a:r>
            <a:endParaRPr b="0" i="0" sz="10000" u="none" cap="none" strike="noStrike">
              <a:solidFill>
                <a:srgbClr val="AB98F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555475" y="5706925"/>
            <a:ext cx="3831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835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+20</a:t>
            </a:r>
            <a:endParaRPr b="0" i="0" sz="10000" u="none" cap="none" strike="noStrike">
              <a:solidFill>
                <a:srgbClr val="835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555475" y="8366900"/>
            <a:ext cx="3856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573AD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+25</a:t>
            </a:r>
            <a:endParaRPr b="0" i="0" sz="10000" u="none" cap="none" strike="noStrike">
              <a:solidFill>
                <a:srgbClr val="573AD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555475" y="11104100"/>
            <a:ext cx="3762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4B187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+35</a:t>
            </a:r>
            <a:endParaRPr b="0" i="0" sz="10000" u="none" cap="none" strike="noStrike">
              <a:solidFill>
                <a:srgbClr val="4B187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54" name="Google Shape;354;p36"/>
          <p:cNvSpPr txBox="1"/>
          <p:nvPr/>
        </p:nvSpPr>
        <p:spPr>
          <a:xfrm>
            <a:off x="4317475" y="5719950"/>
            <a:ext cx="6043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Подтверждение уровня знания прикладной математики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36"/>
          <p:cNvSpPr txBox="1"/>
          <p:nvPr/>
        </p:nvSpPr>
        <p:spPr>
          <a:xfrm>
            <a:off x="4317475" y="11673500"/>
            <a:ext cx="604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Собеседование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4317475" y="8405000"/>
            <a:ext cx="6043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участия 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в профильных конкурсах 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и олимпиадах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10054850" y="762538"/>
            <a:ext cx="1157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10554325" y="2863025"/>
            <a:ext cx="930900" cy="9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9AC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99AC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9AC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99AC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9AC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99AC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87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987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87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987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87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987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000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7000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000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7000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000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7000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4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59" name="Google Shape;359;p36"/>
          <p:cNvSpPr txBox="1"/>
          <p:nvPr/>
        </p:nvSpPr>
        <p:spPr>
          <a:xfrm>
            <a:off x="11344250" y="2863900"/>
            <a:ext cx="110244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Образование по профилю программы 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Профессиональный опыт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Научные достижения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0" name="Google Shape;360;p36"/>
          <p:cNvSpPr txBox="1"/>
          <p:nvPr/>
        </p:nvSpPr>
        <p:spPr>
          <a:xfrm>
            <a:off x="11344238" y="5361400"/>
            <a:ext cx="10915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Оценки во вкладыше к диплому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Сертификаты курсов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Сертификаты международных экзаменов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1" name="Google Shape;361;p36"/>
          <p:cNvSpPr txBox="1"/>
          <p:nvPr/>
        </p:nvSpPr>
        <p:spPr>
          <a:xfrm>
            <a:off x="11344250" y="7810525"/>
            <a:ext cx="11024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Хакатон «Рекламатон»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25 баллов)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Конкурс «Интеграф»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25 баллов)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Другие конкурсы и олимпиады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11344250" y="10259650"/>
            <a:ext cx="114435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Самопрезентация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5 баллов)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Мотивация выбора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Знания рекламы и PR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endParaRPr b="0" i="0" sz="3700" u="none" cap="none" strike="noStrike">
              <a:solidFill>
                <a:srgbClr val="573A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Знания big data и аналитики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endParaRPr b="0" i="0" sz="3700" u="none" cap="none" strike="noStrike">
              <a:solidFill>
                <a:srgbClr val="573A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3" name="Google Shape;36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/>
          <p:nvPr/>
        </p:nvSpPr>
        <p:spPr>
          <a:xfrm flipH="1" rot="5400000">
            <a:off x="16314375" y="-5695150"/>
            <a:ext cx="1104900" cy="147486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22400420" y="-33259"/>
            <a:ext cx="1998900" cy="137826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922292" y="1263510"/>
            <a:ext cx="1647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b="1" i="0" lang="ru-RU" sz="5400" u="none" cap="none" strike="noStrike">
                <a:solidFill>
                  <a:srgbClr val="7143E7"/>
                </a:solidFill>
                <a:latin typeface="Montserrat"/>
                <a:ea typeface="Montserrat"/>
                <a:cs typeface="Montserrat"/>
                <a:sym typeface="Montserrat"/>
              </a:rPr>
              <a:t>ДЛЯ ИНОСТРАННЫХ ГРАЖДАН</a:t>
            </a:r>
            <a:endParaRPr b="0" i="0" sz="1400" u="none" cap="none" strike="noStrike">
              <a:solidFill>
                <a:srgbClr val="7143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7"/>
          <p:cNvSpPr txBox="1"/>
          <p:nvPr/>
        </p:nvSpPr>
        <p:spPr>
          <a:xfrm>
            <a:off x="4375500" y="2730100"/>
            <a:ext cx="6043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Подтверждение уровня знания русского 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и английского языка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37"/>
          <p:cNvSpPr txBox="1"/>
          <p:nvPr/>
        </p:nvSpPr>
        <p:spPr>
          <a:xfrm>
            <a:off x="275750" y="2760175"/>
            <a:ext cx="3831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+10</a:t>
            </a:r>
            <a:endParaRPr b="0" i="0" sz="10000" u="none" cap="none" strike="noStrike">
              <a:solidFill>
                <a:srgbClr val="AB98F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74" name="Google Shape;374;p37"/>
          <p:cNvSpPr txBox="1"/>
          <p:nvPr/>
        </p:nvSpPr>
        <p:spPr>
          <a:xfrm>
            <a:off x="479275" y="5325925"/>
            <a:ext cx="3831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835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+20</a:t>
            </a:r>
            <a:endParaRPr b="0" i="0" sz="10000" u="none" cap="none" strike="noStrike">
              <a:solidFill>
                <a:srgbClr val="835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479275" y="7757300"/>
            <a:ext cx="3856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573AD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+30</a:t>
            </a:r>
            <a:endParaRPr b="0" i="0" sz="10000" u="none" cap="none" strike="noStrike">
              <a:solidFill>
                <a:srgbClr val="573AD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76" name="Google Shape;376;p37"/>
          <p:cNvSpPr txBox="1"/>
          <p:nvPr/>
        </p:nvSpPr>
        <p:spPr>
          <a:xfrm>
            <a:off x="555475" y="10189700"/>
            <a:ext cx="3762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-RU" sz="10000" u="none" cap="none" strike="noStrike">
                <a:solidFill>
                  <a:srgbClr val="4B187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+40</a:t>
            </a:r>
            <a:endParaRPr b="0" i="0" sz="10000" u="none" cap="none" strike="noStrike">
              <a:solidFill>
                <a:srgbClr val="4B187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77" name="Google Shape;377;p37"/>
          <p:cNvSpPr txBox="1"/>
          <p:nvPr/>
        </p:nvSpPr>
        <p:spPr>
          <a:xfrm>
            <a:off x="4317475" y="5338950"/>
            <a:ext cx="6043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Подтверждение уровня знания прикладной математики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4317475" y="10759100"/>
            <a:ext cx="604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Собеседование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4317475" y="8100200"/>
            <a:ext cx="6043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rPr>
              <a:t>Личные достижения абитуриента</a:t>
            </a:r>
            <a:endParaRPr b="1" i="0" sz="28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7"/>
          <p:cNvSpPr txBox="1"/>
          <p:nvPr/>
        </p:nvSpPr>
        <p:spPr>
          <a:xfrm>
            <a:off x="10054850" y="2972350"/>
            <a:ext cx="897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37"/>
          <p:cNvSpPr txBox="1"/>
          <p:nvPr/>
        </p:nvSpPr>
        <p:spPr>
          <a:xfrm>
            <a:off x="9942025" y="5171513"/>
            <a:ext cx="1157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37"/>
          <p:cNvSpPr txBox="1"/>
          <p:nvPr/>
        </p:nvSpPr>
        <p:spPr>
          <a:xfrm>
            <a:off x="9942025" y="7566800"/>
            <a:ext cx="1157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10554325" y="2760175"/>
            <a:ext cx="930900" cy="9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9AC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99AC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9AC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99AC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99AC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87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987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87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987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9875EA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9875EA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000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7000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000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7000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000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7000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4B1874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4</a:t>
            </a:r>
            <a:endParaRPr b="0" i="0" sz="4000" u="none" cap="none" strike="noStrike">
              <a:solidFill>
                <a:srgbClr val="4B1874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11485225" y="2839650"/>
            <a:ext cx="910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Документы об образовании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Сертификаты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11502975" y="5216263"/>
            <a:ext cx="10727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Оценки во вкладыше к диплому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Сертификаты курсов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Сертификаты международных экзаменов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6" name="Google Shape;386;p37"/>
          <p:cNvSpPr txBox="1"/>
          <p:nvPr/>
        </p:nvSpPr>
        <p:spPr>
          <a:xfrm>
            <a:off x="11485225" y="7686538"/>
            <a:ext cx="910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Дополнительное образование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Профессиональные достижения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Научные достижения</a:t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11289650" y="10156800"/>
            <a:ext cx="91059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11485225" y="10156800"/>
            <a:ext cx="114435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Самопрезентация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Мотивация выбора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b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Знания рекламы и PR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endParaRPr b="0" i="0" sz="3700" u="none" cap="none" strike="noStrike">
              <a:solidFill>
                <a:srgbClr val="573A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Знания big data и аналитики </a:t>
            </a:r>
            <a:r>
              <a:rPr b="0" i="0" lang="ru-RU" sz="3700" u="none" cap="none" strike="noStrike">
                <a:solidFill>
                  <a:srgbClr val="573A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(до 10 баллов)</a:t>
            </a:r>
            <a:endParaRPr b="0" i="0" sz="3700" u="none" cap="none" strike="noStrike">
              <a:solidFill>
                <a:srgbClr val="573A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9" name="Google Shape;3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/>
          <p:nvPr/>
        </p:nvSpPr>
        <p:spPr>
          <a:xfrm flipH="1" rot="10800000">
            <a:off x="3311444" y="10052490"/>
            <a:ext cx="2985621" cy="2130956"/>
          </a:xfrm>
          <a:custGeom>
            <a:rect b="b" l="l" r="r" t="t"/>
            <a:pathLst>
              <a:path extrusionOk="0" h="21047" w="20310">
                <a:moveTo>
                  <a:pt x="0" y="5203"/>
                </a:moveTo>
                <a:cubicBezTo>
                  <a:pt x="2004" y="3210"/>
                  <a:pt x="4226" y="1776"/>
                  <a:pt x="6565" y="889"/>
                </a:cubicBezTo>
                <a:cubicBezTo>
                  <a:pt x="10224" y="-498"/>
                  <a:pt x="14424" y="-553"/>
                  <a:pt x="17470" y="2845"/>
                </a:cubicBezTo>
                <a:cubicBezTo>
                  <a:pt x="21600" y="7454"/>
                  <a:pt x="21021" y="15667"/>
                  <a:pt x="17059" y="21047"/>
                </a:cubicBezTo>
              </a:path>
            </a:pathLst>
          </a:custGeom>
          <a:noFill/>
          <a:ln cap="flat" cmpd="sng" w="508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rPr b="0" i="0" lang="ru-RU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49"/>
          <p:cNvSpPr/>
          <p:nvPr/>
        </p:nvSpPr>
        <p:spPr>
          <a:xfrm rot="-5400000">
            <a:off x="1238175" y="353600"/>
            <a:ext cx="6489000" cy="13782600"/>
          </a:xfrm>
          <a:prstGeom prst="rect">
            <a:avLst/>
          </a:prstGeom>
          <a:gradFill>
            <a:gsLst>
              <a:gs pos="0">
                <a:srgbClr val="4B1874"/>
              </a:gs>
              <a:gs pos="50000">
                <a:srgbClr val="8355EB"/>
              </a:gs>
              <a:gs pos="100000">
                <a:srgbClr val="4B1874"/>
              </a:gs>
            </a:gsLst>
            <a:lin ang="54007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rPr b="0" i="0" lang="ru-RU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1770825" y="1474200"/>
            <a:ext cx="129432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6000"/>
              <a:buFont typeface="Montserrat"/>
              <a:buNone/>
            </a:pPr>
            <a:r>
              <a:rPr b="0" i="0" lang="ru-RU" sz="6800" u="none" cap="none" strike="noStrike">
                <a:solidFill>
                  <a:srgbClr val="52208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ЧАТ </a:t>
            </a:r>
            <a:endParaRPr b="0" i="0" sz="6800" u="none" cap="none" strike="noStrike">
              <a:solidFill>
                <a:srgbClr val="52208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6000"/>
              <a:buFont typeface="Montserrat"/>
              <a:buNone/>
            </a:pPr>
            <a:r>
              <a:rPr b="0" i="0" lang="ru-RU" sz="6800" u="none" cap="none" strike="noStrike">
                <a:solidFill>
                  <a:srgbClr val="522083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АБИТУРИЕНТОВ</a:t>
            </a:r>
            <a:endParaRPr b="0" i="0" sz="2200" u="none" cap="none" strike="noStrike">
              <a:solidFill>
                <a:srgbClr val="522083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1846941" y="10794725"/>
            <a:ext cx="479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000"/>
              <a:buFont typeface="Montserrat Medium"/>
              <a:buNone/>
            </a:pPr>
            <a:r>
              <a:rPr b="0" i="0" lang="ru-RU" sz="42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Отсканируй!</a:t>
            </a:r>
            <a:endParaRPr b="0" i="0" sz="2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9" name="Google Shape;399;p49"/>
          <p:cNvSpPr/>
          <p:nvPr/>
        </p:nvSpPr>
        <p:spPr>
          <a:xfrm>
            <a:off x="22400420" y="-33259"/>
            <a:ext cx="1998900" cy="13782600"/>
          </a:xfrm>
          <a:prstGeom prst="rect">
            <a:avLst/>
          </a:prstGeom>
          <a:gradFill>
            <a:gsLst>
              <a:gs pos="0">
                <a:srgbClr val="4B1874"/>
              </a:gs>
              <a:gs pos="50000">
                <a:srgbClr val="8355EB"/>
              </a:gs>
              <a:gs pos="100000">
                <a:srgbClr val="4B1874"/>
              </a:gs>
            </a:gsLst>
            <a:lin ang="54007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0" name="Google Shape;4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950" y="4291598"/>
            <a:ext cx="5914625" cy="59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9775" y="1043895"/>
            <a:ext cx="9725200" cy="1705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49"/>
          <p:cNvGrpSpPr/>
          <p:nvPr/>
        </p:nvGrpSpPr>
        <p:grpSpPr>
          <a:xfrm rot="426903">
            <a:off x="3252742" y="11682635"/>
            <a:ext cx="660390" cy="461691"/>
            <a:chOff x="8156775" y="12569675"/>
            <a:chExt cx="1158600" cy="810000"/>
          </a:xfrm>
        </p:grpSpPr>
        <p:cxnSp>
          <p:nvCxnSpPr>
            <p:cNvPr id="405" name="Google Shape;405;p49"/>
            <p:cNvCxnSpPr/>
            <p:nvPr/>
          </p:nvCxnSpPr>
          <p:spPr>
            <a:xfrm>
              <a:off x="8156775" y="12569675"/>
              <a:ext cx="810000" cy="81000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p49"/>
            <p:cNvCxnSpPr/>
            <p:nvPr/>
          </p:nvCxnSpPr>
          <p:spPr>
            <a:xfrm>
              <a:off x="8156775" y="12569675"/>
              <a:ext cx="1158600" cy="0"/>
            </a:xfrm>
            <a:prstGeom prst="straightConnector1">
              <a:avLst/>
            </a:prstGeom>
            <a:noFill/>
            <a:ln cap="flat" cmpd="sng" w="381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efdfac284b_1_1"/>
          <p:cNvSpPr txBox="1"/>
          <p:nvPr/>
        </p:nvSpPr>
        <p:spPr>
          <a:xfrm>
            <a:off x="983225" y="1373525"/>
            <a:ext cx="163404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Arial"/>
              <a:buNone/>
            </a:pPr>
            <a:r>
              <a:rPr b="0" i="0" lang="ru-RU" sz="11600" u="none" cap="none" strike="noStrike">
                <a:solidFill>
                  <a:srgbClr val="FFFF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СПАСИБО</a:t>
            </a:r>
            <a:br>
              <a:rPr b="0" i="0" lang="ru-RU" sz="11600" u="none" cap="none" strike="noStrike">
                <a:solidFill>
                  <a:srgbClr val="FFFF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</a:br>
            <a:r>
              <a:rPr b="0" i="0" lang="ru-RU" sz="11600" u="none" cap="none" strike="noStrike">
                <a:solidFill>
                  <a:srgbClr val="FFFF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 ВНИМАНИЕ!</a:t>
            </a:r>
            <a:endParaRPr b="0" i="0" sz="11600" u="none" cap="none" strike="noStrike">
              <a:solidFill>
                <a:srgbClr val="FFFF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412" name="Google Shape;412;g1efdfac284b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25" y="11463525"/>
            <a:ext cx="5419177" cy="11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 rot="5400000">
            <a:off x="17796625" y="-3253325"/>
            <a:ext cx="469800" cy="88809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4"/>
          <p:cNvSpPr/>
          <p:nvPr/>
        </p:nvSpPr>
        <p:spPr>
          <a:xfrm rot="5400000">
            <a:off x="16964800" y="5785300"/>
            <a:ext cx="2147400" cy="137538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1300912" y="11588500"/>
            <a:ext cx="7724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8052E6"/>
                </a:solidFill>
                <a:latin typeface="Montserrat"/>
                <a:ea typeface="Montserrat"/>
                <a:cs typeface="Montserrat"/>
                <a:sym typeface="Montserrat"/>
              </a:rPr>
              <a:t>Елена Аркадьевна</a:t>
            </a:r>
            <a:endParaRPr b="1" i="0" sz="1400" u="none" cap="none" strike="noStrike">
              <a:solidFill>
                <a:srgbClr val="8052E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000"/>
              <a:buFont typeface="Montserrat SemiBold"/>
              <a:buNone/>
            </a:pPr>
            <a:r>
              <a:rPr b="1" i="0" lang="ru-RU" sz="4000" u="none" cap="none" strike="noStrike">
                <a:solidFill>
                  <a:srgbClr val="8052E6"/>
                </a:solidFill>
                <a:latin typeface="Montserrat"/>
                <a:ea typeface="Montserrat"/>
                <a:cs typeface="Montserrat"/>
                <a:sym typeface="Montserrat"/>
              </a:rPr>
              <a:t>Грызунова </a:t>
            </a:r>
            <a:endParaRPr b="1" i="0" sz="1400" u="none" cap="none" strike="noStrike">
              <a:solidFill>
                <a:srgbClr val="8052E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791801" y="1016991"/>
            <a:ext cx="13328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000"/>
              <a:buFont typeface="Montserrat"/>
              <a:buNone/>
            </a:pPr>
            <a:r>
              <a:rPr b="1" i="0" lang="ru-RU" sz="70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О ПРОГРАММЕ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824061" y="5260975"/>
            <a:ext cx="166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000"/>
              <a:buFont typeface="Montserrat Medium"/>
              <a:buNone/>
            </a:pPr>
            <a:r>
              <a:rPr b="0" i="0" lang="ru-RU" sz="40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Язык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nie-spratt-QckxruozjRg-unsplash.jpg" id="171" name="Google Shape;171;p24"/>
          <p:cNvPicPr preferRelativeResize="0"/>
          <p:nvPr/>
        </p:nvPicPr>
        <p:blipFill rotWithShape="1">
          <a:blip r:embed="rId3">
            <a:alphaModFix/>
          </a:blip>
          <a:srcRect b="49067" l="31309" r="45441" t="15770"/>
          <a:stretch/>
        </p:blipFill>
        <p:spPr>
          <a:xfrm>
            <a:off x="11300930" y="3496105"/>
            <a:ext cx="6482275" cy="653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1824062" y="3280585"/>
            <a:ext cx="6646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000"/>
              <a:buFont typeface="Montserrat Medium"/>
              <a:buNone/>
            </a:pPr>
            <a:r>
              <a:rPr b="0" i="0" lang="ru-RU" sz="40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Срок обучения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1791799" y="3829442"/>
            <a:ext cx="41697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57E2"/>
              </a:buClr>
              <a:buSzPts val="9500"/>
              <a:buFont typeface="Montserrat"/>
              <a:buNone/>
            </a:pPr>
            <a:r>
              <a:rPr b="0" i="0" lang="ru-RU" sz="7000" u="none" cap="none" strike="noStrike">
                <a:solidFill>
                  <a:srgbClr val="7C57E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 года</a:t>
            </a:r>
            <a:endParaRPr b="0" i="0" sz="7000" u="none" cap="none" strike="noStrike">
              <a:solidFill>
                <a:srgbClr val="5E5E5E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824049" y="5620780"/>
            <a:ext cx="50802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C57E2"/>
              </a:buClr>
              <a:buSzPts val="4000"/>
              <a:buFont typeface="Montserrat"/>
              <a:buNone/>
            </a:pPr>
            <a:r>
              <a:rPr b="0" i="0" lang="ru-RU" sz="7000" u="none" cap="none" strike="noStrike">
                <a:solidFill>
                  <a:srgbClr val="7C57E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русский</a:t>
            </a:r>
            <a:endParaRPr b="0" i="0" sz="7000" u="none" cap="none" strike="noStrike">
              <a:solidFill>
                <a:srgbClr val="7C57E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22400420" y="-33259"/>
            <a:ext cx="1998792" cy="13782517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4"/>
          <p:cNvSpPr/>
          <p:nvPr/>
        </p:nvSpPr>
        <p:spPr>
          <a:xfrm flipH="1" rot="-5400000">
            <a:off x="4144275" y="8298000"/>
            <a:ext cx="469800" cy="88809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824050" y="7232633"/>
            <a:ext cx="241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000"/>
              <a:buFont typeface="Montserrat Medium"/>
              <a:buNone/>
            </a:pPr>
            <a:r>
              <a:rPr b="0" i="0" lang="ru-RU" sz="40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1791799" y="7625905"/>
            <a:ext cx="50802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C57E2"/>
              </a:buClr>
              <a:buSzPts val="4000"/>
              <a:buFont typeface="Montserrat"/>
              <a:buNone/>
            </a:pPr>
            <a:r>
              <a:rPr b="0" i="0" lang="ru-RU" sz="7000" u="none" cap="none" strike="noStrike">
                <a:solidFill>
                  <a:srgbClr val="7C57E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очная</a:t>
            </a:r>
            <a:endParaRPr b="0" i="0" sz="7000" u="none" cap="none" strike="noStrike">
              <a:solidFill>
                <a:srgbClr val="7C57E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11300925" y="10223800"/>
            <a:ext cx="99549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000"/>
              <a:buFont typeface="Montserrat Medium"/>
              <a:buNone/>
            </a:pPr>
            <a:r>
              <a:rPr b="0" i="0" lang="ru-RU" sz="40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Академический</a:t>
            </a:r>
            <a:br>
              <a:rPr b="0" i="0" lang="ru-RU" sz="40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40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руководитель программы</a:t>
            </a:r>
            <a:endParaRPr b="0" i="0" sz="40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1397000" y="10008325"/>
            <a:ext cx="982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5 бюджетных мест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20 платных мест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875EA"/>
            </a:gs>
            <a:gs pos="100000">
              <a:srgbClr val="573AD4"/>
            </a:gs>
          </a:gsLst>
          <a:lin ang="5400012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5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 rot="-5400000">
            <a:off x="8372256" y="1990685"/>
            <a:ext cx="1390280" cy="18716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1774696" y="11064278"/>
            <a:ext cx="145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Medium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Направление: 42.04.01 Реклама и связи с общественностью   |   Очная форма обучения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967154" y="1847072"/>
            <a:ext cx="207051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Магистратура «Цифровые коммуникации и продуктовая аналитика» поможет научиться применять анализ данных</a:t>
            </a:r>
            <a:br>
              <a:rPr b="0" i="0" lang="ru-RU" sz="48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48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 искусственный интеллект в коммуникационных стратегиях, управлять продуктами, проектами и данными в цифровых экосистемах и крупных корпорациях.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44925" y="7019737"/>
            <a:ext cx="5024438" cy="502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-33250"/>
            <a:ext cx="24384000" cy="1371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1969477" y="4768375"/>
            <a:ext cx="195366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000"/>
              <a:buFont typeface="Montserrat"/>
              <a:buNone/>
            </a:pPr>
            <a:r>
              <a:rPr b="0" i="0" lang="ru-RU" sz="70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ПРЕИМУЩЕСТВА ПРОГРАММЫ</a:t>
            </a:r>
            <a:endParaRPr b="0" i="0" sz="7000" u="none" cap="none" strike="noStrike">
              <a:solidFill>
                <a:srgbClr val="7143E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ru-RU" sz="70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«ЦИФРОВЫЕ КОММУНИКАЦИИ</a:t>
            </a:r>
            <a:br>
              <a:rPr b="0" i="0" lang="ru-RU" sz="70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</a:br>
            <a:r>
              <a:rPr b="0" i="0" lang="ru-RU" sz="7000" u="none" cap="none" strike="noStrike">
                <a:solidFill>
                  <a:srgbClr val="7143E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И ПРОДУКТОВАЯ АНАЛИТИКА»</a:t>
            </a:r>
            <a:endParaRPr b="0" i="0" sz="7000" u="none" cap="none" strike="noStrike">
              <a:solidFill>
                <a:srgbClr val="7143E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22400420" y="-33259"/>
            <a:ext cx="1998792" cy="13782517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63025" y="5106625"/>
            <a:ext cx="6282278" cy="86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/>
          <p:nvPr/>
        </p:nvSpPr>
        <p:spPr>
          <a:xfrm rot="-5400000">
            <a:off x="19971825" y="-17290850"/>
            <a:ext cx="1104900" cy="419655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1266094" y="1289775"/>
            <a:ext cx="5899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6388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200"/>
              <a:buFont typeface="Montserrat"/>
              <a:buNone/>
            </a:pPr>
            <a:r>
              <a:rPr b="1" i="0" lang="ru-RU" sz="72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</a:rPr>
              <a:t>Навыки</a:t>
            </a:r>
            <a:endParaRPr b="1" i="0" sz="7200" u="none" cap="none" strike="noStrike">
              <a:solidFill>
                <a:srgbClr val="573A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6521550" y="789525"/>
            <a:ext cx="1518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Hard skills:</a:t>
            </a:r>
            <a:r>
              <a:rPr b="0" i="0" lang="ru-RU" sz="36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программирование, машинное обучение </a:t>
            </a:r>
            <a:endParaRPr b="0" i="0" sz="36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Студенты изучают современные цифровые инструменты </a:t>
            </a:r>
            <a:endParaRPr b="0" i="0" sz="36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</a:t>
            </a:r>
            <a:r>
              <a:rPr b="1" i="0" lang="ru-RU" sz="36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AdTech, AI, E-Commerce</a:t>
            </a:r>
            <a:endParaRPr b="1" i="0" sz="2400" u="none" cap="none" strike="noStrike">
              <a:solidFill>
                <a:srgbClr val="5E5E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2079903" y="7406718"/>
            <a:ext cx="554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29166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14404953" y="9568070"/>
            <a:ext cx="2292300" cy="41811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8295044" y="9568070"/>
            <a:ext cx="2415300" cy="41811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1554025" y="9568070"/>
            <a:ext cx="2415300" cy="41811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14404950" y="5360624"/>
            <a:ext cx="2292300" cy="45891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8295043" y="5360624"/>
            <a:ext cx="2415300" cy="4589100"/>
          </a:xfrm>
          <a:prstGeom prst="rect">
            <a:avLst/>
          </a:prstGeom>
          <a:gradFill>
            <a:gsLst>
              <a:gs pos="0">
                <a:srgbClr val="7143E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1554025" y="5360624"/>
            <a:ext cx="2415300" cy="45891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Рисунок 10" id="218" name="Google Shape;218;p27"/>
          <p:cNvPicPr preferRelativeResize="0"/>
          <p:nvPr/>
        </p:nvPicPr>
        <p:blipFill rotWithShape="1">
          <a:blip r:embed="rId4">
            <a:alphaModFix/>
          </a:blip>
          <a:srcRect b="4450" l="126" r="124" t="4454"/>
          <a:stretch/>
        </p:blipFill>
        <p:spPr>
          <a:xfrm>
            <a:off x="7983228" y="9320022"/>
            <a:ext cx="3126576" cy="2855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12" id="219" name="Google Shape;219;p27"/>
          <p:cNvPicPr preferRelativeResize="0"/>
          <p:nvPr/>
        </p:nvPicPr>
        <p:blipFill rotWithShape="1">
          <a:blip r:embed="rId5">
            <a:alphaModFix/>
          </a:blip>
          <a:srcRect b="29426" l="32325" r="23250" t="9741"/>
          <a:stretch/>
        </p:blipFill>
        <p:spPr>
          <a:xfrm>
            <a:off x="7980199" y="5106627"/>
            <a:ext cx="3126575" cy="285425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17696326" y="9314075"/>
            <a:ext cx="38457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Константин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Львович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Коточигов</a:t>
            </a:r>
            <a:endParaRPr b="1" i="0" sz="2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группы аналитики коммерческих сценариев,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Yandex </a:t>
            </a:r>
            <a:endParaRPr b="0" i="0" sz="2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4856166" y="9340717"/>
            <a:ext cx="24978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Михаил Игоревич Степнов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Arial"/>
              <a:buNone/>
            </a:pPr>
            <a:r>
              <a:rPr b="0" i="0" lang="ru-RU" sz="2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Руководитель центра R&amp;D MTS Big Data/CDO MTS Travel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11377816" y="9232992"/>
            <a:ext cx="24753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Марина Эдуардовна Сафонова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Marketing digital lead, «Эйч энд Эн»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Рисунок 6" id="223" name="Google Shape;223;p27"/>
          <p:cNvPicPr preferRelativeResize="0"/>
          <p:nvPr/>
        </p:nvPicPr>
        <p:blipFill rotWithShape="1">
          <a:blip r:embed="rId6">
            <a:alphaModFix/>
          </a:blip>
          <a:srcRect b="3952" l="504" r="502" t="3954"/>
          <a:stretch/>
        </p:blipFill>
        <p:spPr>
          <a:xfrm>
            <a:off x="1219600" y="9314075"/>
            <a:ext cx="3126575" cy="2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11419371" y="5097664"/>
            <a:ext cx="2436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Роман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Юрьевич Нестер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Профессор</a:t>
            </a:r>
            <a:b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НИУ ВШЭ, основатель Segmento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4833500" y="5104600"/>
            <a:ext cx="2789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Светлана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Васильевна Миронюк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Приглашенный преподаватель, профессор</a:t>
            </a:r>
            <a:b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бизнес-школы Сколково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17700382" y="5097664"/>
            <a:ext cx="3460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Андрей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Владимирович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1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Волков</a:t>
            </a:r>
            <a:endParaRPr b="1" i="0" sz="2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Montserrat"/>
              <a:buNone/>
            </a:pPr>
            <a:r>
              <a:rPr b="0" i="0" lang="ru-RU" sz="2200" u="none" cap="none" strike="noStrik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Chief Operating Officer, Easy Commerce (OKKAM)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7">
            <a:alphaModFix/>
          </a:blip>
          <a:srcRect b="0" l="12415" r="15206" t="0"/>
          <a:stretch/>
        </p:blipFill>
        <p:spPr>
          <a:xfrm>
            <a:off x="14064603" y="5079524"/>
            <a:ext cx="3126574" cy="288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8">
            <a:alphaModFix/>
          </a:blip>
          <a:srcRect b="31542" l="0" r="0" t="5047"/>
          <a:stretch/>
        </p:blipFill>
        <p:spPr>
          <a:xfrm>
            <a:off x="14054574" y="9284278"/>
            <a:ext cx="3126575" cy="2897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229" name="Google Shape;229;p27"/>
          <p:cNvPicPr preferRelativeResize="0"/>
          <p:nvPr/>
        </p:nvPicPr>
        <p:blipFill rotWithShape="1">
          <a:blip r:embed="rId9">
            <a:alphaModFix/>
          </a:blip>
          <a:srcRect b="4909" l="0" r="0" t="4908"/>
          <a:stretch/>
        </p:blipFill>
        <p:spPr>
          <a:xfrm>
            <a:off x="1264238" y="5106626"/>
            <a:ext cx="3126585" cy="28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1219600" y="3145725"/>
            <a:ext cx="16361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ru-RU" sz="51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Большинство преподавателей – практики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875EA"/>
            </a:gs>
            <a:gs pos="100000">
              <a:srgbClr val="573AD4"/>
            </a:gs>
          </a:gsLst>
          <a:lin ang="5400012" scaled="0"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/>
        </p:nvSpPr>
        <p:spPr>
          <a:xfrm>
            <a:off x="1791801" y="1455873"/>
            <a:ext cx="19415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6600"/>
              <a:buFont typeface="Montserrat"/>
              <a:buNone/>
            </a:pPr>
            <a:r>
              <a:rPr b="1" i="0" lang="ru-RU" sz="7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 обучения</a:t>
            </a:r>
            <a:endParaRPr b="1" i="0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1791800" y="3228725"/>
            <a:ext cx="16065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Font typeface="Montserrat"/>
              <a:buNone/>
            </a:pPr>
            <a:r>
              <a:rPr b="0" i="0" lang="ru-RU" sz="6700" u="none" cap="none" strike="noStrike">
                <a:solidFill>
                  <a:srgbClr val="D5C4FF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Готовим управленцев коммуникационной индустрии</a:t>
            </a:r>
            <a:endParaRPr b="0" i="0" sz="6700" u="none" cap="none" strike="noStrike">
              <a:solidFill>
                <a:srgbClr val="D5C4FF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1145" y="5182825"/>
            <a:ext cx="8753457" cy="85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 rot="-5400000">
            <a:off x="6361200" y="-27425"/>
            <a:ext cx="5994300" cy="187167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1791800" y="6895475"/>
            <a:ext cx="11379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Font typeface="Montserrat"/>
              <a:buNone/>
            </a:pPr>
            <a:r>
              <a:rPr b="1" i="0" lang="ru-RU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Эксклюзив! В учебный процесс интегрирован </a:t>
            </a:r>
            <a:r>
              <a:rPr b="0" i="1" lang="ru-RU" sz="50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симулятор продакт-менеджера</a:t>
            </a:r>
            <a:endParaRPr b="0" i="1" sz="5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4200" y="9719975"/>
            <a:ext cx="8042649" cy="18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875EA"/>
            </a:gs>
            <a:gs pos="100000">
              <a:srgbClr val="573AD4"/>
            </a:gs>
          </a:gsLst>
          <a:lin ang="5400700" scaled="0"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 b="0" l="0" r="0" t="1117"/>
          <a:stretch/>
        </p:blipFill>
        <p:spPr>
          <a:xfrm>
            <a:off x="5000393" y="-23175"/>
            <a:ext cx="13698859" cy="137391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/>
          <p:nvPr/>
        </p:nvSpPr>
        <p:spPr>
          <a:xfrm rot="10800000">
            <a:off x="1196025" y="3830027"/>
            <a:ext cx="2224800" cy="98628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20301925" y="-23173"/>
            <a:ext cx="2224800" cy="98628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/>
        </p:nvSpPr>
        <p:spPr>
          <a:xfrm>
            <a:off x="13096250" y="1771500"/>
            <a:ext cx="8110800" cy="7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8352" lvl="0" marL="4010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100"/>
              <a:buFont typeface="Montserrat Medium"/>
              <a:buChar char="•"/>
            </a:pP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Управление командами цифровых продуктов</a:t>
            </a:r>
            <a:endParaRPr b="0" i="0" sz="31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83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100"/>
              <a:buFont typeface="Montserrat Medium"/>
              <a:buChar char="•"/>
            </a:pP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Перформанс маркетинг</a:t>
            </a:r>
            <a:endParaRPr b="0" i="0" sz="31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83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100"/>
              <a:buFont typeface="Montserrat Medium"/>
              <a:buChar char="•"/>
            </a:pP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Искусственный интеллект</a:t>
            </a:r>
            <a:b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маркетинге</a:t>
            </a:r>
            <a:b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коммуникациях</a:t>
            </a:r>
            <a:endParaRPr b="0" i="0" sz="31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83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100"/>
              <a:buFont typeface="Montserrat Medium"/>
              <a:buChar char="•"/>
            </a:pP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Психографика в маркетинге                   и создании продукта</a:t>
            </a:r>
            <a:endParaRPr b="0" i="0" sz="31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83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100"/>
              <a:buFont typeface="Montserrat Medium"/>
              <a:buChar char="•"/>
            </a:pP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Автоматизация управления лояльностью клиентов</a:t>
            </a:r>
            <a:endParaRPr b="0" i="0" sz="31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83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100"/>
              <a:buFont typeface="Montserrat Medium"/>
              <a:buChar char="•"/>
            </a:pP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Управление данными</a:t>
            </a:r>
            <a:b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31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цифровых экосистемах</a:t>
            </a:r>
            <a:endParaRPr b="0" i="0" sz="31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2085370" y="1923896"/>
            <a:ext cx="8810700" cy="112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5652" lvl="0" marL="4010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Инструменты и сервисы цифрового маркетинга </a:t>
            </a:r>
            <a:endParaRPr b="0" i="0" sz="29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Маркетинговая аналитика</a:t>
            </a:r>
            <a:endParaRPr b="0" i="0" sz="2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Машинное обучение в бизнесе</a:t>
            </a:r>
            <a:endParaRPr b="0" i="0" sz="29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Большие данные</a:t>
            </a:r>
            <a:b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коммуникационных стратегиях</a:t>
            </a:r>
            <a:endParaRPr b="0" i="0" sz="29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Основы дата-ориентированных коммуникаций </a:t>
            </a:r>
            <a:endParaRPr b="0" i="0" sz="29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Программирование для анализа данных</a:t>
            </a:r>
            <a:endParaRPr b="0" i="0" sz="2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Продуктовая аналитика</a:t>
            </a:r>
            <a:b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управление продуктом</a:t>
            </a:r>
            <a:endParaRPr b="0" i="0" sz="2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Рекламные форматы, возможности контентного продвижения</a:t>
            </a:r>
            <a:b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аналитика данных в E-commerce</a:t>
            </a:r>
            <a:endParaRPr b="0" i="0" sz="29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Большие данные</a:t>
            </a:r>
            <a:b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коммуникационных стратегиях</a:t>
            </a:r>
            <a:endParaRPr b="0" i="0" sz="2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Этика применения данных</a:t>
            </a:r>
            <a:b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цифровых технологий</a:t>
            </a:r>
            <a:endParaRPr b="0" i="0" sz="2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56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2900"/>
              <a:buFont typeface="Montserrat Medium"/>
              <a:buChar char="•"/>
            </a:pPr>
            <a:r>
              <a:rPr b="0" i="0" lang="ru-RU" sz="29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Высшая математика</a:t>
            </a:r>
            <a:endParaRPr b="0" i="0" sz="2900" u="none" cap="none" strike="noStrike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 rot="-5400000">
            <a:off x="-5512000" y="6159250"/>
            <a:ext cx="12740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000"/>
              <a:buFont typeface="Montserrat"/>
              <a:buNone/>
            </a:pPr>
            <a:r>
              <a:rPr b="1" i="0" lang="ru-RU" sz="70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</a:rPr>
              <a:t>УЧЕБНЫЕ ДИСЦИПЛИНЫ</a:t>
            </a:r>
            <a:endParaRPr b="0" i="0" sz="2400" u="none" cap="none" strike="noStrike">
              <a:solidFill>
                <a:srgbClr val="573A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2364575" y="560700"/>
            <a:ext cx="1002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98F7"/>
              </a:buClr>
              <a:buSzPts val="5000"/>
              <a:buFont typeface="Montserrat Black"/>
              <a:buNone/>
            </a:pPr>
            <a:r>
              <a:rPr b="0" i="0" lang="ru-RU" sz="66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ОБЯЗАТЕЛЬНЫЕ</a:t>
            </a:r>
            <a:endParaRPr b="0" i="0" sz="3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22400420" y="-33259"/>
            <a:ext cx="1998792" cy="13782517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13370390" y="560700"/>
            <a:ext cx="1002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98F7"/>
              </a:buClr>
              <a:buSzPts val="5000"/>
              <a:buFont typeface="Montserrat Black"/>
              <a:buNone/>
            </a:pPr>
            <a:r>
              <a:rPr b="0" i="0" lang="ru-RU" sz="66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ПО ВЫБОРУ</a:t>
            </a:r>
            <a:endParaRPr b="0" i="0" sz="3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30"/>
          <p:cNvCxnSpPr/>
          <p:nvPr/>
        </p:nvCxnSpPr>
        <p:spPr>
          <a:xfrm>
            <a:off x="12541700" y="185850"/>
            <a:ext cx="0" cy="1300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/>
        </p:nvSpPr>
        <p:spPr>
          <a:xfrm>
            <a:off x="12542375" y="3123641"/>
            <a:ext cx="73452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ВКР (магистерский проект)</a:t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Проектно-технологическая практика</a:t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Курсов</a:t>
            </a: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ой проект</a:t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Проекты</a:t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2082562" y="3123638"/>
            <a:ext cx="8645100" cy="7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Проектный семинар «Симулятор запуска AdTech стартапа»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Проектный семинар       «Менеджмент в сфере AdTech»</a:t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Проектно-исследовательский семинар «Анализ данных                     в коммуникационных проектах»</a:t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Семинар наставника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05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Char char="•"/>
            </a:pPr>
            <a:r>
              <a:rPr b="0" i="0" lang="ru-RU" sz="3300" u="none" cap="none" strike="noStrike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Проектно-исследовательский семинар «Управление проектами  по методологии CRISP-DM»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502" lvl="0" marL="40105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24242"/>
              </a:buClr>
              <a:buSzPts val="3300"/>
              <a:buFont typeface="Montserrat Medium"/>
              <a:buNone/>
            </a:pPr>
            <a:r>
              <a:t/>
            </a:r>
            <a:endParaRPr b="0" i="0" sz="3300" u="none" cap="none" strike="noStrike">
              <a:solidFill>
                <a:srgbClr val="42424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2570021" y="809613"/>
            <a:ext cx="71952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98F7"/>
              </a:buClr>
              <a:buSzPts val="5000"/>
              <a:buFont typeface="Montserrat Black"/>
              <a:buNone/>
            </a:pPr>
            <a:r>
              <a:rPr b="0" i="0" lang="ru-RU" sz="66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КЛЮЧЕВЫЕ</a:t>
            </a:r>
            <a:r>
              <a:rPr b="0" i="0" lang="ru-RU" sz="66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СЕМИНАРЫ</a:t>
            </a:r>
            <a:endParaRPr b="0" i="0" sz="3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22400420" y="-33259"/>
            <a:ext cx="1998900" cy="13782600"/>
          </a:xfrm>
          <a:prstGeom prst="rect">
            <a:avLst/>
          </a:prstGeom>
          <a:gradFill>
            <a:gsLst>
              <a:gs pos="0">
                <a:srgbClr val="9875EA"/>
              </a:gs>
              <a:gs pos="100000">
                <a:srgbClr val="573AD4"/>
              </a:gs>
            </a:gsLst>
            <a:lin ang="5400012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12459088" y="728375"/>
            <a:ext cx="77121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98F7"/>
              </a:buClr>
              <a:buSzPts val="5000"/>
              <a:buFont typeface="Montserrat Black"/>
              <a:buNone/>
            </a:pPr>
            <a:r>
              <a:rPr b="0" i="0" lang="ru-RU" sz="66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МОДУЛЬ </a:t>
            </a:r>
            <a:endParaRPr b="0" i="0" sz="6600" u="none" cap="none" strike="noStrike">
              <a:solidFill>
                <a:srgbClr val="AB98F7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98F7"/>
              </a:buClr>
              <a:buSzPts val="5000"/>
              <a:buFont typeface="Montserrat Black"/>
              <a:buNone/>
            </a:pPr>
            <a:r>
              <a:rPr b="0" i="0" lang="ru-RU" sz="6600" u="none" cap="none" strike="noStrike">
                <a:solidFill>
                  <a:srgbClr val="AB98F7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«ПРАКТИКА»</a:t>
            </a:r>
            <a:endParaRPr b="0" i="0" sz="3000" u="none" cap="none" strike="noStrike">
              <a:solidFill>
                <a:srgbClr val="0000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270" name="Google Shape;2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2079" y="224757"/>
            <a:ext cx="1235475" cy="60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6635" y="12305203"/>
            <a:ext cx="1086350" cy="1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/>
          <p:nvPr/>
        </p:nvSpPr>
        <p:spPr>
          <a:xfrm rot="-5400000">
            <a:off x="-5512000" y="6159250"/>
            <a:ext cx="12740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7000"/>
              <a:buFont typeface="Montserrat"/>
              <a:buNone/>
            </a:pPr>
            <a:r>
              <a:rPr b="1" i="0" lang="ru-RU" sz="7000" u="none" cap="none" strike="noStrike">
                <a:solidFill>
                  <a:srgbClr val="573AD4"/>
                </a:solidFill>
                <a:latin typeface="Montserrat"/>
                <a:ea typeface="Montserrat"/>
                <a:cs typeface="Montserrat"/>
                <a:sym typeface="Montserrat"/>
              </a:rPr>
              <a:t>УЧЕБНЫЕ ДИСЦИПЛИНЫ</a:t>
            </a:r>
            <a:endParaRPr b="0" i="0" sz="2400" u="none" cap="none" strike="noStrike">
              <a:solidFill>
                <a:srgbClr val="573A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3" name="Google Shape;273;p31"/>
          <p:cNvCxnSpPr/>
          <p:nvPr/>
        </p:nvCxnSpPr>
        <p:spPr>
          <a:xfrm>
            <a:off x="11594013" y="185850"/>
            <a:ext cx="0" cy="1300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