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67" r:id="rId15"/>
    <p:sldId id="281" r:id="rId16"/>
    <p:sldId id="282" r:id="rId17"/>
    <p:sldId id="283" r:id="rId18"/>
    <p:sldId id="284" r:id="rId19"/>
    <p:sldId id="285" r:id="rId20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096" y="176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</a:p>
        </c:rich>
      </c:tx>
      <c:layout>
        <c:manualLayout>
          <c:xMode val="edge"/>
          <c:yMode val="edge"/>
          <c:x val="0.13063871409555111"/>
          <c:y val="7.89733546803216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0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title>
    <c:autoTitleDeleted val="0"/>
    <c:plotArea>
      <c:layout>
        <c:manualLayout>
          <c:layoutTarget val="inner"/>
          <c:xMode val="edge"/>
          <c:yMode val="edge"/>
          <c:x val="0.13376246841772368"/>
          <c:y val="0.10958869184472636"/>
          <c:w val="0.79262705246283227"/>
          <c:h val="0.735136634267554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39-BB44-A38F-FDE984D880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1656A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39-BB44-A38F-FDE984D880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102D69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39-BB44-A38F-FDE984D880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55724448"/>
        <c:axId val="955630256"/>
      </c:barChart>
      <c:catAx>
        <c:axId val="95572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  <c:crossAx val="955630256"/>
        <c:crosses val="autoZero"/>
        <c:auto val="1"/>
        <c:lblAlgn val="ctr"/>
        <c:lblOffset val="100"/>
        <c:noMultiLvlLbl val="0"/>
      </c:catAx>
      <c:valAx>
        <c:axId val="955630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  <c:crossAx val="95572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</a:p>
        </c:rich>
      </c:tx>
      <c:layout>
        <c:manualLayout>
          <c:xMode val="edge"/>
          <c:yMode val="edge"/>
          <c:x val="0.13063871409555111"/>
          <c:y val="7.89733546803216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0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title>
    <c:autoTitleDeleted val="0"/>
    <c:plotArea>
      <c:layout>
        <c:manualLayout>
          <c:layoutTarget val="inner"/>
          <c:xMode val="edge"/>
          <c:yMode val="edge"/>
          <c:x val="0.13376246841772368"/>
          <c:y val="0.10958869184472636"/>
          <c:w val="0.79262705246283227"/>
          <c:h val="0.735136634267554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CE-9845-A0E3-DAA648CD0F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1656A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CE-9845-A0E3-DAA648CD0F8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102D69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CE-9845-A0E3-DAA648CD0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55724448"/>
        <c:axId val="955630256"/>
      </c:barChart>
      <c:catAx>
        <c:axId val="95572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  <c:crossAx val="955630256"/>
        <c:crosses val="autoZero"/>
        <c:auto val="1"/>
        <c:lblAlgn val="ctr"/>
        <c:lblOffset val="100"/>
        <c:noMultiLvlLbl val="0"/>
      </c:catAx>
      <c:valAx>
        <c:axId val="955630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  <c:crossAx val="95572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kern="1200" baseline="0">
                <a:solidFill>
                  <a:srgbClr val="10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800" b="0" i="0" baseline="0">
                <a:effectLst/>
              </a:rPr>
              <a:t>Название графика, может быть набрано и здесь</a:t>
            </a:r>
            <a:endParaRPr lang="en-RU" sz="16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0" i="0" u="none" strike="noStrike" kern="1200" baseline="0">
              <a:solidFill>
                <a:srgbClr val="10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1656A6"/>
            </a:solidFill>
          </c:spPr>
          <c:dPt>
            <c:idx val="0"/>
            <c:bubble3D val="0"/>
            <c:spPr>
              <a:solidFill>
                <a:srgbClr val="102D6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609-E04A-A1C9-FFCFDA6CEE25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609-E04A-A1C9-FFCFDA6CEE25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609-E04A-A1C9-FFCFDA6CEE25}"/>
              </c:ext>
            </c:extLst>
          </c:dPt>
          <c:dPt>
            <c:idx val="3"/>
            <c:bubble3D val="0"/>
            <c:spPr>
              <a:solidFill>
                <a:srgbClr val="1656A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609-E04A-A1C9-FFCFDA6CEE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HSE Sans" panose="02000000000000000000" pitchFamily="2" charset="0"/>
                    <a:ea typeface="+mn-ea"/>
                    <a:cs typeface="+mn-cs"/>
                  </a:defRPr>
                </a:pPr>
                <a:endParaRPr lang="en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09-E04A-A1C9-FFCFDA6CEE2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02D69"/>
              </a:solidFill>
              <a:latin typeface="+mn-lt"/>
              <a:ea typeface="+mn-ea"/>
              <a:cs typeface="+mn-cs"/>
            </a:defRPr>
          </a:pPr>
          <a:endParaRPr lang="en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600">
                <a:solidFill>
                  <a:srgbClr val="0E2D69"/>
                </a:solidFill>
              </a:rPr>
              <a:t>Название графика</a:t>
            </a:r>
            <a:endParaRPr lang="en-GB" sz="1600">
              <a:solidFill>
                <a:srgbClr val="0E2D69"/>
              </a:solidFill>
            </a:endParaRPr>
          </a:p>
        </c:rich>
      </c:tx>
      <c:layout>
        <c:manualLayout>
          <c:xMode val="edge"/>
          <c:yMode val="edge"/>
          <c:x val="9.7466984111306623E-2"/>
          <c:y val="2.14281345501251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CD5A5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D5A5A"/>
              </a:solidFill>
              <a:ln w="9525">
                <a:noFill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AF-B047-A821-8AF749D3CE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rgbClr val="FFD74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746"/>
              </a:solidFill>
              <a:ln w="9525">
                <a:noFill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10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AF-B047-A821-8AF749D3CE2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rgbClr val="E61F3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61F3D"/>
              </a:solidFill>
              <a:ln w="63500">
                <a:noFill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23</c:v>
                </c:pt>
                <c:pt idx="1">
                  <c:v>15</c:v>
                </c:pt>
                <c:pt idx="2">
                  <c:v>8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AF-B047-A821-8AF749D3CE2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12</c:v>
                </c:pt>
              </c:strCache>
            </c:strRef>
          </c:tx>
          <c:spPr>
            <a:ln w="28575" cap="rnd">
              <a:solidFill>
                <a:srgbClr val="11A0D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1A0D7"/>
              </a:solidFill>
              <a:ln w="9525">
                <a:noFill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12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AF-B047-A821-8AF749D3CE2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23</c:v>
                </c:pt>
              </c:strCache>
            </c:strRef>
          </c:tx>
          <c:spPr>
            <a:ln w="28575" cap="rnd">
              <a:solidFill>
                <a:srgbClr val="7D4EB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6628C"/>
              </a:solidFill>
              <a:ln w="9525">
                <a:noFill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2.4</c:v>
                </c:pt>
                <c:pt idx="1">
                  <c:v>2</c:v>
                </c:pt>
                <c:pt idx="2">
                  <c:v>6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AF-B047-A821-8AF749D3CE2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34</c:v>
                </c:pt>
              </c:strCache>
            </c:strRef>
          </c:tx>
          <c:spPr>
            <a:ln w="28575" cap="rnd">
              <a:solidFill>
                <a:srgbClr val="029C6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29C63"/>
              </a:solidFill>
              <a:ln w="9525">
                <a:noFill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12</c:v>
                </c:pt>
                <c:pt idx="1">
                  <c:v>9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6AF-B047-A821-8AF749D3CE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4565504"/>
        <c:axId val="1021066896"/>
      </c:lineChart>
      <c:catAx>
        <c:axId val="137456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  <c:crossAx val="1021066896"/>
        <c:crosses val="autoZero"/>
        <c:auto val="1"/>
        <c:lblAlgn val="ctr"/>
        <c:lblOffset val="100"/>
        <c:noMultiLvlLbl val="0"/>
      </c:catAx>
      <c:valAx>
        <c:axId val="102106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endParaRPr lang="en-RU"/>
          </a:p>
        </c:txPr>
        <c:crossAx val="137456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E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HSE Sans" panose="02000000000000000000" pitchFamily="2" charset="0"/>
        </a:defRPr>
      </a:pPr>
      <a:endParaRPr lang="en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baseline="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 sz="1600" b="0">
                <a:solidFill>
                  <a:srgbClr val="0E2D69"/>
                </a:solidFill>
              </a:rPr>
              <a:t>Название диаграммы</a:t>
            </a:r>
            <a:endParaRPr lang="en-US" sz="1600" b="0">
              <a:solidFill>
                <a:srgbClr val="0E2D69"/>
              </a:solidFill>
            </a:endParaRPr>
          </a:p>
        </c:rich>
      </c:tx>
      <c:layout>
        <c:manualLayout>
          <c:xMode val="edge"/>
          <c:yMode val="edge"/>
          <c:x val="0.123203125"/>
          <c:y val="3.4524949451584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baseline="0">
              <a:solidFill>
                <a:srgbClr val="0E2D69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E2D6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9C-1A40-9C59-B90F7073FE10}"/>
              </c:ext>
            </c:extLst>
          </c:dPt>
          <c:dPt>
            <c:idx val="1"/>
            <c:bubble3D val="0"/>
            <c:spPr>
              <a:solidFill>
                <a:srgbClr val="234A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9C-1A40-9C59-B90F7073FE10}"/>
              </c:ext>
            </c:extLst>
          </c:dPt>
          <c:dPt>
            <c:idx val="2"/>
            <c:bubble3D val="0"/>
            <c:spPr>
              <a:solidFill>
                <a:srgbClr val="E61F3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A9C-1A40-9C59-B90F7073FE10}"/>
              </c:ext>
            </c:extLst>
          </c:dPt>
          <c:dPt>
            <c:idx val="3"/>
            <c:bubble3D val="0"/>
            <c:spPr>
              <a:solidFill>
                <a:srgbClr val="11A0D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A9C-1A40-9C59-B90F7073FE10}"/>
              </c:ext>
            </c:extLst>
          </c:dPt>
          <c:dPt>
            <c:idx val="4"/>
            <c:bubble3D val="0"/>
            <c:spPr>
              <a:solidFill>
                <a:srgbClr val="FFD7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A9C-1A40-9C59-B90F7073FE10}"/>
              </c:ext>
            </c:extLst>
          </c:dPt>
          <c:dPt>
            <c:idx val="5"/>
            <c:bubble3D val="0"/>
            <c:spPr>
              <a:solidFill>
                <a:srgbClr val="029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A9C-1A40-9C59-B90F7073FE10}"/>
              </c:ext>
            </c:extLst>
          </c:dPt>
          <c:dPt>
            <c:idx val="6"/>
            <c:bubble3D val="0"/>
            <c:spPr>
              <a:solidFill>
                <a:srgbClr val="EB681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A9C-1A40-9C59-B90F7073FE10}"/>
              </c:ext>
            </c:extLst>
          </c:dPt>
          <c:dPt>
            <c:idx val="7"/>
            <c:bubble3D val="0"/>
            <c:spPr>
              <a:solidFill>
                <a:srgbClr val="9662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A9C-1A40-9C59-B90F7073FE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HSE Sans" panose="02000000000000000000" pitchFamily="2" charset="0"/>
                    <a:ea typeface="+mn-ea"/>
                    <a:cs typeface="+mn-cs"/>
                  </a:defRPr>
                </a:pPr>
                <a:endParaRPr lang="en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1st Qtr</c:v>
                </c:pt>
                <c:pt idx="5">
                  <c:v>2nd Qtr</c:v>
                </c:pt>
                <c:pt idx="6">
                  <c:v>3rd Qtr</c:v>
                </c:pt>
                <c:pt idx="7">
                  <c:v>4th Qtr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8.1999999999999993</c:v>
                </c:pt>
                <c:pt idx="1">
                  <c:v>3.2</c:v>
                </c:pt>
                <c:pt idx="2">
                  <c:v>32</c:v>
                </c:pt>
                <c:pt idx="3">
                  <c:v>1.2</c:v>
                </c:pt>
                <c:pt idx="4">
                  <c:v>8.1999999999999993</c:v>
                </c:pt>
                <c:pt idx="5">
                  <c:v>12</c:v>
                </c:pt>
                <c:pt idx="6">
                  <c:v>1.4</c:v>
                </c:pt>
                <c:pt idx="7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A9C-1A40-9C59-B90F7073FE1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47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HSE Sans" panose="02000000000000000000" pitchFamily="2" charset="0"/>
        </a:defRPr>
      </a:pPr>
      <a:endParaRPr lang="en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HSE Sans" panose="02000000000000000000" pitchFamily="2" charset="0"/>
                <a:ea typeface="+mn-ea"/>
                <a:cs typeface="+mn-cs"/>
              </a:defRPr>
            </a:pPr>
            <a:r>
              <a:rPr lang="ru-RU">
                <a:solidFill>
                  <a:srgbClr val="0E2D69"/>
                </a:solidFill>
              </a:rPr>
              <a:t>Название диаграммы</a:t>
            </a:r>
            <a:endParaRPr lang="en-US">
              <a:solidFill>
                <a:srgbClr val="0E2D69"/>
              </a:solidFill>
            </a:endParaRPr>
          </a:p>
        </c:rich>
      </c:tx>
      <c:layout>
        <c:manualLayout>
          <c:xMode val="edge"/>
          <c:yMode val="edge"/>
          <c:x val="2.4765625000000034E-2"/>
          <c:y val="3.18691841091548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pattFill prst="pct80">
              <a:fgClr>
                <a:srgbClr val="0E2D69"/>
              </a:fgClr>
              <a:bgClr>
                <a:srgbClr val="234A9B"/>
              </a:bgClr>
            </a:pattFill>
            <a:ln w="12700">
              <a:solidFill>
                <a:schemeClr val="bg1">
                  <a:lumMod val="95000"/>
                </a:schemeClr>
              </a:solidFill>
            </a:ln>
          </c:spPr>
          <c:dPt>
            <c:idx val="0"/>
            <c:bubble3D val="0"/>
            <c:spPr>
              <a:pattFill prst="pct80">
                <a:fgClr>
                  <a:srgbClr val="0E2D69"/>
                </a:fgClr>
                <a:bgClr>
                  <a:srgbClr val="234A9B"/>
                </a:bgClr>
              </a:pattFill>
              <a:ln w="1270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74-7A45-BB9E-D235637721AA}"/>
              </c:ext>
            </c:extLst>
          </c:dPt>
          <c:dPt>
            <c:idx val="1"/>
            <c:bubble3D val="0"/>
            <c:spPr>
              <a:pattFill prst="pct80">
                <a:fgClr>
                  <a:srgbClr val="0E2D69"/>
                </a:fgClr>
                <a:bgClr>
                  <a:srgbClr val="234A9B"/>
                </a:bgClr>
              </a:pattFill>
              <a:ln w="1270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74-7A45-BB9E-D235637721AA}"/>
              </c:ext>
            </c:extLst>
          </c:dPt>
          <c:dPt>
            <c:idx val="2"/>
            <c:bubble3D val="0"/>
            <c:spPr>
              <a:pattFill prst="pct80">
                <a:fgClr>
                  <a:srgbClr val="0E2D69"/>
                </a:fgClr>
                <a:bgClr>
                  <a:srgbClr val="234A9B"/>
                </a:bgClr>
              </a:pattFill>
              <a:ln w="1270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74-7A45-BB9E-D235637721AA}"/>
              </c:ext>
            </c:extLst>
          </c:dPt>
          <c:dPt>
            <c:idx val="3"/>
            <c:bubble3D val="0"/>
            <c:spPr>
              <a:pattFill prst="pct80">
                <a:fgClr>
                  <a:srgbClr val="0E2D69"/>
                </a:fgClr>
                <a:bgClr>
                  <a:srgbClr val="234A9B"/>
                </a:bgClr>
              </a:pattFill>
              <a:ln w="1270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174-7A45-BB9E-D235637721AA}"/>
              </c:ext>
            </c:extLst>
          </c:dPt>
          <c:dPt>
            <c:idx val="4"/>
            <c:bubble3D val="0"/>
            <c:spPr>
              <a:pattFill prst="pct80">
                <a:fgClr>
                  <a:srgbClr val="0E2D69"/>
                </a:fgClr>
                <a:bgClr>
                  <a:srgbClr val="234A9B"/>
                </a:bgClr>
              </a:pattFill>
              <a:ln w="1270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174-7A45-BB9E-D235637721AA}"/>
              </c:ext>
            </c:extLst>
          </c:dPt>
          <c:dPt>
            <c:idx val="5"/>
            <c:bubble3D val="0"/>
            <c:spPr>
              <a:pattFill prst="pct80">
                <a:fgClr>
                  <a:srgbClr val="0E2D69"/>
                </a:fgClr>
                <a:bgClr>
                  <a:srgbClr val="234A9B"/>
                </a:bgClr>
              </a:pattFill>
              <a:ln w="1270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174-7A45-BB9E-D235637721AA}"/>
              </c:ext>
            </c:extLst>
          </c:dPt>
          <c:dPt>
            <c:idx val="6"/>
            <c:bubble3D val="0"/>
            <c:spPr>
              <a:pattFill prst="pct80">
                <a:fgClr>
                  <a:srgbClr val="0E2D69"/>
                </a:fgClr>
                <a:bgClr>
                  <a:srgbClr val="234A9B"/>
                </a:bgClr>
              </a:pattFill>
              <a:ln w="1270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174-7A45-BB9E-D235637721AA}"/>
              </c:ext>
            </c:extLst>
          </c:dPt>
          <c:dPt>
            <c:idx val="7"/>
            <c:bubble3D val="0"/>
            <c:spPr>
              <a:pattFill prst="pct80">
                <a:fgClr>
                  <a:srgbClr val="0E2D69"/>
                </a:fgClr>
                <a:bgClr>
                  <a:srgbClr val="234A9B"/>
                </a:bgClr>
              </a:pattFill>
              <a:ln w="1270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174-7A45-BB9E-D235637721AA}"/>
              </c:ext>
            </c:extLst>
          </c:dPt>
          <c:cat>
            <c:strRef>
              <c:f>Sheet1!$A$2:$A$9</c:f>
              <c:strCache>
                <c:ptCount val="8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1st Qtr</c:v>
                </c:pt>
                <c:pt idx="5">
                  <c:v>2nd Qtr</c:v>
                </c:pt>
                <c:pt idx="6">
                  <c:v>3rd Qtr</c:v>
                </c:pt>
                <c:pt idx="7">
                  <c:v>4th Qtr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8.1999999999999993</c:v>
                </c:pt>
                <c:pt idx="1">
                  <c:v>3.2</c:v>
                </c:pt>
                <c:pt idx="2">
                  <c:v>32</c:v>
                </c:pt>
                <c:pt idx="3">
                  <c:v>1.2</c:v>
                </c:pt>
                <c:pt idx="4">
                  <c:v>8.1999999999999993</c:v>
                </c:pt>
                <c:pt idx="5">
                  <c:v>12</c:v>
                </c:pt>
                <c:pt idx="6">
                  <c:v>1.4</c:v>
                </c:pt>
                <c:pt idx="7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174-7A45-BB9E-D235637721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2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SE Sans" panose="02000000000000000000" pitchFamily="2" charset="0"/>
              <a:ea typeface="+mn-ea"/>
              <a:cs typeface="+mn-cs"/>
            </a:defRPr>
          </a:pPr>
          <a:endParaRPr lang="en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HSE Sans" panose="02000000000000000000" pitchFamily="2" charset="0"/>
        </a:defRPr>
      </a:pPr>
      <a:endParaRPr lang="en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10.11.2022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11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8119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12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12539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10.11.2022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89DE17A-284C-2E41-93C3-9200CA02CA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78241C-36DA-AB4E-9AD3-95F879081C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3F95F2-80C6-8C4D-9EEF-1B0C6D5074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A9146A8-906F-D549-86C7-8070DF7723B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359F32C4-55B8-154A-9E2C-3ED20C5F2B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E1C6FBC-4D80-1A4A-974A-8D8B40DD35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D12E3B33-2014-1148-A557-995194FEF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392704"/>
              </p:ext>
            </p:extLst>
          </p:nvPr>
        </p:nvGraphicFramePr>
        <p:xfrm>
          <a:off x="517198" y="2312627"/>
          <a:ext cx="7529520" cy="299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1808">
                  <a:extLst>
                    <a:ext uri="{9D8B030D-6E8A-4147-A177-3AD203B41FA5}">
                      <a16:colId xmlns:a16="http://schemas.microsoft.com/office/drawing/2014/main" val="3757515663"/>
                    </a:ext>
                  </a:extLst>
                </a:gridCol>
                <a:gridCol w="1505904">
                  <a:extLst>
                    <a:ext uri="{9D8B030D-6E8A-4147-A177-3AD203B41FA5}">
                      <a16:colId xmlns:a16="http://schemas.microsoft.com/office/drawing/2014/main" val="4180931641"/>
                    </a:ext>
                  </a:extLst>
                </a:gridCol>
                <a:gridCol w="1505904">
                  <a:extLst>
                    <a:ext uri="{9D8B030D-6E8A-4147-A177-3AD203B41FA5}">
                      <a16:colId xmlns:a16="http://schemas.microsoft.com/office/drawing/2014/main" val="1144053917"/>
                    </a:ext>
                  </a:extLst>
                </a:gridCol>
                <a:gridCol w="1505904">
                  <a:extLst>
                    <a:ext uri="{9D8B030D-6E8A-4147-A177-3AD203B41FA5}">
                      <a16:colId xmlns:a16="http://schemas.microsoft.com/office/drawing/2014/main" val="1079961596"/>
                    </a:ext>
                  </a:extLst>
                </a:gridCol>
              </a:tblGrid>
              <a:tr h="598670">
                <a:tc>
                  <a:txBody>
                    <a:bodyPr/>
                    <a:lstStyle/>
                    <a:p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Название столбца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Актуализация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Верификация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Буферизация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16697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Показатели эффективности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34 353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456 578 678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23 424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980882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Еще показатели, </a:t>
                      </a:r>
                      <a:b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</a:b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но эффективности ли?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67 868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909 837 459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900 077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854252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И еще немного показателей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23 324 213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12 334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34 567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144885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ИТОГО</a:t>
                      </a:r>
                      <a:endParaRPr lang="en-RU" sz="10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75 984 375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3 984 759 835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34 785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909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831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11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44444CA-9D6F-284E-98D3-495FED2BD6B6}"/>
              </a:ext>
            </a:extLst>
          </p:cNvPr>
          <p:cNvSpPr txBox="1"/>
          <p:nvPr/>
        </p:nvSpPr>
        <p:spPr>
          <a:xfrm>
            <a:off x="489975" y="1396903"/>
            <a:ext cx="10132991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8FC5D1-C06C-E849-9E8B-5E67DDC48923}"/>
              </a:ext>
            </a:extLst>
          </p:cNvPr>
          <p:cNvSpPr txBox="1"/>
          <p:nvPr/>
        </p:nvSpPr>
        <p:spPr>
          <a:xfrm>
            <a:off x="517199" y="2367263"/>
            <a:ext cx="2808710" cy="169277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83BFAB-DEA4-5E45-92C4-E5AF0FE3E415}"/>
              </a:ext>
            </a:extLst>
          </p:cNvPr>
          <p:cNvSpPr/>
          <p:nvPr/>
        </p:nvSpPr>
        <p:spPr>
          <a:xfrm>
            <a:off x="5392982" y="1539363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E0A4AB-A313-3D40-B5AD-E5C8DC95DB74}"/>
              </a:ext>
            </a:extLst>
          </p:cNvPr>
          <p:cNvSpPr/>
          <p:nvPr/>
        </p:nvSpPr>
        <p:spPr>
          <a:xfrm>
            <a:off x="6742925" y="1539363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78E7781-F2DE-D74E-9B7F-C8C6D0D61522}"/>
              </a:ext>
            </a:extLst>
          </p:cNvPr>
          <p:cNvSpPr/>
          <p:nvPr/>
        </p:nvSpPr>
        <p:spPr>
          <a:xfrm>
            <a:off x="8092868" y="1539363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7827DCE-02F9-5143-BDEA-B106C5917739}"/>
              </a:ext>
            </a:extLst>
          </p:cNvPr>
          <p:cNvSpPr/>
          <p:nvPr/>
        </p:nvSpPr>
        <p:spPr>
          <a:xfrm>
            <a:off x="9442811" y="1539363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13482E6-4D29-2A46-BB3E-589A6F246F89}"/>
              </a:ext>
            </a:extLst>
          </p:cNvPr>
          <p:cNvSpPr/>
          <p:nvPr/>
        </p:nvSpPr>
        <p:spPr>
          <a:xfrm>
            <a:off x="10792754" y="1539363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51925AB-6C21-5A46-9F9B-1CA8099188A8}"/>
              </a:ext>
            </a:extLst>
          </p:cNvPr>
          <p:cNvSpPr/>
          <p:nvPr/>
        </p:nvSpPr>
        <p:spPr>
          <a:xfrm>
            <a:off x="5392982" y="2800272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02F69A0-A988-4242-A9E8-880848B00B03}"/>
              </a:ext>
            </a:extLst>
          </p:cNvPr>
          <p:cNvSpPr/>
          <p:nvPr/>
        </p:nvSpPr>
        <p:spPr>
          <a:xfrm>
            <a:off x="6742925" y="2800272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A6A957B-BB32-3240-89BD-33052ADA9ABF}"/>
              </a:ext>
            </a:extLst>
          </p:cNvPr>
          <p:cNvSpPr/>
          <p:nvPr/>
        </p:nvSpPr>
        <p:spPr>
          <a:xfrm>
            <a:off x="8092868" y="2800272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AE87591-F9D6-6344-9807-0B35DF0B2062}"/>
              </a:ext>
            </a:extLst>
          </p:cNvPr>
          <p:cNvSpPr/>
          <p:nvPr/>
        </p:nvSpPr>
        <p:spPr>
          <a:xfrm>
            <a:off x="9442811" y="2800272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769F254-2DAF-F84D-832D-24A3D0003AAB}"/>
              </a:ext>
            </a:extLst>
          </p:cNvPr>
          <p:cNvSpPr/>
          <p:nvPr/>
        </p:nvSpPr>
        <p:spPr>
          <a:xfrm>
            <a:off x="10792754" y="2800272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21E739E-B51D-C142-BDEB-28AD4BA9CA01}"/>
              </a:ext>
            </a:extLst>
          </p:cNvPr>
          <p:cNvSpPr/>
          <p:nvPr/>
        </p:nvSpPr>
        <p:spPr>
          <a:xfrm>
            <a:off x="5392982" y="4061182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F99637E-2D27-9242-AFF4-A09F1DDC431E}"/>
              </a:ext>
            </a:extLst>
          </p:cNvPr>
          <p:cNvSpPr/>
          <p:nvPr/>
        </p:nvSpPr>
        <p:spPr>
          <a:xfrm>
            <a:off x="6742925" y="4061182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3F586A1-643C-B345-9ADE-799A215A0217}"/>
              </a:ext>
            </a:extLst>
          </p:cNvPr>
          <p:cNvSpPr/>
          <p:nvPr/>
        </p:nvSpPr>
        <p:spPr>
          <a:xfrm>
            <a:off x="8092868" y="4061182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1DFB083-9056-1444-9A0D-2C325BC82455}"/>
              </a:ext>
            </a:extLst>
          </p:cNvPr>
          <p:cNvSpPr/>
          <p:nvPr/>
        </p:nvSpPr>
        <p:spPr>
          <a:xfrm>
            <a:off x="9442811" y="4061182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34B6D0A-E0DA-6544-B438-0448F952579B}"/>
              </a:ext>
            </a:extLst>
          </p:cNvPr>
          <p:cNvSpPr/>
          <p:nvPr/>
        </p:nvSpPr>
        <p:spPr>
          <a:xfrm>
            <a:off x="10792754" y="4061182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A0ADF3E-E144-3748-847C-21566C272BC7}"/>
              </a:ext>
            </a:extLst>
          </p:cNvPr>
          <p:cNvSpPr/>
          <p:nvPr/>
        </p:nvSpPr>
        <p:spPr>
          <a:xfrm>
            <a:off x="5392982" y="5341342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B345C75-AE5D-2640-AA19-BA885DDC38A2}"/>
              </a:ext>
            </a:extLst>
          </p:cNvPr>
          <p:cNvSpPr/>
          <p:nvPr/>
        </p:nvSpPr>
        <p:spPr>
          <a:xfrm>
            <a:off x="6742925" y="5341342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F2F2A4F-FBE1-7149-9E3D-BFEB7D66D50D}"/>
              </a:ext>
            </a:extLst>
          </p:cNvPr>
          <p:cNvSpPr/>
          <p:nvPr/>
        </p:nvSpPr>
        <p:spPr>
          <a:xfrm>
            <a:off x="8092868" y="5341342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1E3DF2C-C678-544A-9859-37315568A0F1}"/>
              </a:ext>
            </a:extLst>
          </p:cNvPr>
          <p:cNvSpPr/>
          <p:nvPr/>
        </p:nvSpPr>
        <p:spPr>
          <a:xfrm>
            <a:off x="9442811" y="5341342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E4896C9-4AB9-D643-B3ED-7FAD81A68D76}"/>
              </a:ext>
            </a:extLst>
          </p:cNvPr>
          <p:cNvSpPr/>
          <p:nvPr/>
        </p:nvSpPr>
        <p:spPr>
          <a:xfrm>
            <a:off x="10792754" y="5341342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EC66643-1ABC-3D4D-9BCC-76A74AE83A92}"/>
              </a:ext>
            </a:extLst>
          </p:cNvPr>
          <p:cNvSpPr txBox="1"/>
          <p:nvPr/>
        </p:nvSpPr>
        <p:spPr>
          <a:xfrm>
            <a:off x="1057816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5912A7-8DCC-AF4C-82B2-7283ED0B4053}"/>
              </a:ext>
            </a:extLst>
          </p:cNvPr>
          <p:cNvSpPr txBox="1"/>
          <p:nvPr/>
        </p:nvSpPr>
        <p:spPr>
          <a:xfrm>
            <a:off x="3365627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B16C3C5-5235-EC47-85FA-7C1895E625F8}"/>
              </a:ext>
            </a:extLst>
          </p:cNvPr>
          <p:cNvSpPr txBox="1"/>
          <p:nvPr/>
        </p:nvSpPr>
        <p:spPr>
          <a:xfrm>
            <a:off x="6158118" y="497315"/>
            <a:ext cx="234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10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2FFBD88B-BF2A-8F44-B648-677BB7D975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6DFA47-ACB8-5246-AC9C-19D438CF65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9A5DD86-C5F3-5843-B60F-AC26E1B162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060AA73-8574-054A-B94B-1EAA5FAB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5E7B9744-FF5D-DB4B-8DCD-FF4C0C5728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/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B4F67C03-69F9-1545-97DC-7A7E8768AD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22D589A-AE6E-0148-B445-EEFA833B44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3250265"/>
              </p:ext>
            </p:extLst>
          </p:nvPr>
        </p:nvGraphicFramePr>
        <p:xfrm>
          <a:off x="5443267" y="1478263"/>
          <a:ext cx="6197871" cy="4741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9723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00C4599-D949-6249-9062-C77D642165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61ED2D-36DC-AE46-9981-A638C91D8A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B2072AC-9151-194C-B908-9F4F2D9B42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D6A4FAF-EC6A-C648-997B-399BE9C4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CC1D1D6-ED62-E74A-9164-8665C27429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/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33DA4FC2-5228-4246-AAA9-98E8805877A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Chart 2">
            <a:extLst>
              <a:ext uri="{FF2B5EF4-FFF2-40B4-BE49-F238E27FC236}">
                <a16:creationId xmlns:a16="http://schemas.microsoft.com/office/drawing/2014/main" id="{C6004EA5-C3A3-F640-818F-605E421A80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5499959"/>
              </p:ext>
            </p:extLst>
          </p:nvPr>
        </p:nvGraphicFramePr>
        <p:xfrm>
          <a:off x="5382882" y="1491751"/>
          <a:ext cx="6203707" cy="4782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5935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FBBEC88F-6906-354A-A295-B901540E38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7B27E3-403D-0A44-820A-E949712966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DC373F-6B5B-D34B-88FC-10A379931F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9136B00-8ADB-0C43-B3A0-0D2A6264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FA515058-8F19-BC4F-8C77-159E5910F8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/>
              <a:t>Диаграммы и графики можно делать с использованием паттернов, которые доступны в </a:t>
            </a:r>
            <a:r>
              <a:rPr lang="en-GB" dirty="0"/>
              <a:t>Power Point, </a:t>
            </a:r>
            <a:r>
              <a:rPr lang="ru-RU" dirty="0"/>
              <a:t>главное не переборщить с украшательством. Для заливки можно выбрать основной темно-синий цвет и дополнительный синий.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33B9F0BA-3D71-034B-9EF0-4C4758E86F3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Chart 2">
            <a:extLst>
              <a:ext uri="{FF2B5EF4-FFF2-40B4-BE49-F238E27FC236}">
                <a16:creationId xmlns:a16="http://schemas.microsoft.com/office/drawing/2014/main" id="{7C5B2B87-83A4-4F43-9C22-8B3D1106CA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0374232"/>
              </p:ext>
            </p:extLst>
          </p:nvPr>
        </p:nvGraphicFramePr>
        <p:xfrm>
          <a:off x="5365630" y="1491751"/>
          <a:ext cx="6220960" cy="4782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218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7AC8064E-5791-204C-B92F-A018279494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A111DD-C00C-2D48-9F7A-4E23C5BA0C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B3E517-ED8B-0241-AB87-BE49B315EEB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663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>
            <a:extLst>
              <a:ext uri="{FF2B5EF4-FFF2-40B4-BE49-F238E27FC236}">
                <a16:creationId xmlns:a16="http://schemas.microsoft.com/office/drawing/2014/main" id="{80FC3A29-7E6A-6A44-ACE4-DF555422EA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57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0648CF85-8F56-2C4F-8090-85FF4624B5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76F3CC-3C73-F441-AAE6-50AF712EAC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7D49100-ECF5-A24F-9537-3BD16DFCC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7E5D6A-C1E4-8943-BE6A-9D9537FCC2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F4B1D31-3576-0740-BA52-B317564F66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68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A33D5D5-13C7-8644-8CD8-A04CCCE736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EBFC62C-9588-F544-918B-2104A12C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714699" cy="7770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A25E05A5-31FE-6744-BC43-4BB36CF74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B46BB51F-3F05-3C42-B510-D008849890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38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7686AF3F-C863-864E-AFDC-D574F8060B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A1EC68-7619-8F49-AEC3-176ECF1F6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23B065-0902-0141-A245-63D5DCF436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872CBB7-AE1B-9D40-A298-6BDF023A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87F297E4-9695-684A-A8A3-54FEC94600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9" y="2379663"/>
            <a:ext cx="3934344" cy="239937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0C8845F-A8AF-E740-B50B-ED5E864366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ABD719A7-142E-4F46-8CBF-24A2EA31B2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7072074"/>
              </p:ext>
            </p:extLst>
          </p:nvPr>
        </p:nvGraphicFramePr>
        <p:xfrm>
          <a:off x="5227605" y="1449388"/>
          <a:ext cx="6478438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115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986F7981-A866-4E4F-9C65-238C1CF1BA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B0430D-2AAB-034E-ACD0-CF459E67A8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FAF764-99F8-D24D-8800-048869E594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77AD93-3EFC-2044-AFA8-AD76C22C457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180B62D-0B0D-424A-9F38-8A8CCB1A71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A8320C78-70B9-FB4C-A8E5-E019F0B0F7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6D5D6F76-9C34-3D40-B24A-A6A48894F6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0645874"/>
              </p:ext>
            </p:extLst>
          </p:nvPr>
        </p:nvGraphicFramePr>
        <p:xfrm>
          <a:off x="5227605" y="1449388"/>
          <a:ext cx="6478438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589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BE1F6DB-2C79-0F40-985F-DB8180BAFB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CC9B4C-151F-204A-9B26-BE1838EFB2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CD81CA-2715-AB4B-A575-27FBCE550D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6248A15-8E7E-BC4A-A1F2-4446573B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5759A9C6-69C4-5447-8A46-A98387532C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046D457-8508-DC4E-812D-661705280FE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Chart 2">
            <a:extLst>
              <a:ext uri="{FF2B5EF4-FFF2-40B4-BE49-F238E27FC236}">
                <a16:creationId xmlns:a16="http://schemas.microsoft.com/office/drawing/2014/main" id="{B6403415-0182-3040-9E71-1477248925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8286825"/>
              </p:ext>
            </p:extLst>
          </p:nvPr>
        </p:nvGraphicFramePr>
        <p:xfrm>
          <a:off x="5164930" y="1460275"/>
          <a:ext cx="6476207" cy="4765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265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239B216-F5ED-B348-A1BB-CE85242168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86A2D4-D42B-854C-9F3E-6A8095E580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8F0E61-4402-1545-ABC6-7EB156E5B9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B6EC5B9-282D-B84A-B169-E82D5207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52A84FC5-C615-ED4D-97BC-765AAF5047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F119484-3D29-A348-BD16-DC41D64EC4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E558DF3-421A-AD4A-8AAD-D7C6C3A92B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4D82ABC5-6628-FA4A-9DBB-38E61DCF39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7CC25597-0929-B146-8CD4-B783CF82D88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34FA5CE5-ECF7-C344-83CF-2D4A06A5041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159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79B934C-D7E2-DD48-BCA2-BCD2E21D6C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654682-36D6-CD40-8608-A97244D286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43567B-6E74-9542-8F9A-1A48CBB738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204F7D-250B-3E40-B4D7-7CC3EB67E9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8120C26E-BD42-274D-944E-BE316BE9C3A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B139B2D5-1198-C647-919C-53E12F01A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273429"/>
              </p:ext>
            </p:extLst>
          </p:nvPr>
        </p:nvGraphicFramePr>
        <p:xfrm>
          <a:off x="585787" y="2274857"/>
          <a:ext cx="11058081" cy="299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9451">
                  <a:extLst>
                    <a:ext uri="{9D8B030D-6E8A-4147-A177-3AD203B41FA5}">
                      <a16:colId xmlns:a16="http://schemas.microsoft.com/office/drawing/2014/main" val="3757515663"/>
                    </a:ext>
                  </a:extLst>
                </a:gridCol>
                <a:gridCol w="1579726">
                  <a:extLst>
                    <a:ext uri="{9D8B030D-6E8A-4147-A177-3AD203B41FA5}">
                      <a16:colId xmlns:a16="http://schemas.microsoft.com/office/drawing/2014/main" val="1046102616"/>
                    </a:ext>
                  </a:extLst>
                </a:gridCol>
                <a:gridCol w="1579726">
                  <a:extLst>
                    <a:ext uri="{9D8B030D-6E8A-4147-A177-3AD203B41FA5}">
                      <a16:colId xmlns:a16="http://schemas.microsoft.com/office/drawing/2014/main" val="3784908466"/>
                    </a:ext>
                  </a:extLst>
                </a:gridCol>
                <a:gridCol w="1579726">
                  <a:extLst>
                    <a:ext uri="{9D8B030D-6E8A-4147-A177-3AD203B41FA5}">
                      <a16:colId xmlns:a16="http://schemas.microsoft.com/office/drawing/2014/main" val="4180931641"/>
                    </a:ext>
                  </a:extLst>
                </a:gridCol>
                <a:gridCol w="1579726">
                  <a:extLst>
                    <a:ext uri="{9D8B030D-6E8A-4147-A177-3AD203B41FA5}">
                      <a16:colId xmlns:a16="http://schemas.microsoft.com/office/drawing/2014/main" val="1144053917"/>
                    </a:ext>
                  </a:extLst>
                </a:gridCol>
                <a:gridCol w="1579726">
                  <a:extLst>
                    <a:ext uri="{9D8B030D-6E8A-4147-A177-3AD203B41FA5}">
                      <a16:colId xmlns:a16="http://schemas.microsoft.com/office/drawing/2014/main" val="1079961596"/>
                    </a:ext>
                  </a:extLst>
                </a:gridCol>
              </a:tblGrid>
              <a:tr h="598670">
                <a:tc>
                  <a:txBody>
                    <a:bodyPr/>
                    <a:lstStyle/>
                    <a:p>
                      <a:r>
                        <a:rPr lang="ru-RU" sz="1300" b="0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Название столбца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Кооперация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Минимизация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Актуализация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Верификация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Буферизация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16697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Показатели эффективности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12 343 567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3 287 498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34 353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456 578 678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23 424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980882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Еще показатели, </a:t>
                      </a:r>
                      <a:b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</a:b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но эффективности ли?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345 353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28 764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67 868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909 837 459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900 077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854252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И еще немного показателей</a:t>
                      </a:r>
                      <a:endParaRPr lang="en-RU" sz="1300" b="0">
                        <a:ln>
                          <a:noFill/>
                        </a:ln>
                        <a:solidFill>
                          <a:srgbClr val="102D69"/>
                        </a:solidFill>
                        <a:latin typeface="HSE Sans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67 868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1 293 090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23 324 213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12 334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34 567</a:t>
                      </a:r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144885"/>
                  </a:ext>
                </a:extLst>
              </a:tr>
              <a:tr h="59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ИТОГО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63 836 746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35 216 735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75 984 375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3 984 759 835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ln>
                            <a:noFill/>
                          </a:ln>
                          <a:solidFill>
                            <a:srgbClr val="102D69"/>
                          </a:solidFill>
                          <a:latin typeface="HSE Sans" panose="02000000000000000000" pitchFamily="2" charset="0"/>
                        </a:rPr>
                        <a:t>34 785</a:t>
                      </a:r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  <a:p>
                      <a:pPr algn="r"/>
                      <a:endParaRPr lang="en-RU" sz="1300" b="1"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latin typeface="HSE Sans" panose="02000000000000000000" pitchFamily="2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909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01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334</Words>
  <Application>Microsoft Macintosh PowerPoint</Application>
  <PresentationFormat>Widescreen</PresentationFormat>
  <Paragraphs>67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HSE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Кутьков Юрий Юрьевич</cp:lastModifiedBy>
  <cp:revision>14</cp:revision>
  <cp:lastPrinted>2021-11-11T13:08:42Z</cp:lastPrinted>
  <dcterms:created xsi:type="dcterms:W3CDTF">2021-11-11T08:52:47Z</dcterms:created>
  <dcterms:modified xsi:type="dcterms:W3CDTF">2022-11-10T12:03:38Z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