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25">
          <p15:clr>
            <a:srgbClr val="A4A3A4"/>
          </p15:clr>
        </p15:guide>
        <p15:guide id="2" pos="1209">
          <p15:clr>
            <a:srgbClr val="A4A3A4"/>
          </p15:clr>
        </p15:guide>
        <p15:guide id="3" pos="2955">
          <p15:clr>
            <a:srgbClr val="A4A3A4"/>
          </p15:clr>
        </p15:guide>
        <p15:guide id="4" pos="2071">
          <p15:clr>
            <a:srgbClr val="A4A3A4"/>
          </p15:clr>
        </p15:guide>
        <p15:guide id="5" pos="3840">
          <p15:clr>
            <a:srgbClr val="A4A3A4"/>
          </p15:clr>
        </p15:guide>
        <p15:guide id="6" pos="4702">
          <p15:clr>
            <a:srgbClr val="A4A3A4"/>
          </p15:clr>
        </p15:guide>
        <p15:guide id="7" pos="5586">
          <p15:clr>
            <a:srgbClr val="A4A3A4"/>
          </p15:clr>
        </p15:guide>
        <p15:guide id="8" pos="7333">
          <p15:clr>
            <a:srgbClr val="A4A3A4"/>
          </p15:clr>
        </p15:guide>
        <p15:guide id="9" orient="horz" pos="3952">
          <p15:clr>
            <a:srgbClr val="A4A3A4"/>
          </p15:clr>
        </p15:guide>
        <p15:guide id="10" pos="6471">
          <p15:clr>
            <a:srgbClr val="A4A3A4"/>
          </p15:clr>
        </p15:guide>
        <p15:guide id="11" orient="horz" pos="913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9D646BF-2A62-4557-BF60-37BBB2F8A5FF}">
  <a:tblStyle styleId="{D9D646BF-2A62-4557-BF60-37BBB2F8A5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pos="3952" orient="horz"/>
        <p:guide pos="6471"/>
        <p:guide pos="913" orient="horz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24" Type="http://schemas.openxmlformats.org/officeDocument/2006/relationships/slide" Target="slides/slide18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9a747b25e7_0_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9a747b25e7_0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29a747b25e7_0_3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9a747b25e7_0_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29a747b25e7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29a747b25e7_0_3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9a747b25e7_0_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9a747b25e7_0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g29a747b25e7_0_4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9a747b25e7_0_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29a747b25e7_0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g29a747b25e7_0_4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9a747b25e7_0_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9a747b25e7_0_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g29a747b25e7_0_5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9a747b25e7_0_6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29a747b25e7_0_6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g29a747b25e7_0_6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9a747b25e7_0_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9a747b25e7_0_6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g29a747b25e7_0_6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9a747b25e7_0_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29a747b25e7_0_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 =&gt; школа </a:t>
            </a:r>
            <a:r>
              <a:rPr b="1" lang="ru-RU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не находится в вакууме</a:t>
            </a:r>
            <a:r>
              <a:rPr lang="ru-RU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rPr>
              <a:t>, а является частью городской и региональной социальной структуры, в которой есть другие школы, учреждения культуры, колледжи и университеты, государственные организации и частный бизнес.</a:t>
            </a:r>
            <a:endParaRPr sz="1600">
              <a:solidFill>
                <a:srgbClr val="0E2D6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9a747b25e7_0_8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9a747b25e7_0_8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29a747b25e7_0_8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9a747b25e7_0_10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9a747b25e7_0_10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29a747b25e7_0_10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9a7726dd51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9a7726dd51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9a747b25e7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9a747b25e7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g29a747b25e7_0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9a747b25e7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9a747b25e7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29a747b25e7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9a747b25e7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9a747b25e7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g29a747b25e7_0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9a747b25e7_0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9a747b25e7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29a747b25e7_0_2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ложка">
  <p:cSld name="Обложка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circle with white text&#10;&#10;Description automatically generated with low confidence" id="16" name="Google Shape;1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3859" y="962173"/>
            <a:ext cx="886499" cy="8864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" name="Google Shape;17;p2"/>
          <p:cNvCxnSpPr/>
          <p:nvPr/>
        </p:nvCxnSpPr>
        <p:spPr>
          <a:xfrm>
            <a:off x="6090212" y="985336"/>
            <a:ext cx="0" cy="840173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" name="Google Shape;18;p2"/>
          <p:cNvCxnSpPr/>
          <p:nvPr/>
        </p:nvCxnSpPr>
        <p:spPr>
          <a:xfrm>
            <a:off x="8642581" y="985336"/>
            <a:ext cx="0" cy="840173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" name="Google Shape;19;p2"/>
          <p:cNvCxnSpPr/>
          <p:nvPr/>
        </p:nvCxnSpPr>
        <p:spPr>
          <a:xfrm>
            <a:off x="11179047" y="985336"/>
            <a:ext cx="0" cy="840173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" name="Google Shape;20;p2"/>
          <p:cNvSpPr txBox="1"/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4300"/>
              <a:buFont typeface="Arial"/>
              <a:buNone/>
              <a:defRPr b="0" i="0" sz="4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" type="body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2" type="body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3" type="body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  <a:defRPr b="0" i="0" sz="12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4" type="body"/>
          </p:nvPr>
        </p:nvSpPr>
        <p:spPr>
          <a:xfrm>
            <a:off x="1027967" y="4824914"/>
            <a:ext cx="7625267" cy="6528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аблица_1">
  <p:cSld name="Таблица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16" name="Google Shape;11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Google Shape;117;p11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11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11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0" name="Google Shape;120;p11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11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2" name="Google Shape;122;p11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11"/>
          <p:cNvSpPr txBox="1"/>
          <p:nvPr>
            <p:ph idx="4" type="body"/>
          </p:nvPr>
        </p:nvSpPr>
        <p:spPr>
          <a:xfrm>
            <a:off x="585787" y="1447065"/>
            <a:ext cx="11058065" cy="3077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11"/>
          <p:cNvSpPr txBox="1"/>
          <p:nvPr>
            <p:ph idx="5" type="body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11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аблица_2">
  <p:cSld name="Таблица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28" name="Google Shape;12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12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12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12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12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12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4" name="Google Shape;134;p12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12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6" name="Google Shape;136;p12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12"/>
          <p:cNvSpPr txBox="1"/>
          <p:nvPr>
            <p:ph idx="4" type="body"/>
          </p:nvPr>
        </p:nvSpPr>
        <p:spPr>
          <a:xfrm>
            <a:off x="585787" y="1447064"/>
            <a:ext cx="7617877" cy="5370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12"/>
          <p:cNvSpPr txBox="1"/>
          <p:nvPr>
            <p:ph idx="5" type="body"/>
          </p:nvPr>
        </p:nvSpPr>
        <p:spPr>
          <a:xfrm>
            <a:off x="585788" y="5739189"/>
            <a:ext cx="6824303" cy="703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115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300"/>
              <a:buChar char="•"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" name="Google Shape;139;p12"/>
          <p:cNvSpPr txBox="1"/>
          <p:nvPr>
            <p:ph idx="6" type="body"/>
          </p:nvPr>
        </p:nvSpPr>
        <p:spPr>
          <a:xfrm>
            <a:off x="8686807" y="2208363"/>
            <a:ext cx="2930666" cy="2570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вет">
  <p:cSld name="цвет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41" name="Google Shape;14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2" name="Google Shape;142;p13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13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13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5" name="Google Shape;145;p13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6" name="Google Shape;146;p13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13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13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13"/>
          <p:cNvSpPr txBox="1"/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3"/>
          <p:cNvSpPr txBox="1"/>
          <p:nvPr>
            <p:ph idx="4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13"/>
          <p:cNvSpPr/>
          <p:nvPr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3"/>
          <p:cNvSpPr/>
          <p:nvPr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3"/>
          <p:cNvSpPr/>
          <p:nvPr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3"/>
          <p:cNvSpPr/>
          <p:nvPr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3"/>
          <p:cNvSpPr/>
          <p:nvPr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3"/>
          <p:cNvSpPr/>
          <p:nvPr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3"/>
          <p:cNvSpPr/>
          <p:nvPr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3"/>
          <p:cNvSpPr/>
          <p:nvPr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3"/>
          <p:cNvSpPr/>
          <p:nvPr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3"/>
          <p:cNvSpPr/>
          <p:nvPr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3"/>
          <p:cNvSpPr/>
          <p:nvPr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3"/>
          <p:cNvSpPr/>
          <p:nvPr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3"/>
          <p:cNvSpPr/>
          <p:nvPr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3"/>
          <p:cNvSpPr/>
          <p:nvPr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3"/>
          <p:cNvSpPr/>
          <p:nvPr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/>
          <p:nvPr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3"/>
          <p:cNvSpPr/>
          <p:nvPr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3"/>
          <p:cNvSpPr/>
          <p:nvPr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3"/>
          <p:cNvSpPr/>
          <p:nvPr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2">
  <p:cSld name="Текст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26" name="Google Shape;2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759" y="426577"/>
            <a:ext cx="448276" cy="448276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3"/>
          <p:cNvSpPr txBox="1"/>
          <p:nvPr/>
        </p:nvSpPr>
        <p:spPr>
          <a:xfrm>
            <a:off x="11384299" y="496826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2000" u="none" cap="none" strike="noStrike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>
            <p:ph type="title"/>
          </p:nvPr>
        </p:nvSpPr>
        <p:spPr>
          <a:xfrm>
            <a:off x="998321" y="262203"/>
            <a:ext cx="9086205" cy="777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" type="body"/>
          </p:nvPr>
        </p:nvSpPr>
        <p:spPr>
          <a:xfrm>
            <a:off x="585897" y="2379663"/>
            <a:ext cx="11057971" cy="37450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3">
  <p:cSld name="Текст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31" name="Google Shape;3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" name="Google Shape;32;p4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" name="Google Shape;33;p4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" name="Google Shape;34;p4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" name="Google Shape;35;p4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" name="Google Shape;36;p4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3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4" type="body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5" type="body"/>
          </p:nvPr>
        </p:nvSpPr>
        <p:spPr>
          <a:xfrm>
            <a:off x="6259892" y="2379663"/>
            <a:ext cx="5383968" cy="34517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3200"/>
              <a:buFont typeface="Arial"/>
              <a:buNone/>
              <a:defRPr b="0" i="0" sz="32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6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4"/>
          <p:cNvSpPr txBox="1"/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фры">
  <p:cSld name="Цифры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45" name="Google Shape;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" name="Google Shape;46;p5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7" name="Google Shape;47;p5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" name="Google Shape;48;p5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" name="Google Shape;49;p5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Google Shape;50;p5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1" name="Google Shape;51;p5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type="title"/>
          </p:nvPr>
        </p:nvSpPr>
        <p:spPr>
          <a:xfrm>
            <a:off x="585897" y="1447790"/>
            <a:ext cx="11057955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4" type="body"/>
          </p:nvPr>
        </p:nvSpPr>
        <p:spPr>
          <a:xfrm>
            <a:off x="575076" y="4103994"/>
            <a:ext cx="2758143" cy="1569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5" type="body"/>
          </p:nvPr>
        </p:nvSpPr>
        <p:spPr>
          <a:xfrm>
            <a:off x="4047007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6" type="body"/>
          </p:nvPr>
        </p:nvSpPr>
        <p:spPr>
          <a:xfrm>
            <a:off x="7518938" y="4103994"/>
            <a:ext cx="2757612" cy="1569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7" type="body"/>
          </p:nvPr>
        </p:nvSpPr>
        <p:spPr>
          <a:xfrm>
            <a:off x="575076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indent="-838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indent="-838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indent="-838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8" type="body"/>
          </p:nvPr>
        </p:nvSpPr>
        <p:spPr>
          <a:xfrm>
            <a:off x="4047007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indent="-838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indent="-838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indent="-838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9" type="body"/>
          </p:nvPr>
        </p:nvSpPr>
        <p:spPr>
          <a:xfrm>
            <a:off x="7518938" y="2710235"/>
            <a:ext cx="2758143" cy="11641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latin typeface="Arial"/>
                <a:ea typeface="Arial"/>
                <a:cs typeface="Arial"/>
                <a:sym typeface="Arial"/>
              </a:defRPr>
            </a:lvl1pPr>
            <a:lvl2pPr indent="-838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2pPr>
            <a:lvl3pPr indent="-838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3pPr>
            <a:lvl4pPr indent="-838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4pPr>
            <a:lvl5pPr indent="-838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">
  <p:cSld name="чистый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0A204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_2">
  <p:cSld name="чистый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65" name="Google Shape;6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7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7" name="Google Shape;67;p7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" name="Google Shape;68;p7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9" name="Google Shape;69;p7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70;p7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екст_1">
  <p:cSld name="Текст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75" name="Google Shape;7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8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7" name="Google Shape;77;p8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" name="Google Shape;78;p8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" name="Google Shape;79;p8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" name="Google Shape;80;p8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1" name="Google Shape;81;p8"/>
          <p:cNvSpPr/>
          <p:nvPr>
            <p:ph idx="2" type="pic"/>
          </p:nvPr>
        </p:nvSpPr>
        <p:spPr>
          <a:xfrm>
            <a:off x="6684653" y="1447790"/>
            <a:ext cx="4325167" cy="4325107"/>
          </a:xfrm>
          <a:prstGeom prst="rect">
            <a:avLst/>
          </a:prstGeom>
          <a:solidFill>
            <a:srgbClr val="D9D9D9"/>
          </a:solidFill>
          <a:ln>
            <a:noFill/>
          </a:ln>
        </p:spPr>
      </p:sp>
      <p:sp>
        <p:nvSpPr>
          <p:cNvPr id="82" name="Google Shape;82;p8"/>
          <p:cNvSpPr txBox="1"/>
          <p:nvPr>
            <p:ph type="title"/>
          </p:nvPr>
        </p:nvSpPr>
        <p:spPr>
          <a:xfrm>
            <a:off x="585898" y="1447790"/>
            <a:ext cx="5245560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1" type="body"/>
          </p:nvPr>
        </p:nvSpPr>
        <p:spPr>
          <a:xfrm>
            <a:off x="585897" y="2379663"/>
            <a:ext cx="5245561" cy="33932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3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8"/>
          <p:cNvSpPr txBox="1"/>
          <p:nvPr>
            <p:ph idx="4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8"/>
          <p:cNvSpPr txBox="1"/>
          <p:nvPr>
            <p:ph idx="5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рафик_1">
  <p:cSld name="График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88" name="Google Shape;8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9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" name="Google Shape;90;p9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1" name="Google Shape;91;p9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2" name="Google Shape;92;p9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9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9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9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9"/>
          <p:cNvSpPr txBox="1"/>
          <p:nvPr>
            <p:ph type="title"/>
          </p:nvPr>
        </p:nvSpPr>
        <p:spPr>
          <a:xfrm>
            <a:off x="585899" y="1447790"/>
            <a:ext cx="4322530" cy="77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4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9"/>
          <p:cNvSpPr txBox="1"/>
          <p:nvPr>
            <p:ph idx="5" type="body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9"/>
          <p:cNvSpPr/>
          <p:nvPr>
            <p:ph idx="6" type="chart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График_2">
  <p:cSld name="График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02" name="Google Shape;10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99" y="464363"/>
            <a:ext cx="448276" cy="4482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0"/>
          <p:cNvCxnSpPr/>
          <p:nvPr/>
        </p:nvCxnSpPr>
        <p:spPr>
          <a:xfrm>
            <a:off x="329868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0"/>
          <p:cNvCxnSpPr/>
          <p:nvPr/>
        </p:nvCxnSpPr>
        <p:spPr>
          <a:xfrm>
            <a:off x="6099416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0"/>
          <p:cNvCxnSpPr/>
          <p:nvPr/>
        </p:nvCxnSpPr>
        <p:spPr>
          <a:xfrm>
            <a:off x="10277081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10"/>
          <p:cNvSpPr txBox="1"/>
          <p:nvPr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2000">
                <a:solidFill>
                  <a:srgbClr val="102D6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>
              <a:solidFill>
                <a:srgbClr val="102D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7" name="Google Shape;107;p10"/>
          <p:cNvCxnSpPr/>
          <p:nvPr/>
        </p:nvCxnSpPr>
        <p:spPr>
          <a:xfrm>
            <a:off x="11643868" y="464363"/>
            <a:ext cx="0" cy="586260"/>
          </a:xfrm>
          <a:prstGeom prst="straightConnector1">
            <a:avLst/>
          </a:prstGeom>
          <a:noFill/>
          <a:ln cap="flat" cmpd="sng" w="12700">
            <a:solidFill>
              <a:srgbClr val="102D6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8" name="Google Shape;108;p10"/>
          <p:cNvSpPr txBox="1"/>
          <p:nvPr>
            <p:ph idx="1" type="body"/>
          </p:nvPr>
        </p:nvSpPr>
        <p:spPr>
          <a:xfrm>
            <a:off x="1143689" y="540904"/>
            <a:ext cx="19018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0"/>
          <p:cNvSpPr txBox="1"/>
          <p:nvPr>
            <p:ph idx="2" type="body"/>
          </p:nvPr>
        </p:nvSpPr>
        <p:spPr>
          <a:xfrm>
            <a:off x="3459163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0"/>
          <p:cNvSpPr txBox="1"/>
          <p:nvPr>
            <p:ph idx="3" type="body"/>
          </p:nvPr>
        </p:nvSpPr>
        <p:spPr>
          <a:xfrm>
            <a:off x="6259892" y="548720"/>
            <a:ext cx="2070100" cy="4081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000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10"/>
          <p:cNvSpPr txBox="1"/>
          <p:nvPr>
            <p:ph idx="4" type="body"/>
          </p:nvPr>
        </p:nvSpPr>
        <p:spPr>
          <a:xfrm>
            <a:off x="585897" y="5183249"/>
            <a:ext cx="393434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000"/>
              <a:buFont typeface="Arial"/>
              <a:buNone/>
              <a:defRPr b="0" i="0" sz="10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10"/>
          <p:cNvSpPr/>
          <p:nvPr>
            <p:ph idx="5" type="chart"/>
          </p:nvPr>
        </p:nvSpPr>
        <p:spPr>
          <a:xfrm>
            <a:off x="5272097" y="1447790"/>
            <a:ext cx="6371768" cy="4289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Google Shape;113;p10"/>
          <p:cNvSpPr txBox="1"/>
          <p:nvPr>
            <p:ph idx="6" type="body"/>
          </p:nvPr>
        </p:nvSpPr>
        <p:spPr>
          <a:xfrm>
            <a:off x="585788" y="1447064"/>
            <a:ext cx="4322762" cy="703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600"/>
              <a:buNone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E2D69"/>
              </a:buClr>
              <a:buSzPts val="1600"/>
              <a:buChar char="•"/>
              <a:defRPr b="0" i="0" sz="16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10"/>
          <p:cNvSpPr txBox="1"/>
          <p:nvPr>
            <p:ph idx="7" type="body"/>
          </p:nvPr>
        </p:nvSpPr>
        <p:spPr>
          <a:xfrm>
            <a:off x="585898" y="2379663"/>
            <a:ext cx="4322531" cy="2399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rm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E2D69"/>
              </a:buClr>
              <a:buSzPts val="1300"/>
              <a:buFont typeface="Arial"/>
              <a:buNone/>
              <a:defRPr b="0" i="0" sz="1300">
                <a:solidFill>
                  <a:srgbClr val="0E2D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C9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 txBox="1"/>
          <p:nvPr>
            <p:ph type="title"/>
          </p:nvPr>
        </p:nvSpPr>
        <p:spPr>
          <a:xfrm>
            <a:off x="1027967" y="2404670"/>
            <a:ext cx="7634059" cy="19783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3870"/>
              <a:buFont typeface="Arial"/>
              <a:buNone/>
            </a:pPr>
            <a:r>
              <a:rPr lang="ru-RU" sz="3170"/>
              <a:t>Взаимодействие школы и внешних акторов для развития дружелюбной образовательной среды</a:t>
            </a:r>
            <a:endParaRPr sz="3170"/>
          </a:p>
        </p:txBody>
      </p:sp>
      <p:sp>
        <p:nvSpPr>
          <p:cNvPr id="179" name="Google Shape;179;p15"/>
          <p:cNvSpPr txBox="1"/>
          <p:nvPr>
            <p:ph idx="1" type="body"/>
          </p:nvPr>
        </p:nvSpPr>
        <p:spPr>
          <a:xfrm>
            <a:off x="2074947" y="1187841"/>
            <a:ext cx="3848717" cy="4351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ru-RU" sz="1100"/>
              <a:t>Научно-учебная группа “Дружелюбная образовательная среда: на перекрёстке школы и города”</a:t>
            </a:r>
            <a:endParaRPr sz="1100"/>
          </a:p>
        </p:txBody>
      </p:sp>
      <p:sp>
        <p:nvSpPr>
          <p:cNvPr id="180" name="Google Shape;180;p15"/>
          <p:cNvSpPr txBox="1"/>
          <p:nvPr>
            <p:ph idx="2" type="body"/>
          </p:nvPr>
        </p:nvSpPr>
        <p:spPr>
          <a:xfrm>
            <a:off x="6259420" y="1173829"/>
            <a:ext cx="2278063" cy="463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4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62">
                <a:solidFill>
                  <a:schemeClr val="dk1"/>
                </a:solidFill>
              </a:rPr>
              <a:t>III Международная научная конференция «Интеракция. Интеграция. Инклюзия в эпоху кризиса социальности»</a:t>
            </a:r>
            <a:endParaRPr/>
          </a:p>
        </p:txBody>
      </p:sp>
      <p:sp>
        <p:nvSpPr>
          <p:cNvPr id="181" name="Google Shape;181;p15"/>
          <p:cNvSpPr txBox="1"/>
          <p:nvPr>
            <p:ph idx="3" type="body"/>
          </p:nvPr>
        </p:nvSpPr>
        <p:spPr>
          <a:xfrm>
            <a:off x="8786720" y="1173829"/>
            <a:ext cx="2217738" cy="46318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</a:pPr>
            <a:r>
              <a:rPr lang="ru-RU"/>
              <a:t>13.11.2023</a:t>
            </a:r>
            <a:endParaRPr/>
          </a:p>
        </p:txBody>
      </p:sp>
      <p:sp>
        <p:nvSpPr>
          <p:cNvPr id="182" name="Google Shape;182;p15"/>
          <p:cNvSpPr txBox="1"/>
          <p:nvPr>
            <p:ph idx="4" type="body"/>
          </p:nvPr>
        </p:nvSpPr>
        <p:spPr>
          <a:xfrm>
            <a:off x="1027975" y="4824930"/>
            <a:ext cx="7625400" cy="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/>
              <a:t>Гурин Максим Юрьевич</a:t>
            </a:r>
            <a:endParaRPr sz="15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/>
              <a:t>Андреева Анастасия Александровна</a:t>
            </a:r>
            <a:endParaRPr sz="15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/>
              <a:t>Короткова Мария Дмитриевна</a:t>
            </a:r>
            <a:endParaRPr sz="1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4"/>
          <p:cNvSpPr txBox="1"/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Для чего школе взаимодействие? - образовательная программа</a:t>
            </a:r>
            <a:endParaRPr/>
          </a:p>
        </p:txBody>
      </p:sp>
      <p:sp>
        <p:nvSpPr>
          <p:cNvPr id="243" name="Google Shape;243;p24"/>
          <p:cNvSpPr txBox="1"/>
          <p:nvPr>
            <p:ph idx="1" type="body"/>
          </p:nvPr>
        </p:nvSpPr>
        <p:spPr>
          <a:xfrm>
            <a:off x="634200" y="1140300"/>
            <a:ext cx="11058000" cy="4903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600"/>
              <a:t>К</a:t>
            </a:r>
            <a:r>
              <a:rPr lang="ru-RU" sz="1600"/>
              <a:t>оммуникатор вовлекает в проект школы внешних акторов в качестве </a:t>
            </a:r>
            <a:r>
              <a:rPr b="1" i="1" lang="ru-RU" sz="1600"/>
              <a:t>инициатора проекта, исполнителя, поддерживающего или со-автора плана реализации</a:t>
            </a:r>
            <a:r>
              <a:rPr lang="ru-RU" sz="1600"/>
              <a:t> инновационных проектов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 sz="16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ru-RU" sz="1600"/>
              <a:t>Как именно?</a:t>
            </a:r>
            <a:endParaRPr i="1" sz="1600"/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b="1" lang="ru-RU" sz="1500"/>
              <a:t>Разработка совместного </a:t>
            </a:r>
            <a:r>
              <a:rPr lang="ru-RU" sz="1500"/>
              <a:t>элективного </a:t>
            </a:r>
            <a:r>
              <a:rPr b="1" lang="ru-RU" sz="1500"/>
              <a:t>курса </a:t>
            </a:r>
            <a:r>
              <a:rPr lang="ru-RU" sz="1500"/>
              <a:t>учителями школы и сотрудниками компании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b="1" lang="ru-RU" sz="1500"/>
              <a:t>Мастер-классы и уроками</a:t>
            </a:r>
            <a:r>
              <a:rPr lang="ru-RU" sz="1500"/>
              <a:t> ведут сотрудники предприятия, преподаватели или студенты средне-специальных или высших учебных заведений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lang="ru-RU" sz="1500"/>
              <a:t>Сотрудники предприятия выступают </a:t>
            </a:r>
            <a:r>
              <a:rPr b="1" lang="ru-RU" sz="1500"/>
              <a:t>экспертами </a:t>
            </a:r>
            <a:r>
              <a:rPr lang="ru-RU" sz="1500"/>
              <a:t>научных проектов учащихся 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lang="ru-RU" sz="1500"/>
              <a:t>У учащихся школы появляется возможность </a:t>
            </a:r>
            <a:r>
              <a:rPr b="1" lang="ru-RU" sz="1500"/>
              <a:t>прохождения практики</a:t>
            </a:r>
            <a:r>
              <a:rPr lang="ru-RU" sz="1500"/>
              <a:t> на предприятии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b="1" lang="ru-RU" sz="1500"/>
              <a:t>Э</a:t>
            </a:r>
            <a:r>
              <a:rPr b="1" lang="ru-RU" sz="1500"/>
              <a:t>кскурсии </a:t>
            </a:r>
            <a:r>
              <a:rPr lang="ru-RU" sz="1500"/>
              <a:t>н</a:t>
            </a:r>
            <a:r>
              <a:rPr lang="ru-RU" sz="1500"/>
              <a:t>а предприятиях с демонстрацией работы оборудования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lang="ru-RU" sz="1500"/>
              <a:t>У учащихся появляется возможность </a:t>
            </a:r>
            <a:r>
              <a:rPr b="1" lang="ru-RU" sz="1500"/>
              <a:t>участия в чемпионатах и конкурса</a:t>
            </a:r>
            <a:r>
              <a:rPr lang="ru-RU" sz="1500"/>
              <a:t>, организованных организациями-партнёрами школы</a:t>
            </a:r>
            <a:endParaRPr sz="1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5"/>
          <p:cNvSpPr txBox="1"/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Для чего школе взаимодействие? - экспертиза</a:t>
            </a:r>
            <a:endParaRPr/>
          </a:p>
        </p:txBody>
      </p:sp>
      <p:sp>
        <p:nvSpPr>
          <p:cNvPr id="250" name="Google Shape;250;p25"/>
          <p:cNvSpPr txBox="1"/>
          <p:nvPr>
            <p:ph idx="1" type="body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873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Правовая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Профессиональная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Технологическая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Методическая</a:t>
            </a:r>
            <a:endParaRPr sz="2500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6"/>
          <p:cNvSpPr txBox="1"/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Для чего школе взаимодействие? - ресурсы</a:t>
            </a:r>
            <a:endParaRPr/>
          </a:p>
        </p:txBody>
      </p:sp>
      <p:sp>
        <p:nvSpPr>
          <p:cNvPr id="257" name="Google Shape;257;p26"/>
          <p:cNvSpPr txBox="1"/>
          <p:nvPr>
            <p:ph idx="1" type="body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873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Финансы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Территория/здание</a:t>
            </a:r>
            <a:endParaRPr sz="2500"/>
          </a:p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❖"/>
            </a:pPr>
            <a:r>
              <a:rPr lang="ru-RU" sz="2500"/>
              <a:t>Оборудование</a:t>
            </a:r>
            <a:endParaRPr sz="2500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7"/>
          <p:cNvSpPr txBox="1"/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Для чего школе взаимодействие? - Что ещё?</a:t>
            </a:r>
            <a:endParaRPr/>
          </a:p>
        </p:txBody>
      </p:sp>
      <p:sp>
        <p:nvSpPr>
          <p:cNvPr id="264" name="Google Shape;264;p27"/>
          <p:cNvSpPr txBox="1"/>
          <p:nvPr>
            <p:ph idx="1" type="body"/>
          </p:nvPr>
        </p:nvSpPr>
        <p:spPr>
          <a:xfrm>
            <a:off x="585900" y="1449400"/>
            <a:ext cx="9633000" cy="4675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Char char="❖"/>
            </a:pPr>
            <a:r>
              <a:rPr lang="ru-RU" sz="1900"/>
              <a:t>Формирование </a:t>
            </a:r>
            <a:r>
              <a:rPr b="1" lang="ru-RU" sz="1900"/>
              <a:t>инновационного климата</a:t>
            </a:r>
            <a:r>
              <a:rPr lang="ru-RU" sz="1900"/>
              <a:t> в школе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Char char="❖"/>
            </a:pPr>
            <a:r>
              <a:rPr lang="ru-RU" sz="1900"/>
              <a:t>Повышение </a:t>
            </a:r>
            <a:r>
              <a:rPr b="1" lang="ru-RU" sz="1900"/>
              <a:t>привлекательности школы</a:t>
            </a:r>
            <a:r>
              <a:rPr lang="ru-RU" sz="1900"/>
              <a:t> для семей текущих и будущих учащихся, а также для текущих и будущих сотрудников </a:t>
            </a:r>
            <a:endParaRPr sz="1900"/>
          </a:p>
          <a:p>
            <a:pPr indent="-3492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00"/>
              <a:buChar char="❖"/>
            </a:pPr>
            <a:r>
              <a:rPr b="1" lang="ru-RU" sz="1900"/>
              <a:t>Масштабирование идеи</a:t>
            </a:r>
            <a:r>
              <a:rPr lang="ru-RU" sz="1900"/>
              <a:t>, заложенной в проекте конкретной школы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8"/>
          <p:cNvSpPr txBox="1"/>
          <p:nvPr>
            <p:ph type="title"/>
          </p:nvPr>
        </p:nvSpPr>
        <p:spPr>
          <a:xfrm>
            <a:off x="998325" y="262200"/>
            <a:ext cx="92745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Необходимое условие vs. дополнительное условие</a:t>
            </a:r>
            <a:endParaRPr/>
          </a:p>
        </p:txBody>
      </p:sp>
      <p:sp>
        <p:nvSpPr>
          <p:cNvPr id="271" name="Google Shape;271;p28"/>
          <p:cNvSpPr txBox="1"/>
          <p:nvPr>
            <p:ph idx="1" type="body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65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700"/>
              <a:buAutoNum type="arabicParenR"/>
            </a:pPr>
            <a:r>
              <a:rPr lang="ru-RU" sz="1700"/>
              <a:t>Взаимодействие с внешним актором </a:t>
            </a:r>
            <a:r>
              <a:rPr b="1" lang="ru-RU" sz="1700"/>
              <a:t>необходимо </a:t>
            </a:r>
            <a:r>
              <a:rPr lang="ru-RU" sz="1700"/>
              <a:t>для </a:t>
            </a:r>
            <a:r>
              <a:rPr lang="ru-RU" sz="1700"/>
              <a:t>существования</a:t>
            </a:r>
            <a:r>
              <a:rPr lang="ru-RU" sz="1700"/>
              <a:t> проекта. Без привлечения внешних организаций и/или индивидов невозможно реализовать идею проекта</a:t>
            </a:r>
            <a:endParaRPr sz="1700"/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-33655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700"/>
              <a:buAutoNum type="arabicParenR"/>
            </a:pPr>
            <a:r>
              <a:rPr lang="ru-RU" sz="1700"/>
              <a:t>Взаимодействие и коммуникация позволяет вывести проект на </a:t>
            </a:r>
            <a:r>
              <a:rPr b="1" lang="ru-RU" sz="1700"/>
              <a:t>новый</a:t>
            </a:r>
            <a:r>
              <a:rPr lang="ru-RU" sz="1700"/>
              <a:t>, более высокий </a:t>
            </a:r>
            <a:r>
              <a:rPr b="1" lang="ru-RU" sz="1700"/>
              <a:t>уровень </a:t>
            </a:r>
            <a:endParaRPr b="1" sz="1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9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Выводы</a:t>
            </a:r>
            <a:endParaRPr/>
          </a:p>
        </p:txBody>
      </p:sp>
      <p:sp>
        <p:nvSpPr>
          <p:cNvPr id="278" name="Google Shape;278;p29"/>
          <p:cNvSpPr txBox="1"/>
          <p:nvPr>
            <p:ph idx="1" type="body"/>
          </p:nvPr>
        </p:nvSpPr>
        <p:spPr>
          <a:xfrm>
            <a:off x="567000" y="1162630"/>
            <a:ext cx="11058000" cy="52188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lang="ru-RU" sz="2000"/>
              <a:t>Выстраивание отношений с внешними акторами и коммуникация с ними - это </a:t>
            </a:r>
            <a:r>
              <a:rPr b="1" lang="ru-RU" sz="2000"/>
              <a:t>отдельная “работа” (функция)</a:t>
            </a:r>
            <a:r>
              <a:rPr lang="ru-RU" sz="2000"/>
              <a:t>, которую нужно учитывать при реализации инновационных проектов в школе и в некоторых случаях выделять под это отдельного человека. </a:t>
            </a:r>
            <a:endParaRPr sz="2000"/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lang="ru-RU" sz="2000"/>
              <a:t>Взаимодействие возникает </a:t>
            </a:r>
            <a:r>
              <a:rPr b="1" lang="ru-RU" sz="2000"/>
              <a:t>на пересечении интересов</a:t>
            </a:r>
            <a:r>
              <a:rPr lang="ru-RU" sz="2000"/>
              <a:t> школы и внешнего актора.</a:t>
            </a:r>
            <a:endParaRPr sz="2000"/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b="1" lang="ru-RU" sz="2000"/>
              <a:t>Связь</a:t>
            </a:r>
            <a:r>
              <a:rPr lang="ru-RU" sz="2000"/>
              <a:t> между инновационными проектами и партнерствами с внешними акторами </a:t>
            </a:r>
            <a:r>
              <a:rPr b="1" lang="ru-RU" sz="2000"/>
              <a:t>д</a:t>
            </a:r>
            <a:r>
              <a:rPr b="1" lang="ru-RU" sz="2000"/>
              <a:t>вунаправленная</a:t>
            </a:r>
            <a:r>
              <a:rPr lang="ru-RU" sz="2000"/>
              <a:t>: партнерства возникают в ответ на запрос проектов, однако, это в свою очередь может порождать идеи новых проектов. </a:t>
            </a:r>
            <a:endParaRPr sz="2000"/>
          </a:p>
          <a:p>
            <a:pPr indent="-355600" lvl="0" marL="457200" rtl="0" algn="l">
              <a:spcBef>
                <a:spcPts val="2000"/>
              </a:spcBef>
              <a:spcAft>
                <a:spcPts val="0"/>
              </a:spcAft>
              <a:buSzPts val="2000"/>
              <a:buAutoNum type="arabicPeriod"/>
            </a:pPr>
            <a:r>
              <a:rPr b="1" lang="ru-RU" sz="2000"/>
              <a:t>Разнообразие</a:t>
            </a:r>
            <a:r>
              <a:rPr lang="ru-RU" sz="2000"/>
              <a:t> форматов взаимодействия, характера взаимоотношений, его источников и эффектов демонстрирует, что </a:t>
            </a:r>
            <a:r>
              <a:rPr b="1" lang="ru-RU" sz="2000"/>
              <a:t>нет единой модели</a:t>
            </a:r>
            <a:r>
              <a:rPr lang="ru-RU" sz="2000"/>
              <a:t> и необходимо проводить различение в исследованиях.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0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0"/>
          <p:cNvSpPr txBox="1"/>
          <p:nvPr>
            <p:ph idx="1" type="body"/>
          </p:nvPr>
        </p:nvSpPr>
        <p:spPr>
          <a:xfrm>
            <a:off x="585897" y="2379663"/>
            <a:ext cx="11058000" cy="3745200"/>
          </a:xfrm>
          <a:prstGeom prst="rect">
            <a:avLst/>
          </a:prstGeom>
        </p:spPr>
        <p:txBody>
          <a:bodyPr anchorCtr="0" anchor="t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6" name="Google Shape;28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088400" cy="679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1"/>
          <p:cNvSpPr txBox="1"/>
          <p:nvPr>
            <p:ph type="title"/>
          </p:nvPr>
        </p:nvSpPr>
        <p:spPr>
          <a:xfrm>
            <a:off x="1027967" y="2404670"/>
            <a:ext cx="7634100" cy="19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3870"/>
              <a:buFont typeface="Arial"/>
              <a:buNone/>
            </a:pPr>
            <a:r>
              <a:rPr lang="ru-RU" sz="3170"/>
              <a:t>Взаимодействие школы и внешних акторов для развития дружелюбной образовательной среды</a:t>
            </a:r>
            <a:endParaRPr sz="3170"/>
          </a:p>
        </p:txBody>
      </p:sp>
      <p:sp>
        <p:nvSpPr>
          <p:cNvPr id="292" name="Google Shape;292;p31"/>
          <p:cNvSpPr txBox="1"/>
          <p:nvPr>
            <p:ph idx="1" type="body"/>
          </p:nvPr>
        </p:nvSpPr>
        <p:spPr>
          <a:xfrm>
            <a:off x="2074947" y="1187841"/>
            <a:ext cx="3848700" cy="4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ru-RU" sz="1100"/>
              <a:t>Научно-учебная группа “Дружелюбная образовательная среда: на перекрёстке школы и города”</a:t>
            </a:r>
            <a:endParaRPr sz="1100"/>
          </a:p>
        </p:txBody>
      </p:sp>
      <p:sp>
        <p:nvSpPr>
          <p:cNvPr id="293" name="Google Shape;293;p31"/>
          <p:cNvSpPr txBox="1"/>
          <p:nvPr>
            <p:ph idx="2" type="body"/>
          </p:nvPr>
        </p:nvSpPr>
        <p:spPr>
          <a:xfrm>
            <a:off x="6259420" y="1173829"/>
            <a:ext cx="2278200" cy="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4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62">
                <a:solidFill>
                  <a:schemeClr val="dk1"/>
                </a:solidFill>
              </a:rPr>
              <a:t>III Международная научная конференция «Интеракция. Интеграция. Инклюзия в эпоху кризиса социальности»</a:t>
            </a:r>
            <a:endParaRPr/>
          </a:p>
        </p:txBody>
      </p:sp>
      <p:sp>
        <p:nvSpPr>
          <p:cNvPr id="294" name="Google Shape;294;p31"/>
          <p:cNvSpPr txBox="1"/>
          <p:nvPr>
            <p:ph idx="3" type="body"/>
          </p:nvPr>
        </p:nvSpPr>
        <p:spPr>
          <a:xfrm>
            <a:off x="8786720" y="1173829"/>
            <a:ext cx="2217600" cy="46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200"/>
              <a:buFont typeface="Arial"/>
              <a:buNone/>
            </a:pPr>
            <a:r>
              <a:rPr lang="ru-RU"/>
              <a:t>13.11.2023</a:t>
            </a:r>
            <a:endParaRPr/>
          </a:p>
        </p:txBody>
      </p:sp>
      <p:sp>
        <p:nvSpPr>
          <p:cNvPr id="295" name="Google Shape;295;p31"/>
          <p:cNvSpPr txBox="1"/>
          <p:nvPr>
            <p:ph idx="4" type="body"/>
          </p:nvPr>
        </p:nvSpPr>
        <p:spPr>
          <a:xfrm>
            <a:off x="1027975" y="4824930"/>
            <a:ext cx="7625400" cy="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/>
              <a:t>Гурин Максим Юрьевич</a:t>
            </a:r>
            <a:endParaRPr sz="15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/>
              <a:t>Андреева Анастасия Александровна</a:t>
            </a:r>
            <a:endParaRPr sz="1500"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E2D69"/>
              </a:buClr>
              <a:buSzPts val="1600"/>
              <a:buFont typeface="Arial"/>
              <a:buNone/>
            </a:pPr>
            <a:r>
              <a:rPr lang="ru-RU" sz="1500"/>
              <a:t>Короткова Мария Дмитриевна</a:t>
            </a:r>
            <a:endParaRPr sz="15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"/>
          <p:cNvSpPr txBox="1"/>
          <p:nvPr>
            <p:ph type="title"/>
          </p:nvPr>
        </p:nvSpPr>
        <p:spPr>
          <a:xfrm>
            <a:off x="1085929" y="238724"/>
            <a:ext cx="9086205" cy="777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/>
              <a:t>Дружелюбная образовательная среда и инновации</a:t>
            </a:r>
            <a:endParaRPr/>
          </a:p>
        </p:txBody>
      </p:sp>
      <p:sp>
        <p:nvSpPr>
          <p:cNvPr id="188" name="Google Shape;188;p16"/>
          <p:cNvSpPr txBox="1"/>
          <p:nvPr>
            <p:ph idx="1" type="body"/>
          </p:nvPr>
        </p:nvSpPr>
        <p:spPr>
          <a:xfrm>
            <a:off x="515950" y="1246550"/>
            <a:ext cx="11058000" cy="46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/>
              <a:t>Д</a:t>
            </a:r>
            <a:r>
              <a:rPr b="1" lang="ru-RU" sz="2000"/>
              <a:t>ружелюбная образовательная среда</a:t>
            </a:r>
            <a:r>
              <a:rPr lang="ru-RU" sz="2000"/>
              <a:t> связана с </a:t>
            </a:r>
            <a:r>
              <a:rPr b="1" lang="ru-RU" sz="2000"/>
              <a:t>гибким использованием физического пространства</a:t>
            </a:r>
            <a:r>
              <a:rPr lang="ru-RU" sz="2000"/>
              <a:t> как внутри, так и за стенами школы для реализации части образовательной программы, </a:t>
            </a:r>
            <a:r>
              <a:rPr b="1" lang="ru-RU" sz="2000"/>
              <a:t>вовлечением </a:t>
            </a:r>
            <a:r>
              <a:rPr lang="ru-RU" sz="2000"/>
              <a:t>в школьные мероприятия </a:t>
            </a:r>
            <a:r>
              <a:rPr b="1" lang="ru-RU" sz="2000"/>
              <a:t>представителей местного сообщества </a:t>
            </a:r>
            <a:r>
              <a:rPr lang="ru-RU" sz="2000"/>
              <a:t>(Brixi 2009)..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/>
              <a:t>Важность взаимодействия для обогащения образовательного процесса</a:t>
            </a:r>
            <a:r>
              <a:rPr lang="ru-RU" sz="2000"/>
              <a:t>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ru-RU" sz="2000"/>
              <a:t>Школа как открытая система (Ballantile et al. 2017); механизмы социальных партнерств (Бысик и др., 2018; Прозументова,2012),  сетевого взаимодействия (Ерофеева и др., 2016), работы с сообществами (Болотина &amp; Новикова, 2013) для развития школы.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ru-RU" sz="2000"/>
              <a:t>Открытость школы как компонент инновационной среды (</a:t>
            </a:r>
            <a:r>
              <a:rPr lang="ru-RU" sz="1800"/>
              <a:t>Halász, 2018</a:t>
            </a:r>
            <a:r>
              <a:rPr lang="ru-RU" sz="2000"/>
              <a:t>).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/>
              <a:t>Существующие работы описывают характеристики и эффекты этого взаимодействия, но не “кухню” реализации этого взаимодействия.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/>
              <a:t>Исследовательский вопрос: </a:t>
            </a:r>
            <a:r>
              <a:rPr lang="ru-RU" sz="2000"/>
              <a:t>как в школе выстраивается взаимодействие с внешними акторами и какую роль это взаимодействие играет в реализации инновационных проектов в школе?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7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Какие роли важны для реализации инноваций в школе?</a:t>
            </a:r>
            <a:endParaRPr sz="1800">
              <a:solidFill>
                <a:srgbClr val="0E2D69"/>
              </a:solidFill>
            </a:endParaRPr>
          </a:p>
        </p:txBody>
      </p:sp>
      <p:graphicFrame>
        <p:nvGraphicFramePr>
          <p:cNvPr id="195" name="Google Shape;195;p17"/>
          <p:cNvGraphicFramePr/>
          <p:nvPr/>
        </p:nvGraphicFramePr>
        <p:xfrm>
          <a:off x="626700" y="1159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{D9D646BF-2A62-4557-BF60-37BBB2F8A5FF}</a:tableStyleId>
              </a:tblPr>
              <a:tblGrid>
                <a:gridCol w="2978850"/>
                <a:gridCol w="8214100"/>
              </a:tblGrid>
              <a:tr h="400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600">
                          <a:solidFill>
                            <a:srgbClr val="0F2C68"/>
                          </a:solidFill>
                        </a:rPr>
                        <a:t>Роль</a:t>
                      </a:r>
                      <a:endParaRPr b="1" sz="1600">
                        <a:solidFill>
                          <a:srgbClr val="0F2C68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600">
                          <a:solidFill>
                            <a:srgbClr val="0F2C68"/>
                          </a:solidFill>
                        </a:rPr>
                        <a:t>Функция</a:t>
                      </a:r>
                      <a:endParaRPr b="1" sz="1600">
                        <a:solidFill>
                          <a:srgbClr val="0F2C68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Запрашивающий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Озвучивает запрос, из которого потом вырастет идея для инновации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Инициатор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Предлагает идею для реализации практики или проекта в данной школе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Автор плана реализации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Предлагает план реализации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Мотиватор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Мотивирует генерировать идеи и внедрять их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Поддерживающий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Оказывает поддержку в реализации проекта или оформлении идеи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Исполнитель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Участвует во внедрении и реализации инновации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9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Лидер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Актор руководит командой коллег, реализующих проект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4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800">
                          <a:solidFill>
                            <a:schemeClr val="dk1"/>
                          </a:solidFill>
                        </a:rPr>
                        <a:t>Коммуникатор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-RU" sz="1800">
                          <a:solidFill>
                            <a:schemeClr val="dk1"/>
                          </a:solidFill>
                        </a:rPr>
                        <a:t>Роль того, кто выстраивает и поддерживает коммуникацию между внутренними и внешними для школы акторами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Контролирующий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solidFill>
                            <a:schemeClr val="dk1"/>
                          </a:solidFill>
                        </a:rPr>
                        <a:t>Контролирует исполнение проекта, или полученные результаты, или вовлеченность в него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4546A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Эмпирические данные*</a:t>
            </a:r>
            <a:endParaRPr/>
          </a:p>
        </p:txBody>
      </p:sp>
      <p:sp>
        <p:nvSpPr>
          <p:cNvPr id="202" name="Google Shape;202;p18"/>
          <p:cNvSpPr txBox="1"/>
          <p:nvPr>
            <p:ph idx="1" type="body"/>
          </p:nvPr>
        </p:nvSpPr>
        <p:spPr>
          <a:xfrm>
            <a:off x="585900" y="1449400"/>
            <a:ext cx="7661100" cy="4675500"/>
          </a:xfrm>
          <a:prstGeom prst="rect">
            <a:avLst/>
          </a:prstGeom>
        </p:spPr>
        <p:txBody>
          <a:bodyPr anchorCtr="0" anchor="t" bIns="45700" lIns="0" spcFirstLastPara="1" rIns="0" wrap="square" tIns="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rPr b="1" lang="ru-RU" sz="1900">
                <a:solidFill>
                  <a:srgbClr val="203864"/>
                </a:solidFill>
              </a:rPr>
              <a:t>П</a:t>
            </a:r>
            <a:r>
              <a:rPr b="1" lang="ru-RU" sz="1900">
                <a:solidFill>
                  <a:srgbClr val="203864"/>
                </a:solidFill>
              </a:rPr>
              <a:t>олуструктуированные</a:t>
            </a:r>
            <a:r>
              <a:rPr b="1" lang="ru-RU" sz="1900">
                <a:solidFill>
                  <a:srgbClr val="203864"/>
                </a:solidFill>
              </a:rPr>
              <a:t> интервью с </a:t>
            </a:r>
            <a:r>
              <a:rPr lang="ru-RU" sz="1900">
                <a:solidFill>
                  <a:srgbClr val="203864"/>
                </a:solidFill>
              </a:rPr>
              <a:t>директорами, заместителями, учителями и другими сотрудниками школ (N=90).</a:t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ru-RU" sz="1900">
                <a:solidFill>
                  <a:srgbClr val="203864"/>
                </a:solidFill>
              </a:rPr>
              <a:t>Выборка:</a:t>
            </a:r>
            <a:endParaRPr b="1"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>
                <a:solidFill>
                  <a:srgbClr val="203864"/>
                </a:solidFill>
              </a:rPr>
              <a:t>Пермский край</a:t>
            </a:r>
            <a:r>
              <a:rPr lang="ru-RU" sz="1900">
                <a:solidFill>
                  <a:srgbClr val="000000"/>
                </a:solidFill>
              </a:rPr>
              <a:t> - </a:t>
            </a:r>
            <a:r>
              <a:rPr lang="ru-RU" sz="1900">
                <a:solidFill>
                  <a:srgbClr val="203864"/>
                </a:solidFill>
              </a:rPr>
              <a:t>средний по эконом. показателям</a:t>
            </a:r>
            <a:r>
              <a:rPr lang="ru-RU" sz="1900">
                <a:solidFill>
                  <a:schemeClr val="dk1"/>
                </a:solidFill>
              </a:rPr>
              <a:t> </a:t>
            </a:r>
            <a:r>
              <a:rPr lang="ru-RU" sz="1900">
                <a:solidFill>
                  <a:srgbClr val="203864"/>
                </a:solidFill>
              </a:rPr>
              <a:t>и успешный по качеству образования регион (топ -10)</a:t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1900">
                <a:solidFill>
                  <a:srgbClr val="203864"/>
                </a:solidFill>
              </a:rPr>
              <a:t>8 населённых пунктов </a:t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ru-RU" sz="1900">
                <a:solidFill>
                  <a:srgbClr val="203864"/>
                </a:solidFill>
              </a:rPr>
              <a:t>Гайд: </a:t>
            </a:r>
            <a:r>
              <a:rPr lang="ru-RU" sz="1900">
                <a:solidFill>
                  <a:srgbClr val="203864"/>
                </a:solidFill>
              </a:rPr>
              <a:t>Интервью затрагивали проекты и инициативы по внедрению нового в школу, а также историю их возникновения.</a:t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ru-RU" sz="1900">
                <a:solidFill>
                  <a:srgbClr val="203864"/>
                </a:solidFill>
              </a:rPr>
              <a:t>Средняя продолжительность:</a:t>
            </a:r>
            <a:r>
              <a:rPr lang="ru-RU" sz="1900">
                <a:solidFill>
                  <a:srgbClr val="203864"/>
                </a:solidFill>
              </a:rPr>
              <a:t> 70-90 минут</a:t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203864"/>
              </a:solidFill>
            </a:endParaRPr>
          </a:p>
          <a:p>
            <a:pPr indent="0" lvl="0" marL="0" rtl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900">
                <a:solidFill>
                  <a:srgbClr val="203864"/>
                </a:solidFill>
              </a:rPr>
              <a:t>*Собраны в экспедициях МЛ ИСИ (июнь-июле 2021) и ЛИвО (апрель 2022)</a:t>
            </a:r>
            <a:endParaRPr sz="1900">
              <a:solidFill>
                <a:srgbClr val="203864"/>
              </a:solidFill>
            </a:endParaRPr>
          </a:p>
        </p:txBody>
      </p:sp>
      <p:pic>
        <p:nvPicPr>
          <p:cNvPr descr="Рисунок 2" id="203" name="Google Shape;203;p18"/>
          <p:cNvPicPr preferRelativeResize="0"/>
          <p:nvPr/>
        </p:nvPicPr>
        <p:blipFill rotWithShape="1">
          <a:blip r:embed="rId3">
            <a:alphaModFix/>
          </a:blip>
          <a:srcRect b="7602" l="0" r="4260" t="1678"/>
          <a:stretch/>
        </p:blipFill>
        <p:spPr>
          <a:xfrm>
            <a:off x="8631168" y="1332821"/>
            <a:ext cx="3127400" cy="4192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"/>
          <p:cNvSpPr txBox="1"/>
          <p:nvPr/>
        </p:nvSpPr>
        <p:spPr>
          <a:xfrm>
            <a:off x="454000" y="2608200"/>
            <a:ext cx="111336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700">
                <a:solidFill>
                  <a:srgbClr val="0F2C68"/>
                </a:solidFill>
              </a:rPr>
              <a:t>Результаты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Как рождается взаимодействие?</a:t>
            </a:r>
            <a:endParaRPr/>
          </a:p>
        </p:txBody>
      </p:sp>
      <p:sp>
        <p:nvSpPr>
          <p:cNvPr id="215" name="Google Shape;215;p20"/>
          <p:cNvSpPr txBox="1"/>
          <p:nvPr>
            <p:ph idx="1" type="body"/>
          </p:nvPr>
        </p:nvSpPr>
        <p:spPr>
          <a:xfrm>
            <a:off x="585900" y="1243379"/>
            <a:ext cx="11058000" cy="48816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900"/>
              <a:buAutoNum type="arabicParenR"/>
            </a:pPr>
            <a:r>
              <a:rPr lang="ru-RU" sz="1900"/>
              <a:t>Коммуникация устанавливается </a:t>
            </a:r>
            <a:r>
              <a:rPr b="1" lang="ru-RU" sz="1900"/>
              <a:t>заранее </a:t>
            </a:r>
            <a:r>
              <a:rPr lang="ru-RU" sz="1900"/>
              <a:t>=&gt; среда для потенциальных новых проектов = инновационная среда. </a:t>
            </a:r>
            <a:br>
              <a:rPr lang="ru-RU" sz="1900"/>
            </a:br>
            <a:r>
              <a:rPr lang="ru-RU" sz="1900"/>
              <a:t>Контакты налаживаются заранее и используются при потребности.</a:t>
            </a:r>
            <a:endParaRPr sz="19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900"/>
              <a:t>Пример: печатный станок</a:t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900"/>
              <a:buAutoNum type="arabicParenR"/>
            </a:pPr>
            <a:r>
              <a:rPr lang="ru-RU" sz="1900"/>
              <a:t>Коммуникация </a:t>
            </a:r>
            <a:r>
              <a:rPr b="1" lang="ru-RU" sz="1900"/>
              <a:t>под конкретный проект</a:t>
            </a:r>
            <a:r>
              <a:rPr lang="ru-RU" sz="1900"/>
              <a:t>. Коммуникация вырастает из запроса проекта.</a:t>
            </a:r>
            <a:endParaRPr sz="19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900"/>
              <a:t>Пример: элективный курс по правоведению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1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С кем выстраивается взаимодействие?</a:t>
            </a:r>
            <a:endParaRPr/>
          </a:p>
        </p:txBody>
      </p:sp>
      <p:sp>
        <p:nvSpPr>
          <p:cNvPr id="222" name="Google Shape;222;p21"/>
          <p:cNvSpPr txBox="1"/>
          <p:nvPr>
            <p:ph idx="1" type="body"/>
          </p:nvPr>
        </p:nvSpPr>
        <p:spPr>
          <a:xfrm>
            <a:off x="585900" y="1408528"/>
            <a:ext cx="11058000" cy="47163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ru-RU" sz="1800"/>
              <a:t>Персональные контакты без привязки к организациям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ru-RU" sz="1800"/>
              <a:t>Органы управления и развития образования города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ru-RU" sz="1800"/>
              <a:t>Колледжи</a:t>
            </a:r>
            <a:r>
              <a:rPr lang="ru-RU" sz="1800"/>
              <a:t>, Вузы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ru-RU" sz="1800"/>
              <a:t>Другие школы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ru-RU" sz="1800"/>
              <a:t>Частные и государственные предприятия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ru-RU" sz="1800"/>
              <a:t>Государственные ведомства (напр., прокуратура, суд)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800"/>
              <a:t>Один проект -&gt; несколько </a:t>
            </a:r>
            <a:r>
              <a:rPr lang="ru-RU" sz="1800"/>
              <a:t>партнёров</a:t>
            </a:r>
            <a:r>
              <a:rPr lang="ru-RU" sz="1800"/>
              <a:t> = инновационный проект, формирующий дружелюбную образовательную среду. Пример: “День науки”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800"/>
              <a:t>Формальное vs. неформальное взаимодействие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Кто устанавливает взаимодействие?</a:t>
            </a:r>
            <a:endParaRPr/>
          </a:p>
        </p:txBody>
      </p:sp>
      <p:sp>
        <p:nvSpPr>
          <p:cNvPr id="229" name="Google Shape;229;p22"/>
          <p:cNvSpPr txBox="1"/>
          <p:nvPr>
            <p:ph idx="1" type="body"/>
          </p:nvPr>
        </p:nvSpPr>
        <p:spPr>
          <a:xfrm>
            <a:off x="585900" y="1449403"/>
            <a:ext cx="11058000" cy="4675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700"/>
              <a:buAutoNum type="arabicPeriod"/>
            </a:pPr>
            <a:r>
              <a:rPr lang="ru-RU" sz="1700"/>
              <a:t>Администрация школы (директора и заместители) устанавливает коммуникацию </a:t>
            </a:r>
            <a:r>
              <a:rPr b="1" lang="ru-RU" sz="1700"/>
              <a:t>для всей школы</a:t>
            </a:r>
            <a:endParaRPr b="1" sz="1700"/>
          </a:p>
          <a:p>
            <a:pPr indent="-3365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700"/>
              <a:buAutoNum type="arabicPeriod"/>
            </a:pPr>
            <a:r>
              <a:rPr lang="ru-RU" sz="1700"/>
              <a:t>Учитель - коммуникацию </a:t>
            </a:r>
            <a:r>
              <a:rPr b="1" lang="ru-RU" sz="1700"/>
              <a:t>для своего проекта</a:t>
            </a:r>
            <a:endParaRPr b="1" sz="1700"/>
          </a:p>
          <a:p>
            <a:pPr indent="-33655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700"/>
              <a:buAutoNum type="arabicPeriod"/>
            </a:pPr>
            <a:r>
              <a:rPr lang="ru-RU" sz="1700"/>
              <a:t>Представители внешних организаций</a:t>
            </a:r>
            <a:endParaRPr sz="1700"/>
          </a:p>
          <a:p>
            <a:pPr indent="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3"/>
          <p:cNvSpPr txBox="1"/>
          <p:nvPr>
            <p:ph type="title"/>
          </p:nvPr>
        </p:nvSpPr>
        <p:spPr>
          <a:xfrm>
            <a:off x="998321" y="262203"/>
            <a:ext cx="9086100" cy="777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Как внешний актор вовлекается в реализацию проекта?</a:t>
            </a:r>
            <a:endParaRPr/>
          </a:p>
        </p:txBody>
      </p:sp>
      <p:sp>
        <p:nvSpPr>
          <p:cNvPr id="236" name="Google Shape;236;p23"/>
          <p:cNvSpPr txBox="1"/>
          <p:nvPr>
            <p:ph idx="1" type="body"/>
          </p:nvPr>
        </p:nvSpPr>
        <p:spPr>
          <a:xfrm>
            <a:off x="585900" y="1449400"/>
            <a:ext cx="9749700" cy="4675500"/>
          </a:xfrm>
          <a:prstGeom prst="rect">
            <a:avLst/>
          </a:prstGeom>
        </p:spPr>
        <p:txBody>
          <a:bodyPr anchorCtr="0" anchor="ctr" bIns="45700" lIns="0" spcFirstLastPara="1" rIns="0" wrap="square" tIns="0">
            <a:no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ts val="1700"/>
              <a:buAutoNum type="arabicParenR"/>
            </a:pPr>
            <a:r>
              <a:rPr b="1" lang="ru-RU" sz="1700"/>
              <a:t>Сотворчество </a:t>
            </a:r>
            <a:r>
              <a:rPr lang="ru-RU" sz="1700"/>
              <a:t>сотрудников школы и сотрудников внешней организации.</a:t>
            </a:r>
            <a:br>
              <a:rPr lang="ru-RU" sz="1700"/>
            </a:br>
            <a:r>
              <a:rPr lang="ru-RU" sz="1500"/>
              <a:t>Пример: совместный элективный курс, программа которого разрабатывается вместе учителями и специалистами предприятия, и уроки ведуться также и теми и теми.</a:t>
            </a:r>
            <a:endParaRPr sz="1500"/>
          </a:p>
          <a:p>
            <a:pPr indent="-336550" lvl="0" marL="4572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ts val="1700"/>
              <a:buAutoNum type="arabicParenR"/>
            </a:pPr>
            <a:r>
              <a:rPr b="1" lang="ru-RU" sz="1700"/>
              <a:t>Автономия </a:t>
            </a:r>
            <a:r>
              <a:rPr lang="ru-RU" sz="1700"/>
              <a:t>внешней организации.</a:t>
            </a:r>
            <a:br>
              <a:rPr lang="ru-RU" sz="1700"/>
            </a:br>
            <a:r>
              <a:rPr lang="ru-RU" sz="1500"/>
              <a:t>Пример: мастер-классы от сотрудников, экскурсии на предприятиях, организация практики учащихся.</a:t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