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9" r:id="rId9"/>
    <p:sldId id="260" r:id="rId10"/>
    <p:sldId id="258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D646BF-2A62-4557-BF60-37BBB2F8A5FF}">
  <a:tblStyle styleId="{D9D646BF-2A62-4557-BF60-37BBB2F8A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9a747b25e7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9a747b25e7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29a747b25e7_0_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9a747b25e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9a747b25e7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29a747b25e7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9a747b25e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9a747b25e7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29a747b25e7_0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9a747b25e7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9a747b25e7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29a747b25e7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9a747b25e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9a747b25e7_0_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29a747b25e7_0_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9a747b25e7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9a747b25e7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g29a747b25e7_0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9a747b25e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9a747b25e7_0_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g29a747b25e7_0_6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762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=&gt; школа </a:t>
            </a:r>
            <a:r>
              <a:rPr lang="ru-RU" sz="1600" b="1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не находится в вакууме</a:t>
            </a:r>
            <a:r>
              <a:rPr lang="ru-RU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, а является частью городской и региональной социальной структуры, в которой есть другие школы, учреждения культуры, колледжи и университеты, государственные организации и частный бизнес.</a:t>
            </a:r>
            <a:endParaRPr sz="1600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9a747b25e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9a747b25e7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g29a747b25e7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9a747b25e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9a747b25e7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29a747b25e7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9a747b25e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9a747b25e7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29a747b25e7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9a747b25e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9a747b25e7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29a747b25e7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9a747b25e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9a747b25e7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29a747b25e7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9a747b25e7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9a747b25e7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29a747b25e7_0_10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9a7726dd51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9a7726dd51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 descr="A blue circle with white text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2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" name="Google Shape;18;p2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" name="Google Shape;19;p2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sz="4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2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3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sz="1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4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2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1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1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1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2" name="Google Shape;132;p1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1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Google Shape;134;p12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2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12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12"/>
          <p:cNvSpPr txBox="1">
            <a:spLocks noGrp="1"/>
          </p:cNvSpPr>
          <p:nvPr>
            <p:ph type="body" idx="4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2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2"/>
          <p:cNvSpPr txBox="1">
            <a:spLocks noGrp="1"/>
          </p:cNvSpPr>
          <p:nvPr>
            <p:ph type="body" idx="6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5" name="Google Shape;145;p1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" name="Google Shape;146;p1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7" name="Google Shape;147;p13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3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13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3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3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3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3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3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3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3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3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3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3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3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3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3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759" y="426577"/>
            <a:ext cx="448276" cy="44827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/>
        </p:nvSpPr>
        <p:spPr>
          <a:xfrm>
            <a:off x="11384299" y="496826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 b="0" i="0" u="none" strike="noStrike" cap="non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20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3" name="Google Shape;33;p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" name="Google Shape;34;p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Google Shape;36;p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3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5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sz="32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6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5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Google Shape;46;p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47;p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" name="Google Shape;48;p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9" name="Google Shape;49;p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50;p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4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5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6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7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8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9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marL="914400" lvl="1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marL="1828800" lvl="3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838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7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" name="Google Shape;67;p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68;p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9" name="Google Shape;69;p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7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" name="Google Shape;77;p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" name="Google Shape;81;p8"/>
          <p:cNvSpPr>
            <a:spLocks noGrp="1"/>
          </p:cNvSpPr>
          <p:nvPr>
            <p:ph type="pic" idx="2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82" name="Google Shape;82;p8"/>
          <p:cNvSpPr txBox="1">
            <a:spLocks noGrp="1"/>
          </p:cNvSpPr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1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3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4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5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9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4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5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>
            <a:spLocks noGrp="1"/>
          </p:cNvSpPr>
          <p:nvPr>
            <p:ph type="chart" idx="6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0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1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" name="Google Shape;105;p1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1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Google Shape;107;p1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8" name="Google Shape;108;p10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4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0"/>
          <p:cNvSpPr>
            <a:spLocks noGrp="1"/>
          </p:cNvSpPr>
          <p:nvPr>
            <p:ph type="chart" idx="5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10"/>
          <p:cNvSpPr txBox="1">
            <a:spLocks noGrp="1"/>
          </p:cNvSpPr>
          <p:nvPr>
            <p:ph type="body" idx="6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7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1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1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1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1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2000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w="12700" cap="flat" cmpd="sng">
            <a:solidFill>
              <a:srgbClr val="102D6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11"/>
          <p:cNvSpPr txBox="1">
            <a:spLocks noGrp="1"/>
          </p:cNvSpPr>
          <p:nvPr>
            <p:ph type="body" idx="1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 txBox="1">
            <a:spLocks noGrp="1"/>
          </p:cNvSpPr>
          <p:nvPr>
            <p:ph type="body" idx="2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body" idx="3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sz="10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body" idx="4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sz="16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5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11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sz="1300" b="0" i="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>
            <a:spLocks noGrp="1"/>
          </p:cNvSpPr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870"/>
              <a:buFont typeface="Arial"/>
              <a:buNone/>
            </a:pPr>
            <a:r>
              <a:rPr lang="ru-RU" sz="3170" dirty="0"/>
              <a:t>Директора, завучи, учителя:</a:t>
            </a:r>
            <a:br>
              <a:rPr lang="ru-RU" sz="3170" dirty="0"/>
            </a:br>
            <a:r>
              <a:rPr lang="ru-RU" sz="3170" dirty="0"/>
              <a:t>роли и вклад в распространение школьных инноваций</a:t>
            </a:r>
            <a:endParaRPr sz="3170" dirty="0"/>
          </a:p>
        </p:txBody>
      </p:sp>
      <p:sp>
        <p:nvSpPr>
          <p:cNvPr id="179" name="Google Shape;179;p15"/>
          <p:cNvSpPr txBox="1">
            <a:spLocks noGrp="1"/>
          </p:cNvSpPr>
          <p:nvPr>
            <p:ph type="body" idx="1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100"/>
              <a:t>Научно-учебная группа “Дружелюбная образовательная среда: на перекрёстке школы и города”</a:t>
            </a:r>
            <a:endParaRPr sz="1100"/>
          </a:p>
        </p:txBody>
      </p:sp>
      <p:sp>
        <p:nvSpPr>
          <p:cNvPr id="180" name="Google Shape;180;p15"/>
          <p:cNvSpPr txBox="1">
            <a:spLocks noGrp="1"/>
          </p:cNvSpPr>
          <p:nvPr>
            <p:ph type="body" idx="2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62" dirty="0">
                <a:solidFill>
                  <a:schemeClr val="dk1"/>
                </a:solidFill>
              </a:rPr>
              <a:t>Международная конференция молодых ученых «Альянс социальных наук»</a:t>
            </a:r>
            <a:endParaRPr dirty="0"/>
          </a:p>
        </p:txBody>
      </p:sp>
      <p:sp>
        <p:nvSpPr>
          <p:cNvPr id="181" name="Google Shape;181;p15"/>
          <p:cNvSpPr txBox="1">
            <a:spLocks noGrp="1"/>
          </p:cNvSpPr>
          <p:nvPr>
            <p:ph type="body" idx="3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dirty="0"/>
              <a:t>25.11.2023</a:t>
            </a:r>
            <a:endParaRPr dirty="0"/>
          </a:p>
        </p:txBody>
      </p:sp>
      <p:sp>
        <p:nvSpPr>
          <p:cNvPr id="182" name="Google Shape;182;p15"/>
          <p:cNvSpPr txBox="1">
            <a:spLocks noGrp="1"/>
          </p:cNvSpPr>
          <p:nvPr>
            <p:ph type="body" idx="4"/>
          </p:nvPr>
        </p:nvSpPr>
        <p:spPr>
          <a:xfrm>
            <a:off x="1027975" y="4824930"/>
            <a:ext cx="7625400" cy="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Гурин Максим Юрьевич</a:t>
            </a:r>
            <a:endParaRPr sz="15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Мирошникова Дарья Игоревна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Короткова Мария Дмитриевна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Какие роли важны для реализации инноваций в школе?</a:t>
            </a:r>
            <a:endParaRPr sz="1800">
              <a:solidFill>
                <a:srgbClr val="0E2D69"/>
              </a:solidFill>
            </a:endParaRPr>
          </a:p>
        </p:txBody>
      </p:sp>
      <p:graphicFrame>
        <p:nvGraphicFramePr>
          <p:cNvPr id="195" name="Google Shape;195;p17"/>
          <p:cNvGraphicFramePr/>
          <p:nvPr>
            <p:extLst>
              <p:ext uri="{D42A27DB-BD31-4B8C-83A1-F6EECF244321}">
                <p14:modId xmlns:p14="http://schemas.microsoft.com/office/powerpoint/2010/main" val="2232779030"/>
              </p:ext>
            </p:extLst>
          </p:nvPr>
        </p:nvGraphicFramePr>
        <p:xfrm>
          <a:off x="626700" y="1159400"/>
          <a:ext cx="11192950" cy="4966045"/>
        </p:xfrm>
        <a:graphic>
          <a:graphicData uri="http://schemas.openxmlformats.org/drawingml/2006/table">
            <a:tbl>
              <a:tblPr>
                <a:noFill/>
                <a:tableStyleId>{D9D646BF-2A62-4557-BF60-37BBB2F8A5FF}</a:tableStyleId>
              </a:tblPr>
              <a:tblGrid>
                <a:gridCol w="297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F2C68"/>
                          </a:solidFill>
                        </a:rPr>
                        <a:t>Роль</a:t>
                      </a:r>
                      <a:endParaRPr sz="1600" b="1">
                        <a:solidFill>
                          <a:srgbClr val="0F2C68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>
                          <a:solidFill>
                            <a:srgbClr val="0F2C68"/>
                          </a:solidFill>
                        </a:rPr>
                        <a:t>Функция</a:t>
                      </a:r>
                      <a:endParaRPr sz="1600" b="1">
                        <a:solidFill>
                          <a:srgbClr val="0F2C68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Запрашивающий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Озвучивает запрос, из которого потом вырастет идея для инновации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Инициатор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Предлагает идею для реализации практики или проекта в данной школе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Автор плана реализации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Предлагает план реализации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Мотиватор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Мотивирует генерировать идеи и внедрять их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Поддерживающий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</a:rPr>
                        <a:t>Оказывает поддержку в реализации проекта или оформлении идеи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Исполнитель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Участвует во внедрении и реализации инновации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Лидер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Актор руководит командой коллег, реализующих проект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</a:rPr>
                        <a:t>Коммуникатор</a:t>
                      </a: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</a:rPr>
                        <a:t>Роль того, кто выстраивает и поддерживает коммуникацию между внутренними и внешними для школы </a:t>
                      </a:r>
                      <a:r>
                        <a:rPr lang="ru-RU" sz="1800" b="0" dirty="0" err="1">
                          <a:solidFill>
                            <a:schemeClr val="dk1"/>
                          </a:solidFill>
                        </a:rPr>
                        <a:t>акторами</a:t>
                      </a:r>
                      <a:endParaRPr sz="1800" b="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0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dk1"/>
                          </a:solidFill>
                        </a:rPr>
                        <a:t>Контролирующий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solidFill>
                            <a:schemeClr val="dk1"/>
                          </a:solidFill>
                        </a:rPr>
                        <a:t>Контролирует исполнение проекта, или полученные результаты, или вовлеченность в него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4546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5"/>
          <p:cNvSpPr txBox="1">
            <a:spLocks noGrp="1"/>
          </p:cNvSpPr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 Инициатор проекта</a:t>
            </a:r>
            <a:endParaRPr dirty="0"/>
          </a:p>
        </p:txBody>
      </p:sp>
      <p:sp>
        <p:nvSpPr>
          <p:cNvPr id="250" name="Google Shape;250;p25"/>
          <p:cNvSpPr txBox="1">
            <a:spLocks noGrp="1"/>
          </p:cNvSpPr>
          <p:nvPr>
            <p:ph type="body" idx="1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A1D8D963-7EAB-41A9-85AF-F652CC8BC533}"/>
              </a:ext>
            </a:extLst>
          </p:cNvPr>
          <p:cNvGrpSpPr/>
          <p:nvPr/>
        </p:nvGrpSpPr>
        <p:grpSpPr>
          <a:xfrm>
            <a:off x="643486" y="1400481"/>
            <a:ext cx="11038260" cy="5962709"/>
            <a:chOff x="643486" y="1400481"/>
            <a:chExt cx="11038260" cy="5962709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A31056A7-B65A-4223-8DEA-804F05E7948A}"/>
                </a:ext>
              </a:extLst>
            </p:cNvPr>
            <p:cNvGrpSpPr/>
            <p:nvPr/>
          </p:nvGrpSpPr>
          <p:grpSpPr>
            <a:xfrm>
              <a:off x="643486" y="1400481"/>
              <a:ext cx="3324955" cy="4586503"/>
              <a:chOff x="643486" y="1400481"/>
              <a:chExt cx="4800214" cy="4586503"/>
            </a:xfrm>
          </p:grpSpPr>
          <p:sp>
            <p:nvSpPr>
              <p:cNvPr id="12" name="object 4">
                <a:extLst>
                  <a:ext uri="{FF2B5EF4-FFF2-40B4-BE49-F238E27FC236}">
                    <a16:creationId xmlns:a16="http://schemas.microsoft.com/office/drawing/2014/main" id="{D80D0D16-80F6-4F80-9529-EE7EA3D17CB9}"/>
                  </a:ext>
                </a:extLst>
              </p:cNvPr>
              <p:cNvSpPr/>
              <p:nvPr/>
            </p:nvSpPr>
            <p:spPr>
              <a:xfrm>
                <a:off x="643486" y="1400481"/>
                <a:ext cx="4800214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76965A-3F0D-445F-8A0A-C9E2F40314C8}"/>
                  </a:ext>
                </a:extLst>
              </p:cNvPr>
              <p:cNvSpPr txBox="1"/>
              <p:nvPr/>
            </p:nvSpPr>
            <p:spPr>
              <a:xfrm>
                <a:off x="1036251" y="1725859"/>
                <a:ext cx="4020074" cy="359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Директора</a:t>
                </a:r>
                <a:endParaRPr lang="ru-RU" b="1" dirty="0">
                  <a:solidFill>
                    <a:schemeClr val="bg1"/>
                  </a:solidFill>
                </a:endParaRPr>
              </a:p>
              <a:p>
                <a:endParaRPr lang="ru-RU" b="1" dirty="0">
                  <a:solidFill>
                    <a:schemeClr val="bg1"/>
                  </a:solidFill>
                </a:endParaRPr>
              </a:p>
              <a:p>
                <a:r>
                  <a:rPr lang="ru-RU" sz="1940" dirty="0">
                    <a:solidFill>
                      <a:schemeClr val="bg1"/>
                    </a:solidFill>
                  </a:rPr>
                  <a:t>- </a:t>
                </a:r>
                <a:r>
                  <a:rPr lang="ru-RU" sz="1600" dirty="0">
                    <a:solidFill>
                      <a:schemeClr val="bg1"/>
                    </a:solidFill>
                  </a:rPr>
                  <a:t>предлагают идеи нововведений, в разработке планов реализации и исполнении которых участвует широкий круг заместителей и преподавателей</a:t>
                </a: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5C0D8F04-FBF8-4B93-97D7-230092E186AD}"/>
                </a:ext>
              </a:extLst>
            </p:cNvPr>
            <p:cNvGrpSpPr/>
            <p:nvPr/>
          </p:nvGrpSpPr>
          <p:grpSpPr>
            <a:xfrm>
              <a:off x="8356791" y="1400481"/>
              <a:ext cx="3324955" cy="5344078"/>
              <a:chOff x="6881532" y="1400481"/>
              <a:chExt cx="4800214" cy="5344078"/>
            </a:xfrm>
          </p:grpSpPr>
          <p:sp>
            <p:nvSpPr>
              <p:cNvPr id="10" name="object 19">
                <a:extLst>
                  <a:ext uri="{FF2B5EF4-FFF2-40B4-BE49-F238E27FC236}">
                    <a16:creationId xmlns:a16="http://schemas.microsoft.com/office/drawing/2014/main" id="{61F94D45-33A5-41D2-AAFD-95FEEF26A773}"/>
                  </a:ext>
                </a:extLst>
              </p:cNvPr>
              <p:cNvSpPr/>
              <p:nvPr/>
            </p:nvSpPr>
            <p:spPr>
              <a:xfrm>
                <a:off x="6881532" y="1400481"/>
                <a:ext cx="4800214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879715" h="7571105">
                    <a:moveTo>
                      <a:pt x="0" y="0"/>
                    </a:moveTo>
                    <a:lnTo>
                      <a:pt x="7879341" y="0"/>
                    </a:lnTo>
                    <a:lnTo>
                      <a:pt x="7879341" y="7570529"/>
                    </a:lnTo>
                    <a:lnTo>
                      <a:pt x="0" y="75705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 wrap="square" lIns="0" tIns="0" rIns="0" bIns="0" rtlCol="0" anchor="ctr"/>
              <a:lstStyle/>
              <a:p>
                <a:endParaRPr sz="1092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6E026-08F2-4B67-8B1A-AF3F6544A187}"/>
                  </a:ext>
                </a:extLst>
              </p:cNvPr>
              <p:cNvSpPr txBox="1"/>
              <p:nvPr/>
            </p:nvSpPr>
            <p:spPr>
              <a:xfrm>
                <a:off x="7436026" y="1724723"/>
                <a:ext cx="3742827" cy="5019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Учителя</a:t>
                </a:r>
                <a:endParaRPr lang="ru-RU" b="1" dirty="0">
                  <a:solidFill>
                    <a:schemeClr val="bg1"/>
                  </a:solidFill>
                </a:endParaRPr>
              </a:p>
              <a:p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ru-RU" dirty="0">
                    <a:solidFill>
                      <a:schemeClr val="bg1"/>
                    </a:solidFill>
                  </a:rPr>
                  <a:t>- </a:t>
                </a:r>
                <a:r>
                  <a:rPr lang="ru-RU" sz="1600" dirty="0">
                    <a:solidFill>
                      <a:schemeClr val="bg1"/>
                    </a:solidFill>
                  </a:rPr>
                  <a:t>предлагают идеи и планы реализации, не требующие участия других сотрудников школы в их реализации</a:t>
                </a:r>
              </a:p>
              <a:p>
                <a:pPr marL="285750" indent="-285750">
                  <a:buFontTx/>
                  <a:buChar char="-"/>
                </a:pPr>
                <a:endParaRPr lang="en-US" sz="1600" dirty="0">
                  <a:solidFill>
                    <a:schemeClr val="bg1"/>
                  </a:solidFill>
                </a:endParaRPr>
              </a:p>
              <a:p>
                <a:r>
                  <a:rPr lang="ru-RU" sz="1600" dirty="0">
                    <a:solidFill>
                      <a:schemeClr val="bg1"/>
                    </a:solidFill>
                  </a:rPr>
                  <a:t>- предлагают идеи и планы реализации, в разработке и реализации которых участвуют и другие учителя, и заместители директора, а иногда и сам директор</a:t>
                </a:r>
                <a:endParaRPr lang="ru-RU" sz="1600" b="1" dirty="0">
                  <a:solidFill>
                    <a:schemeClr val="bg1"/>
                  </a:solidFill>
                </a:endParaRPr>
              </a:p>
              <a:p>
                <a:endParaRPr lang="ru-RU" sz="1940" b="1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4BFCD453-88CC-4137-8873-F2A54C05A956}"/>
                </a:ext>
              </a:extLst>
            </p:cNvPr>
            <p:cNvGrpSpPr/>
            <p:nvPr/>
          </p:nvGrpSpPr>
          <p:grpSpPr>
            <a:xfrm>
              <a:off x="4501981" y="1400481"/>
              <a:ext cx="3324955" cy="5962709"/>
              <a:chOff x="4501981" y="1400481"/>
              <a:chExt cx="3324955" cy="5962709"/>
            </a:xfrm>
          </p:grpSpPr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1A8E2A41-7DD5-4C16-A974-5CBE30DD55BB}"/>
                  </a:ext>
                </a:extLst>
              </p:cNvPr>
              <p:cNvSpPr/>
              <p:nvPr/>
            </p:nvSpPr>
            <p:spPr>
              <a:xfrm>
                <a:off x="4501981" y="1400481"/>
                <a:ext cx="3324955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00C818-0900-436D-A964-78916C058A5D}"/>
                  </a:ext>
                </a:extLst>
              </p:cNvPr>
              <p:cNvSpPr txBox="1"/>
              <p:nvPr/>
            </p:nvSpPr>
            <p:spPr>
              <a:xfrm>
                <a:off x="4882376" y="1724723"/>
                <a:ext cx="2784577" cy="5638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Заместители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ru-RU" dirty="0">
                    <a:solidFill>
                      <a:schemeClr val="bg1"/>
                    </a:solidFill>
                  </a:rPr>
                  <a:t>- </a:t>
                </a:r>
                <a:r>
                  <a:rPr lang="ru-RU" sz="1600" dirty="0">
                    <a:solidFill>
                      <a:schemeClr val="bg1"/>
                    </a:solidFill>
                  </a:rPr>
                  <a:t>предлагают идеи, к разработке плана и реализации которых привлекаются преподаватели</a:t>
                </a:r>
              </a:p>
              <a:p>
                <a:pPr marL="285750" indent="-285750">
                  <a:buFontTx/>
                  <a:buChar char="-"/>
                </a:pPr>
                <a:endParaRPr lang="en-US" sz="1600" dirty="0">
                  <a:solidFill>
                    <a:schemeClr val="bg1"/>
                  </a:solidFill>
                </a:endParaRPr>
              </a:p>
              <a:p>
                <a:r>
                  <a:rPr lang="ru-RU" sz="1600" dirty="0">
                    <a:solidFill>
                      <a:schemeClr val="bg1"/>
                    </a:solidFill>
                  </a:rPr>
                  <a:t>- заместители придумывают и разрабатывают проекты и практики, относящиеся только к их педагогической деятельности</a:t>
                </a: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pPr marL="277246" indent="-277246">
                  <a:buFontTx/>
                  <a:buChar char="-"/>
                </a:pPr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"/>
          <p:cNvSpPr txBox="1">
            <a:spLocks noGrp="1"/>
          </p:cNvSpPr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Поддерживающий</a:t>
            </a:r>
            <a:endParaRPr dirty="0"/>
          </a:p>
        </p:txBody>
      </p:sp>
      <p:sp>
        <p:nvSpPr>
          <p:cNvPr id="257" name="Google Shape;257;p26"/>
          <p:cNvSpPr txBox="1">
            <a:spLocks noGrp="1"/>
          </p:cNvSpPr>
          <p:nvPr>
            <p:ph type="body" idx="1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9935E30-971E-4545-8A58-CD4F8D0042F0}"/>
              </a:ext>
            </a:extLst>
          </p:cNvPr>
          <p:cNvGrpSpPr/>
          <p:nvPr/>
        </p:nvGrpSpPr>
        <p:grpSpPr>
          <a:xfrm>
            <a:off x="847736" y="1321593"/>
            <a:ext cx="9475278" cy="6024264"/>
            <a:chOff x="-1321877" y="1400480"/>
            <a:chExt cx="9475278" cy="6024264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6AEA86E9-8708-4BEB-90D0-21BD35B1476C}"/>
                </a:ext>
              </a:extLst>
            </p:cNvPr>
            <p:cNvGrpSpPr/>
            <p:nvPr/>
          </p:nvGrpSpPr>
          <p:grpSpPr>
            <a:xfrm>
              <a:off x="-1321877" y="1400480"/>
              <a:ext cx="4227013" cy="5919619"/>
              <a:chOff x="-2193895" y="1400480"/>
              <a:chExt cx="6102510" cy="5919619"/>
            </a:xfrm>
          </p:grpSpPr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C21240D3-ED1C-4A75-ADD9-A7721CB6B5B5}"/>
                  </a:ext>
                </a:extLst>
              </p:cNvPr>
              <p:cNvSpPr/>
              <p:nvPr/>
            </p:nvSpPr>
            <p:spPr>
              <a:xfrm>
                <a:off x="-2193895" y="1400480"/>
                <a:ext cx="6102510" cy="4803310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1188C8A-6FAD-4262-BF5A-C6C1DCECD49F}"/>
                  </a:ext>
                </a:extLst>
              </p:cNvPr>
              <p:cNvSpPr txBox="1"/>
              <p:nvPr/>
            </p:nvSpPr>
            <p:spPr>
              <a:xfrm>
                <a:off x="-1700854" y="1724721"/>
                <a:ext cx="5004808" cy="559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Директора</a:t>
                </a:r>
                <a:endParaRPr lang="ru-RU" b="1" dirty="0">
                  <a:solidFill>
                    <a:schemeClr val="bg1"/>
                  </a:solidFill>
                </a:endParaRPr>
              </a:p>
              <a:p>
                <a:endParaRPr lang="ru-RU" b="1" dirty="0">
                  <a:solidFill>
                    <a:schemeClr val="bg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ru-RU" sz="2000" dirty="0">
                    <a:solidFill>
                      <a:schemeClr val="bg1"/>
                    </a:solidFill>
                  </a:rPr>
                  <a:t>- </a:t>
                </a:r>
                <a:r>
                  <a:rPr lang="ru-RU" sz="1800" dirty="0">
                    <a:solidFill>
                      <a:schemeClr val="bg1"/>
                    </a:solidFill>
                  </a:rPr>
                  <a:t>Устное одобрение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chemeClr val="bg1"/>
                    </a:solidFill>
                  </a:rPr>
                  <a:t>- Документация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chemeClr val="bg1"/>
                    </a:solidFill>
                  </a:rPr>
                  <a:t>- Поиск финансирования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chemeClr val="bg1"/>
                    </a:solidFill>
                  </a:rPr>
                  <a:t>- Не перегружать своими собственными идеями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chemeClr val="bg1"/>
                    </a:solidFill>
                  </a:rPr>
                  <a:t>- Участие в проектах заместителей и преподавателей</a:t>
                </a:r>
              </a:p>
              <a:p>
                <a:pPr>
                  <a:spcBef>
                    <a:spcPts val="1200"/>
                  </a:spcBef>
                </a:pPr>
                <a:r>
                  <a:rPr lang="ru-RU" sz="1800" dirty="0">
                    <a:solidFill>
                      <a:schemeClr val="bg1"/>
                    </a:solidFill>
                  </a:rPr>
                  <a:t>- Создание возможностей для новых практик и проектов</a:t>
                </a: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2EF798ED-B22D-4C6B-9174-CF0DFBD3ADAA}"/>
                </a:ext>
              </a:extLst>
            </p:cNvPr>
            <p:cNvGrpSpPr/>
            <p:nvPr/>
          </p:nvGrpSpPr>
          <p:grpSpPr>
            <a:xfrm>
              <a:off x="4090511" y="1400480"/>
              <a:ext cx="4062890" cy="6024264"/>
              <a:chOff x="4090511" y="1400480"/>
              <a:chExt cx="4062890" cy="6024264"/>
            </a:xfrm>
          </p:grpSpPr>
          <p:sp>
            <p:nvSpPr>
              <p:cNvPr id="7" name="object 4">
                <a:extLst>
                  <a:ext uri="{FF2B5EF4-FFF2-40B4-BE49-F238E27FC236}">
                    <a16:creationId xmlns:a16="http://schemas.microsoft.com/office/drawing/2014/main" id="{9A030160-685D-4C7C-A5C6-900114A7D379}"/>
                  </a:ext>
                </a:extLst>
              </p:cNvPr>
              <p:cNvSpPr/>
              <p:nvPr/>
            </p:nvSpPr>
            <p:spPr>
              <a:xfrm>
                <a:off x="4090511" y="1400480"/>
                <a:ext cx="4062890" cy="4803310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3A7455-5F35-4589-A8B8-FFF1BDB05E43}"/>
                  </a:ext>
                </a:extLst>
              </p:cNvPr>
              <p:cNvSpPr txBox="1"/>
              <p:nvPr/>
            </p:nvSpPr>
            <p:spPr>
              <a:xfrm>
                <a:off x="4259322" y="1724722"/>
                <a:ext cx="3734095" cy="570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Заместители</a:t>
                </a:r>
                <a:endParaRPr lang="en-US" sz="2400" b="1" dirty="0">
                  <a:solidFill>
                    <a:schemeClr val="bg1"/>
                  </a:solidFill>
                </a:endParaRPr>
              </a:p>
              <a:p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ru-RU" sz="2000" dirty="0">
                    <a:solidFill>
                      <a:schemeClr val="bg1"/>
                    </a:solidFill>
                  </a:rPr>
                  <a:t>- </a:t>
                </a:r>
                <a:r>
                  <a:rPr lang="ru-RU" sz="1800" dirty="0">
                    <a:solidFill>
                      <a:schemeClr val="bg1"/>
                    </a:solidFill>
                  </a:rPr>
                  <a:t>Устная поддержка</a:t>
                </a:r>
              </a:p>
              <a:p>
                <a:pPr marL="285750" indent="-285750">
                  <a:buFontTx/>
                  <a:buChar char="-"/>
                </a:pPr>
                <a:endParaRPr lang="en-US" sz="1800" dirty="0">
                  <a:solidFill>
                    <a:schemeClr val="bg1"/>
                  </a:solidFill>
                </a:endParaRPr>
              </a:p>
              <a:p>
                <a:r>
                  <a:rPr lang="ru-RU" sz="1800" dirty="0">
                    <a:solidFill>
                      <a:schemeClr val="bg1"/>
                    </a:solidFill>
                  </a:rPr>
                  <a:t>- Не перегружать инновационных учителей преподавательскими часами</a:t>
                </a:r>
              </a:p>
              <a:p>
                <a:pPr marL="285750" indent="-285750">
                  <a:buFontTx/>
                  <a:buChar char="-"/>
                </a:pPr>
                <a:endParaRPr lang="en-US" sz="1800" dirty="0">
                  <a:solidFill>
                    <a:schemeClr val="bg1"/>
                  </a:solidFill>
                </a:endParaRPr>
              </a:p>
              <a:p>
                <a:r>
                  <a:rPr lang="ru-RU" sz="1800" dirty="0">
                    <a:solidFill>
                      <a:schemeClr val="bg1"/>
                    </a:solidFill>
                  </a:rPr>
                  <a:t>- Заместитель директора должен быть тем человеком, к которому учителя могут прийти и предложить свои идеи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pPr marL="277246" indent="-277246">
                  <a:buFontTx/>
                  <a:buChar char="-"/>
                </a:pPr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7"/>
          <p:cNvSpPr txBox="1">
            <a:spLocks noGrp="1"/>
          </p:cNvSpPr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Коммуникатор</a:t>
            </a:r>
            <a:endParaRPr dirty="0"/>
          </a:p>
        </p:txBody>
      </p:sp>
      <p:sp>
        <p:nvSpPr>
          <p:cNvPr id="264" name="Google Shape;264;p27"/>
          <p:cNvSpPr txBox="1">
            <a:spLocks noGrp="1"/>
          </p:cNvSpPr>
          <p:nvPr>
            <p:ph type="body" idx="1"/>
          </p:nvPr>
        </p:nvSpPr>
        <p:spPr>
          <a:xfrm>
            <a:off x="585900" y="1449400"/>
            <a:ext cx="10386900" cy="4675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76D60602-8302-4F66-9428-F326F6BF549F}"/>
              </a:ext>
            </a:extLst>
          </p:cNvPr>
          <p:cNvGrpSpPr/>
          <p:nvPr/>
        </p:nvGrpSpPr>
        <p:grpSpPr>
          <a:xfrm>
            <a:off x="643486" y="1400481"/>
            <a:ext cx="11038260" cy="4668105"/>
            <a:chOff x="643486" y="1400481"/>
            <a:chExt cx="11038260" cy="4668105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62B03B7F-F701-4B88-BFE1-5F13414B6606}"/>
                </a:ext>
              </a:extLst>
            </p:cNvPr>
            <p:cNvGrpSpPr/>
            <p:nvPr/>
          </p:nvGrpSpPr>
          <p:grpSpPr>
            <a:xfrm>
              <a:off x="643486" y="1400481"/>
              <a:ext cx="3324955" cy="4668105"/>
              <a:chOff x="643486" y="1400481"/>
              <a:chExt cx="4800214" cy="4668105"/>
            </a:xfrm>
          </p:grpSpPr>
          <p:sp>
            <p:nvSpPr>
              <p:cNvPr id="12" name="object 4">
                <a:extLst>
                  <a:ext uri="{FF2B5EF4-FFF2-40B4-BE49-F238E27FC236}">
                    <a16:creationId xmlns:a16="http://schemas.microsoft.com/office/drawing/2014/main" id="{ED465FC8-4CC5-48E7-83D6-D35297F92491}"/>
                  </a:ext>
                </a:extLst>
              </p:cNvPr>
              <p:cNvSpPr/>
              <p:nvPr/>
            </p:nvSpPr>
            <p:spPr>
              <a:xfrm>
                <a:off x="643486" y="1400481"/>
                <a:ext cx="4800214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6839372-07EA-4CEB-B824-081F59D3BBF7}"/>
                  </a:ext>
                </a:extLst>
              </p:cNvPr>
              <p:cNvSpPr txBox="1"/>
              <p:nvPr/>
            </p:nvSpPr>
            <p:spPr>
              <a:xfrm>
                <a:off x="1036251" y="1725859"/>
                <a:ext cx="4020074" cy="434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Директора</a:t>
                </a:r>
                <a:endParaRPr lang="ru-RU" b="1" dirty="0">
                  <a:solidFill>
                    <a:schemeClr val="bg1"/>
                  </a:solidFill>
                </a:endParaRPr>
              </a:p>
              <a:p>
                <a:endParaRPr lang="ru-RU" b="1" dirty="0">
                  <a:solidFill>
                    <a:schemeClr val="bg1"/>
                  </a:solidFill>
                </a:endParaRPr>
              </a:p>
              <a:p>
                <a:r>
                  <a:rPr lang="ru-RU" dirty="0">
                    <a:solidFill>
                      <a:schemeClr val="bg1"/>
                    </a:solidFill>
                  </a:rPr>
                  <a:t>- </a:t>
                </a:r>
                <a:r>
                  <a:rPr lang="ru-RU" sz="1800" dirty="0">
                    <a:solidFill>
                      <a:schemeClr val="bg1"/>
                    </a:solidFill>
                  </a:rPr>
                  <a:t>Создание партнерских отношений с внешними по отношению к школе структурами, такими как учреждения культуры, колледжи, университеты, государственные организации и частный бизнес</a:t>
                </a: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D429232C-27AC-48EB-AACE-3B6A42E01166}"/>
                </a:ext>
              </a:extLst>
            </p:cNvPr>
            <p:cNvGrpSpPr/>
            <p:nvPr/>
          </p:nvGrpSpPr>
          <p:grpSpPr>
            <a:xfrm>
              <a:off x="8356791" y="1400481"/>
              <a:ext cx="3324955" cy="4586503"/>
              <a:chOff x="6881532" y="1400481"/>
              <a:chExt cx="4800214" cy="4586503"/>
            </a:xfrm>
          </p:grpSpPr>
          <p:sp>
            <p:nvSpPr>
              <p:cNvPr id="10" name="object 19">
                <a:extLst>
                  <a:ext uri="{FF2B5EF4-FFF2-40B4-BE49-F238E27FC236}">
                    <a16:creationId xmlns:a16="http://schemas.microsoft.com/office/drawing/2014/main" id="{8D79550F-9481-4D08-A082-46ED8DE93AB6}"/>
                  </a:ext>
                </a:extLst>
              </p:cNvPr>
              <p:cNvSpPr/>
              <p:nvPr/>
            </p:nvSpPr>
            <p:spPr>
              <a:xfrm>
                <a:off x="6881532" y="1400481"/>
                <a:ext cx="4800214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879715" h="7571105">
                    <a:moveTo>
                      <a:pt x="0" y="0"/>
                    </a:moveTo>
                    <a:lnTo>
                      <a:pt x="7879341" y="0"/>
                    </a:lnTo>
                    <a:lnTo>
                      <a:pt x="7879341" y="7570529"/>
                    </a:lnTo>
                    <a:lnTo>
                      <a:pt x="0" y="75705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 wrap="square" lIns="0" tIns="0" rIns="0" bIns="0" rtlCol="0" anchor="ctr"/>
              <a:lstStyle/>
              <a:p>
                <a:endParaRPr sz="1092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E7936F-DB96-4306-BEEB-FDA6509CDDBC}"/>
                  </a:ext>
                </a:extLst>
              </p:cNvPr>
              <p:cNvSpPr txBox="1"/>
              <p:nvPr/>
            </p:nvSpPr>
            <p:spPr>
              <a:xfrm>
                <a:off x="7436026" y="1724723"/>
                <a:ext cx="3742827" cy="404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Учителя</a:t>
                </a:r>
                <a:endParaRPr lang="ru-RU" b="1" dirty="0">
                  <a:solidFill>
                    <a:schemeClr val="bg1"/>
                  </a:solidFill>
                </a:endParaRPr>
              </a:p>
              <a:p>
                <a:endParaRPr lang="ru-RU" b="1" dirty="0">
                  <a:solidFill>
                    <a:schemeClr val="bg1"/>
                  </a:solidFill>
                </a:endParaRPr>
              </a:p>
              <a:p>
                <a:r>
                  <a:rPr lang="ru-RU" dirty="0">
                    <a:solidFill>
                      <a:schemeClr val="bg1"/>
                    </a:solidFill>
                  </a:rPr>
                  <a:t>- </a:t>
                </a:r>
                <a:r>
                  <a:rPr lang="ru-RU" sz="1800" dirty="0">
                    <a:solidFill>
                      <a:schemeClr val="bg1"/>
                    </a:solidFill>
                  </a:rPr>
                  <a:t>Вовлечение сотрудников внешних организаций в реализацию инновационных проектов 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sz="1940" b="1" dirty="0">
                  <a:solidFill>
                    <a:schemeClr val="bg1"/>
                  </a:solidFill>
                </a:endParaRPr>
              </a:p>
              <a:p>
                <a:endParaRPr lang="ru-RU" sz="1940" b="1" dirty="0">
                  <a:solidFill>
                    <a:schemeClr val="bg1"/>
                  </a:solidFill>
                </a:endParaRPr>
              </a:p>
              <a:p>
                <a:endParaRPr lang="ru-RU" sz="1940" b="1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3301BD28-000B-462E-8881-C4CC7E286AD8}"/>
                </a:ext>
              </a:extLst>
            </p:cNvPr>
            <p:cNvGrpSpPr/>
            <p:nvPr/>
          </p:nvGrpSpPr>
          <p:grpSpPr>
            <a:xfrm>
              <a:off x="4501981" y="1400481"/>
              <a:ext cx="3324955" cy="4586503"/>
              <a:chOff x="4501981" y="1400481"/>
              <a:chExt cx="3324955" cy="4586503"/>
            </a:xfrm>
          </p:grpSpPr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980C2299-19B3-4FFD-A1DA-6C266D2AB0AF}"/>
                  </a:ext>
                </a:extLst>
              </p:cNvPr>
              <p:cNvSpPr/>
              <p:nvPr/>
            </p:nvSpPr>
            <p:spPr>
              <a:xfrm>
                <a:off x="4501981" y="1400481"/>
                <a:ext cx="3324955" cy="4586503"/>
              </a:xfrm>
              <a:custGeom>
                <a:avLst/>
                <a:gdLst/>
                <a:ahLst/>
                <a:cxnLst/>
                <a:rect l="l" t="t" r="r" b="b"/>
                <a:pathLst>
                  <a:path w="7915909" h="7563484">
                    <a:moveTo>
                      <a:pt x="7915415" y="0"/>
                    </a:moveTo>
                    <a:lnTo>
                      <a:pt x="0" y="0"/>
                    </a:lnTo>
                    <a:lnTo>
                      <a:pt x="0" y="6505334"/>
                    </a:lnTo>
                    <a:lnTo>
                      <a:pt x="0" y="7563332"/>
                    </a:lnTo>
                    <a:lnTo>
                      <a:pt x="7915415" y="7563332"/>
                    </a:lnTo>
                    <a:lnTo>
                      <a:pt x="7915415" y="6505334"/>
                    </a:lnTo>
                    <a:lnTo>
                      <a:pt x="7915415" y="0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txBody>
              <a:bodyPr wrap="square" lIns="0" tIns="0" rIns="0" bIns="0" rtlCol="0" anchor="ctr"/>
              <a:lstStyle/>
              <a:p>
                <a:endParaRPr lang="ru-RU" sz="1092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064171E-2BEE-4BF7-9DDE-1410CEA2F271}"/>
                  </a:ext>
                </a:extLst>
              </p:cNvPr>
              <p:cNvSpPr txBox="1"/>
              <p:nvPr/>
            </p:nvSpPr>
            <p:spPr>
              <a:xfrm>
                <a:off x="4882376" y="1724723"/>
                <a:ext cx="2784577" cy="4007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Заместители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endParaRPr lang="ru-RU" b="1" dirty="0">
                  <a:solidFill>
                    <a:schemeClr val="bg1"/>
                  </a:solidFill>
                </a:endParaRPr>
              </a:p>
              <a:p>
                <a:r>
                  <a:rPr lang="ru-RU" dirty="0">
                    <a:solidFill>
                      <a:schemeClr val="bg1"/>
                    </a:solidFill>
                  </a:rPr>
                  <a:t>- </a:t>
                </a:r>
                <a:r>
                  <a:rPr lang="ru-RU" sz="1800" dirty="0">
                    <a:solidFill>
                      <a:schemeClr val="bg1"/>
                    </a:solidFill>
                  </a:rPr>
                  <a:t>Поддержка и развитие партнёрств, установленных директором</a:t>
                </a:r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pPr marL="277246" indent="-277246">
                  <a:buFontTx/>
                  <a:buChar char="-"/>
                </a:pPr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  <a:p>
                <a:endParaRPr lang="ru-RU" sz="194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9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Выводы</a:t>
            </a:r>
            <a:endParaRPr/>
          </a:p>
        </p:txBody>
      </p:sp>
      <p:sp>
        <p:nvSpPr>
          <p:cNvPr id="278" name="Google Shape;278;p29"/>
          <p:cNvSpPr txBox="1">
            <a:spLocks noGrp="1"/>
          </p:cNvSpPr>
          <p:nvPr>
            <p:ph type="body" idx="1"/>
          </p:nvPr>
        </p:nvSpPr>
        <p:spPr>
          <a:xfrm>
            <a:off x="567000" y="1162630"/>
            <a:ext cx="11058000" cy="52188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457200" lvl="0" indent="-355600" algn="l" rtl="0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Для того, чтобы в школе зарождались и развивались инновации необходимо не только придумывать новые идеи и то, как их можно реализовать, но и формировать и поддерживать </a:t>
            </a:r>
            <a:r>
              <a:rPr lang="ru-RU" sz="2000" b="1" dirty="0"/>
              <a:t>инновационную среду</a:t>
            </a:r>
            <a:r>
              <a:rPr lang="ru-RU" sz="2000" dirty="0"/>
              <a:t>.</a:t>
            </a:r>
          </a:p>
          <a:p>
            <a:pPr marL="457200" lvl="0" indent="-355600" algn="l" rtl="0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Низовые инновации могут реализовываться одним человеком, но для большего количества проектов и лучшего их качества и более широкого масштаба необходима </a:t>
            </a:r>
            <a:r>
              <a:rPr lang="ru-RU" sz="2000" b="1" dirty="0"/>
              <a:t>работа команды</a:t>
            </a:r>
            <a:r>
              <a:rPr lang="ru-RU" sz="2000" dirty="0"/>
              <a:t>, состоящей из представителей преподавательского и административного составов школ.</a:t>
            </a:r>
          </a:p>
          <a:p>
            <a:pPr marL="457200" lvl="0" indent="-355600" algn="l" rtl="0">
              <a:spcBef>
                <a:spcPts val="200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 dirty="0"/>
              <a:t>Для разнообразия образовательного процесса и большего количества, и качества низовых инноваций коллективу школы необходимо</a:t>
            </a:r>
            <a:r>
              <a:rPr lang="ru-RU" sz="2000" b="1" dirty="0"/>
              <a:t> устанавливать и поддерживать контакты с локальным сообществом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"/>
          <p:cNvSpPr txBox="1">
            <a:spLocks noGrp="1"/>
          </p:cNvSpPr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Список литературы</a:t>
            </a:r>
            <a:endParaRPr dirty="0"/>
          </a:p>
        </p:txBody>
      </p:sp>
      <p:sp>
        <p:nvSpPr>
          <p:cNvPr id="271" name="Google Shape;271;p28"/>
          <p:cNvSpPr txBox="1">
            <a:spLocks noGrp="1"/>
          </p:cNvSpPr>
          <p:nvPr>
            <p:ph type="body" idx="1"/>
          </p:nvPr>
        </p:nvSpPr>
        <p:spPr>
          <a:xfrm>
            <a:off x="585900" y="1237957"/>
            <a:ext cx="11058000" cy="5458264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000" dirty="0"/>
              <a:t>Захаров А. Б., </a:t>
            </a:r>
            <a:r>
              <a:rPr lang="ru-RU" sz="1000" dirty="0" err="1"/>
              <a:t>Вергелес</a:t>
            </a:r>
            <a:r>
              <a:rPr lang="ru-RU" sz="1000" dirty="0"/>
              <a:t> К. П., Маркина В. М. Роли директоров // В кн.: (Не)обычные школы: разнообразие и неравенство / Под общ. ред.: М. </a:t>
            </a:r>
            <a:r>
              <a:rPr lang="ru-RU" sz="1000" dirty="0" err="1"/>
              <a:t>Карной</a:t>
            </a:r>
            <a:r>
              <a:rPr lang="ru-RU" sz="1000" dirty="0"/>
              <a:t>, Г. С. Ларина, В. М. Маркина. М.: Издательский дом НИУ ВШЭ, 2019. Гл. 5. С. 104-138.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000" dirty="0"/>
              <a:t>Королева Д. О. и др. Низовые инновации в современном российском образовании: определение поля исследования //Практики развития: индивидуальная инициатива в новом образовательном пространстве. – 2018. – С. 141-146.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000" dirty="0" err="1"/>
              <a:t>Хавенсон</a:t>
            </a:r>
            <a:r>
              <a:rPr lang="ru-RU" sz="1000" dirty="0"/>
              <a:t> Т. Е., Лукина А. А. Мотивы </a:t>
            </a:r>
            <a:r>
              <a:rPr lang="ru-RU" sz="1000" dirty="0" err="1"/>
              <a:t>инноваторов</a:t>
            </a:r>
            <a:r>
              <a:rPr lang="ru-RU" sz="1000" dirty="0"/>
              <a:t> в образовании: подходы к определению и разработка шкалы для измерения //Психология. Журнал Высшей школы экономики. – 2021. – Т. 18. – №. 1. – С. 92-108.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Braun V., Clarke V. Using thematic analysis in psychology //Qualitative research in psychology. – 2006. – </a:t>
            </a:r>
            <a:r>
              <a:rPr lang="ru-RU" sz="1000" dirty="0"/>
              <a:t>Т. 3. – №. 2. – С. 77-101.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Bryman A. Social research methods. – Oxford university press, 2016.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Damanpour</a:t>
            </a:r>
            <a:r>
              <a:rPr lang="en-GB" sz="1000" dirty="0"/>
              <a:t> F. Organizational innovation: A meta-analysis of effects of determinants and moderators //Organizational Innovation. – Routledge, 2018. – </a:t>
            </a:r>
            <a:r>
              <a:rPr lang="ru-RU" sz="1000" dirty="0"/>
              <a:t>С. 127-162.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Dewett</a:t>
            </a:r>
            <a:r>
              <a:rPr lang="en-GB" sz="1000" dirty="0"/>
              <a:t> T., Whittier N. C., Williams S. D. Internal diffusion: the conceptualizing innovation implementation //Competitiveness Review: An International Business Journal. – 2007. – </a:t>
            </a:r>
            <a:r>
              <a:rPr lang="ru-RU" sz="1000" dirty="0"/>
              <a:t>Т. 17. – №. 1/2. – С. 8-25.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Duygan</a:t>
            </a:r>
            <a:r>
              <a:rPr lang="en-GB" sz="1000" dirty="0"/>
              <a:t> M., Fischer M., Ingold K. Assessing the readiness of municipalities for digital process innovation //Technology in Society. – 2023. – </a:t>
            </a:r>
            <a:r>
              <a:rPr lang="ru-RU" sz="1000" dirty="0"/>
              <a:t>Т. 72. – С. 102179.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Gupta S. Understanding the feasibility and value of grassroots innovation //Journal of the Academy of Marketing Science. – 2020. – </a:t>
            </a:r>
            <a:r>
              <a:rPr lang="ru-RU" sz="1000" dirty="0"/>
              <a:t>Т. 48. – С. 941-965.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Hofman</a:t>
            </a:r>
            <a:r>
              <a:rPr lang="en-GB" sz="1000" dirty="0"/>
              <a:t> R. H., Jansen E., </a:t>
            </a:r>
            <a:r>
              <a:rPr lang="en-GB" sz="1000" dirty="0" err="1"/>
              <a:t>Spijkerboer</a:t>
            </a:r>
            <a:r>
              <a:rPr lang="en-GB" sz="1000" dirty="0"/>
              <a:t> A. Innovations: Perceptions of teachers and school leaders on bottlenecks and outcomes //Education as Change. – 2011. – </a:t>
            </a:r>
            <a:r>
              <a:rPr lang="ru-RU" sz="1000" dirty="0"/>
              <a:t>Т. 15. – №. 1. – С. 149-160.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Isnaini</a:t>
            </a:r>
            <a:r>
              <a:rPr lang="en-GB" sz="1000" dirty="0"/>
              <a:t> I. et al. Principal’s efforts to change in schools: A case study in Indonesia //Journal of Social, Humanity, and Education. – 2021. – </a:t>
            </a:r>
            <a:r>
              <a:rPr lang="ru-RU" sz="1000" dirty="0"/>
              <a:t>Т. 1. – №. 4. – С. 241-251.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Jansen C., du Plessis A. The role of deputy principals: Perspectives of South African primary school principals and their deputies //Educational Management Administration &amp; Leadership. – 2023. – </a:t>
            </a:r>
            <a:r>
              <a:rPr lang="ru-RU" sz="1000" dirty="0"/>
              <a:t>Т. 51. – №. 1. – С. 157-175.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Jubilee S. K. The middle management paradox of the urban high school assistant principal: Making it happen. – Temple University, 2013.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Koch A. R., </a:t>
            </a:r>
            <a:r>
              <a:rPr lang="en-GB" sz="1000" dirty="0" err="1"/>
              <a:t>Binnewies</a:t>
            </a:r>
            <a:r>
              <a:rPr lang="en-GB" sz="1000" dirty="0"/>
              <a:t> C., </a:t>
            </a:r>
            <a:r>
              <a:rPr lang="en-GB" sz="1000" dirty="0" err="1"/>
              <a:t>Dormann</a:t>
            </a:r>
            <a:r>
              <a:rPr lang="en-GB" sz="1000" dirty="0"/>
              <a:t> C. Motivating innovation in schools: School principals’ work engagement as a motivator for schools’ innovation //European Journal of Work and Organizational Psychology. – 2015. – </a:t>
            </a:r>
            <a:r>
              <a:rPr lang="ru-RU" sz="1000" dirty="0"/>
              <a:t>Т. 24. – №. 4. – С. 505-517.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Könings</a:t>
            </a:r>
            <a:r>
              <a:rPr lang="en-GB" sz="1000" dirty="0"/>
              <a:t> K. D., Brand-</a:t>
            </a:r>
            <a:r>
              <a:rPr lang="en-GB" sz="1000" dirty="0" err="1"/>
              <a:t>Gruwel</a:t>
            </a:r>
            <a:r>
              <a:rPr lang="en-GB" sz="1000" dirty="0"/>
              <a:t> S., Van </a:t>
            </a:r>
            <a:r>
              <a:rPr lang="en-GB" sz="1000" dirty="0" err="1"/>
              <a:t>Merrienboer</a:t>
            </a:r>
            <a:r>
              <a:rPr lang="en-GB" sz="1000" dirty="0"/>
              <a:t> J. J. G. Teachers’ perspectives on innovations: Implications for educational design //Teaching and teacher education. – 2007. – </a:t>
            </a:r>
            <a:r>
              <a:rPr lang="ru-RU" sz="1000" dirty="0"/>
              <a:t>Т. 23. – №. 6. – С. 985-997.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Kooli</a:t>
            </a:r>
            <a:r>
              <a:rPr lang="en-GB" sz="1000" dirty="0"/>
              <a:t> C., </a:t>
            </a:r>
            <a:r>
              <a:rPr lang="en-GB" sz="1000" dirty="0" err="1"/>
              <a:t>Jamrah</a:t>
            </a:r>
            <a:r>
              <a:rPr lang="en-GB" sz="1000" dirty="0"/>
              <a:t> A., Al-Abri N. Learning from quality audit in higher education institutions: A tool for community engagement enhancement //FIIB Business Review. – 2019. – </a:t>
            </a:r>
            <a:r>
              <a:rPr lang="ru-RU" sz="1000" dirty="0"/>
              <a:t>Т. 8. – №. 3. – С. 218-228.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Mignon I. Intermediary–user collaboration during the innovation implementation process //Technology Analysis &amp; Strategic Management. – 2017. – </a:t>
            </a:r>
            <a:r>
              <a:rPr lang="ru-RU" sz="1000" dirty="0"/>
              <a:t>Т. 29. – №. 7. – С. 735-749.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Moolenaar</a:t>
            </a:r>
            <a:r>
              <a:rPr lang="en-GB" sz="1000" dirty="0"/>
              <a:t> N. M. et al. Linked to innovation: Shaping an innovative climate through network intentionality and educators’ social network position //Journal of educational change. – 2014. – </a:t>
            </a:r>
            <a:r>
              <a:rPr lang="ru-RU" sz="1000" dirty="0"/>
              <a:t>Т. 15. – С. 99-123.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Suchá</a:t>
            </a:r>
            <a:r>
              <a:rPr lang="en-GB" sz="1000" dirty="0"/>
              <a:t> L. Z. et al. Stimulators and barriers towards social innovations in public libraries: Qualitative research study //Library &amp; information science research. – 2021. – </a:t>
            </a:r>
            <a:r>
              <a:rPr lang="ru-RU" sz="1000" dirty="0"/>
              <a:t>Т. 43. – №. 1. – С. 101068.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Sullivan P., Associates. School leadership development. Framework for the Gauteng Department of Education. – 2013.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Turner J. H. Handbook of sociological theory: Springer Science &amp; Business Media. – 2006.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/>
              <a:t>Vincent-</a:t>
            </a:r>
            <a:r>
              <a:rPr lang="en-GB" sz="1000" dirty="0" err="1"/>
              <a:t>Lancrin</a:t>
            </a:r>
            <a:r>
              <a:rPr lang="en-GB" sz="1000" dirty="0"/>
              <a:t> S. et al. Measuring innovation in education 2019. – OECD: Organisation for Economic Co-operation and Development, 2019.</a:t>
            </a:r>
          </a:p>
          <a:p>
            <a:pPr marL="228600" lvl="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000" dirty="0" err="1"/>
              <a:t>Werang</a:t>
            </a:r>
            <a:r>
              <a:rPr lang="en-GB" sz="1000" dirty="0"/>
              <a:t> B. R., </a:t>
            </a:r>
            <a:r>
              <a:rPr lang="en-GB" sz="1000" dirty="0" err="1"/>
              <a:t>Loupatty</a:t>
            </a:r>
            <a:r>
              <a:rPr lang="en-GB" sz="1000" dirty="0"/>
              <a:t> M., </a:t>
            </a:r>
            <a:r>
              <a:rPr lang="en-GB" sz="1000" dirty="0" err="1"/>
              <a:t>Tambajong</a:t>
            </a:r>
            <a:r>
              <a:rPr lang="en-GB" sz="1000" dirty="0"/>
              <a:t> H. The effect of principals’ transformational leadership on schools’ life in Indonesia: An empirical study in elementary schools of Merauke district, Papua, Indonesia //International Journal of Research in Social Sciences. – 2016. – </a:t>
            </a:r>
            <a:r>
              <a:rPr lang="ru-RU" sz="1000" dirty="0"/>
              <a:t>Т. 6. – №. 10. – С. 256-273.</a:t>
            </a:r>
            <a:endParaRPr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0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0"/>
          <p:cNvSpPr txBox="1">
            <a:spLocks noGrp="1"/>
          </p:cNvSpPr>
          <p:nvPr>
            <p:ph type="body" idx="1"/>
          </p:nvPr>
        </p:nvSpPr>
        <p:spPr>
          <a:xfrm>
            <a:off x="585897" y="2379663"/>
            <a:ext cx="11058000" cy="37452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6" name="Google Shape;2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088400" cy="679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>
            <a:spLocks noGrp="1"/>
          </p:cNvSpPr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870"/>
              <a:buFont typeface="Arial"/>
              <a:buNone/>
            </a:pPr>
            <a:r>
              <a:rPr lang="ru-RU" sz="3170" dirty="0"/>
              <a:t>Директора, завучи, учителя:</a:t>
            </a:r>
            <a:br>
              <a:rPr lang="ru-RU" sz="3170" dirty="0"/>
            </a:br>
            <a:r>
              <a:rPr lang="ru-RU" sz="3170" dirty="0"/>
              <a:t>роли и вклад в распространение школьных инноваций</a:t>
            </a:r>
            <a:endParaRPr sz="3170" dirty="0"/>
          </a:p>
        </p:txBody>
      </p:sp>
      <p:sp>
        <p:nvSpPr>
          <p:cNvPr id="179" name="Google Shape;179;p15"/>
          <p:cNvSpPr txBox="1">
            <a:spLocks noGrp="1"/>
          </p:cNvSpPr>
          <p:nvPr>
            <p:ph type="body" idx="1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 sz="1100"/>
              <a:t>Научно-учебная группа “Дружелюбная образовательная среда: на перекрёстке школы и города”</a:t>
            </a:r>
            <a:endParaRPr sz="1100"/>
          </a:p>
        </p:txBody>
      </p:sp>
      <p:sp>
        <p:nvSpPr>
          <p:cNvPr id="180" name="Google Shape;180;p15"/>
          <p:cNvSpPr txBox="1">
            <a:spLocks noGrp="1"/>
          </p:cNvSpPr>
          <p:nvPr>
            <p:ph type="body" idx="2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62" dirty="0">
                <a:solidFill>
                  <a:schemeClr val="dk1"/>
                </a:solidFill>
              </a:rPr>
              <a:t>Международная конференция молодых ученых «Альянс социальных наук»</a:t>
            </a:r>
            <a:endParaRPr dirty="0"/>
          </a:p>
        </p:txBody>
      </p:sp>
      <p:sp>
        <p:nvSpPr>
          <p:cNvPr id="181" name="Google Shape;181;p15"/>
          <p:cNvSpPr txBox="1">
            <a:spLocks noGrp="1"/>
          </p:cNvSpPr>
          <p:nvPr>
            <p:ph type="body" idx="3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 dirty="0"/>
              <a:t>25.11.2023</a:t>
            </a:r>
            <a:endParaRPr dirty="0"/>
          </a:p>
        </p:txBody>
      </p:sp>
      <p:sp>
        <p:nvSpPr>
          <p:cNvPr id="182" name="Google Shape;182;p15"/>
          <p:cNvSpPr txBox="1">
            <a:spLocks noGrp="1"/>
          </p:cNvSpPr>
          <p:nvPr>
            <p:ph type="body" idx="4"/>
          </p:nvPr>
        </p:nvSpPr>
        <p:spPr>
          <a:xfrm>
            <a:off x="1027975" y="4824930"/>
            <a:ext cx="7625400" cy="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Гурин Максим Юрьевич</a:t>
            </a:r>
            <a:endParaRPr sz="15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Мирошникова Дарья Игоревна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</a:pPr>
            <a:r>
              <a:rPr lang="ru-RU" sz="1500" dirty="0"/>
              <a:t>Короткова Мария Дмитриевна</a:t>
            </a:r>
          </a:p>
        </p:txBody>
      </p:sp>
    </p:spTree>
    <p:extLst>
      <p:ext uri="{BB962C8B-B14F-4D97-AF65-F5344CB8AC3E}">
        <p14:creationId xmlns:p14="http://schemas.microsoft.com/office/powerpoint/2010/main" val="13452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"/>
          <p:cNvSpPr txBox="1">
            <a:spLocks noGrp="1"/>
          </p:cNvSpPr>
          <p:nvPr>
            <p:ph type="title"/>
          </p:nvPr>
        </p:nvSpPr>
        <p:spPr>
          <a:xfrm>
            <a:off x="1085929" y="238724"/>
            <a:ext cx="9086205" cy="77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dirty="0"/>
              <a:t>Школьные инновации</a:t>
            </a:r>
            <a:endParaRPr dirty="0"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"/>
          </p:nvPr>
        </p:nvSpPr>
        <p:spPr>
          <a:xfrm>
            <a:off x="515950" y="1246549"/>
            <a:ext cx="11058000" cy="509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Школьные инновации оказывают существенное влияние на успеваемость учащихся и принятие школьных реформ [</a:t>
            </a:r>
            <a:r>
              <a:rPr lang="ru-RU" sz="2000" dirty="0" err="1"/>
              <a:t>Hofman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2011; </a:t>
            </a:r>
            <a:r>
              <a:rPr lang="ru-RU" sz="2000" dirty="0" err="1"/>
              <a:t>Könings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2007].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Два типа инноваций: инновации "сверху вниз" и инновации "снизу вверх", или "низовые" [Королева и др., 2018].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Низовыми инновациями считаются те инновации, которые появляются </a:t>
            </a:r>
            <a:r>
              <a:rPr lang="ru-RU" sz="2000" b="1" dirty="0"/>
              <a:t>на уровне местного сообщества и учитывают локальный контекст</a:t>
            </a:r>
            <a:r>
              <a:rPr lang="ru-RU" sz="2000" dirty="0"/>
              <a:t> [</a:t>
            </a:r>
            <a:r>
              <a:rPr lang="ru-RU" sz="2000" dirty="0" err="1"/>
              <a:t>Gupta</a:t>
            </a:r>
            <a:r>
              <a:rPr lang="ru-RU" sz="2000" dirty="0"/>
              <a:t>, 2020].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Нас интересуют </a:t>
            </a:r>
            <a:r>
              <a:rPr lang="ru-RU" sz="2000" b="1" dirty="0"/>
              <a:t>новые</a:t>
            </a:r>
            <a:r>
              <a:rPr lang="ru-RU" sz="2000" dirty="0"/>
              <a:t> образовательные практики </a:t>
            </a:r>
            <a:r>
              <a:rPr lang="ru-RU" sz="2000" b="1" dirty="0"/>
              <a:t>для конкретной школы</a:t>
            </a:r>
            <a:r>
              <a:rPr lang="ru-RU" sz="2000" dirty="0"/>
              <a:t>, появившиеся благодаря усилиям ее сотрудников.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/>
              <a:t>Инновация – «</a:t>
            </a:r>
            <a:r>
              <a:rPr lang="ru-RU" sz="2000" b="1" dirty="0"/>
              <a:t>новый или усовершенствованный продукт или процесс </a:t>
            </a:r>
            <a:r>
              <a:rPr lang="ru-RU" sz="2000" dirty="0"/>
              <a:t>(или их комбинацию), который существенно отличается от предыдущих продуктов или процессов» [</a:t>
            </a:r>
            <a:r>
              <a:rPr lang="ru-RU" sz="2000" dirty="0" err="1"/>
              <a:t>Vincent-Lancrin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2019, c. 17].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Проблема исследования</a:t>
            </a:r>
            <a:endParaRPr dirty="0"/>
          </a:p>
        </p:txBody>
      </p:sp>
      <p:sp>
        <p:nvSpPr>
          <p:cNvPr id="215" name="Google Shape;215;p20"/>
          <p:cNvSpPr txBox="1">
            <a:spLocks noGrp="1"/>
          </p:cNvSpPr>
          <p:nvPr>
            <p:ph type="body" idx="1"/>
          </p:nvPr>
        </p:nvSpPr>
        <p:spPr>
          <a:xfrm>
            <a:off x="585900" y="1243379"/>
            <a:ext cx="11058000" cy="48816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900" dirty="0"/>
              <a:t>Фокус большинства предыдущих исследований лежит в области изучения процесса создания инноваций (</a:t>
            </a:r>
            <a:r>
              <a:rPr lang="ru-RU" sz="1900" dirty="0" err="1"/>
              <a:t>innovation</a:t>
            </a:r>
            <a:r>
              <a:rPr lang="ru-RU" sz="1900" dirty="0"/>
              <a:t> </a:t>
            </a:r>
            <a:r>
              <a:rPr lang="ru-RU" sz="1900" dirty="0" err="1"/>
              <a:t>creation</a:t>
            </a:r>
            <a:r>
              <a:rPr lang="ru-RU" sz="1900" dirty="0"/>
              <a:t>), тогда как меньше внимания уделено процессу внедрения инноваций (</a:t>
            </a:r>
            <a:r>
              <a:rPr lang="ru-RU" sz="1900" dirty="0" err="1"/>
              <a:t>innovation</a:t>
            </a:r>
            <a:r>
              <a:rPr lang="ru-RU" sz="1900" dirty="0"/>
              <a:t> </a:t>
            </a:r>
            <a:r>
              <a:rPr lang="ru-RU" sz="1900" dirty="0" err="1"/>
              <a:t>implementation</a:t>
            </a:r>
            <a:r>
              <a:rPr lang="ru-RU" sz="1900" dirty="0"/>
              <a:t>) [</a:t>
            </a:r>
            <a:r>
              <a:rPr lang="ru-RU" sz="1900" dirty="0" err="1"/>
              <a:t>Dewett</a:t>
            </a:r>
            <a:r>
              <a:rPr lang="ru-RU" sz="1900" dirty="0"/>
              <a:t> </a:t>
            </a:r>
            <a:r>
              <a:rPr lang="ru-RU" sz="1900" dirty="0" err="1"/>
              <a:t>et</a:t>
            </a:r>
            <a:r>
              <a:rPr lang="ru-RU" sz="1900" dirty="0"/>
              <a:t> </a:t>
            </a:r>
            <a:r>
              <a:rPr lang="ru-RU" sz="1900" dirty="0" err="1"/>
              <a:t>al</a:t>
            </a:r>
            <a:r>
              <a:rPr lang="ru-RU" sz="1900" dirty="0"/>
              <a:t>., 2007; </a:t>
            </a:r>
            <a:r>
              <a:rPr lang="ru-RU" sz="1900" dirty="0" err="1"/>
              <a:t>Mignon</a:t>
            </a:r>
            <a:r>
              <a:rPr lang="ru-RU" sz="1900" dirty="0"/>
              <a:t>, 2017; </a:t>
            </a:r>
            <a:r>
              <a:rPr lang="ru-RU" sz="1900" dirty="0" err="1"/>
              <a:t>Duygan</a:t>
            </a:r>
            <a:r>
              <a:rPr lang="ru-RU" sz="1900" dirty="0"/>
              <a:t> </a:t>
            </a:r>
            <a:r>
              <a:rPr lang="ru-RU" sz="1900" dirty="0" err="1"/>
              <a:t>et</a:t>
            </a:r>
            <a:r>
              <a:rPr lang="ru-RU" sz="1900" dirty="0"/>
              <a:t> </a:t>
            </a:r>
            <a:r>
              <a:rPr lang="ru-RU" sz="1900" dirty="0" err="1"/>
              <a:t>al</a:t>
            </a:r>
            <a:r>
              <a:rPr lang="ru-RU" sz="1900" dirty="0"/>
              <a:t>., 2023], то есть действиям, которые помогают воплотить инновационную идею и обеспечить ее принятие [</a:t>
            </a:r>
            <a:r>
              <a:rPr lang="ru-RU" sz="1900" dirty="0" err="1"/>
              <a:t>Damanpour</a:t>
            </a:r>
            <a:r>
              <a:rPr lang="ru-RU" sz="1900" dirty="0"/>
              <a:t>, 1991].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900" dirty="0"/>
              <a:t>В рамках </a:t>
            </a:r>
            <a:r>
              <a:rPr lang="ru-RU" sz="1900" dirty="0" err="1"/>
              <a:t>интеракционистского</a:t>
            </a:r>
            <a:r>
              <a:rPr lang="ru-RU" sz="1900" dirty="0"/>
              <a:t> подхода роль рассматривается как комплексный паттерн поведения, связанный с идентичностью, социально определенный более или менее четко как единое целое, и может играться узнаваемо разными индивидами [</a:t>
            </a:r>
            <a:r>
              <a:rPr lang="ru-RU" sz="1900" dirty="0" err="1"/>
              <a:t>Turner</a:t>
            </a:r>
            <a:r>
              <a:rPr lang="ru-RU" sz="1900" dirty="0"/>
              <a:t>, 2006].</a:t>
            </a:r>
            <a:endParaRPr sz="1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1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Исследовательский вопрос и цель</a:t>
            </a:r>
            <a:endParaRPr dirty="0"/>
          </a:p>
        </p:txBody>
      </p:sp>
      <p:sp>
        <p:nvSpPr>
          <p:cNvPr id="222" name="Google Shape;222;p21"/>
          <p:cNvSpPr txBox="1">
            <a:spLocks noGrp="1"/>
          </p:cNvSpPr>
          <p:nvPr>
            <p:ph type="body" idx="1"/>
          </p:nvPr>
        </p:nvSpPr>
        <p:spPr>
          <a:xfrm>
            <a:off x="585900" y="1408528"/>
            <a:ext cx="11058000" cy="47163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ru-RU" sz="2000" b="1" dirty="0"/>
              <a:t>Цель</a:t>
            </a:r>
            <a:r>
              <a:rPr lang="ru-RU" sz="2000" dirty="0"/>
              <a:t>: определить, классифицировать и сравнить роли директоров, заместителей директоров и учителей в процессе возникновения и внедрения низовых инноваций в школе.</a:t>
            </a:r>
          </a:p>
          <a:p>
            <a:pPr marL="1143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endParaRPr lang="ru-RU" sz="2000" dirty="0"/>
          </a:p>
          <a:p>
            <a:pPr marL="1143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endParaRPr lang="ru-RU" sz="2000" dirty="0"/>
          </a:p>
          <a:p>
            <a:pPr marL="1143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r>
              <a:rPr lang="ru-RU" sz="2000" b="1" dirty="0"/>
              <a:t>ИВ</a:t>
            </a:r>
            <a:r>
              <a:rPr lang="ru-RU" sz="2000" dirty="0"/>
              <a:t>: Какова роль (вклад) учителей, заместителей директоров и директоров школ в процессе возникновения и реализации низовых инноваций в школах?</a:t>
            </a:r>
          </a:p>
          <a:p>
            <a:pPr marL="1143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</a:pPr>
            <a:endParaRPr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Директора</a:t>
            </a:r>
            <a:endParaRPr dirty="0"/>
          </a:p>
        </p:txBody>
      </p:sp>
      <p:sp>
        <p:nvSpPr>
          <p:cNvPr id="229" name="Google Shape;229;p22"/>
          <p:cNvSpPr txBox="1">
            <a:spLocks noGrp="1"/>
          </p:cNvSpPr>
          <p:nvPr>
            <p:ph type="body" idx="1"/>
          </p:nvPr>
        </p:nvSpPr>
        <p:spPr>
          <a:xfrm>
            <a:off x="585900" y="1449403"/>
            <a:ext cx="11058000" cy="4675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 dirty="0"/>
              <a:t>Инновационный климат [</a:t>
            </a:r>
            <a:r>
              <a:rPr lang="ru-RU" sz="2000" dirty="0" err="1"/>
              <a:t>Moolenaar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2014]. </a:t>
            </a: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 dirty="0"/>
              <a:t>Задача создавать и поддерживать такой школьный климат, в котором зарождаются и развиваются инновации, является сферой ответственности директоров [</a:t>
            </a:r>
            <a:r>
              <a:rPr lang="ru-RU" sz="2000" dirty="0" err="1"/>
              <a:t>Koch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2014; </a:t>
            </a:r>
            <a:r>
              <a:rPr lang="ru-RU" sz="2000" dirty="0" err="1"/>
              <a:t>Werang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2016; </a:t>
            </a:r>
            <a:r>
              <a:rPr lang="ru-RU" sz="2000" dirty="0" err="1"/>
              <a:t>Kooli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2019; Захаров и др., 2019; </a:t>
            </a:r>
            <a:r>
              <a:rPr lang="ru-RU" sz="2000" dirty="0" err="1"/>
              <a:t>Isnaini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2021].</a:t>
            </a:r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2000" dirty="0"/>
              <a:t>Развитие инновационного климата: наличие у директора стратегического видения развития школы, обсуждение идей с подчинёнными, балансирование между изменениями и планомерностью развития, выстраивание и использование сети контактов с внешними </a:t>
            </a:r>
            <a:r>
              <a:rPr lang="ru-RU" sz="2000" dirty="0" err="1"/>
              <a:t>акторами</a:t>
            </a:r>
            <a:r>
              <a:rPr lang="ru-RU" sz="2000" dirty="0"/>
              <a:t>, и наконец мотивирование своих подчинённых, в том числе своим собственными примером [</a:t>
            </a:r>
            <a:r>
              <a:rPr lang="ru-RU" sz="2000" dirty="0" err="1"/>
              <a:t>Isnaini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2021, Захаров и др., 2019, </a:t>
            </a:r>
            <a:r>
              <a:rPr lang="ru-RU" sz="2000" dirty="0" err="1"/>
              <a:t>Koch</a:t>
            </a:r>
            <a:r>
              <a:rPr lang="ru-RU" sz="2000" dirty="0"/>
              <a:t> </a:t>
            </a:r>
            <a:r>
              <a:rPr lang="ru-RU" sz="2000" dirty="0" err="1"/>
              <a:t>et</a:t>
            </a:r>
            <a:r>
              <a:rPr lang="ru-RU" sz="2000" dirty="0"/>
              <a:t> </a:t>
            </a:r>
            <a:r>
              <a:rPr lang="ru-RU" sz="2000" dirty="0" err="1"/>
              <a:t>al</a:t>
            </a:r>
            <a:r>
              <a:rPr lang="ru-RU" sz="2000" dirty="0"/>
              <a:t>., 2014].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Заместители</a:t>
            </a:r>
            <a:endParaRPr dirty="0"/>
          </a:p>
        </p:txBody>
      </p:sp>
      <p:sp>
        <p:nvSpPr>
          <p:cNvPr id="236" name="Google Shape;236;p23"/>
          <p:cNvSpPr txBox="1">
            <a:spLocks noGrp="1"/>
          </p:cNvSpPr>
          <p:nvPr>
            <p:ph type="body" idx="1"/>
          </p:nvPr>
        </p:nvSpPr>
        <p:spPr>
          <a:xfrm>
            <a:off x="585900" y="1449400"/>
            <a:ext cx="9749700" cy="4675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/>
              <a:t>Совмещение педагогических и административных функций.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/>
              <a:t>В исследованиях заместитель директора часто не выделяется в отдельную категорию, что не позволяет оценить вклад этой группы </a:t>
            </a:r>
            <a:r>
              <a:rPr lang="ru-RU" sz="2000" dirty="0" err="1"/>
              <a:t>акторов</a:t>
            </a:r>
            <a:r>
              <a:rPr lang="ru-RU" sz="2000" dirty="0"/>
              <a:t> в инновационный процесс. Кроме того, исследователи отмечают “туманность” позиции и недостаток знаний о функциях заместителя директора [</a:t>
            </a:r>
            <a:r>
              <a:rPr lang="ru-RU" sz="2000" dirty="0" err="1"/>
              <a:t>Sullivan</a:t>
            </a:r>
            <a:r>
              <a:rPr lang="ru-RU" sz="2000" dirty="0"/>
              <a:t> и Associates, 2013; </a:t>
            </a:r>
            <a:r>
              <a:rPr lang="ru-RU" sz="2000" dirty="0" err="1"/>
              <a:t>Jubilee</a:t>
            </a:r>
            <a:r>
              <a:rPr lang="ru-RU" sz="2000" dirty="0"/>
              <a:t>, 2013; </a:t>
            </a:r>
            <a:r>
              <a:rPr lang="ru-RU" sz="2000" dirty="0" err="1"/>
              <a:t>Jansen</a:t>
            </a:r>
            <a:r>
              <a:rPr lang="ru-RU" sz="2000" dirty="0"/>
              <a:t> и </a:t>
            </a:r>
            <a:r>
              <a:rPr lang="ru-RU" sz="2000" dirty="0" err="1"/>
              <a:t>Plessis</a:t>
            </a:r>
            <a:r>
              <a:rPr lang="ru-RU" sz="2000" dirty="0"/>
              <a:t>, 2023].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>
            <a:spLocks noGrp="1"/>
          </p:cNvSpPr>
          <p:nvPr>
            <p:ph type="title"/>
          </p:nvPr>
        </p:nvSpPr>
        <p:spPr>
          <a:xfrm>
            <a:off x="998325" y="262200"/>
            <a:ext cx="92745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Учителя</a:t>
            </a:r>
            <a:endParaRPr dirty="0"/>
          </a:p>
        </p:txBody>
      </p:sp>
      <p:sp>
        <p:nvSpPr>
          <p:cNvPr id="243" name="Google Shape;243;p24"/>
          <p:cNvSpPr txBox="1">
            <a:spLocks noGrp="1"/>
          </p:cNvSpPr>
          <p:nvPr>
            <p:ph type="body" idx="1"/>
          </p:nvPr>
        </p:nvSpPr>
        <p:spPr>
          <a:xfrm>
            <a:off x="634200" y="1140300"/>
            <a:ext cx="11058000" cy="4903500"/>
          </a:xfrm>
          <a:prstGeom prst="rect">
            <a:avLst/>
          </a:prstGeom>
        </p:spPr>
        <p:txBody>
          <a:bodyPr spcFirstLastPara="1" wrap="square" lIns="0" tIns="0" rIns="0" bIns="457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dirty="0"/>
              <a:t>Основные </a:t>
            </a:r>
            <a:r>
              <a:rPr lang="ru-RU" sz="2400" dirty="0" err="1"/>
              <a:t>акторы</a:t>
            </a:r>
            <a:r>
              <a:rPr lang="ru-RU" sz="2400" dirty="0"/>
              <a:t> инноваций, как в плане предложения идей, так и в плане их воплощения в жизнь [</a:t>
            </a:r>
            <a:r>
              <a:rPr lang="ru-RU" sz="2400" dirty="0" err="1"/>
              <a:t>Koch</a:t>
            </a:r>
            <a:r>
              <a:rPr lang="ru-RU" sz="2400" dirty="0"/>
              <a:t> </a:t>
            </a:r>
            <a:r>
              <a:rPr lang="ru-RU" sz="2400" dirty="0" err="1"/>
              <a:t>et</a:t>
            </a:r>
            <a:r>
              <a:rPr lang="ru-RU" sz="2400" dirty="0"/>
              <a:t> </a:t>
            </a:r>
            <a:r>
              <a:rPr lang="ru-RU" sz="2400" dirty="0" err="1"/>
              <a:t>al</a:t>
            </a:r>
            <a:r>
              <a:rPr lang="ru-RU" sz="2400" dirty="0"/>
              <a:t>., 2014; </a:t>
            </a:r>
            <a:r>
              <a:rPr lang="ru-RU" sz="2400" dirty="0" err="1"/>
              <a:t>Buske</a:t>
            </a:r>
            <a:r>
              <a:rPr lang="ru-RU" sz="2400" dirty="0"/>
              <a:t>, 2018]. Преподаватели генерируют идеи, создают новые практики, разрабатывают стратегии их реализации и, наконец, воплощают их в жизнь.</a:t>
            </a:r>
            <a:endParaRPr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>
            <a:spLocks noGrp="1"/>
          </p:cNvSpPr>
          <p:nvPr>
            <p:ph type="title"/>
          </p:nvPr>
        </p:nvSpPr>
        <p:spPr>
          <a:xfrm>
            <a:off x="998321" y="262203"/>
            <a:ext cx="9086100" cy="77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Эмпирические данные*</a:t>
            </a:r>
            <a:endParaRPr/>
          </a:p>
        </p:txBody>
      </p:sp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585900" y="1449400"/>
            <a:ext cx="7661100" cy="4675500"/>
          </a:xfrm>
          <a:prstGeom prst="rect">
            <a:avLst/>
          </a:prstGeom>
        </p:spPr>
        <p:txBody>
          <a:bodyPr spcFirstLastPara="1" wrap="square" lIns="0" tIns="0" rIns="0" bIns="45700" anchor="t" anchorCtr="0">
            <a:noAutofit/>
          </a:bodyPr>
          <a:lstStyle/>
          <a:p>
            <a:pPr marL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ru-RU" sz="1900" b="1">
                <a:solidFill>
                  <a:srgbClr val="203864"/>
                </a:solidFill>
              </a:rPr>
              <a:t>Полуструктуированные интервью с </a:t>
            </a:r>
            <a:r>
              <a:rPr lang="ru-RU" sz="1900">
                <a:solidFill>
                  <a:srgbClr val="203864"/>
                </a:solidFill>
              </a:rPr>
              <a:t>директорами, заместителями, учителями и другими сотрудниками школ (N=90).</a:t>
            </a: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 b="1">
                <a:solidFill>
                  <a:srgbClr val="203864"/>
                </a:solidFill>
              </a:rPr>
              <a:t>Выборка:</a:t>
            </a:r>
            <a:endParaRPr sz="1900" b="1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Пермский край</a:t>
            </a:r>
            <a:r>
              <a:rPr lang="ru-RU" sz="1900">
                <a:solidFill>
                  <a:srgbClr val="000000"/>
                </a:solidFill>
              </a:rPr>
              <a:t> - </a:t>
            </a:r>
            <a:r>
              <a:rPr lang="ru-RU" sz="1900">
                <a:solidFill>
                  <a:srgbClr val="203864"/>
                </a:solidFill>
              </a:rPr>
              <a:t>средний по эконом. показателям</a:t>
            </a:r>
            <a:r>
              <a:rPr lang="ru-RU" sz="1900">
                <a:solidFill>
                  <a:schemeClr val="dk1"/>
                </a:solidFill>
              </a:rPr>
              <a:t> </a:t>
            </a:r>
            <a:r>
              <a:rPr lang="ru-RU" sz="1900">
                <a:solidFill>
                  <a:srgbClr val="203864"/>
                </a:solidFill>
              </a:rPr>
              <a:t>и успешный по качеству образования регион (топ -10)</a:t>
            </a: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8 населённых пунктов </a:t>
            </a: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 b="1">
                <a:solidFill>
                  <a:srgbClr val="203864"/>
                </a:solidFill>
              </a:rPr>
              <a:t>Гайд: </a:t>
            </a:r>
            <a:r>
              <a:rPr lang="ru-RU" sz="1900">
                <a:solidFill>
                  <a:srgbClr val="203864"/>
                </a:solidFill>
              </a:rPr>
              <a:t>Интервью затрагивали проекты и инициативы по внедрению нового в школу, а также историю их возникновения.</a:t>
            </a: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900" b="1">
                <a:solidFill>
                  <a:srgbClr val="203864"/>
                </a:solidFill>
              </a:rPr>
              <a:t>Средняя продолжительность:</a:t>
            </a:r>
            <a:r>
              <a:rPr lang="ru-RU" sz="1900">
                <a:solidFill>
                  <a:srgbClr val="203864"/>
                </a:solidFill>
              </a:rPr>
              <a:t> 70-90 минут</a:t>
            </a: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900">
              <a:solidFill>
                <a:srgbClr val="203864"/>
              </a:solidFill>
            </a:endParaRPr>
          </a:p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900">
                <a:solidFill>
                  <a:srgbClr val="203864"/>
                </a:solidFill>
              </a:rPr>
              <a:t>*Собраны в экспедициях МЛ ИСИ (июнь-июле 2021) и ЛИвО (апрель 2022)</a:t>
            </a:r>
            <a:endParaRPr sz="1900">
              <a:solidFill>
                <a:srgbClr val="203864"/>
              </a:solidFill>
            </a:endParaRPr>
          </a:p>
        </p:txBody>
      </p:sp>
      <p:pic>
        <p:nvPicPr>
          <p:cNvPr id="203" name="Google Shape;203;p18" descr="Рисунок 2"/>
          <p:cNvPicPr preferRelativeResize="0"/>
          <p:nvPr/>
        </p:nvPicPr>
        <p:blipFill rotWithShape="1">
          <a:blip r:embed="rId3">
            <a:alphaModFix/>
          </a:blip>
          <a:srcRect t="1678" r="4260" b="7602"/>
          <a:stretch/>
        </p:blipFill>
        <p:spPr>
          <a:xfrm>
            <a:off x="8631168" y="1332821"/>
            <a:ext cx="3127400" cy="4192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/>
        </p:nvSpPr>
        <p:spPr>
          <a:xfrm>
            <a:off x="454000" y="2608200"/>
            <a:ext cx="111336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700" b="1">
                <a:solidFill>
                  <a:srgbClr val="0F2C68"/>
                </a:solidFill>
              </a:rPr>
              <a:t>Результаты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2050</Words>
  <Application>Microsoft Office PowerPoint</Application>
  <PresentationFormat>Широкоэкранный</PresentationFormat>
  <Paragraphs>187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Директора, завучи, учителя: роли и вклад в распространение школьных инноваций</vt:lpstr>
      <vt:lpstr>Школьные инновации</vt:lpstr>
      <vt:lpstr>Проблема исследования</vt:lpstr>
      <vt:lpstr>Исследовательский вопрос и цель</vt:lpstr>
      <vt:lpstr>Директора</vt:lpstr>
      <vt:lpstr>Заместители</vt:lpstr>
      <vt:lpstr>Учителя</vt:lpstr>
      <vt:lpstr>Эмпирические данные*</vt:lpstr>
      <vt:lpstr>Презентация PowerPoint</vt:lpstr>
      <vt:lpstr>Какие роли важны для реализации инноваций в школе?</vt:lpstr>
      <vt:lpstr> Инициатор проекта</vt:lpstr>
      <vt:lpstr>Поддерживающий</vt:lpstr>
      <vt:lpstr>Коммуникатор</vt:lpstr>
      <vt:lpstr>Выводы</vt:lpstr>
      <vt:lpstr>Список литературы</vt:lpstr>
      <vt:lpstr>Презентация PowerPoint</vt:lpstr>
      <vt:lpstr>Директора, завучи, учителя: роли и вклад в распространение школьных инноваций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школы и внешних акторов для развития дружелюбной образовательной среды</dc:title>
  <dc:creator>Maxim</dc:creator>
  <cp:lastModifiedBy>Максим Гурин</cp:lastModifiedBy>
  <cp:revision>7</cp:revision>
  <dcterms:modified xsi:type="dcterms:W3CDTF">2023-11-25T10:16:12Z</dcterms:modified>
</cp:coreProperties>
</file>