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0714E-C4C0-4F1E-9FA9-3695E4538E96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08217-7753-42CE-A83E-5E8DE2394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499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08217-7753-42CE-A83E-5E8DE239444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284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08217-7753-42CE-A83E-5E8DE239444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291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08217-7753-42CE-A83E-5E8DE239444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721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30943CE-35E0-4646-82B1-6954693A92AC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0CC6FC8-031A-4EBA-A7E7-689092F11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42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43CE-35E0-4646-82B1-6954693A92AC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6FC8-031A-4EBA-A7E7-689092F11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568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30943CE-35E0-4646-82B1-6954693A92AC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CC6FC8-031A-4EBA-A7E7-689092F11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62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30943CE-35E0-4646-82B1-6954693A92AC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CC6FC8-031A-4EBA-A7E7-689092F1179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3097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30943CE-35E0-4646-82B1-6954693A92AC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CC6FC8-031A-4EBA-A7E7-689092F11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159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43CE-35E0-4646-82B1-6954693A92AC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6FC8-031A-4EBA-A7E7-689092F11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023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43CE-35E0-4646-82B1-6954693A92AC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6FC8-031A-4EBA-A7E7-689092F11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0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43CE-35E0-4646-82B1-6954693A92AC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6FC8-031A-4EBA-A7E7-689092F11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543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30943CE-35E0-4646-82B1-6954693A92AC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CC6FC8-031A-4EBA-A7E7-689092F11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49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43CE-35E0-4646-82B1-6954693A92AC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6FC8-031A-4EBA-A7E7-689092F11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632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30943CE-35E0-4646-82B1-6954693A92AC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CC6FC8-031A-4EBA-A7E7-689092F11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908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43CE-35E0-4646-82B1-6954693A92AC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6FC8-031A-4EBA-A7E7-689092F11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62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43CE-35E0-4646-82B1-6954693A92AC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6FC8-031A-4EBA-A7E7-689092F11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265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43CE-35E0-4646-82B1-6954693A92AC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6FC8-031A-4EBA-A7E7-689092F11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62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43CE-35E0-4646-82B1-6954693A92AC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6FC8-031A-4EBA-A7E7-689092F11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41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43CE-35E0-4646-82B1-6954693A92AC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6FC8-031A-4EBA-A7E7-689092F11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82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43CE-35E0-4646-82B1-6954693A92AC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6FC8-031A-4EBA-A7E7-689092F11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86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943CE-35E0-4646-82B1-6954693A92AC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C6FC8-031A-4EBA-A7E7-689092F11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6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ru/ba/hist/internship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ang.hse.ru/cetd/SoF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spetrova@hse.ru" TargetMode="External"/><Relationship Id="rId2" Type="http://schemas.openxmlformats.org/officeDocument/2006/relationships/hyperlink" Target="mailto:dvyskrebentseva@hse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udentcentre.hse.ru/" TargetMode="External"/><Relationship Id="rId5" Type="http://schemas.openxmlformats.org/officeDocument/2006/relationships/hyperlink" Target="mailto:ksyakovleva@hse.ru" TargetMode="External"/><Relationship Id="rId4" Type="http://schemas.openxmlformats.org/officeDocument/2006/relationships/hyperlink" Target="https://hum.hse.ru/centre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se.ru/ba/hist/firstcourse2024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19D8C1-F752-8D8F-4680-12524B7007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Образовательная программа История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5F4477-0308-9541-93E4-426982E73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448800" cy="1457959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1 </a:t>
            </a:r>
            <a:r>
              <a:rPr lang="ru-RU" sz="2800"/>
              <a:t>курс </a:t>
            </a:r>
            <a:r>
              <a:rPr lang="ru-RU" sz="2800" smtClean="0"/>
              <a:t>2024-2025</a:t>
            </a:r>
            <a:endParaRPr lang="ru-RU" sz="2800" dirty="0"/>
          </a:p>
          <a:p>
            <a:pPr algn="ctr"/>
            <a:r>
              <a:rPr lang="ru-RU" sz="2800" dirty="0"/>
              <a:t>Широкий бакалавриат 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47229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8F636-756D-1341-7FCD-D50C25583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График учебного процесса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D9EAFB46-1B55-77EA-EC68-864886B1C4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025102"/>
              </p:ext>
            </p:extLst>
          </p:nvPr>
        </p:nvGraphicFramePr>
        <p:xfrm>
          <a:off x="538480" y="2194559"/>
          <a:ext cx="11257280" cy="4196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734">
                  <a:extLst>
                    <a:ext uri="{9D8B030D-6E8A-4147-A177-3AD203B41FA5}">
                      <a16:colId xmlns:a16="http://schemas.microsoft.com/office/drawing/2014/main" val="791374421"/>
                    </a:ext>
                  </a:extLst>
                </a:gridCol>
                <a:gridCol w="3657929">
                  <a:extLst>
                    <a:ext uri="{9D8B030D-6E8A-4147-A177-3AD203B41FA5}">
                      <a16:colId xmlns:a16="http://schemas.microsoft.com/office/drawing/2014/main" val="2288467672"/>
                    </a:ext>
                  </a:extLst>
                </a:gridCol>
                <a:gridCol w="3782617">
                  <a:extLst>
                    <a:ext uri="{9D8B030D-6E8A-4147-A177-3AD203B41FA5}">
                      <a16:colId xmlns:a16="http://schemas.microsoft.com/office/drawing/2014/main" val="316843018"/>
                    </a:ext>
                  </a:extLst>
                </a:gridCol>
              </a:tblGrid>
              <a:tr h="466231">
                <a:tc>
                  <a:txBody>
                    <a:bodyPr/>
                    <a:lstStyle/>
                    <a:p>
                      <a:r>
                        <a:rPr lang="ru-RU" dirty="0"/>
                        <a:t>модуль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Даты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каникулы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856351"/>
                  </a:ext>
                </a:extLst>
              </a:tr>
              <a:tr h="466231">
                <a:tc>
                  <a:txBody>
                    <a:bodyPr/>
                    <a:lstStyle/>
                    <a:p>
                      <a:r>
                        <a:rPr lang="ru-RU" b="1" dirty="0"/>
                        <a:t>1 модуль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01.09 – 23.10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803306"/>
                  </a:ext>
                </a:extLst>
              </a:tr>
              <a:tr h="466231">
                <a:tc>
                  <a:txBody>
                    <a:bodyPr/>
                    <a:lstStyle/>
                    <a:p>
                      <a:r>
                        <a:rPr lang="ru-RU" dirty="0"/>
                        <a:t>сессия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24.10 – 30.10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Весна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02.05 – 08.05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118669"/>
                  </a:ext>
                </a:extLst>
              </a:tr>
              <a:tr h="466231">
                <a:tc>
                  <a:txBody>
                    <a:bodyPr/>
                    <a:lstStyle/>
                    <a:p>
                      <a:r>
                        <a:rPr lang="ru-RU" b="1" dirty="0"/>
                        <a:t>2 модуль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31.10 – 20.12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916826"/>
                  </a:ext>
                </a:extLst>
              </a:tr>
              <a:tr h="466231">
                <a:tc>
                  <a:txBody>
                    <a:bodyPr/>
                    <a:lstStyle/>
                    <a:p>
                      <a:r>
                        <a:rPr lang="ru-RU" dirty="0"/>
                        <a:t>сессия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21.12 – 31.12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Лето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01.07 – 31.08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646342"/>
                  </a:ext>
                </a:extLst>
              </a:tr>
              <a:tr h="466231">
                <a:tc>
                  <a:txBody>
                    <a:bodyPr/>
                    <a:lstStyle/>
                    <a:p>
                      <a:r>
                        <a:rPr lang="ru-RU" b="1" dirty="0"/>
                        <a:t>3 модуль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09.01 – 26.03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69622"/>
                  </a:ext>
                </a:extLst>
              </a:tr>
              <a:tr h="466231">
                <a:tc>
                  <a:txBody>
                    <a:bodyPr/>
                    <a:lstStyle/>
                    <a:p>
                      <a:r>
                        <a:rPr lang="ru-RU" dirty="0"/>
                        <a:t>сессия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27.03 – 02.04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Праздники. Зима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01.01 – 08.01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080254"/>
                  </a:ext>
                </a:extLst>
              </a:tr>
              <a:tr h="466231">
                <a:tc>
                  <a:txBody>
                    <a:bodyPr/>
                    <a:lstStyle/>
                    <a:p>
                      <a:r>
                        <a:rPr lang="ru-RU" b="1" dirty="0"/>
                        <a:t>4 модуль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03.04 – 20.06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770031"/>
                  </a:ext>
                </a:extLst>
              </a:tr>
              <a:tr h="466231">
                <a:tc>
                  <a:txBody>
                    <a:bodyPr/>
                    <a:lstStyle/>
                    <a:p>
                      <a:r>
                        <a:rPr lang="ru-RU" b="0" dirty="0"/>
                        <a:t>сессия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21.06 – 30.06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814250"/>
                  </a:ext>
                </a:extLst>
              </a:tr>
            </a:tbl>
          </a:graphicData>
        </a:graphic>
      </p:graphicFrame>
      <p:pic>
        <p:nvPicPr>
          <p:cNvPr id="4" name="Рисунок 3" descr="Изображение выглядит как текст, снимок экрана, дизайн, мультфильм">
            <a:extLst>
              <a:ext uri="{FF2B5EF4-FFF2-40B4-BE49-F238E27FC236}">
                <a16:creationId xmlns:a16="http://schemas.microsoft.com/office/drawing/2014/main" id="{1812569A-7055-C12E-272E-0B43478CE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4550"/>
            <a:ext cx="12192000" cy="47434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566CD4-FE58-FA33-0A41-892095ECD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4504"/>
            <a:ext cx="12192000" cy="510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6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6B9A32-1536-703F-F4C4-8F1AD056A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дисциплины </a:t>
            </a:r>
            <a:br>
              <a:rPr lang="ru-RU" b="1" dirty="0"/>
            </a:br>
            <a:r>
              <a:rPr lang="ru-RU" b="1" dirty="0"/>
              <a:t>1 курса ОП «ИСТОРИЯ»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1E0910-5807-8060-17B1-C5174CFF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277360"/>
          </a:xfrm>
        </p:spPr>
        <p:txBody>
          <a:bodyPr/>
          <a:lstStyle/>
          <a:p>
            <a:r>
              <a:rPr lang="ru-RU" b="1" dirty="0"/>
              <a:t>ИСТОРИЯ ДРЕВНЕГО ВОСТОКА</a:t>
            </a:r>
          </a:p>
          <a:p>
            <a:r>
              <a:rPr lang="ru-RU" b="1" dirty="0"/>
              <a:t>ИСТОРИЯ АНТИЧНОСТИ</a:t>
            </a:r>
          </a:p>
          <a:p>
            <a:r>
              <a:rPr lang="ru-RU" b="1" dirty="0"/>
              <a:t>ИСТОРИЧЕСКАЯ ГЕОГРАФИЯ</a:t>
            </a:r>
          </a:p>
          <a:p>
            <a:r>
              <a:rPr lang="ru-RU" b="1" dirty="0"/>
              <a:t>ВСПОМОГАТЕЛЬНЫЕ ИСТОРИЧЕСКИЕ ДИСЦИПЛИНЫ</a:t>
            </a:r>
          </a:p>
          <a:p>
            <a:r>
              <a:rPr lang="ru-RU" b="1" dirty="0"/>
              <a:t>ИСТОРИЯ РОССИИ </a:t>
            </a:r>
            <a:r>
              <a:rPr lang="en-US" b="1" dirty="0"/>
              <a:t>IX-XV </a:t>
            </a:r>
            <a:r>
              <a:rPr lang="ru-RU" b="1" dirty="0"/>
              <a:t>ВВ.</a:t>
            </a:r>
          </a:p>
          <a:p>
            <a:r>
              <a:rPr lang="ru-RU" b="1" dirty="0"/>
              <a:t>ИСТОРИЯ РОССИИ </a:t>
            </a:r>
            <a:r>
              <a:rPr lang="en-US" b="1" dirty="0"/>
              <a:t>XVI-XVII </a:t>
            </a:r>
            <a:r>
              <a:rPr lang="ru-RU" b="1" dirty="0"/>
              <a:t>ВВ.</a:t>
            </a:r>
          </a:p>
          <a:p>
            <a:r>
              <a:rPr lang="ru-RU" b="1" dirty="0"/>
              <a:t>ЛАТИНСКИЙ ЯЗЫК</a:t>
            </a:r>
          </a:p>
          <a:p>
            <a:r>
              <a:rPr lang="ru-RU" b="1" dirty="0">
                <a:highlight>
                  <a:srgbClr val="00FF00"/>
                </a:highlight>
              </a:rPr>
              <a:t>ФИЛОСОФИЯ</a:t>
            </a:r>
          </a:p>
          <a:p>
            <a:r>
              <a:rPr lang="ru-RU" b="1" dirty="0">
                <a:highlight>
                  <a:srgbClr val="00FF00"/>
                </a:highlight>
              </a:rPr>
              <a:t>Основы российской государственности</a:t>
            </a:r>
          </a:p>
          <a:p>
            <a:r>
              <a:rPr lang="en-US" b="1" dirty="0"/>
              <a:t>Digital Humanities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6888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A7C49-E4F3-6D7E-4A64-2C39DF25B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ДРУГИЕ ДИСЦИПЛИНЫ 1 КУРСА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515004-9615-DFCD-4065-D0D411744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30400"/>
            <a:ext cx="10723880" cy="4663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/>
              <a:t>БЕЗОПАСНОСТЬ ЖИЗНЕДЕЯТЕЛЬНОСТИ</a:t>
            </a:r>
          </a:p>
          <a:p>
            <a:r>
              <a:rPr lang="ru-RU" b="1" dirty="0"/>
              <a:t>Дисциплина в </a:t>
            </a:r>
            <a:r>
              <a:rPr lang="en-US" b="1" dirty="0">
                <a:solidFill>
                  <a:srgbClr val="FF0000"/>
                </a:solidFill>
              </a:rPr>
              <a:t>Smart LMS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u="sng" dirty="0"/>
          </a:p>
          <a:p>
            <a:r>
              <a:rPr lang="ru-RU" b="1" u="sng" dirty="0"/>
              <a:t>ЦИФРОВАЯ ГРАМОТНОСТЬ + НЕЗАВИСИМЫЙ ЭКЗАМЕН</a:t>
            </a:r>
          </a:p>
          <a:p>
            <a:endParaRPr lang="ru-RU" b="1" u="sng" dirty="0"/>
          </a:p>
          <a:p>
            <a:endParaRPr lang="ru-RU" b="1" u="sng" dirty="0"/>
          </a:p>
          <a:p>
            <a:r>
              <a:rPr lang="ru-RU" b="1" u="sng" dirty="0"/>
              <a:t>Научно-исследовательский семинар «Введение в историческую науку»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8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65710-B57B-2474-0E95-5B5A50CEB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Практическая подготовка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B02791-BDB8-E143-CCED-FA474425C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27736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>
                <a:highlight>
                  <a:srgbClr val="FFFF00"/>
                </a:highlight>
              </a:rPr>
              <a:t>1 курс – </a:t>
            </a:r>
            <a:r>
              <a:rPr lang="ru-RU" b="1" i="1" dirty="0">
                <a:highlight>
                  <a:srgbClr val="FFFF00"/>
                </a:highlight>
              </a:rPr>
              <a:t>Курсовая работа</a:t>
            </a:r>
          </a:p>
          <a:p>
            <a:r>
              <a:rPr lang="ru-RU" b="1" i="1" dirty="0"/>
              <a:t>Описание подготовки курсовой работы, оценивания и оформления в </a:t>
            </a:r>
          </a:p>
          <a:p>
            <a:pPr marL="0" indent="0">
              <a:buNone/>
            </a:pPr>
            <a:r>
              <a:rPr lang="ru-RU" b="1" i="1" dirty="0"/>
              <a:t>«Программе практической подготовки ОП История» </a:t>
            </a:r>
            <a:r>
              <a:rPr lang="en-US" b="1" i="1" dirty="0">
                <a:hlinkClick r:id="rId3"/>
              </a:rPr>
              <a:t>https://www.hse.ru/ba/hist/internships</a:t>
            </a:r>
            <a:endParaRPr lang="ru-RU" b="1" i="1" dirty="0"/>
          </a:p>
          <a:p>
            <a:pPr marL="0" indent="0">
              <a:buNone/>
            </a:pPr>
            <a:r>
              <a:rPr lang="ru-RU" b="1" i="1" dirty="0"/>
              <a:t>в Приложении 7 к «Программе ПП» - Правила подготовки и защиты курсовых работ</a:t>
            </a:r>
          </a:p>
          <a:p>
            <a:pPr marL="0" indent="0">
              <a:buNone/>
            </a:pPr>
            <a:endParaRPr lang="ru-RU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ВНИМАНИЕ!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Контрольные точки выполнения курсовых работ  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Правила оформления!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Выбор тем и руководителей курсовых работ с 10 октября по 20 ноября. 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Оценивает работу научный руководитель.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Возможно изменение формулировки темы, научного руководителя и т.п. в соответствии с графиком по заявлению.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Загрузка курсовой работы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08570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C4C09-C903-7E12-76DB-9A163F214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4960" y="132081"/>
            <a:ext cx="7091680" cy="924559"/>
          </a:xfrm>
        </p:spPr>
        <p:txBody>
          <a:bodyPr/>
          <a:lstStyle/>
          <a:p>
            <a:pPr algn="ctr"/>
            <a:r>
              <a:rPr lang="ru-RU" b="1" dirty="0"/>
              <a:t>Английский язык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80FC78-2D66-C6BC-D6AC-C676E66A6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1056640"/>
            <a:ext cx="11023600" cy="5669280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Входное тестирование в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SmartLMS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сентября по графику (ФГН 3,4,5,6 сентября), 7-12  (до 18.00!!!) сентября в любое время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3 сентября – 15.00-16-30; 4 сентября - 9.30-11.00; 5 сентября – 11.30-13.00;  сентября – 15.30-17.00. Далее в любое время до 18.00 12 сентября.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Индивидуальная образовательная траектория! </a:t>
            </a:r>
            <a:r>
              <a:rPr lang="ru-RU" dirty="0"/>
              <a:t>Первокурсники Вышки имеют возможность выбрать курсы по английскому языку разного уровня сложности и разного содержания. 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 7 сентября – первая кампания выбора предметных групп по дисциплинам английского языка! </a:t>
            </a:r>
            <a:r>
              <a:rPr lang="ru-RU" b="1" dirty="0"/>
              <a:t>Поэтому тестирование лучше пройти заранее!!!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Вся информация о входном тестировании, инструкции, о выборе предметов здесь </a:t>
            </a:r>
            <a:r>
              <a:rPr lang="en-US" b="1" u="sng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hlinkClick r:id="rId3"/>
              </a:rPr>
              <a:t>https://lang.hse.ru/cetd/SoFL</a:t>
            </a:r>
            <a:endParaRPr lang="ru-RU" b="1" u="sng" dirty="0">
              <a:solidFill>
                <a:schemeClr val="accent2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Английский язык – факультативная дисциплина. От нее можно отписаться, но – входное тестирование и экзамен сдавать ОБЯЗАТЕЛЬНО</a:t>
            </a:r>
          </a:p>
          <a:p>
            <a:endParaRPr lang="ru-RU" b="1" u="sng" dirty="0">
              <a:solidFill>
                <a:schemeClr val="accent2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ru-RU" b="1" u="sng" dirty="0">
              <a:solidFill>
                <a:schemeClr val="accent2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5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F6E9D4-7780-66D1-637B-4E2F9763D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639315"/>
            <a:ext cx="8915400" cy="823725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Важно помнить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820449-BA56-6F5C-76B5-B0FED1929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63040"/>
            <a:ext cx="10937240" cy="5232400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Отписаться от дисциплины по выбору или факультатива можно не позднее 10 дней с начала ее реализации. Это касается и Общеуниверситетских факультативов!!!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Знать, сколько кредитов и дисциплин по выбору у вас должно быть, чтобы не перебрать и не оплачивать. В системе ограничения может не быть.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Участие в Студенческой оценке преподавания (СОП) в каждом модуле – 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обязательно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Все дедлайны – строго обязательны! Обращайте внимание на указание времени дедлайна. Если загрузка в систему – ей требуется 5-10 минут на принятие вашего задания! Имейте запас времени!!!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highlight>
                  <a:srgbClr val="00FF00"/>
                </a:highlight>
              </a:rPr>
              <a:t>Все письма преподавателям и сотрудникам – только с корпоративной почты! Вся информация вам также приходит на корпоративную почту!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Корпоративная почта создана автоматически – информация направлена вам на почту, которая указана при поступлении. Проверьте!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06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E3AD0C-8B3E-9231-DA6F-581D2658C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280400" cy="769787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Вам всегда готовы помочь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0648C3-36B5-E372-91D0-43EED9815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5280"/>
            <a:ext cx="10876280" cy="5130800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dirty="0">
                <a:highlight>
                  <a:srgbClr val="FFFF00"/>
                </a:highlight>
              </a:rPr>
              <a:t>Менеджер образовательной программы История и История искусства</a:t>
            </a:r>
          </a:p>
          <a:p>
            <a:pPr marL="0" indent="0">
              <a:buNone/>
            </a:pPr>
            <a:r>
              <a:rPr lang="ru-RU" sz="6400" b="1" dirty="0" err="1">
                <a:solidFill>
                  <a:schemeClr val="accent5">
                    <a:lumMod val="50000"/>
                  </a:schemeClr>
                </a:solidFill>
              </a:rPr>
              <a:t>Выскребенцева</a:t>
            </a:r>
            <a:r>
              <a:rPr lang="ru-RU" sz="6400" b="1" dirty="0">
                <a:solidFill>
                  <a:schemeClr val="accent5">
                    <a:lumMod val="50000"/>
                  </a:schemeClr>
                </a:solidFill>
              </a:rPr>
              <a:t> Дарья Кирилловна </a:t>
            </a:r>
            <a:r>
              <a:rPr lang="ru-RU" sz="6400" dirty="0">
                <a:solidFill>
                  <a:schemeClr val="accent5">
                    <a:lumMod val="50000"/>
                  </a:schemeClr>
                </a:solidFill>
                <a:highlight>
                  <a:srgbClr val="00FF00"/>
                </a:highlight>
              </a:rPr>
              <a:t>(405 корпус А) </a:t>
            </a:r>
            <a:r>
              <a:rPr lang="ru-RU" sz="6400" u="sng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Montserrat" panose="00000500000000000000" pitchFamily="2" charset="-52"/>
                <a:cs typeface="Montserrat" panose="00000500000000000000" pitchFamily="2" charset="-52"/>
                <a:hlinkClick r:id="rId2"/>
              </a:rPr>
              <a:t>dvyskrebentseva@hse.ru</a:t>
            </a:r>
            <a:endParaRPr lang="ru-RU" sz="6400" u="sng" dirty="0">
              <a:solidFill>
                <a:srgbClr val="000000"/>
              </a:solidFill>
              <a:effectLst/>
              <a:latin typeface="Montserrat" panose="00000500000000000000" pitchFamily="2" charset="-52"/>
              <a:ea typeface="Montserrat" panose="00000500000000000000" pitchFamily="2" charset="-52"/>
              <a:cs typeface="Montserrat" panose="00000500000000000000" pitchFamily="2" charset="-52"/>
            </a:endParaRPr>
          </a:p>
          <a:p>
            <a:r>
              <a:rPr lang="ru-RU" sz="6400" b="1" dirty="0">
                <a:highlight>
                  <a:srgbClr val="FFFF00"/>
                </a:highlight>
              </a:rPr>
              <a:t>Академический руководитель образовательной программы «История»</a:t>
            </a:r>
            <a:r>
              <a:rPr lang="ru-RU" sz="6400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</a:rPr>
              <a:t> </a:t>
            </a:r>
          </a:p>
          <a:p>
            <a:pPr marL="0" indent="0">
              <a:buNone/>
            </a:pPr>
            <a:r>
              <a:rPr lang="ru-RU" sz="6400" b="1" dirty="0">
                <a:solidFill>
                  <a:schemeClr val="accent5">
                    <a:lumMod val="50000"/>
                  </a:schemeClr>
                </a:solidFill>
              </a:rPr>
              <a:t>Петрова Мария Святославовна </a:t>
            </a:r>
            <a:r>
              <a:rPr lang="ru-RU" sz="6400" dirty="0">
                <a:solidFill>
                  <a:schemeClr val="accent5">
                    <a:lumMod val="50000"/>
                  </a:schemeClr>
                </a:solidFill>
                <a:highlight>
                  <a:srgbClr val="00FF00"/>
                </a:highlight>
              </a:rPr>
              <a:t>414 </a:t>
            </a:r>
            <a:r>
              <a:rPr lang="ru-RU" sz="6400" b="1" dirty="0">
                <a:solidFill>
                  <a:schemeClr val="accent5">
                    <a:lumMod val="50000"/>
                  </a:schemeClr>
                </a:solidFill>
                <a:highlight>
                  <a:srgbClr val="00FF00"/>
                </a:highlight>
              </a:rPr>
              <a:t>Л</a:t>
            </a:r>
            <a:r>
              <a:rPr lang="ru-RU" sz="64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6400" u="sng" dirty="0">
                <a:solidFill>
                  <a:srgbClr val="000000"/>
                </a:solidFill>
                <a:latin typeface="Montserrat" panose="00000500000000000000" pitchFamily="2" charset="-52"/>
                <a:ea typeface="Montserrat" panose="00000500000000000000" pitchFamily="2" charset="-52"/>
                <a:cs typeface="Montserrat" panose="00000500000000000000" pitchFamily="2" charset="-52"/>
                <a:hlinkClick r:id="rId3"/>
              </a:rPr>
              <a:t>mspetrova@hse.ru</a:t>
            </a:r>
            <a:endParaRPr lang="ru-RU" sz="6400" u="sng" dirty="0">
              <a:solidFill>
                <a:srgbClr val="000000"/>
              </a:solidFill>
              <a:latin typeface="Montserrat" panose="00000500000000000000" pitchFamily="2" charset="-52"/>
              <a:ea typeface="Montserrat" panose="00000500000000000000" pitchFamily="2" charset="-52"/>
              <a:cs typeface="Montserrat" panose="00000500000000000000" pitchFamily="2" charset="-52"/>
            </a:endParaRPr>
          </a:p>
          <a:p>
            <a:pPr marL="0" indent="0">
              <a:buNone/>
            </a:pPr>
            <a:endParaRPr lang="ru-RU" sz="6400" u="sng" dirty="0">
              <a:solidFill>
                <a:srgbClr val="000000"/>
              </a:solidFill>
              <a:latin typeface="Montserrat" panose="00000500000000000000" pitchFamily="2" charset="-52"/>
              <a:ea typeface="Montserrat" panose="00000500000000000000" pitchFamily="2" charset="-52"/>
              <a:cs typeface="Montserrat" panose="00000500000000000000" pitchFamily="2" charset="-52"/>
            </a:endParaRPr>
          </a:p>
          <a:p>
            <a:r>
              <a:rPr lang="ru-RU" sz="6400" b="1" dirty="0"/>
              <a:t>Центр обеспечения образовательной деятельности ФГН  </a:t>
            </a:r>
            <a:r>
              <a:rPr lang="ru-RU" sz="6400" u="sng" dirty="0">
                <a:solidFill>
                  <a:srgbClr val="000000"/>
                </a:solidFill>
                <a:latin typeface="Montserrat" panose="00000500000000000000" pitchFamily="2" charset="-52"/>
                <a:ea typeface="Montserrat" panose="00000500000000000000" pitchFamily="2" charset="-52"/>
                <a:cs typeface="Montserrat" panose="00000500000000000000" pitchFamily="2" charset="-52"/>
                <a:hlinkClick r:id="rId4"/>
              </a:rPr>
              <a:t>https://hum.hse.ru/centre/</a:t>
            </a:r>
            <a:endParaRPr lang="ru-RU" sz="6400" u="sng" dirty="0">
              <a:solidFill>
                <a:srgbClr val="000000"/>
              </a:solidFill>
              <a:latin typeface="Montserrat" panose="00000500000000000000" pitchFamily="2" charset="-52"/>
              <a:ea typeface="Montserrat" panose="00000500000000000000" pitchFamily="2" charset="-52"/>
              <a:cs typeface="Montserrat" panose="00000500000000000000" pitchFamily="2" charset="-52"/>
            </a:endParaRPr>
          </a:p>
          <a:p>
            <a:pPr marL="0" indent="0">
              <a:buNone/>
            </a:pPr>
            <a:r>
              <a:rPr lang="ru-RU" sz="6400" b="1" dirty="0">
                <a:effectLst/>
              </a:rPr>
              <a:t>Отдел по работе с документами обучающихся </a:t>
            </a:r>
            <a:r>
              <a:rPr lang="ru-RU" sz="6400" dirty="0">
                <a:effectLst/>
                <a:highlight>
                  <a:srgbClr val="00FF00"/>
                </a:highlight>
              </a:rPr>
              <a:t>403 корпус А  </a:t>
            </a:r>
            <a:r>
              <a:rPr lang="ru-RU" sz="6400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Montserrat" panose="00000500000000000000" pitchFamily="2" charset="-52"/>
                <a:cs typeface="Montserrat" panose="00000500000000000000" pitchFamily="2" charset="-52"/>
              </a:rPr>
              <a:t>В отделе можно заказать документы из личного дела (аттестат/диплом или его копию), оформить договоры на оказание образовательных услуг, оформить дополнительные соглашения к договорам и другие сопутствующие финансовые документы, получить консультацию по оформлению грантов Президента РФ, внести изменения в персональные данные. </a:t>
            </a:r>
          </a:p>
          <a:p>
            <a:pPr marL="0" indent="0">
              <a:buNone/>
            </a:pPr>
            <a:r>
              <a:rPr lang="ru-RU" sz="6400" b="1" dirty="0">
                <a:effectLst/>
              </a:rPr>
              <a:t>Отдел координации учебного процесса </a:t>
            </a:r>
            <a:r>
              <a:rPr lang="ru-RU" sz="6400" dirty="0">
                <a:effectLst/>
                <a:highlight>
                  <a:srgbClr val="00FF00"/>
                </a:highlight>
              </a:rPr>
              <a:t>404 корпус А </a:t>
            </a:r>
            <a:r>
              <a:rPr lang="ru-RU" sz="6400" dirty="0">
                <a:solidFill>
                  <a:srgbClr val="000000"/>
                </a:solidFill>
                <a:latin typeface="Montserrat" panose="00000500000000000000" pitchFamily="2" charset="-52"/>
              </a:rPr>
              <a:t>формирует расписание занятий, сессий и пересдач для всех образовательных программ ФГН. </a:t>
            </a:r>
          </a:p>
          <a:p>
            <a:pPr marL="0" indent="0">
              <a:buNone/>
            </a:pPr>
            <a:r>
              <a:rPr lang="ru-RU" sz="6400" dirty="0">
                <a:solidFill>
                  <a:srgbClr val="000000"/>
                </a:solidFill>
                <a:highlight>
                  <a:srgbClr val="00FFFF"/>
                </a:highlight>
                <a:latin typeface="Montserrat" panose="00000500000000000000" pitchFamily="2" charset="-52"/>
              </a:rPr>
              <a:t>Куратор ОП История по расписанию - Яковлева Ксения Сергеевна </a:t>
            </a:r>
            <a:r>
              <a:rPr lang="ru-RU" sz="6400" u="sng" dirty="0">
                <a:solidFill>
                  <a:srgbClr val="000000"/>
                </a:solidFill>
                <a:latin typeface="Montserrat" panose="00000500000000000000" pitchFamily="2" charset="-52"/>
                <a:hlinkClick r:id="rId5"/>
              </a:rPr>
              <a:t>ksyakovleva@hse.ru</a:t>
            </a:r>
            <a:endParaRPr lang="ru-RU" sz="6400" u="sng" dirty="0">
              <a:solidFill>
                <a:srgbClr val="000000"/>
              </a:solidFill>
              <a:latin typeface="Montserrat" panose="00000500000000000000" pitchFamily="2" charset="-52"/>
            </a:endParaRPr>
          </a:p>
          <a:p>
            <a:pPr marL="0" indent="0">
              <a:buNone/>
            </a:pPr>
            <a:r>
              <a:rPr lang="ru-RU" sz="6400" b="1" dirty="0">
                <a:effectLst/>
              </a:rPr>
              <a:t>Отдел координации учебных траекторий и проектной деятельности </a:t>
            </a:r>
            <a:r>
              <a:rPr lang="ru-RU" sz="6400" dirty="0">
                <a:effectLst/>
                <a:highlight>
                  <a:srgbClr val="00FF00"/>
                </a:highlight>
              </a:rPr>
              <a:t>528 корпус А</a:t>
            </a:r>
          </a:p>
          <a:p>
            <a:pPr marL="0" indent="0">
              <a:buNone/>
            </a:pPr>
            <a:endParaRPr lang="ru-RU" sz="6400" b="1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ru-RU" sz="6400" b="1" dirty="0">
                <a:effectLst/>
                <a:highlight>
                  <a:srgbClr val="FFFF00"/>
                </a:highlight>
              </a:rPr>
              <a:t>Центр сервиса Студент </a:t>
            </a:r>
            <a:r>
              <a:rPr lang="ru-RU" sz="5600" b="1" u="sng" dirty="0">
                <a:solidFill>
                  <a:srgbClr val="000000"/>
                </a:solidFill>
                <a:latin typeface="Montserrat" panose="00000500000000000000" pitchFamily="2" charset="-52"/>
                <a:ea typeface="Montserrat" panose="00000500000000000000" pitchFamily="2" charset="-52"/>
                <a:cs typeface="Montserrat" panose="00000500000000000000" pitchFamily="2" charset="-52"/>
                <a:hlinkClick r:id="rId6"/>
              </a:rPr>
              <a:t>https://studentcentre.hse.ru/</a:t>
            </a:r>
            <a:r>
              <a:rPr lang="ru-RU" sz="5600" b="1" u="sng" dirty="0">
                <a:solidFill>
                  <a:srgbClr val="000000"/>
                </a:solidFill>
                <a:latin typeface="Montserrat" panose="00000500000000000000" pitchFamily="2" charset="-52"/>
                <a:ea typeface="Montserrat" panose="00000500000000000000" pitchFamily="2" charset="-52"/>
                <a:cs typeface="Montserrat" panose="00000500000000000000" pitchFamily="2" charset="-52"/>
              </a:rPr>
              <a:t> </a:t>
            </a:r>
            <a:r>
              <a:rPr lang="ru-RU" sz="5600" b="1" dirty="0">
                <a:solidFill>
                  <a:srgbClr val="000000"/>
                </a:solidFill>
                <a:latin typeface="Montserrat" panose="00000500000000000000" pitchFamily="2" charset="-52"/>
                <a:ea typeface="Montserrat" panose="00000500000000000000" pitchFamily="2" charset="-52"/>
                <a:cs typeface="Montserrat" panose="00000500000000000000" pitchFamily="2" charset="-52"/>
              </a:rPr>
              <a:t>  </a:t>
            </a:r>
            <a:r>
              <a:rPr lang="ru-RU" sz="6400" dirty="0">
                <a:solidFill>
                  <a:srgbClr val="000000"/>
                </a:solidFill>
                <a:latin typeface="Montserrat" panose="00000500000000000000" pitchFamily="2" charset="-52"/>
              </a:rPr>
              <a:t>студент может оформить и получить документы, касающиеся обучения: справки различного вида (о подтверждении факта обучения в НИУ ВШЭ, транскрипт, справка для МВД, выписка из зачетки, справка о периоде обучения), копии приказов, заверенные копии документов НИУ ВШЭ, верифицировать сертификаты по международным экзаменам и перезачесть их результаты и т.д.</a:t>
            </a:r>
          </a:p>
          <a:p>
            <a:pPr marL="0" indent="0" algn="ctr">
              <a:buNone/>
            </a:pPr>
            <a:endParaRPr lang="ru-RU" sz="6400" dirty="0">
              <a:solidFill>
                <a:srgbClr val="000000"/>
              </a:solidFill>
              <a:latin typeface="Montserrat" panose="00000500000000000000" pitchFamily="2" charset="-52"/>
            </a:endParaRPr>
          </a:p>
          <a:p>
            <a:pPr marL="0" indent="0" algn="ctr">
              <a:buNone/>
            </a:pPr>
            <a:r>
              <a:rPr lang="ru-RU" sz="6400" b="1" dirty="0">
                <a:solidFill>
                  <a:schemeClr val="accent5">
                    <a:lumMod val="50000"/>
                  </a:schemeClr>
                </a:solidFill>
                <a:effectLst/>
              </a:rPr>
              <a:t> </a:t>
            </a:r>
            <a:endParaRPr lang="ru-RU" sz="6400" b="1" dirty="0">
              <a:solidFill>
                <a:schemeClr val="accent5">
                  <a:lumMod val="50000"/>
                </a:schemeClr>
              </a:solidFill>
              <a:effectLst/>
              <a:highlight>
                <a:srgbClr val="00FF00"/>
              </a:highlight>
            </a:endParaRPr>
          </a:p>
          <a:p>
            <a:pPr marL="0" indent="0">
              <a:buNone/>
            </a:pPr>
            <a:endParaRPr lang="ru-RU" b="1" dirty="0">
              <a:effectLst/>
            </a:endParaRPr>
          </a:p>
          <a:p>
            <a:pPr marL="0" indent="0">
              <a:buNone/>
            </a:pPr>
            <a:endParaRPr lang="ru-RU" b="1" dirty="0">
              <a:effectLst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highlight>
                  <a:srgbClr val="00FF00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612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0062BB-411A-595C-9096-A1BCAC0D4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040" y="2194560"/>
            <a:ext cx="9687560" cy="3007359"/>
          </a:xfrm>
        </p:spPr>
        <p:txBody>
          <a:bodyPr/>
          <a:lstStyle/>
          <a:p>
            <a:pPr algn="ctr"/>
            <a:r>
              <a:rPr lang="ru-RU" sz="3200" b="1" dirty="0"/>
              <a:t>Полезная ссылка для первокурсников</a:t>
            </a:r>
            <a:br>
              <a:rPr lang="ru-RU" sz="3200" b="1" dirty="0"/>
            </a:br>
            <a:r>
              <a:rPr lang="en-US" sz="3200" b="1" dirty="0">
                <a:hlinkClick r:id="rId2"/>
              </a:rPr>
              <a:t>https://www.hse.ru/ba/hist/firstcourse2024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3443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616</TotalTime>
  <Words>699</Words>
  <Application>Microsoft Office PowerPoint</Application>
  <PresentationFormat>Широкоэкранный</PresentationFormat>
  <Paragraphs>97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Montserrat</vt:lpstr>
      <vt:lpstr>Times New Roman</vt:lpstr>
      <vt:lpstr>След самолета</vt:lpstr>
      <vt:lpstr>Образовательная программа История </vt:lpstr>
      <vt:lpstr>График учебного процесса</vt:lpstr>
      <vt:lpstr>дисциплины  1 курса ОП «ИСТОРИЯ»</vt:lpstr>
      <vt:lpstr>ДРУГИЕ ДИСЦИПЛИНЫ 1 КУРСА</vt:lpstr>
      <vt:lpstr>Практическая подготовка</vt:lpstr>
      <vt:lpstr>Английский язык</vt:lpstr>
      <vt:lpstr>Важно помнить</vt:lpstr>
      <vt:lpstr>Вам всегда готовы помочь</vt:lpstr>
      <vt:lpstr>Полезная ссылка для первокурсников https://www.hse.ru/ba/hist/firstcourse2024    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программа История</dc:title>
  <dc:creator>Antonina Sharova</dc:creator>
  <cp:lastModifiedBy>Искрина Мария Владимировна</cp:lastModifiedBy>
  <cp:revision>19</cp:revision>
  <dcterms:created xsi:type="dcterms:W3CDTF">2022-08-31T17:20:21Z</dcterms:created>
  <dcterms:modified xsi:type="dcterms:W3CDTF">2024-09-02T09:36:42Z</dcterms:modified>
</cp:coreProperties>
</file>