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72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25">
          <p15:clr>
            <a:srgbClr val="A4A3A4"/>
          </p15:clr>
        </p15:guide>
        <p15:guide id="2" pos="1209">
          <p15:clr>
            <a:srgbClr val="A4A3A4"/>
          </p15:clr>
        </p15:guide>
        <p15:guide id="3" pos="2955">
          <p15:clr>
            <a:srgbClr val="A4A3A4"/>
          </p15:clr>
        </p15:guide>
        <p15:guide id="4" pos="2071">
          <p15:clr>
            <a:srgbClr val="A4A3A4"/>
          </p15:clr>
        </p15:guide>
        <p15:guide id="5" pos="3840">
          <p15:clr>
            <a:srgbClr val="A4A3A4"/>
          </p15:clr>
        </p15:guide>
        <p15:guide id="6" pos="4702">
          <p15:clr>
            <a:srgbClr val="A4A3A4"/>
          </p15:clr>
        </p15:guide>
        <p15:guide id="7" pos="5586">
          <p15:clr>
            <a:srgbClr val="A4A3A4"/>
          </p15:clr>
        </p15:guide>
        <p15:guide id="8" pos="7333">
          <p15:clr>
            <a:srgbClr val="A4A3A4"/>
          </p15:clr>
        </p15:guide>
        <p15:guide id="9" orient="horz" pos="3952">
          <p15:clr>
            <a:srgbClr val="A4A3A4"/>
          </p15:clr>
        </p15:guide>
        <p15:guide id="10" pos="6471">
          <p15:clr>
            <a:srgbClr val="A4A3A4"/>
          </p15:clr>
        </p15:guide>
        <p15:guide id="11" orient="horz" pos="9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g1Cyxbk5iZiyt2LvnNggobJMtO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580B544-3236-4B92-92C9-AD85A7B5FEDC}">
  <a:tblStyle styleId="{3580B544-3236-4B92-92C9-AD85A7B5FED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26" autoAdjust="0"/>
    <p:restoredTop sz="77876" autoAdjust="0"/>
  </p:normalViewPr>
  <p:slideViewPr>
    <p:cSldViewPr snapToGrid="0">
      <p:cViewPr varScale="1">
        <p:scale>
          <a:sx n="85" d="100"/>
          <a:sy n="85" d="100"/>
        </p:scale>
        <p:origin x="293" y="62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алентина Куликова" userId="ecc4fa7811a3c48a" providerId="LiveId" clId="{95932026-C9D0-4E08-83D0-C1444AFC70D4}"/>
    <pc:docChg chg="undo redo custSel addSld delSld modSld sldOrd">
      <pc:chgData name="Валентина Куликова" userId="ecc4fa7811a3c48a" providerId="LiveId" clId="{95932026-C9D0-4E08-83D0-C1444AFC70D4}" dt="2024-10-25T09:32:50.165" v="1287" actId="255"/>
      <pc:docMkLst>
        <pc:docMk/>
      </pc:docMkLst>
      <pc:sldChg chg="modSp mod">
        <pc:chgData name="Валентина Куликова" userId="ecc4fa7811a3c48a" providerId="LiveId" clId="{95932026-C9D0-4E08-83D0-C1444AFC70D4}" dt="2024-10-25T08:50:29.242" v="26" actId="20577"/>
        <pc:sldMkLst>
          <pc:docMk/>
          <pc:sldMk cId="0" sldId="256"/>
        </pc:sldMkLst>
        <pc:spChg chg="mod">
          <ac:chgData name="Валентина Куликова" userId="ecc4fa7811a3c48a" providerId="LiveId" clId="{95932026-C9D0-4E08-83D0-C1444AFC70D4}" dt="2024-10-25T08:50:29.242" v="26" actId="20577"/>
          <ac:spMkLst>
            <pc:docMk/>
            <pc:sldMk cId="0" sldId="256"/>
            <ac:spMk id="180" creationId="{00000000-0000-0000-0000-000000000000}"/>
          </ac:spMkLst>
        </pc:spChg>
      </pc:sldChg>
      <pc:sldChg chg="del">
        <pc:chgData name="Валентина Куликова" userId="ecc4fa7811a3c48a" providerId="LiveId" clId="{95932026-C9D0-4E08-83D0-C1444AFC70D4}" dt="2024-10-25T08:50:31.999" v="27" actId="47"/>
        <pc:sldMkLst>
          <pc:docMk/>
          <pc:sldMk cId="0" sldId="257"/>
        </pc:sldMkLst>
      </pc:sldChg>
      <pc:sldChg chg="addSp delSp modSp mod">
        <pc:chgData name="Валентина Куликова" userId="ecc4fa7811a3c48a" providerId="LiveId" clId="{95932026-C9D0-4E08-83D0-C1444AFC70D4}" dt="2024-10-25T08:52:23.039" v="83" actId="478"/>
        <pc:sldMkLst>
          <pc:docMk/>
          <pc:sldMk cId="0" sldId="258"/>
        </pc:sldMkLst>
        <pc:spChg chg="add mod">
          <ac:chgData name="Валентина Куликова" userId="ecc4fa7811a3c48a" providerId="LiveId" clId="{95932026-C9D0-4E08-83D0-C1444AFC70D4}" dt="2024-10-25T08:52:23.039" v="83" actId="478"/>
          <ac:spMkLst>
            <pc:docMk/>
            <pc:sldMk cId="0" sldId="258"/>
            <ac:spMk id="3" creationId="{CA1DC3D1-8ECF-5C1F-54F1-93920CF23D43}"/>
          </ac:spMkLst>
        </pc:spChg>
        <pc:spChg chg="mod">
          <ac:chgData name="Валентина Куликова" userId="ecc4fa7811a3c48a" providerId="LiveId" clId="{95932026-C9D0-4E08-83D0-C1444AFC70D4}" dt="2024-10-25T08:51:39.613" v="66" actId="404"/>
          <ac:spMkLst>
            <pc:docMk/>
            <pc:sldMk cId="0" sldId="258"/>
            <ac:spMk id="199" creationId="{00000000-0000-0000-0000-000000000000}"/>
          </ac:spMkLst>
        </pc:spChg>
        <pc:spChg chg="del mod">
          <ac:chgData name="Валентина Куликова" userId="ecc4fa7811a3c48a" providerId="LiveId" clId="{95932026-C9D0-4E08-83D0-C1444AFC70D4}" dt="2024-10-25T08:52:23.039" v="83" actId="478"/>
          <ac:spMkLst>
            <pc:docMk/>
            <pc:sldMk cId="0" sldId="258"/>
            <ac:spMk id="206" creationId="{00000000-0000-0000-0000-000000000000}"/>
          </ac:spMkLst>
        </pc:spChg>
      </pc:sldChg>
      <pc:sldChg chg="addSp delSp modSp mod">
        <pc:chgData name="Валентина Куликова" userId="ecc4fa7811a3c48a" providerId="LiveId" clId="{95932026-C9D0-4E08-83D0-C1444AFC70D4}" dt="2024-10-25T08:51:30.187" v="63" actId="20577"/>
        <pc:sldMkLst>
          <pc:docMk/>
          <pc:sldMk cId="0" sldId="259"/>
        </pc:sldMkLst>
        <pc:spChg chg="add mod">
          <ac:chgData name="Валентина Куликова" userId="ecc4fa7811a3c48a" providerId="LiveId" clId="{95932026-C9D0-4E08-83D0-C1444AFC70D4}" dt="2024-10-25T08:51:30.187" v="63" actId="20577"/>
          <ac:spMkLst>
            <pc:docMk/>
            <pc:sldMk cId="0" sldId="259"/>
            <ac:spMk id="3" creationId="{870FBB7C-2F57-20C5-AE71-BF024C3C0A6B}"/>
          </ac:spMkLst>
        </pc:spChg>
        <pc:spChg chg="del">
          <ac:chgData name="Валентина Куликова" userId="ecc4fa7811a3c48a" providerId="LiveId" clId="{95932026-C9D0-4E08-83D0-C1444AFC70D4}" dt="2024-10-25T08:51:22.184" v="37" actId="478"/>
          <ac:spMkLst>
            <pc:docMk/>
            <pc:sldMk cId="0" sldId="259"/>
            <ac:spMk id="213" creationId="{00000000-0000-0000-0000-000000000000}"/>
          </ac:spMkLst>
        </pc:spChg>
      </pc:sldChg>
      <pc:sldChg chg="addSp delSp modSp add del mod">
        <pc:chgData name="Валентина Куликова" userId="ecc4fa7811a3c48a" providerId="LiveId" clId="{95932026-C9D0-4E08-83D0-C1444AFC70D4}" dt="2024-10-25T09:31:53.980" v="1273" actId="403"/>
        <pc:sldMkLst>
          <pc:docMk/>
          <pc:sldMk cId="0" sldId="260"/>
        </pc:sldMkLst>
        <pc:spChg chg="add mod">
          <ac:chgData name="Валентина Куликова" userId="ecc4fa7811a3c48a" providerId="LiveId" clId="{95932026-C9D0-4E08-83D0-C1444AFC70D4}" dt="2024-10-25T09:30:57.921" v="1209" actId="478"/>
          <ac:spMkLst>
            <pc:docMk/>
            <pc:sldMk cId="0" sldId="260"/>
            <ac:spMk id="3" creationId="{163F8BDB-34D6-82AF-EF61-5E2169D67B80}"/>
          </ac:spMkLst>
        </pc:spChg>
        <pc:spChg chg="del">
          <ac:chgData name="Валентина Куликова" userId="ecc4fa7811a3c48a" providerId="LiveId" clId="{95932026-C9D0-4E08-83D0-C1444AFC70D4}" dt="2024-10-25T09:30:57.921" v="1209" actId="478"/>
          <ac:spMkLst>
            <pc:docMk/>
            <pc:sldMk cId="0" sldId="260"/>
            <ac:spMk id="229" creationId="{00000000-0000-0000-0000-000000000000}"/>
          </ac:spMkLst>
        </pc:spChg>
        <pc:spChg chg="mod">
          <ac:chgData name="Валентина Куликова" userId="ecc4fa7811a3c48a" providerId="LiveId" clId="{95932026-C9D0-4E08-83D0-C1444AFC70D4}" dt="2024-10-25T09:31:53.980" v="1273" actId="403"/>
          <ac:spMkLst>
            <pc:docMk/>
            <pc:sldMk cId="0" sldId="260"/>
            <ac:spMk id="231" creationId="{00000000-0000-0000-0000-000000000000}"/>
          </ac:spMkLst>
        </pc:spChg>
      </pc:sldChg>
      <pc:sldChg chg="add del">
        <pc:chgData name="Валентина Куликова" userId="ecc4fa7811a3c48a" providerId="LiveId" clId="{95932026-C9D0-4E08-83D0-C1444AFC70D4}" dt="2024-10-25T09:30:42.880" v="1207" actId="47"/>
        <pc:sldMkLst>
          <pc:docMk/>
          <pc:sldMk cId="4184315905" sldId="260"/>
        </pc:sldMkLst>
      </pc:sldChg>
      <pc:sldChg chg="del">
        <pc:chgData name="Валентина Куликова" userId="ecc4fa7811a3c48a" providerId="LiveId" clId="{95932026-C9D0-4E08-83D0-C1444AFC70D4}" dt="2024-10-25T08:50:52.075" v="29" actId="47"/>
        <pc:sldMkLst>
          <pc:docMk/>
          <pc:sldMk cId="0" sldId="261"/>
        </pc:sldMkLst>
      </pc:sldChg>
      <pc:sldChg chg="modSp add mod">
        <pc:chgData name="Валентина Куликова" userId="ecc4fa7811a3c48a" providerId="LiveId" clId="{95932026-C9D0-4E08-83D0-C1444AFC70D4}" dt="2024-10-25T09:11:46.603" v="544" actId="207"/>
        <pc:sldMkLst>
          <pc:docMk/>
          <pc:sldMk cId="2840501133" sldId="261"/>
        </pc:sldMkLst>
        <pc:spChg chg="mod">
          <ac:chgData name="Валентина Куликова" userId="ecc4fa7811a3c48a" providerId="LiveId" clId="{95932026-C9D0-4E08-83D0-C1444AFC70D4}" dt="2024-10-25T08:54:15.921" v="96" actId="20577"/>
          <ac:spMkLst>
            <pc:docMk/>
            <pc:sldMk cId="2840501133" sldId="261"/>
            <ac:spMk id="214" creationId="{7A5FDE0F-5B7E-DE01-A3B2-A209E2BAB87D}"/>
          </ac:spMkLst>
        </pc:spChg>
        <pc:spChg chg="mod">
          <ac:chgData name="Валентина Куликова" userId="ecc4fa7811a3c48a" providerId="LiveId" clId="{95932026-C9D0-4E08-83D0-C1444AFC70D4}" dt="2024-10-25T09:11:46.603" v="544" actId="207"/>
          <ac:spMkLst>
            <pc:docMk/>
            <pc:sldMk cId="2840501133" sldId="261"/>
            <ac:spMk id="215" creationId="{89296692-3824-169C-E4B7-E367FDF8AAC4}"/>
          </ac:spMkLst>
        </pc:spChg>
      </pc:sldChg>
      <pc:sldChg chg="del">
        <pc:chgData name="Валентина Куликова" userId="ecc4fa7811a3c48a" providerId="LiveId" clId="{95932026-C9D0-4E08-83D0-C1444AFC70D4}" dt="2024-10-25T08:50:57.713" v="30" actId="47"/>
        <pc:sldMkLst>
          <pc:docMk/>
          <pc:sldMk cId="0" sldId="262"/>
        </pc:sldMkLst>
      </pc:sldChg>
      <pc:sldChg chg="modSp add mod ord">
        <pc:chgData name="Валентина Куликова" userId="ecc4fa7811a3c48a" providerId="LiveId" clId="{95932026-C9D0-4E08-83D0-C1444AFC70D4}" dt="2024-10-25T09:14:03.665" v="665" actId="20577"/>
        <pc:sldMkLst>
          <pc:docMk/>
          <pc:sldMk cId="1237503871" sldId="262"/>
        </pc:sldMkLst>
        <pc:spChg chg="mod">
          <ac:chgData name="Валентина Куликова" userId="ecc4fa7811a3c48a" providerId="LiveId" clId="{95932026-C9D0-4E08-83D0-C1444AFC70D4}" dt="2024-10-25T09:14:03.665" v="665" actId="20577"/>
          <ac:spMkLst>
            <pc:docMk/>
            <pc:sldMk cId="1237503871" sldId="262"/>
            <ac:spMk id="215" creationId="{93807D7E-3749-09E9-5071-F52FBBB922A8}"/>
          </ac:spMkLst>
        </pc:spChg>
      </pc:sldChg>
      <pc:sldChg chg="del">
        <pc:chgData name="Валентина Куликова" userId="ecc4fa7811a3c48a" providerId="LiveId" clId="{95932026-C9D0-4E08-83D0-C1444AFC70D4}" dt="2024-10-25T08:51:01.573" v="31" actId="47"/>
        <pc:sldMkLst>
          <pc:docMk/>
          <pc:sldMk cId="0" sldId="263"/>
        </pc:sldMkLst>
      </pc:sldChg>
      <pc:sldChg chg="modSp add mod ord">
        <pc:chgData name="Валентина Куликова" userId="ecc4fa7811a3c48a" providerId="LiveId" clId="{95932026-C9D0-4E08-83D0-C1444AFC70D4}" dt="2024-10-25T09:12:10.614" v="592" actId="20577"/>
        <pc:sldMkLst>
          <pc:docMk/>
          <pc:sldMk cId="1292608257" sldId="263"/>
        </pc:sldMkLst>
        <pc:spChg chg="mod">
          <ac:chgData name="Валентина Куликова" userId="ecc4fa7811a3c48a" providerId="LiveId" clId="{95932026-C9D0-4E08-83D0-C1444AFC70D4}" dt="2024-10-25T09:12:10.614" v="592" actId="20577"/>
          <ac:spMkLst>
            <pc:docMk/>
            <pc:sldMk cId="1292608257" sldId="263"/>
            <ac:spMk id="215" creationId="{1DE732AA-B55F-F616-AF81-52FD9F1E0EE0}"/>
          </ac:spMkLst>
        </pc:spChg>
      </pc:sldChg>
      <pc:sldChg chg="del">
        <pc:chgData name="Валентина Куликова" userId="ecc4fa7811a3c48a" providerId="LiveId" clId="{95932026-C9D0-4E08-83D0-C1444AFC70D4}" dt="2024-10-25T08:51:02.863" v="32" actId="47"/>
        <pc:sldMkLst>
          <pc:docMk/>
          <pc:sldMk cId="0" sldId="264"/>
        </pc:sldMkLst>
      </pc:sldChg>
      <pc:sldChg chg="modSp add mod">
        <pc:chgData name="Валентина Куликова" userId="ecc4fa7811a3c48a" providerId="LiveId" clId="{95932026-C9D0-4E08-83D0-C1444AFC70D4}" dt="2024-10-25T09:14:34.238" v="698"/>
        <pc:sldMkLst>
          <pc:docMk/>
          <pc:sldMk cId="1029021785" sldId="264"/>
        </pc:sldMkLst>
        <pc:spChg chg="mod">
          <ac:chgData name="Валентина Куликова" userId="ecc4fa7811a3c48a" providerId="LiveId" clId="{95932026-C9D0-4E08-83D0-C1444AFC70D4}" dt="2024-10-25T09:14:34.238" v="698"/>
          <ac:spMkLst>
            <pc:docMk/>
            <pc:sldMk cId="1029021785" sldId="264"/>
            <ac:spMk id="215" creationId="{E0EF477F-22BC-4698-0429-45F1D0E15C67}"/>
          </ac:spMkLst>
        </pc:spChg>
      </pc:sldChg>
      <pc:sldChg chg="del">
        <pc:chgData name="Валентина Куликова" userId="ecc4fa7811a3c48a" providerId="LiveId" clId="{95932026-C9D0-4E08-83D0-C1444AFC70D4}" dt="2024-10-25T08:51:03.803" v="33" actId="47"/>
        <pc:sldMkLst>
          <pc:docMk/>
          <pc:sldMk cId="0" sldId="265"/>
        </pc:sldMkLst>
      </pc:sldChg>
      <pc:sldChg chg="modSp add mod">
        <pc:chgData name="Валентина Куликова" userId="ecc4fa7811a3c48a" providerId="LiveId" clId="{95932026-C9D0-4E08-83D0-C1444AFC70D4}" dt="2024-10-25T09:15:34.494" v="730" actId="20577"/>
        <pc:sldMkLst>
          <pc:docMk/>
          <pc:sldMk cId="226183747" sldId="265"/>
        </pc:sldMkLst>
        <pc:spChg chg="mod">
          <ac:chgData name="Валентина Куликова" userId="ecc4fa7811a3c48a" providerId="LiveId" clId="{95932026-C9D0-4E08-83D0-C1444AFC70D4}" dt="2024-10-25T09:15:34.494" v="730" actId="20577"/>
          <ac:spMkLst>
            <pc:docMk/>
            <pc:sldMk cId="226183747" sldId="265"/>
            <ac:spMk id="215" creationId="{D9A9C85E-AC85-E3C6-431B-F2CB1E93B41B}"/>
          </ac:spMkLst>
        </pc:spChg>
      </pc:sldChg>
      <pc:sldChg chg="del">
        <pc:chgData name="Валентина Куликова" userId="ecc4fa7811a3c48a" providerId="LiveId" clId="{95932026-C9D0-4E08-83D0-C1444AFC70D4}" dt="2024-10-25T08:51:04.605" v="34" actId="47"/>
        <pc:sldMkLst>
          <pc:docMk/>
          <pc:sldMk cId="0" sldId="266"/>
        </pc:sldMkLst>
      </pc:sldChg>
      <pc:sldChg chg="modSp add mod">
        <pc:chgData name="Валентина Куликова" userId="ecc4fa7811a3c48a" providerId="LiveId" clId="{95932026-C9D0-4E08-83D0-C1444AFC70D4}" dt="2024-10-25T09:18:06.918" v="825" actId="20577"/>
        <pc:sldMkLst>
          <pc:docMk/>
          <pc:sldMk cId="166341981" sldId="266"/>
        </pc:sldMkLst>
        <pc:spChg chg="mod">
          <ac:chgData name="Валентина Куликова" userId="ecc4fa7811a3c48a" providerId="LiveId" clId="{95932026-C9D0-4E08-83D0-C1444AFC70D4}" dt="2024-10-25T09:18:06.918" v="825" actId="20577"/>
          <ac:spMkLst>
            <pc:docMk/>
            <pc:sldMk cId="166341981" sldId="266"/>
            <ac:spMk id="215" creationId="{43FEEA18-565B-0A1E-81B4-DBF9200FD957}"/>
          </ac:spMkLst>
        </pc:spChg>
      </pc:sldChg>
      <pc:sldChg chg="del">
        <pc:chgData name="Валентина Куликова" userId="ecc4fa7811a3c48a" providerId="LiveId" clId="{95932026-C9D0-4E08-83D0-C1444AFC70D4}" dt="2024-10-25T08:51:05.626" v="35" actId="47"/>
        <pc:sldMkLst>
          <pc:docMk/>
          <pc:sldMk cId="0" sldId="267"/>
        </pc:sldMkLst>
      </pc:sldChg>
      <pc:sldChg chg="modSp add mod">
        <pc:chgData name="Валентина Куликова" userId="ecc4fa7811a3c48a" providerId="LiveId" clId="{95932026-C9D0-4E08-83D0-C1444AFC70D4}" dt="2024-10-25T09:21:55.398" v="941" actId="20577"/>
        <pc:sldMkLst>
          <pc:docMk/>
          <pc:sldMk cId="69566409" sldId="267"/>
        </pc:sldMkLst>
        <pc:spChg chg="mod">
          <ac:chgData name="Валентина Куликова" userId="ecc4fa7811a3c48a" providerId="LiveId" clId="{95932026-C9D0-4E08-83D0-C1444AFC70D4}" dt="2024-10-25T09:21:55.398" v="941" actId="20577"/>
          <ac:spMkLst>
            <pc:docMk/>
            <pc:sldMk cId="69566409" sldId="267"/>
            <ac:spMk id="215" creationId="{9433BE30-DC43-19BE-C553-68B017DCBFDD}"/>
          </ac:spMkLst>
        </pc:spChg>
      </pc:sldChg>
      <pc:sldChg chg="del">
        <pc:chgData name="Валентина Куликова" userId="ecc4fa7811a3c48a" providerId="LiveId" clId="{95932026-C9D0-4E08-83D0-C1444AFC70D4}" dt="2024-10-25T08:51:07.337" v="36" actId="47"/>
        <pc:sldMkLst>
          <pc:docMk/>
          <pc:sldMk cId="0" sldId="268"/>
        </pc:sldMkLst>
      </pc:sldChg>
      <pc:sldChg chg="modSp add mod">
        <pc:chgData name="Валентина Куликова" userId="ecc4fa7811a3c48a" providerId="LiveId" clId="{95932026-C9D0-4E08-83D0-C1444AFC70D4}" dt="2024-10-25T09:24:45.645" v="1019" actId="403"/>
        <pc:sldMkLst>
          <pc:docMk/>
          <pc:sldMk cId="2617700225" sldId="268"/>
        </pc:sldMkLst>
        <pc:spChg chg="mod">
          <ac:chgData name="Валентина Куликова" userId="ecc4fa7811a3c48a" providerId="LiveId" clId="{95932026-C9D0-4E08-83D0-C1444AFC70D4}" dt="2024-10-25T09:24:45.645" v="1019" actId="403"/>
          <ac:spMkLst>
            <pc:docMk/>
            <pc:sldMk cId="2617700225" sldId="268"/>
            <ac:spMk id="215" creationId="{92C6F49D-08F0-3B46-0077-6EAE0F4A7015}"/>
          </ac:spMkLst>
        </pc:spChg>
      </pc:sldChg>
      <pc:sldChg chg="modSp add mod">
        <pc:chgData name="Валентина Куликова" userId="ecc4fa7811a3c48a" providerId="LiveId" clId="{95932026-C9D0-4E08-83D0-C1444AFC70D4}" dt="2024-10-25T09:25:51.496" v="1042" actId="20577"/>
        <pc:sldMkLst>
          <pc:docMk/>
          <pc:sldMk cId="1822391200" sldId="269"/>
        </pc:sldMkLst>
        <pc:spChg chg="mod">
          <ac:chgData name="Валентина Куликова" userId="ecc4fa7811a3c48a" providerId="LiveId" clId="{95932026-C9D0-4E08-83D0-C1444AFC70D4}" dt="2024-10-25T09:25:51.496" v="1042" actId="20577"/>
          <ac:spMkLst>
            <pc:docMk/>
            <pc:sldMk cId="1822391200" sldId="269"/>
            <ac:spMk id="215" creationId="{A116ACD5-EE05-8BB2-B340-0D9D1EB61E37}"/>
          </ac:spMkLst>
        </pc:spChg>
      </pc:sldChg>
      <pc:sldChg chg="modSp add mod">
        <pc:chgData name="Валентина Куликова" userId="ecc4fa7811a3c48a" providerId="LiveId" clId="{95932026-C9D0-4E08-83D0-C1444AFC70D4}" dt="2024-10-25T09:26:48.451" v="1056" actId="20577"/>
        <pc:sldMkLst>
          <pc:docMk/>
          <pc:sldMk cId="393065472" sldId="270"/>
        </pc:sldMkLst>
        <pc:spChg chg="mod">
          <ac:chgData name="Валентина Куликова" userId="ecc4fa7811a3c48a" providerId="LiveId" clId="{95932026-C9D0-4E08-83D0-C1444AFC70D4}" dt="2024-10-25T09:26:48.451" v="1056" actId="20577"/>
          <ac:spMkLst>
            <pc:docMk/>
            <pc:sldMk cId="393065472" sldId="270"/>
            <ac:spMk id="215" creationId="{C928CAA7-F400-73C3-5E96-ABB0BE701A18}"/>
          </ac:spMkLst>
        </pc:spChg>
      </pc:sldChg>
      <pc:sldChg chg="modSp add mod">
        <pc:chgData name="Валентина Куликова" userId="ecc4fa7811a3c48a" providerId="LiveId" clId="{95932026-C9D0-4E08-83D0-C1444AFC70D4}" dt="2024-10-25T09:29:40.093" v="1206" actId="207"/>
        <pc:sldMkLst>
          <pc:docMk/>
          <pc:sldMk cId="1796391987" sldId="271"/>
        </pc:sldMkLst>
        <pc:spChg chg="mod">
          <ac:chgData name="Валентина Куликова" userId="ecc4fa7811a3c48a" providerId="LiveId" clId="{95932026-C9D0-4E08-83D0-C1444AFC70D4}" dt="2024-10-25T09:29:32.718" v="1205" actId="20577"/>
          <ac:spMkLst>
            <pc:docMk/>
            <pc:sldMk cId="1796391987" sldId="271"/>
            <ac:spMk id="214" creationId="{10D6BFD5-A891-0F37-F987-3B5C2E3E5358}"/>
          </ac:spMkLst>
        </pc:spChg>
        <pc:spChg chg="mod">
          <ac:chgData name="Валентина Куликова" userId="ecc4fa7811a3c48a" providerId="LiveId" clId="{95932026-C9D0-4E08-83D0-C1444AFC70D4}" dt="2024-10-25T09:29:40.093" v="1206" actId="207"/>
          <ac:spMkLst>
            <pc:docMk/>
            <pc:sldMk cId="1796391987" sldId="271"/>
            <ac:spMk id="215" creationId="{00D51330-0302-4694-5610-97B5DC384FF9}"/>
          </ac:spMkLst>
        </pc:spChg>
      </pc:sldChg>
      <pc:sldChg chg="modSp add mod">
        <pc:chgData name="Валентина Куликова" userId="ecc4fa7811a3c48a" providerId="LiveId" clId="{95932026-C9D0-4E08-83D0-C1444AFC70D4}" dt="2024-10-25T09:32:50.165" v="1287" actId="255"/>
        <pc:sldMkLst>
          <pc:docMk/>
          <pc:sldMk cId="0" sldId="272"/>
        </pc:sldMkLst>
        <pc:spChg chg="mod">
          <ac:chgData name="Валентина Куликова" userId="ecc4fa7811a3c48a" providerId="LiveId" clId="{95932026-C9D0-4E08-83D0-C1444AFC70D4}" dt="2024-10-25T09:32:50.165" v="1287" actId="255"/>
          <ac:spMkLst>
            <pc:docMk/>
            <pc:sldMk cId="0" sldId="272"/>
            <ac:spMk id="2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D7CE1A8A-2CEB-8D8C-9C2C-8CADCB65B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1339479A-AD48-993E-2F93-76120EF963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3C174625-12E0-33A4-6558-F39C47EE336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1BDEF13A-963F-E4A0-00B1-81100EBD3FC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3448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B9947F6A-B707-371E-B683-273C5B5DD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3A482DB2-60F3-958B-68BA-ACEB7FC2AF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87E311E4-8694-CD16-85F0-43E6D82B4C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F6E3121A-6793-3C41-8A47-5DD5C3B9179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4023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D26CBEB1-D652-D02B-9A02-998940F90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020F05B1-5C28-1648-0C74-8FDFC469F33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A4B4EFF9-A2A5-EB2E-889D-3BD8234354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2EB15CF8-0FEC-2049-6220-2D15BBF2A7C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5498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71C0B69A-B749-6FE0-032F-6291280B0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4FA0D153-F036-33E0-CF03-BCC58D1111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CB5F36EE-E7A5-F669-8C9C-323AD0F543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A9112213-5A5E-7BA4-858A-981989081C4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560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3F1392D8-CB82-B014-9E8D-988F6A0AF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EEB708C5-8E2B-6FE2-E28E-83A9CFC6F5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F978CB7F-84EC-C251-1E8E-39F7E2ED2F6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41781D2B-9100-BF48-69ED-F1354AD6A96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0871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936DD0F7-47B3-E6C4-B8A5-A0820B60F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C7EAB118-DB97-586C-583D-61FCD97EE7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45BB6CEE-438C-2D5D-D5CB-03DBE35E55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FDA85241-8FAE-BFAD-B6A7-E2FA4B108A7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9061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0BB0B6D4-026C-DBDE-FE12-EE9822A18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B0B5C5DA-7F40-F135-B737-47F0C9C4E6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47CD9B7A-6DD0-ECE3-0C74-2190E055B7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EDA9A072-51CA-0A82-7F43-FA65C6DC7B7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618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53FA309C-B78D-6483-B934-F1A60A14F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79A44773-8B05-53B3-A59D-2FEB175A97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32155EC8-031E-B56E-066E-03A07FC9446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5E404531-A0EF-FF33-8AD3-1AC61C06D5A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5978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B51613DF-1A4C-5E64-BC56-3AFD1BF33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AD75FB16-852A-F253-F678-B656C6033B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F0240D1A-6E9B-4F8A-C219-8FCF2D7BE7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054AC737-FA13-1CD5-AB21-CFC56114106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8101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98C8DB54-590A-BA87-00A2-0CF5EB813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88158722-DBCF-C256-643C-3FBDD227F0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F8FA63E8-270D-221A-E770-5E0312C296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D1149AF2-FA00-2CDD-ED10-8BB3301ADEF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4721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24EE54C6-B420-8CBB-FDA8-C6829E220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:notes">
            <a:extLst>
              <a:ext uri="{FF2B5EF4-FFF2-40B4-BE49-F238E27FC236}">
                <a16:creationId xmlns:a16="http://schemas.microsoft.com/office/drawing/2014/main" id="{E20F0F2D-8ACF-17E2-ACAB-44F5F4102D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4:notes">
            <a:extLst>
              <a:ext uri="{FF2B5EF4-FFF2-40B4-BE49-F238E27FC236}">
                <a16:creationId xmlns:a16="http://schemas.microsoft.com/office/drawing/2014/main" id="{8D0985D8-F329-F4B5-543C-6737C569BA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4:notes">
            <a:extLst>
              <a:ext uri="{FF2B5EF4-FFF2-40B4-BE49-F238E27FC236}">
                <a16:creationId xmlns:a16="http://schemas.microsoft.com/office/drawing/2014/main" id="{F09E80E4-811B-2166-B27F-7B1DD189F92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218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ложка">
  <p:cSld name="Обложка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3" descr="A blue circle with white text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3859" y="962173"/>
            <a:ext cx="886499" cy="886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13"/>
          <p:cNvCxnSpPr/>
          <p:nvPr/>
        </p:nvCxnSpPr>
        <p:spPr>
          <a:xfrm>
            <a:off x="6090212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" name="Google Shape;18;p13"/>
          <p:cNvCxnSpPr/>
          <p:nvPr/>
        </p:nvCxnSpPr>
        <p:spPr>
          <a:xfrm>
            <a:off x="8642581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" name="Google Shape;19;p13"/>
          <p:cNvCxnSpPr/>
          <p:nvPr/>
        </p:nvCxnSpPr>
        <p:spPr>
          <a:xfrm>
            <a:off x="11179047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4300"/>
              <a:buFont typeface="Arial"/>
              <a:buNone/>
              <a:defRPr sz="4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body" idx="1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2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sz="1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3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sz="1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4"/>
          </p:nvPr>
        </p:nvSpPr>
        <p:spPr>
          <a:xfrm>
            <a:off x="1027967" y="4824914"/>
            <a:ext cx="7625267" cy="65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чистый_2">
  <p:cSld name="чистый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2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6" name="Google Shape;136;p22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7" name="Google Shape;137;p22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8" name="Google Shape;138;p22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9" name="Google Shape;139;p22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0" name="Google Shape;140;p22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1" name="Google Shape;141;p22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вет">
  <p:cSld name="цвет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Google Shape;146;p23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7" name="Google Shape;147;p23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8" name="Google Shape;148;p23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9" name="Google Shape;149;p23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3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1" name="Google Shape;151;p23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4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23"/>
          <p:cNvSpPr/>
          <p:nvPr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/>
          <p:nvPr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3"/>
          <p:cNvSpPr/>
          <p:nvPr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3"/>
          <p:cNvSpPr/>
          <p:nvPr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3"/>
          <p:cNvSpPr/>
          <p:nvPr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3"/>
          <p:cNvSpPr/>
          <p:nvPr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3"/>
          <p:cNvSpPr/>
          <p:nvPr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3"/>
          <p:cNvSpPr/>
          <p:nvPr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3"/>
          <p:cNvSpPr/>
          <p:nvPr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3"/>
          <p:cNvSpPr/>
          <p:nvPr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3"/>
          <p:cNvSpPr/>
          <p:nvPr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3"/>
          <p:cNvSpPr/>
          <p:nvPr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3"/>
          <p:cNvSpPr/>
          <p:nvPr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3"/>
          <p:cNvSpPr/>
          <p:nvPr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3"/>
          <p:cNvSpPr/>
          <p:nvPr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3"/>
          <p:cNvSpPr/>
          <p:nvPr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2">
  <p:cSld name="Текст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1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Google Shape;27;p14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" name="Google Shape;28;p14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" name="Google Shape;29;p14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" name="Google Shape;30;p14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Google Shape;31;p14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Google Shape;32;p14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3"/>
          </p:nvPr>
        </p:nvSpPr>
        <p:spPr>
          <a:xfrm>
            <a:off x="585897" y="2379663"/>
            <a:ext cx="11057971" cy="3745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4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1">
  <p:cSld name="Текст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5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" name="Google Shape;39;p15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40;p15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41;p15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" name="Google Shape;42;p15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15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4" name="Google Shape;44;p15"/>
          <p:cNvSpPr>
            <a:spLocks noGrp="1"/>
          </p:cNvSpPr>
          <p:nvPr>
            <p:ph type="pic" idx="2"/>
          </p:nvPr>
        </p:nvSpPr>
        <p:spPr>
          <a:xfrm>
            <a:off x="6684653" y="1447790"/>
            <a:ext cx="4325167" cy="4325107"/>
          </a:xfrm>
          <a:prstGeom prst="rect">
            <a:avLst/>
          </a:prstGeom>
          <a:solidFill>
            <a:srgbClr val="D9D9D9"/>
          </a:solidFill>
          <a:ln>
            <a:noFill/>
          </a:ln>
        </p:spPr>
      </p:sp>
      <p:sp>
        <p:nvSpPr>
          <p:cNvPr id="45" name="Google Shape;45;p15"/>
          <p:cNvSpPr txBox="1">
            <a:spLocks noGrp="1"/>
          </p:cNvSpPr>
          <p:nvPr>
            <p:ph type="title"/>
          </p:nvPr>
        </p:nvSpPr>
        <p:spPr>
          <a:xfrm>
            <a:off x="585898" y="1447790"/>
            <a:ext cx="524556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>
            <a:off x="585897" y="2379663"/>
            <a:ext cx="5245561" cy="339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body" idx="3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body" idx="4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body" idx="5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3">
  <p:cSld name="Текст_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" name="Google Shape;52;p16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53;p16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54;p16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5" name="Google Shape;55;p16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6" name="Google Shape;56;p16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7" name="Google Shape;57;p16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body" idx="3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4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5"/>
          </p:nvPr>
        </p:nvSpPr>
        <p:spPr>
          <a:xfrm>
            <a:off x="6259892" y="2379663"/>
            <a:ext cx="5383968" cy="3451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3200"/>
              <a:buFont typeface="Arial"/>
              <a:buNone/>
              <a:defRPr sz="3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6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График_1">
  <p:cSld name="График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17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" name="Google Shape;67;p17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" name="Google Shape;68;p17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9" name="Google Shape;69;p17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" name="Google Shape;70;p17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1" name="Google Shape;71;p17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4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5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>
            <a:spLocks noGrp="1"/>
          </p:cNvSpPr>
          <p:nvPr>
            <p:ph type="chart" idx="6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График_2">
  <p:cSld name="График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0" name="Google Shape;80;p18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" name="Google Shape;81;p18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" name="Google Shape;82;p18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3" name="Google Shape;83;p18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" name="Google Shape;84;p18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4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chart" idx="5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6"/>
          </p:nvPr>
        </p:nvSpPr>
        <p:spPr>
          <a:xfrm>
            <a:off x="585788" y="1447064"/>
            <a:ext cx="4322762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7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фры">
  <p:cSld name="Цифры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Google Shape;94;p19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" name="Google Shape;95;p19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6" name="Google Shape;96;p19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7" name="Google Shape;97;p19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" name="Google Shape;98;p19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4"/>
          </p:nvPr>
        </p:nvSpPr>
        <p:spPr>
          <a:xfrm>
            <a:off x="575076" y="4103994"/>
            <a:ext cx="2758143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5"/>
          </p:nvPr>
        </p:nvSpPr>
        <p:spPr>
          <a:xfrm>
            <a:off x="4047007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6"/>
          </p:nvPr>
        </p:nvSpPr>
        <p:spPr>
          <a:xfrm>
            <a:off x="7518938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7"/>
          </p:nvPr>
        </p:nvSpPr>
        <p:spPr>
          <a:xfrm>
            <a:off x="575076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body" idx="8"/>
          </p:nvPr>
        </p:nvSpPr>
        <p:spPr>
          <a:xfrm>
            <a:off x="4047007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9"/>
          </p:nvPr>
        </p:nvSpPr>
        <p:spPr>
          <a:xfrm>
            <a:off x="7518938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аблица_1">
  <p:cSld name="Таблица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Google Shape;111;p20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" name="Google Shape;112;p20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" name="Google Shape;113;p20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" name="Google Shape;114;p20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" name="Google Shape;115;p20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0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4"/>
          </p:nvPr>
        </p:nvSpPr>
        <p:spPr>
          <a:xfrm>
            <a:off x="585787" y="1447065"/>
            <a:ext cx="11058065" cy="307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5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аблица_2">
  <p:cSld name="Таблица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21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3" name="Google Shape;123;p21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4" name="Google Shape;124;p21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5" name="Google Shape;125;p21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6" name="Google Shape;126;p21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-US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21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8" name="Google Shape;128;p21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4"/>
          </p:nvPr>
        </p:nvSpPr>
        <p:spPr>
          <a:xfrm>
            <a:off x="585787" y="1447064"/>
            <a:ext cx="7617877" cy="537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5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6"/>
          </p:nvPr>
        </p:nvSpPr>
        <p:spPr>
          <a:xfrm>
            <a:off x="8686807" y="2208363"/>
            <a:ext cx="2930666" cy="257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"/>
          <p:cNvSpPr txBox="1">
            <a:spLocks noGrp="1"/>
          </p:cNvSpPr>
          <p:nvPr>
            <p:ph type="title"/>
          </p:nvPr>
        </p:nvSpPr>
        <p:spPr>
          <a:xfrm>
            <a:off x="1027967" y="3321934"/>
            <a:ext cx="7634059" cy="10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4300"/>
              <a:buNone/>
            </a:pPr>
            <a:r>
              <a:rPr lang="ru-RU" sz="3000" dirty="0">
                <a:solidFill>
                  <a:srgbClr val="000000"/>
                </a:solidFill>
              </a:rPr>
              <a:t>Научные результаты проекта</a:t>
            </a:r>
            <a:endParaRPr sz="3000" dirty="0"/>
          </a:p>
        </p:txBody>
      </p:sp>
      <p:sp>
        <p:nvSpPr>
          <p:cNvPr id="182" name="Google Shape;182;p1"/>
          <p:cNvSpPr txBox="1">
            <a:spLocks noGrp="1"/>
          </p:cNvSpPr>
          <p:nvPr>
            <p:ph type="body" idx="4"/>
          </p:nvPr>
        </p:nvSpPr>
        <p:spPr>
          <a:xfrm>
            <a:off x="5565649" y="4919241"/>
            <a:ext cx="5319000" cy="78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2000" dirty="0">
                <a:solidFill>
                  <a:srgbClr val="000000"/>
                </a:solidFill>
              </a:rPr>
              <a:t>Куликова В.А., </a:t>
            </a:r>
            <a:r>
              <a:rPr lang="en-US" sz="2000" dirty="0" err="1">
                <a:solidFill>
                  <a:srgbClr val="000000"/>
                </a:solidFill>
              </a:rPr>
              <a:t>Хусяинов</a:t>
            </a:r>
            <a:r>
              <a:rPr lang="en-US" sz="2000" dirty="0">
                <a:solidFill>
                  <a:srgbClr val="000000"/>
                </a:solidFill>
              </a:rPr>
              <a:t> Т.М.</a:t>
            </a:r>
            <a:endParaRPr sz="2000" dirty="0">
              <a:solidFill>
                <a:srgbClr val="000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374572-01B8-D19F-51BD-07E0B35A7CDB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D4398A-FD5C-1F83-1081-C8014BE77119}"/>
              </a:ext>
            </a:extLst>
          </p:cNvPr>
          <p:cNvSpPr txBox="1"/>
          <p:nvPr/>
        </p:nvSpPr>
        <p:spPr>
          <a:xfrm>
            <a:off x="940444" y="2262466"/>
            <a:ext cx="100640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0" i="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</a:t>
            </a:r>
            <a:r>
              <a:rPr lang="en-US" sz="1800" b="0" i="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роект</a:t>
            </a:r>
            <a:r>
              <a:rPr lang="en-US" sz="1800" b="0" i="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№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24-00-004 «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Динамика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коммуникативных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практик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почтовой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переписке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материале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корпуса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«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Пишу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тебе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»)»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C0998F9C-5E47-953E-218B-2D948D563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E7F718DB-B9BD-DBFA-1123-5A000DF54B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D9A9C85E-AC85-E3C6-431B-F2CB1E93B41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Персональность, оценочность, субъективность коммуникации. </a:t>
            </a:r>
          </a:p>
          <a:p>
            <a:pPr marL="0" indent="0" algn="just"/>
            <a:endParaRPr lang="ru-RU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оценочных прилагательных, ключевых словах, лексике, номинирующий абстрактные понятия и нравственные категории а также актуальных лексемах тематических кластеров открыток, </a:t>
            </a:r>
            <a:r>
              <a:rPr lang="ru-RU" sz="2800" kern="1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эмотивах</a:t>
            </a:r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военных</a:t>
            </a:r>
            <a:endParaRPr lang="ru-RU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800"/>
              </a:spcAft>
            </a:pPr>
            <a:endParaRPr lang="ru-RU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F361E77A-6CC8-242D-865C-61D04F563C5D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32F66B2E-DDA6-04A8-22DB-41C11FB18CAB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74E2BE-1DD0-6CF4-AE44-9AAEF4883E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26183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52172132-A830-F6D3-DBB3-37E8AD400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B376C903-6DC1-282C-8E55-21D0970356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43FEEA18-565B-0A1E-81B4-DBF9200FD95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Этикетные формулы демонстрируют социальные изменения, дают информацию о социальном статусе получателя, его отношениях с отправителем, а также тональности общения; некоторые этикетные формулы специфичны для конкретных коммуникативных практик.</a:t>
            </a:r>
          </a:p>
          <a:p>
            <a:pPr marL="0" indent="0" algn="just"/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ключевых словах, оценочной лексике, открытках с поздравлениями, тематических кластерах лексики, в железнодорожных открытках, анализе обращений, свидетельствующих о социальном статусе.</a:t>
            </a:r>
            <a:endParaRPr lang="ru-RU" sz="3200" kern="1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82127870-CCC5-0F11-1D92-D5B332E1A655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8488EC40-7B5B-8C99-4691-969498589E31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C76287-60A9-29B2-6404-C604DCF421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66341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239F6CAF-ED0B-35F2-0029-BB1A878CE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3E6529B5-0384-6625-E107-0E2749729D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9433BE30-DC43-19BE-C553-68B017DCBFD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социального строя проявляются в наборе праздников, с которыми поздравляют в открытках разных периодов.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ореволюционный период -  религиозные праздники (Рождество, Пасха и т.д.).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советский период - новые праздники, связанные с социалистической идеологией (День Октябрьской революции, 1 мая и т.д.), военные праздники (День Советской армии, День победы). Праздники заменяют друг друга: День Ангела (именины) и День рождения, Рождество и Новый год.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остсоветский период – часть советских праздников уходит в прошлое, при этом некоторые связанные с религией праздники возвращаются, но уже в более светском виде (Рождество, Пасха)</a:t>
            </a:r>
            <a:r>
              <a:rPr lang="ru-RU" sz="2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/>
            <a:r>
              <a:rPr lang="ru-RU" sz="22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результатах анализа РЖ поздравления и пожелания, частотных биграммах, оценочной лексике.</a:t>
            </a:r>
            <a:endParaRPr lang="ru-RU" sz="2200" kern="1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391C429A-F2FC-5D44-7452-1E791CFA5496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8A9860A6-9186-C698-71D7-B7B178F3AF18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4249DD-F640-CF69-E46E-42742442E6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69566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C5196C51-8FF8-9187-7942-4B3DA07490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DC1DBE2B-E185-87BA-CF1A-C59C9FBCC1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92C6F49D-08F0-3B46-0077-6EAE0F4A701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Специфика коммуникативных практик во многом определяется составом социальных групп, включенных в почтовую коммуникацию в конкретный исторический период. </a:t>
            </a:r>
          </a:p>
          <a:p>
            <a:pPr marL="0" indent="0" algn="just"/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результатах анализа социальных групп, в уникальных лексемах, частотных биграммах, поздравлениях и пожеланиях</a:t>
            </a:r>
            <a:r>
              <a:rPr lang="ru-RU" sz="22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kern="1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ECE486B6-D3C5-7209-304C-8AC3000A1425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9CC694B8-C2D9-DA23-A55C-3F178D267869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41D27B-59A5-C782-D338-10F9F59EDB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617700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93B1109D-73C0-8EEA-C216-AB16C966A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16E33E8F-41DC-894A-F78B-652BC7CF77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A116ACD5-EE05-8BB2-B340-0D9D1EB61E3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Динамика коммуникативных практик определяется не только влиянием исторического периода, но и социальными характеристиками автора. При этом внутри социальных групп также наблюдается вариативность. </a:t>
            </a:r>
          </a:p>
          <a:p>
            <a:pPr marL="0" indent="0" algn="just"/>
            <a:endParaRPr lang="ru-RU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результатах анализа коммуникации дачников, военных</a:t>
            </a:r>
            <a:r>
              <a:rPr lang="ru-RU" sz="22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kern="1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71E5B199-1616-FE2B-FB36-5944514150CF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8F738E1C-B362-6981-8673-771C1E9B2BBC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5FF309-BC1D-0E20-35BE-BEE5510BBC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822391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0EFD2C1D-F6E0-66AE-434C-EF7EF2482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2B7BBEEC-C38B-EBF4-6824-3FDD74BE1B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C928CAA7-F400-73C3-5E96-ABB0BE701A1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10) Открытка может выступать источником для анализа территориальной и социальной мобильности. </a:t>
            </a:r>
          </a:p>
          <a:p>
            <a:pPr marL="0" indent="0" algn="just"/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результатах анализа коммуникации дачников и военных, а также в железнодорожных открытках</a:t>
            </a:r>
            <a:endParaRPr lang="ru-RU" sz="2200" kern="1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4E60AB1E-403E-7536-D70E-977CE2514F3E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BB405ED9-8B29-083C-519E-1A95C6469D7C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F7DCC2-175E-E7A8-53D7-34E65D41B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93065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67D898B8-24C7-9C8C-850F-DE3CFF9BB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10D6BFD5-A891-0F37-F987-3B5C2E3E53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Глобальные аспекты динамики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00D51330-0302-4694-5610-97B5DC384FF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indent="-457200" algn="just">
              <a:buFont typeface="Arial" panose="020B0604020202020204" pitchFamily="34" charset="0"/>
              <a:buChar char="•"/>
            </a:pPr>
            <a:r>
              <a:rPr lang="ru-RU" sz="3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стабильность и изменчивость</a:t>
            </a:r>
            <a:endParaRPr lang="ru-RU" sz="3200" kern="1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 algn="just">
              <a:buFont typeface="Arial" panose="020B0604020202020204" pitchFamily="34" charset="0"/>
              <a:buChar char="•"/>
            </a:pPr>
            <a:r>
              <a:rPr lang="ru-RU" sz="3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личное и официальное</a:t>
            </a:r>
          </a:p>
          <a:p>
            <a:pPr indent="-457200" algn="just">
              <a:buFont typeface="Arial" panose="020B0604020202020204" pitchFamily="34" charset="0"/>
              <a:buChar char="•"/>
            </a:pPr>
            <a:r>
              <a:rPr lang="ru-RU" sz="3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индивидуальное и стандартное</a:t>
            </a:r>
          </a:p>
          <a:p>
            <a:pPr indent="-457200" algn="just">
              <a:buFont typeface="Arial" panose="020B0604020202020204" pitchFamily="34" charset="0"/>
              <a:buChar char="•"/>
            </a:pPr>
            <a:r>
              <a:rPr lang="ru-RU" sz="3200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повседневное и символическое</a:t>
            </a:r>
          </a:p>
          <a:p>
            <a:pPr indent="-457200" algn="just">
              <a:buFont typeface="Arial" panose="020B0604020202020204" pitchFamily="34" charset="0"/>
              <a:buChar char="•"/>
            </a:pPr>
            <a:endParaRPr lang="ru-RU" sz="2000" kern="1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D73B399E-1F27-3DF3-F52E-041BA1FC6883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CD032293-0D41-3410-F215-A6524E9B325E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CFCFCD-21AA-2507-9F48-1D8D9FFD9C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79639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700" cy="4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ru-RU" sz="1200" dirty="0"/>
              <a:t>Научные результаты проекта</a:t>
            </a:r>
          </a:p>
        </p:txBody>
      </p:sp>
      <p:sp>
        <p:nvSpPr>
          <p:cNvPr id="200" name="Google Shape;200;p3"/>
          <p:cNvSpPr txBox="1">
            <a:spLocks noGrp="1"/>
          </p:cNvSpPr>
          <p:nvPr>
            <p:ph type="title"/>
          </p:nvPr>
        </p:nvSpPr>
        <p:spPr>
          <a:xfrm>
            <a:off x="585898" y="1447800"/>
            <a:ext cx="53151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Цель:</a:t>
            </a:r>
            <a:endParaRPr/>
          </a:p>
        </p:txBody>
      </p:sp>
      <p:sp>
        <p:nvSpPr>
          <p:cNvPr id="201" name="Google Shape;201;p3"/>
          <p:cNvSpPr txBox="1">
            <a:spLocks noGrp="1"/>
          </p:cNvSpPr>
          <p:nvPr>
            <p:ph type="body" idx="3"/>
          </p:nvPr>
        </p:nvSpPr>
        <p:spPr>
          <a:xfrm>
            <a:off x="342075" y="2013900"/>
            <a:ext cx="5315100" cy="18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2200">
                <a:solidFill>
                  <a:srgbClr val="000000"/>
                </a:solidFill>
              </a:rPr>
              <a:t>Междисциплинарное (лингвистическое, историческое, социологическое) описание динамики коммуникативных практик на материале корпуса почтовой переписки «Пишу тебе»</a:t>
            </a:r>
            <a:endParaRPr sz="22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300"/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p3"/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3"/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"/>
          <p:cNvSpPr txBox="1">
            <a:spLocks noGrp="1"/>
          </p:cNvSpPr>
          <p:nvPr>
            <p:ph type="body" idx="3"/>
          </p:nvPr>
        </p:nvSpPr>
        <p:spPr>
          <a:xfrm>
            <a:off x="6373423" y="2013900"/>
            <a:ext cx="5315100" cy="37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457200" lvl="0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AutoNum type="arabicPeriod"/>
            </a:pPr>
            <a:r>
              <a:rPr lang="en-US" sz="1700" dirty="0" err="1">
                <a:solidFill>
                  <a:srgbClr val="000000"/>
                </a:solidFill>
              </a:rPr>
              <a:t>Выявить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стандартную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структуру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речевого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жанра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пожелания</a:t>
            </a:r>
            <a:r>
              <a:rPr lang="en-US" sz="1700" dirty="0">
                <a:solidFill>
                  <a:srgbClr val="000000"/>
                </a:solidFill>
              </a:rPr>
              <a:t> в </a:t>
            </a:r>
            <a:r>
              <a:rPr lang="en-US" sz="1700" dirty="0" err="1">
                <a:solidFill>
                  <a:srgbClr val="000000"/>
                </a:solidFill>
              </a:rPr>
              <a:t>разные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исторические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эпохи</a:t>
            </a:r>
            <a:r>
              <a:rPr lang="en-US" sz="1700" dirty="0">
                <a:solidFill>
                  <a:srgbClr val="000000"/>
                </a:solidFill>
              </a:rPr>
              <a:t>.</a:t>
            </a:r>
            <a:endParaRPr sz="1700" dirty="0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AutoNum type="arabicPeriod"/>
            </a:pPr>
            <a:r>
              <a:rPr lang="en-US" sz="1700" dirty="0" err="1">
                <a:solidFill>
                  <a:srgbClr val="000000"/>
                </a:solidFill>
              </a:rPr>
              <a:t>Выявить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изменения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этикетных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формул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приветствия</a:t>
            </a:r>
            <a:r>
              <a:rPr lang="en-US" sz="1700" dirty="0">
                <a:solidFill>
                  <a:srgbClr val="000000"/>
                </a:solidFill>
              </a:rPr>
              <a:t>/</a:t>
            </a:r>
            <a:r>
              <a:rPr lang="en-US" sz="1700" dirty="0" err="1">
                <a:solidFill>
                  <a:srgbClr val="000000"/>
                </a:solidFill>
              </a:rPr>
              <a:t>прощания</a:t>
            </a:r>
            <a:r>
              <a:rPr lang="en-US" sz="1700" dirty="0">
                <a:solidFill>
                  <a:srgbClr val="000000"/>
                </a:solidFill>
              </a:rPr>
              <a:t>.</a:t>
            </a:r>
            <a:endParaRPr sz="1700" dirty="0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AutoNum type="arabicPeriod"/>
            </a:pPr>
            <a:r>
              <a:rPr lang="en-US" sz="1700" dirty="0" err="1">
                <a:solidFill>
                  <a:srgbClr val="000000"/>
                </a:solidFill>
              </a:rPr>
              <a:t>Выявить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процессы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неологизации</a:t>
            </a:r>
            <a:r>
              <a:rPr lang="en-US" sz="1700" dirty="0">
                <a:solidFill>
                  <a:srgbClr val="000000"/>
                </a:solidFill>
              </a:rPr>
              <a:t>, </a:t>
            </a:r>
            <a:r>
              <a:rPr lang="en-US" sz="1700" dirty="0" err="1">
                <a:solidFill>
                  <a:srgbClr val="000000"/>
                </a:solidFill>
              </a:rPr>
              <a:t>архаизации</a:t>
            </a:r>
            <a:r>
              <a:rPr lang="en-US" sz="1700" dirty="0">
                <a:solidFill>
                  <a:srgbClr val="000000"/>
                </a:solidFill>
              </a:rPr>
              <a:t>, </a:t>
            </a:r>
            <a:r>
              <a:rPr lang="en-US" sz="1700" dirty="0" err="1">
                <a:solidFill>
                  <a:srgbClr val="000000"/>
                </a:solidFill>
              </a:rPr>
              <a:t>трансформации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семантики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лексических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единиц</a:t>
            </a:r>
            <a:r>
              <a:rPr lang="en-US" sz="1700" dirty="0">
                <a:solidFill>
                  <a:srgbClr val="000000"/>
                </a:solidFill>
              </a:rPr>
              <a:t>.</a:t>
            </a:r>
            <a:endParaRPr sz="1700" dirty="0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AutoNum type="arabicPeriod"/>
            </a:pPr>
            <a:r>
              <a:rPr lang="en-US" sz="1700" dirty="0" err="1">
                <a:solidFill>
                  <a:srgbClr val="000000"/>
                </a:solidFill>
              </a:rPr>
              <a:t>Провести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кластеризацию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открыток</a:t>
            </a:r>
            <a:r>
              <a:rPr lang="en-US" sz="1700" dirty="0">
                <a:solidFill>
                  <a:srgbClr val="000000"/>
                </a:solidFill>
              </a:rPr>
              <a:t> в </a:t>
            </a:r>
            <a:r>
              <a:rPr lang="en-US" sz="1700" dirty="0" err="1">
                <a:solidFill>
                  <a:srgbClr val="000000"/>
                </a:solidFill>
              </a:rPr>
              <a:t>корпусе</a:t>
            </a:r>
            <a:r>
              <a:rPr lang="en-US" sz="1700" dirty="0">
                <a:solidFill>
                  <a:srgbClr val="000000"/>
                </a:solidFill>
              </a:rPr>
              <a:t> с </a:t>
            </a:r>
            <a:r>
              <a:rPr lang="en-US" sz="1700" dirty="0" err="1">
                <a:solidFill>
                  <a:srgbClr val="000000"/>
                </a:solidFill>
              </a:rPr>
              <a:t>помощью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различных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языковых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моделей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на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основании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общности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тематики</a:t>
            </a:r>
            <a:r>
              <a:rPr lang="en-US" sz="1700" dirty="0">
                <a:solidFill>
                  <a:srgbClr val="000000"/>
                </a:solidFill>
              </a:rPr>
              <a:t> и </a:t>
            </a:r>
            <a:r>
              <a:rPr lang="en-US" sz="1700" dirty="0" err="1">
                <a:solidFill>
                  <a:srgbClr val="000000"/>
                </a:solidFill>
              </a:rPr>
              <a:t>используемой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лексики</a:t>
            </a:r>
            <a:r>
              <a:rPr lang="en-US" sz="1700" dirty="0">
                <a:solidFill>
                  <a:srgbClr val="000000"/>
                </a:solidFill>
              </a:rPr>
              <a:t>.</a:t>
            </a:r>
            <a:endParaRPr sz="1700" dirty="0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AutoNum type="arabicPeriod"/>
            </a:pPr>
            <a:r>
              <a:rPr lang="en-US" sz="1700" dirty="0" err="1">
                <a:solidFill>
                  <a:srgbClr val="000000"/>
                </a:solidFill>
              </a:rPr>
              <a:t>Выявить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особенности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коммуникации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различных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социальных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групп</a:t>
            </a:r>
            <a:r>
              <a:rPr lang="en-US" sz="1700" dirty="0">
                <a:solidFill>
                  <a:srgbClr val="000000"/>
                </a:solidFill>
              </a:rPr>
              <a:t> и </a:t>
            </a:r>
            <a:r>
              <a:rPr lang="en-US" sz="1700" dirty="0" err="1">
                <a:solidFill>
                  <a:srgbClr val="000000"/>
                </a:solidFill>
              </a:rPr>
              <a:t>общностей</a:t>
            </a:r>
            <a:r>
              <a:rPr lang="en-US" sz="1700" dirty="0">
                <a:solidFill>
                  <a:srgbClr val="000000"/>
                </a:solidFill>
              </a:rPr>
              <a:t>, </a:t>
            </a:r>
            <a:r>
              <a:rPr lang="en-US" sz="1700" dirty="0" err="1">
                <a:solidFill>
                  <a:srgbClr val="000000"/>
                </a:solidFill>
              </a:rPr>
              <a:t>отраженных</a:t>
            </a:r>
            <a:r>
              <a:rPr lang="en-US" sz="1700" dirty="0">
                <a:solidFill>
                  <a:srgbClr val="000000"/>
                </a:solidFill>
              </a:rPr>
              <a:t> в </a:t>
            </a:r>
            <a:r>
              <a:rPr lang="en-US" sz="1700" dirty="0" err="1">
                <a:solidFill>
                  <a:srgbClr val="000000"/>
                </a:solidFill>
              </a:rPr>
              <a:t>почтовых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открытках</a:t>
            </a:r>
            <a:r>
              <a:rPr lang="en-US" sz="1700" dirty="0">
                <a:solidFill>
                  <a:srgbClr val="000000"/>
                </a:solidFill>
              </a:rPr>
              <a:t>.</a:t>
            </a:r>
            <a:endParaRPr sz="1700" dirty="0">
              <a:solidFill>
                <a:srgbClr val="000000"/>
              </a:solidFill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AutoNum type="arabicPeriod"/>
            </a:pPr>
            <a:r>
              <a:rPr lang="en-US" sz="1700" dirty="0" err="1">
                <a:solidFill>
                  <a:srgbClr val="000000"/>
                </a:solidFill>
              </a:rPr>
              <a:t>Выявить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взаимосвязь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развития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транспортной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системы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России</a:t>
            </a:r>
            <a:r>
              <a:rPr lang="en-US" sz="1700" dirty="0">
                <a:solidFill>
                  <a:srgbClr val="000000"/>
                </a:solidFill>
              </a:rPr>
              <a:t> и </a:t>
            </a:r>
            <a:r>
              <a:rPr lang="en-US" sz="1700" dirty="0" err="1">
                <a:solidFill>
                  <a:srgbClr val="000000"/>
                </a:solidFill>
              </a:rPr>
              <a:t>почтовый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коммуникации</a:t>
            </a:r>
            <a:r>
              <a:rPr lang="en-US" sz="1700" dirty="0">
                <a:solidFill>
                  <a:srgbClr val="000000"/>
                </a:solidFill>
              </a:rPr>
              <a:t>.</a:t>
            </a:r>
            <a:endParaRPr sz="1700" dirty="0">
              <a:solidFill>
                <a:srgbClr val="000000"/>
              </a:solidFill>
            </a:endParaRPr>
          </a:p>
        </p:txBody>
      </p:sp>
      <p:sp>
        <p:nvSpPr>
          <p:cNvPr id="205" name="Google Shape;205;p3"/>
          <p:cNvSpPr txBox="1">
            <a:spLocks noGrp="1"/>
          </p:cNvSpPr>
          <p:nvPr>
            <p:ph type="title"/>
          </p:nvPr>
        </p:nvSpPr>
        <p:spPr>
          <a:xfrm>
            <a:off x="6210223" y="1447800"/>
            <a:ext cx="53151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Задачи:</a:t>
            </a:r>
            <a:endParaRPr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1DC3D1-8ECF-5C1F-54F1-93920CF23D43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/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3600"/>
              <a:t>Гипотезы</a:t>
            </a:r>
            <a:endParaRPr sz="3600"/>
          </a:p>
        </p:txBody>
      </p:sp>
      <p:sp>
        <p:nvSpPr>
          <p:cNvPr id="215" name="Google Shape;215;p4"/>
          <p:cNvSpPr txBox="1">
            <a:spLocks noGrp="1"/>
          </p:cNvSpPr>
          <p:nvPr>
            <p:ph type="body" idx="3"/>
          </p:nvPr>
        </p:nvSpPr>
        <p:spPr>
          <a:xfrm>
            <a:off x="265800" y="1608065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Почтовая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открытка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комплексный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источник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информации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о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состоянии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языка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коммуникации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определенный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период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развития</a:t>
            </a:r>
            <a:r>
              <a:rPr lang="ru-RU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что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позволяет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отслеживать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языковую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динамику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а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также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социальные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процессы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изменения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структуре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общества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выражающиеся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практиках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межличностной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коммуникации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Речевые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жанры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русскоязычной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коммуникации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характеризуются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динамикой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материале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почтовой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переписки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19-21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века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возможно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проследить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изменение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речевых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жанров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пожелания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приветствия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прощания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др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Изменение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экстралингвистических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условий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историческое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развития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бытовой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социальной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сферы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мотивирует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лексические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изменения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частности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семантических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полях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«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быт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», «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взаимоотношения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», а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также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тематике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коммуникации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рамках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дихотомии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личное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общественное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”.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Изменение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ценностных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установок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процессе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исторического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развития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мотивирует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динамические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процессы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области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оценочной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лексики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архаизацию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неологизацию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изменение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частотности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употребления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определенных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групп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оценочной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лексики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Развитие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форм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коммуникации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расстоянии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транспортной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системы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изменение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социальных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условий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трансформирует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практики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отправки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почтовых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открыток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переводя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средств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повседневного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общения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разряд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символического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”.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Почтовая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коммуникация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отдельных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социальных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групп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общностей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может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заметно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отличаться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как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своей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форме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тематике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так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интенсивности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примере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почтовых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открыток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предполагается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проследить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отличия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коммуникации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студентов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военных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курортников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 b="1" i="0" u="none" strike="noStrike" cap="none" dirty="0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2603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None/>
            </a:pPr>
            <a:endParaRPr sz="105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n-US" sz="1800" b="1" dirty="0"/>
              <a:t> </a:t>
            </a: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 sz="1200" dirty="0"/>
          </a:p>
        </p:txBody>
      </p:sp>
      <p:sp>
        <p:nvSpPr>
          <p:cNvPr id="216" name="Google Shape;216;p4"/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/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0FBB7C-2F57-20C5-AE71-BF024C3C0A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5"/>
          <p:cNvSpPr txBox="1">
            <a:spLocks noGrp="1"/>
          </p:cNvSpPr>
          <p:nvPr>
            <p:ph type="title"/>
          </p:nvPr>
        </p:nvSpPr>
        <p:spPr>
          <a:xfrm>
            <a:off x="566997" y="1295390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ru-RU"/>
              <a:t>Основные результаты: </a:t>
            </a:r>
            <a:r>
              <a:rPr lang="ru-RU" sz="2400"/>
              <a:t>научная работа</a:t>
            </a:r>
            <a:br>
              <a:rPr lang="ru-RU" sz="2400"/>
            </a:br>
            <a:endParaRPr/>
          </a:p>
        </p:txBody>
      </p:sp>
      <p:sp>
        <p:nvSpPr>
          <p:cNvPr id="231" name="Google Shape;231;p5"/>
          <p:cNvSpPr txBox="1">
            <a:spLocks noGrp="1"/>
          </p:cNvSpPr>
          <p:nvPr>
            <p:ph type="body" idx="3"/>
          </p:nvPr>
        </p:nvSpPr>
        <p:spPr>
          <a:xfrm>
            <a:off x="308114" y="1709530"/>
            <a:ext cx="11579086" cy="4607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Char char="•"/>
            </a:pP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Издание коллективной монографии: Динамика коммуникативных практик в почтовой переписке (на материале корпуса «Пишу тебе»): монография / В. А. Куликова, Т. М. </a:t>
            </a:r>
            <a:r>
              <a:rPr lang="ru-RU" sz="1800" dirty="0" err="1">
                <a:latin typeface="Arial"/>
                <a:ea typeface="Arial"/>
                <a:cs typeface="Arial"/>
                <a:sym typeface="Arial"/>
              </a:rPr>
              <a:t>Хусяинов</a:t>
            </a: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, П. А. </a:t>
            </a:r>
            <a:r>
              <a:rPr lang="ru-RU" sz="1800" dirty="0" err="1">
                <a:latin typeface="Arial"/>
                <a:ea typeface="Arial"/>
                <a:cs typeface="Arial"/>
                <a:sym typeface="Arial"/>
              </a:rPr>
              <a:t>Шкунов</a:t>
            </a: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, А. К. Айсина, П. В. Доможирова, А. А. Карнаухов, М. С. Журавлева, П. В. Пермякова, Ю. Д. </a:t>
            </a:r>
            <a:r>
              <a:rPr lang="ru-RU" sz="1800" dirty="0" err="1">
                <a:latin typeface="Arial"/>
                <a:ea typeface="Arial"/>
                <a:cs typeface="Arial"/>
                <a:sym typeface="Arial"/>
              </a:rPr>
              <a:t>Мусинова</a:t>
            </a: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; Под ред. В. А. Куликовой, Т. М. </a:t>
            </a:r>
            <a:r>
              <a:rPr lang="ru-RU" sz="1800" dirty="0" err="1">
                <a:latin typeface="Arial"/>
                <a:ea typeface="Arial"/>
                <a:cs typeface="Arial"/>
                <a:sym typeface="Arial"/>
              </a:rPr>
              <a:t>Хусяинова</a:t>
            </a: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. – М.: Издательство РОИФН, 2024. 260 с. (Объем: 12,6. </a:t>
            </a:r>
            <a:r>
              <a:rPr lang="ru-RU" sz="1800" dirty="0" err="1">
                <a:latin typeface="Arial"/>
                <a:ea typeface="Arial"/>
                <a:cs typeface="Arial"/>
                <a:sym typeface="Arial"/>
              </a:rPr>
              <a:t>усл</a:t>
            </a: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ru-RU" sz="1800" dirty="0" err="1">
                <a:latin typeface="Arial"/>
                <a:ea typeface="Arial"/>
                <a:cs typeface="Arial"/>
                <a:sym typeface="Arial"/>
              </a:rPr>
              <a:t>печ</a:t>
            </a: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. л.)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Char char="•"/>
            </a:pPr>
            <a:r>
              <a:rPr lang="ru-RU" sz="1800" dirty="0"/>
              <a:t>10 публикаций (5 опубликовано + 5 в печати)</a:t>
            </a:r>
            <a:endParaRPr sz="1400" dirty="0"/>
          </a:p>
          <a:p>
            <a:pPr marL="3429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Char char="•"/>
            </a:pP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Выступления на конференциях: 1</a:t>
            </a:r>
            <a:r>
              <a:rPr lang="ru-RU" sz="1800" dirty="0"/>
              <a:t>3</a:t>
            </a: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 выступлений на момент отчета + 2 планируются (не менее 1 выступления для студентов, не менее 2 выступлений для преподавателей)</a:t>
            </a:r>
            <a:endParaRPr sz="1400" dirty="0"/>
          </a:p>
        </p:txBody>
      </p:sp>
      <p:sp>
        <p:nvSpPr>
          <p:cNvPr id="232" name="Google Shape;232;p5"/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5"/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-RU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3F8BDB-34D6-82AF-EF61-5E2169D67B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700" cy="4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ru-RU" sz="1500">
                <a:solidFill>
                  <a:srgbClr val="0E2D69"/>
                </a:solidFill>
              </a:rPr>
              <a:t>Отчет НУГ</a:t>
            </a:r>
            <a:endParaRPr/>
          </a:p>
        </p:txBody>
      </p:sp>
      <p:sp>
        <p:nvSpPr>
          <p:cNvPr id="240" name="Google Shape;240;p6"/>
          <p:cNvSpPr txBox="1">
            <a:spLocks noGrp="1"/>
          </p:cNvSpPr>
          <p:nvPr>
            <p:ph type="title"/>
          </p:nvPr>
        </p:nvSpPr>
        <p:spPr>
          <a:xfrm>
            <a:off x="566997" y="1295390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/>
              <a:t>Основные результаты: научно-просветительская работа</a:t>
            </a:r>
            <a:endParaRPr/>
          </a:p>
        </p:txBody>
      </p:sp>
      <p:sp>
        <p:nvSpPr>
          <p:cNvPr id="241" name="Google Shape;241;p6"/>
          <p:cNvSpPr txBox="1">
            <a:spLocks noGrp="1"/>
          </p:cNvSpPr>
          <p:nvPr>
            <p:ph type="body" idx="3"/>
          </p:nvPr>
        </p:nvSpPr>
        <p:spPr>
          <a:xfrm>
            <a:off x="288236" y="1789043"/>
            <a:ext cx="11336762" cy="4484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600" dirty="0">
                <a:latin typeface="+mn-lt"/>
              </a:rPr>
              <a:t>- </a:t>
            </a:r>
            <a:r>
              <a:rPr lang="ru-RU" sz="1600" dirty="0" err="1">
                <a:latin typeface="+mn-lt"/>
              </a:rPr>
              <a:t>Хакатон</a:t>
            </a:r>
            <a:r>
              <a:rPr lang="ru-RU" sz="1600" dirty="0">
                <a:latin typeface="+mn-lt"/>
              </a:rPr>
              <a:t> для школьников "Почтовое Digital: лингвистика и технологии" (15-16 марта, НИУ ВШЭ) (Т.М. </a:t>
            </a:r>
            <a:r>
              <a:rPr lang="ru-RU" sz="1600" dirty="0" err="1">
                <a:latin typeface="+mn-lt"/>
              </a:rPr>
              <a:t>Хусяинов</a:t>
            </a:r>
            <a:r>
              <a:rPr lang="ru-RU" sz="1600" dirty="0">
                <a:latin typeface="+mn-lt"/>
              </a:rPr>
              <a:t>, В.А. Куликова -организаторы, члены жюри).</a:t>
            </a:r>
            <a:endParaRPr sz="1600"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600" dirty="0">
                <a:latin typeface="+mn-lt"/>
              </a:rPr>
              <a:t>-  проект  "Почтовое: коммуникация вчера, сегодня, завтра" на  Всемирном фестивале молодёжи в рамках Детской программы Образовательного центра «Сириус» (1-7 марта, «Сириус»). (Т.М. </a:t>
            </a:r>
            <a:r>
              <a:rPr lang="ru-RU" sz="1600" dirty="0" err="1">
                <a:latin typeface="+mn-lt"/>
              </a:rPr>
              <a:t>Хусяинов</a:t>
            </a:r>
            <a:r>
              <a:rPr lang="ru-RU" sz="1600" dirty="0">
                <a:latin typeface="+mn-lt"/>
              </a:rPr>
              <a:t>, П. Доможирова, А. Айсина).</a:t>
            </a:r>
            <a:endParaRPr sz="1600"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600" dirty="0">
                <a:latin typeface="+mn-lt"/>
              </a:rPr>
              <a:t>-  мастерская по расшифровке дореволюционных почтовых открыток (Центральная городская библиотека им. В.И Ленина) (Т.М. </a:t>
            </a:r>
            <a:r>
              <a:rPr lang="ru-RU" sz="1600" dirty="0" err="1">
                <a:latin typeface="+mn-lt"/>
              </a:rPr>
              <a:t>Хусяинов</a:t>
            </a:r>
            <a:r>
              <a:rPr lang="ru-RU" sz="1600" dirty="0">
                <a:latin typeface="+mn-lt"/>
              </a:rPr>
              <a:t>)</a:t>
            </a:r>
            <a:endParaRPr sz="1600" dirty="0">
              <a:latin typeface="+mn-lt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Tx/>
              <a:buChar char="-"/>
            </a:pPr>
            <a:r>
              <a:rPr lang="ru-RU" sz="1600" dirty="0">
                <a:latin typeface="+mn-lt"/>
              </a:rPr>
              <a:t>лекция «Русский язык в зеркале почтовых открыток: как корпус почтовой переписки помогает отследить изменения в языке» в рамках проекта </a:t>
            </a:r>
            <a:r>
              <a:rPr lang="ru-RU" sz="1600" dirty="0" err="1">
                <a:latin typeface="+mn-lt"/>
              </a:rPr>
              <a:t>Вышка.Лекторий</a:t>
            </a:r>
            <a:r>
              <a:rPr lang="ru-RU" sz="1600" dirty="0">
                <a:latin typeface="+mn-lt"/>
              </a:rPr>
              <a:t> (18 июля, НИУ ВШЭ) (В.А. Куликова)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Tx/>
              <a:buChar char="-"/>
            </a:pPr>
            <a:r>
              <a:rPr lang="ru-RU" sz="1600" dirty="0">
                <a:latin typeface="+mn-lt"/>
              </a:rPr>
              <a:t>представление проекта на фестивале семейной истории "</a:t>
            </a:r>
            <a:r>
              <a:rPr lang="ru-RU" sz="1600" dirty="0" err="1">
                <a:latin typeface="+mn-lt"/>
              </a:rPr>
              <a:t>ГенЭкспо</a:t>
            </a:r>
            <a:r>
              <a:rPr lang="ru-RU" sz="1600" dirty="0">
                <a:latin typeface="+mn-lt"/>
              </a:rPr>
              <a:t>" в Москве (7-8 сентября 2024) (Т.М. </a:t>
            </a:r>
            <a:r>
              <a:rPr lang="ru-RU" sz="1600" dirty="0" err="1">
                <a:latin typeface="+mn-lt"/>
              </a:rPr>
              <a:t>Хусяинов</a:t>
            </a:r>
            <a:r>
              <a:rPr lang="ru-RU" sz="1600" dirty="0">
                <a:latin typeface="+mn-lt"/>
              </a:rPr>
              <a:t>)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600" dirty="0">
                <a:latin typeface="+mn-lt"/>
              </a:rPr>
              <a:t>- мастер-класс "Как развивается русский язык? Отвечает корпусная лингвистика" в рамках интенсива для старшеклассников (31 октября, НИУ ВШЭ) (В.А. Куликова)</a:t>
            </a:r>
            <a:endParaRPr sz="1600"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600" dirty="0">
                <a:latin typeface="+mn-lt"/>
              </a:rPr>
              <a:t>- разработана программа стажировки на базе результатов работы НУГ (основные спикеры – Т.М. </a:t>
            </a:r>
            <a:r>
              <a:rPr lang="ru-RU" sz="1600" dirty="0" err="1">
                <a:latin typeface="+mn-lt"/>
              </a:rPr>
              <a:t>Хусяинов</a:t>
            </a:r>
            <a:r>
              <a:rPr lang="ru-RU" sz="1600" dirty="0">
                <a:latin typeface="+mn-lt"/>
              </a:rPr>
              <a:t>, В.А. Куликова)</a:t>
            </a:r>
            <a:endParaRPr sz="1600" dirty="0">
              <a:latin typeface="+mn-lt"/>
            </a:endParaRPr>
          </a:p>
        </p:txBody>
      </p:sp>
      <p:sp>
        <p:nvSpPr>
          <p:cNvPr id="242" name="Google Shape;242;p6"/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6"/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ru-RU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4FEC43DB-C54C-9FA7-00AF-363D8D691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ADEDF9CB-F59D-E61B-7169-D0C5642EC3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93807D7E-3749-09E9-5071-F52FBBB922A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65800" y="1608065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/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Динамика в тематике:</a:t>
            </a:r>
            <a:endParaRPr lang="ru-RU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Трансформация целей почтовой коммуникации: дореволюционных открытках более развиты темы быта, личных и семейных взаимоотношений, затем в советский период фокус смещается на тематику праздников.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Социальные трансформации: в дореволюционных открытках развита религиозная тематика, а в советских – темы труда, работы и учебы.  </a:t>
            </a:r>
          </a:p>
          <a:p>
            <a:pPr marL="0" indent="0"/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частотных группах лексики, уникальных словах, в поздравлениях, в результатах кластеризации, а также в особенностях открыток конкретных социальных групп, например, дачников.</a:t>
            </a:r>
            <a:endParaRPr lang="ru-RU" sz="2800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 sz="1200" dirty="0"/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C6A8A0A6-476E-583C-9B42-815580ABFCA4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1EB93D45-50B6-C077-A2AF-0E8C8EF347AA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45E58A-09E1-8837-D057-D3A39EAAE0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23750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90F4F3AF-C59D-39D5-BF1A-546977027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7A5FDE0F-5B7E-DE01-A3B2-A209E2BAB8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89296692-3824-169C-E4B7-E367FDF8AAC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3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В открытках советского периода наблюдаются тенденции к формализации коммуникации: этикетные формулы, шаблоны поздравлений и пожеланий, снижение актуальности личной тематики. </a:t>
            </a:r>
          </a:p>
          <a:p>
            <a:pPr marL="0" indent="0" algn="just"/>
            <a:r>
              <a:rPr lang="ru-RU" sz="3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Открытки постсоветского периода более индивидуализированные.</a:t>
            </a:r>
          </a:p>
          <a:p>
            <a:pPr marL="0" indent="0" algn="just"/>
            <a:r>
              <a:rPr lang="ru-RU" sz="32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использовании оценочной лексики, частотных биграммах, подборе пожеланий, результатах кластеризации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1C5CA3E7-7630-AF21-13EA-566ABAAA35C6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5D107838-AAFF-8F66-0C28-4EAFAB8EB238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36FCFC-3D32-0DCA-B7CE-A7437FB1FA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84050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C247FCDF-A674-8610-258E-1C8C8CC5D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C4ED6725-9877-BE9B-9A5F-78B2D817FD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1DE732AA-B55F-F616-AF81-52FD9F1E0EE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В советских открытках наблюдается тенденция к групповой коммуникации, коллективность в общении: развивается коммуникативная практика отправки поздравлений группе лиц / от группы лиц.</a:t>
            </a:r>
          </a:p>
          <a:p>
            <a:pPr marL="0" indent="0" algn="just"/>
            <a:r>
              <a:rPr lang="ru-RU" sz="24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поздравлениях и пожеланиях, оценочной лексике</a:t>
            </a:r>
            <a:endParaRPr lang="ru-RU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Например, относительная частота употребления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дорогие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обращениях в дореволюционных открытках – 1400.463, в советских значительно выше – 5847.727, в постсоветских – 3038.582.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ru-RU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Дореволюционные открытки: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дорогая моя –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110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контекстов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273.140)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дорогие мои 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83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206.096),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дорогой мой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48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119.188),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дорогие наши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10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24.831)</a:t>
            </a:r>
          </a:p>
          <a:p>
            <a:pPr marL="0" indent="0"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Советские открытки: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дорогие наши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201 контекст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648.314),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дорогие мои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150 контекстов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483.816),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дорогая моя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79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254.810),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дорогой мой –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24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ipm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77.411)</a:t>
            </a:r>
            <a:endParaRPr lang="ru-RU" sz="2400" dirty="0"/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01DBAC46-5CD5-54A8-FB73-16660907CE8D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29C5E079-29B0-72DC-C35F-4F0A9DB2E611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6079A3-F75F-AB63-214F-DC47B0540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292608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3BCCF395-66EE-EC89-4E49-72114FA04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">
            <a:extLst>
              <a:ext uri="{FF2B5EF4-FFF2-40B4-BE49-F238E27FC236}">
                <a16:creationId xmlns:a16="http://schemas.microsoft.com/office/drawing/2014/main" id="{3B350197-7660-DBA7-1DAE-2B27DB0146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7000" y="1083811"/>
            <a:ext cx="110580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-RU" sz="3600" dirty="0"/>
              <a:t>Общие выводы</a:t>
            </a:r>
            <a:endParaRPr sz="3600" dirty="0"/>
          </a:p>
        </p:txBody>
      </p:sp>
      <p:sp>
        <p:nvSpPr>
          <p:cNvPr id="215" name="Google Shape;215;p4">
            <a:extLst>
              <a:ext uri="{FF2B5EF4-FFF2-40B4-BE49-F238E27FC236}">
                <a16:creationId xmlns:a16="http://schemas.microsoft.com/office/drawing/2014/main" id="{E0EF477F-22BC-4698-0429-45F1D0E15C6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99440" y="1784986"/>
            <a:ext cx="11593120" cy="420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 algn="just"/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Динамика в отдельных коммуникативных практиках: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трансформация: открытки из путешествий, в дороге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появление новых: </a:t>
            </a:r>
            <a:r>
              <a:rPr lang="ru-RU" sz="28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посткроссинг</a:t>
            </a: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знакомство через открытки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ru-RU" sz="2800" kern="1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Проявляется в результатах кластеризации, оценочных прилагательных, железнодорожных открытках начала XX века, ключевых словах</a:t>
            </a:r>
          </a:p>
        </p:txBody>
      </p:sp>
      <p:sp>
        <p:nvSpPr>
          <p:cNvPr id="216" name="Google Shape;216;p4">
            <a:extLst>
              <a:ext uri="{FF2B5EF4-FFF2-40B4-BE49-F238E27FC236}">
                <a16:creationId xmlns:a16="http://schemas.microsoft.com/office/drawing/2014/main" id="{0B7E34CD-8DEA-E007-FE4E-A1D3577A042A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>
            <a:extLst>
              <a:ext uri="{FF2B5EF4-FFF2-40B4-BE49-F238E27FC236}">
                <a16:creationId xmlns:a16="http://schemas.microsoft.com/office/drawing/2014/main" id="{D62BBD43-6985-3A2C-1761-24A6D9AD94BA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Динамика коммуникативных практик в почтовой переписке (на материале корпуса «Пишу тебе»)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AE0E03-C8BB-0C1F-1D59-7C0E651296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Научные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02902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1643</Words>
  <Application>Microsoft Office PowerPoint</Application>
  <PresentationFormat>Широкоэкранный</PresentationFormat>
  <Paragraphs>127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Office Theme</vt:lpstr>
      <vt:lpstr>Научные результаты проекта</vt:lpstr>
      <vt:lpstr>Цель:</vt:lpstr>
      <vt:lpstr>Гипотезы</vt:lpstr>
      <vt:lpstr>Основные результаты: научная работа </vt:lpstr>
      <vt:lpstr>Основные результаты: научно-просветительская работа</vt:lpstr>
      <vt:lpstr>Общие выводы</vt:lpstr>
      <vt:lpstr>Общие выводы</vt:lpstr>
      <vt:lpstr>Общие выводы</vt:lpstr>
      <vt:lpstr>Общие выводы</vt:lpstr>
      <vt:lpstr>Общие выводы</vt:lpstr>
      <vt:lpstr>Общие выводы</vt:lpstr>
      <vt:lpstr>Общие выводы</vt:lpstr>
      <vt:lpstr>Общие выводы</vt:lpstr>
      <vt:lpstr>Общие выводы</vt:lpstr>
      <vt:lpstr>Общие выводы</vt:lpstr>
      <vt:lpstr>Глобальные аспекты динамики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Методологические основания изучения динамики коммуникативных практик</dc:title>
  <cp:lastModifiedBy>Валентина Куликова</cp:lastModifiedBy>
  <cp:revision>1</cp:revision>
  <dcterms:modified xsi:type="dcterms:W3CDTF">2024-10-25T09:32:52Z</dcterms:modified>
</cp:coreProperties>
</file>