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71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290" r:id="rId14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C63"/>
    <a:srgbClr val="96628C"/>
    <a:srgbClr val="11A0D7"/>
    <a:srgbClr val="E61F3D"/>
    <a:srgbClr val="CD5A5A"/>
    <a:srgbClr val="FFD746"/>
    <a:srgbClr val="0E2D69"/>
    <a:srgbClr val="D9D9D9"/>
    <a:srgbClr val="EB681F"/>
    <a:srgbClr val="23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5"/>
    <p:restoredTop sz="94674"/>
  </p:normalViewPr>
  <p:slideViewPr>
    <p:cSldViewPr snapToGrid="0" snapToObjects="1">
      <p:cViewPr varScale="1">
        <p:scale>
          <a:sx n="59" d="100"/>
          <a:sy n="59" d="100"/>
        </p:scale>
        <p:origin x="1152" y="64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11/15/2024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11/15/2024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vsviderskiy@hse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mo.hse.ru/servicedesk/customer/portal/45" TargetMode="External"/><Relationship Id="rId2" Type="http://schemas.openxmlformats.org/officeDocument/2006/relationships/hyperlink" Target="https://pmo.hse.ru/servicedesk/customer/portal/125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se.ru/web/cr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7" y="2404670"/>
            <a:ext cx="8862482" cy="1978323"/>
          </a:xfrm>
        </p:spPr>
        <p:txBody>
          <a:bodyPr>
            <a:normAutofit/>
          </a:bodyPr>
          <a:lstStyle/>
          <a:p>
            <a:r>
              <a:rPr lang="ru-RU" dirty="0"/>
              <a:t>Вводный семинар </a:t>
            </a:r>
            <a:br>
              <a:rPr lang="ru-RU" dirty="0"/>
            </a:br>
            <a:r>
              <a:rPr lang="ru-RU" dirty="0"/>
              <a:t>«для тех, кто впервые».</a:t>
            </a:r>
            <a:r>
              <a:rPr lang="en-US" dirty="0"/>
              <a:t> </a:t>
            </a:r>
            <a:br>
              <a:rPr lang="ru-RU" dirty="0"/>
            </a:br>
            <a:r>
              <a:rPr lang="ru-RU" dirty="0"/>
              <a:t>Возможности</a:t>
            </a:r>
            <a:r>
              <a:rPr lang="en-US" dirty="0"/>
              <a:t> </a:t>
            </a:r>
            <a:r>
              <a:rPr lang="ru-RU" dirty="0"/>
              <a:t>цифрового маркетинга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Дирекция по порталу и мобильным приложениям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Управление по обеспечению цифрового маркетинга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Москва 2024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</a:rPr>
              <a:t>Цикл обучающих вебинаров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351" y="2062065"/>
            <a:ext cx="9922107" cy="362210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Ваши вопросы?</a:t>
            </a:r>
            <a:br>
              <a:rPr lang="ru-RU" dirty="0"/>
            </a:br>
            <a:br>
              <a:rPr lang="ru-RU" dirty="0"/>
            </a:br>
            <a:r>
              <a:rPr lang="ru-RU" sz="2400" dirty="0"/>
              <a:t>Владислав Свидерский </a:t>
            </a:r>
            <a:br>
              <a:rPr lang="ru-RU" sz="2400" dirty="0"/>
            </a:br>
            <a:r>
              <a:rPr lang="ru-RU" sz="2400" dirty="0"/>
              <a:t>начальник Управления по обеспечению цифрового маркетинга</a:t>
            </a:r>
            <a:br>
              <a:rPr lang="ru-RU" sz="2400" dirty="0"/>
            </a:br>
            <a:r>
              <a:rPr lang="ru-RU" sz="2400" dirty="0"/>
              <a:t>Дирекции по порталу и мобильным приложениям НИУ ВШЭ </a:t>
            </a:r>
            <a:br>
              <a:rPr lang="ru-RU" sz="2400" dirty="0"/>
            </a:br>
            <a:r>
              <a:rPr lang="en-US" sz="2400" dirty="0">
                <a:hlinkClick r:id="rId2"/>
              </a:rPr>
              <a:t>vsviderskiy@hse.ru</a:t>
            </a:r>
            <a:r>
              <a:rPr lang="en-US" sz="2400" dirty="0"/>
              <a:t> 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Дирекция по порталу и мобильным приложениям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Управление по обеспечению цифрового маркетинга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Вводный семинар </a:t>
            </a:r>
            <a:br>
              <a:rPr lang="ru-RU" dirty="0"/>
            </a:br>
            <a:r>
              <a:rPr lang="ru-RU" dirty="0"/>
              <a:t>«для тех, кто впервые». </a:t>
            </a:r>
            <a:br>
              <a:rPr lang="ru-RU" dirty="0"/>
            </a:br>
            <a:r>
              <a:rPr lang="ru-RU" dirty="0"/>
              <a:t>Возможности цифрового маркетинга</a:t>
            </a:r>
          </a:p>
        </p:txBody>
      </p:sp>
    </p:spTree>
    <p:extLst>
      <p:ext uri="{BB962C8B-B14F-4D97-AF65-F5344CB8AC3E}">
        <p14:creationId xmlns:p14="http://schemas.microsoft.com/office/powerpoint/2010/main" val="54454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8362159" cy="777025"/>
          </a:xfrm>
        </p:spPr>
        <p:txBody>
          <a:bodyPr>
            <a:normAutofit/>
          </a:bodyPr>
          <a:lstStyle/>
          <a:p>
            <a:r>
              <a:rPr lang="ru-RU" sz="2800" dirty="0"/>
              <a:t>Доступные сервисы: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Дирекция по порталу и мобильным приложениям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Управление по обеспечению цифрового маркетинга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Вводный семинар </a:t>
            </a:r>
            <a:br>
              <a:rPr lang="ru-RU" dirty="0"/>
            </a:br>
            <a:r>
              <a:rPr lang="ru-RU" dirty="0"/>
              <a:t>«для тех, кто впервые». </a:t>
            </a:r>
            <a:br>
              <a:rPr lang="ru-RU" dirty="0"/>
            </a:br>
            <a:r>
              <a:rPr lang="ru-RU" dirty="0"/>
              <a:t>Возможности цифрового маркетинга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69E559-5A6E-F16B-B301-0B5BF7FCC7AF}"/>
              </a:ext>
            </a:extLst>
          </p:cNvPr>
          <p:cNvSpPr txBox="1"/>
          <p:nvPr/>
        </p:nvSpPr>
        <p:spPr>
          <a:xfrm>
            <a:off x="494458" y="2069917"/>
            <a:ext cx="111116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ru-RU" sz="2400" dirty="0">
                <a:latin typeface="HSE Sans" panose="02000000000000000000" pitchFamily="2" charset="0"/>
              </a:rPr>
              <a:t>Веб-аналитика 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>
                <a:latin typeface="HSE Sans" panose="02000000000000000000" pitchFamily="2" charset="0"/>
              </a:rPr>
              <a:t>Сквозная аналитика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HSE Sans" panose="02000000000000000000" pitchFamily="2" charset="0"/>
              </a:rPr>
              <a:t>CRM</a:t>
            </a:r>
            <a:r>
              <a:rPr lang="ru-RU" sz="2400" dirty="0">
                <a:latin typeface="HSE Sans" panose="02000000000000000000" pitchFamily="2" charset="0"/>
              </a:rPr>
              <a:t>-система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HSE Sans" panose="02000000000000000000" pitchFamily="2" charset="0"/>
              </a:rPr>
              <a:t>SEO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>
                <a:latin typeface="HSE Sans" panose="02000000000000000000" pitchFamily="2" charset="0"/>
              </a:rPr>
              <a:t>Размещение рекламы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HSE Sans" panose="02000000000000000000" pitchFamily="2" charset="0"/>
              </a:rPr>
              <a:t>Email-</a:t>
            </a:r>
            <a:r>
              <a:rPr lang="ru-RU" sz="2400" dirty="0">
                <a:latin typeface="HSE Sans" panose="02000000000000000000" pitchFamily="2" charset="0"/>
              </a:rPr>
              <a:t>маркетинг</a:t>
            </a:r>
          </a:p>
        </p:txBody>
      </p:sp>
    </p:spTree>
    <p:extLst>
      <p:ext uri="{BB962C8B-B14F-4D97-AF65-F5344CB8AC3E}">
        <p14:creationId xmlns:p14="http://schemas.microsoft.com/office/powerpoint/2010/main" val="264157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8362159" cy="777025"/>
          </a:xfrm>
        </p:spPr>
        <p:txBody>
          <a:bodyPr>
            <a:normAutofit/>
          </a:bodyPr>
          <a:lstStyle/>
          <a:p>
            <a:r>
              <a:rPr lang="ru-RU" sz="2800" dirty="0"/>
              <a:t>Веб-аналитика: Яндекс Метрика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Дирекция по порталу и мобильным приложениям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Управление по обеспечению цифрового маркетинга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Вводный семинар </a:t>
            </a:r>
            <a:br>
              <a:rPr lang="ru-RU" dirty="0"/>
            </a:br>
            <a:r>
              <a:rPr lang="ru-RU" dirty="0"/>
              <a:t>«для тех, кто впервые». </a:t>
            </a:r>
            <a:br>
              <a:rPr lang="ru-RU" dirty="0"/>
            </a:br>
            <a:r>
              <a:rPr lang="ru-RU" dirty="0"/>
              <a:t>Возможности цифрового маркетинга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F9B011-06FE-4F18-9196-C1E2717B4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97" y="2224816"/>
            <a:ext cx="2687281" cy="25572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F18FC1-27C3-473B-9725-EFC284E6B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510" y="2224815"/>
            <a:ext cx="2643209" cy="25572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1EEA160-3FE1-4E2C-85BF-0E8EB4E23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051" y="2224817"/>
            <a:ext cx="2658099" cy="255725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CD0EAF3-7104-4AB2-88C1-865E480CB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0483" y="2224818"/>
            <a:ext cx="2613920" cy="255725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A59C16-7EC8-4CF5-9AB0-AFACB92357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897" y="5189864"/>
            <a:ext cx="5457825" cy="100012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8DA4733-034C-44BE-8913-BDE07EBF72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3722" y="5189864"/>
            <a:ext cx="540067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75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8362159" cy="777025"/>
          </a:xfrm>
        </p:spPr>
        <p:txBody>
          <a:bodyPr>
            <a:normAutofit/>
          </a:bodyPr>
          <a:lstStyle/>
          <a:p>
            <a:r>
              <a:rPr lang="ru-RU" sz="2800" dirty="0"/>
              <a:t>Сквозная аналитика: </a:t>
            </a:r>
            <a:r>
              <a:rPr lang="en-US" sz="2800" dirty="0"/>
              <a:t>Roistat</a:t>
            </a:r>
            <a:endParaRPr lang="ru-RU" sz="28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Дирекция по порталу и мобильным приложениям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Управление по обеспечению цифрового маркетинга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Вводный семинар </a:t>
            </a:r>
            <a:br>
              <a:rPr lang="ru-RU" dirty="0"/>
            </a:br>
            <a:r>
              <a:rPr lang="ru-RU" dirty="0"/>
              <a:t>«для тех, кто впервые». </a:t>
            </a:r>
            <a:br>
              <a:rPr lang="ru-RU" dirty="0"/>
            </a:br>
            <a:r>
              <a:rPr lang="ru-RU" dirty="0"/>
              <a:t>Возможности цифрового маркетинга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8DA4733-034C-44BE-8913-BDE07EBF7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722" y="5423130"/>
            <a:ext cx="5400675" cy="10191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54DE48D-BD86-4DB4-9ACF-BAE5C6E29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97" y="1950098"/>
            <a:ext cx="5502165" cy="281784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39D9D5C-263B-4CE7-9CC4-AFA946BE0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402" y="1950098"/>
            <a:ext cx="5627307" cy="28206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F13D70-44F2-4A00-8570-F94986E221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920" y="5423130"/>
            <a:ext cx="54578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14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8362159" cy="777025"/>
          </a:xfrm>
        </p:spPr>
        <p:txBody>
          <a:bodyPr>
            <a:normAutofit/>
          </a:bodyPr>
          <a:lstStyle/>
          <a:p>
            <a:r>
              <a:rPr lang="en-US" sz="2800" dirty="0"/>
              <a:t>CRM</a:t>
            </a:r>
            <a:r>
              <a:rPr lang="ru-RU" sz="2800" dirty="0"/>
              <a:t>-система: Битрикс24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Дирекция по порталу и мобильным приложениям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Управление по обеспечению цифрового маркетинга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Вводный семинар </a:t>
            </a:r>
            <a:br>
              <a:rPr lang="ru-RU" dirty="0"/>
            </a:br>
            <a:r>
              <a:rPr lang="ru-RU" dirty="0"/>
              <a:t>«для тех, кто впервые». </a:t>
            </a:r>
            <a:br>
              <a:rPr lang="ru-RU" dirty="0"/>
            </a:br>
            <a:r>
              <a:rPr lang="ru-RU" dirty="0"/>
              <a:t>Возможности цифрового маркетинга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7D30DC-F6E4-4AB0-909B-5BD65BB13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97" y="5975905"/>
            <a:ext cx="5133975" cy="6667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9E4D362-1C11-4BFF-A8D5-6D73B4F6D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023530"/>
            <a:ext cx="4305300" cy="571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5AFC15D-0B16-4010-81F5-87C71F93E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602" y="1948915"/>
            <a:ext cx="8269272" cy="38943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D7042B-D015-4302-8077-B4469809E578}"/>
              </a:ext>
            </a:extLst>
          </p:cNvPr>
          <p:cNvSpPr txBox="1"/>
          <p:nvPr/>
        </p:nvSpPr>
        <p:spPr>
          <a:xfrm>
            <a:off x="585897" y="2125775"/>
            <a:ext cx="24596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>
                <a:latin typeface="HSE Sans" panose="02000000000000000000" pitchFamily="2" charset="0"/>
              </a:rPr>
              <a:t>Использование </a:t>
            </a:r>
            <a:r>
              <a:rPr lang="en-US" dirty="0">
                <a:latin typeface="HSE Sans" panose="02000000000000000000" pitchFamily="2" charset="0"/>
              </a:rPr>
              <a:t>CRM</a:t>
            </a:r>
            <a:r>
              <a:rPr lang="ru-RU" dirty="0">
                <a:latin typeface="HSE Sans" panose="02000000000000000000" pitchFamily="2" charset="0"/>
              </a:rPr>
              <a:t>:</a:t>
            </a:r>
          </a:p>
          <a:p>
            <a:pPr marL="228600" indent="-228600" algn="l">
              <a:buAutoNum type="arabicPeriod"/>
            </a:pPr>
            <a:r>
              <a:rPr lang="ru-RU" dirty="0">
                <a:latin typeface="HSE Sans" panose="02000000000000000000" pitchFamily="2" charset="0"/>
              </a:rPr>
              <a:t>Хранение данных 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о клиентах</a:t>
            </a:r>
          </a:p>
          <a:p>
            <a:pPr marL="228600" indent="-228600" algn="l">
              <a:buAutoNum type="arabicPeriod"/>
            </a:pPr>
            <a:r>
              <a:rPr lang="ru-RU" dirty="0">
                <a:latin typeface="HSE Sans" panose="02000000000000000000" pitchFamily="2" charset="0"/>
              </a:rPr>
              <a:t>Коммуникация</a:t>
            </a:r>
          </a:p>
          <a:p>
            <a:pPr marL="228600" indent="-228600" algn="l">
              <a:buAutoNum type="arabicPeriod"/>
            </a:pPr>
            <a:r>
              <a:rPr lang="ru-RU" dirty="0">
                <a:latin typeface="HSE Sans" panose="02000000000000000000" pitchFamily="2" charset="0"/>
              </a:rPr>
              <a:t>Аналитика</a:t>
            </a:r>
          </a:p>
        </p:txBody>
      </p:sp>
    </p:spTree>
    <p:extLst>
      <p:ext uri="{BB962C8B-B14F-4D97-AF65-F5344CB8AC3E}">
        <p14:creationId xmlns:p14="http://schemas.microsoft.com/office/powerpoint/2010/main" val="3062690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8362159" cy="777025"/>
          </a:xfrm>
        </p:spPr>
        <p:txBody>
          <a:bodyPr>
            <a:normAutofit/>
          </a:bodyPr>
          <a:lstStyle/>
          <a:p>
            <a:r>
              <a:rPr lang="en-US" sz="2800" dirty="0"/>
              <a:t>SEO: </a:t>
            </a:r>
            <a:r>
              <a:rPr lang="ru-RU" sz="2800" dirty="0"/>
              <a:t>поисковая оптимизация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Дирекция по порталу и мобильным приложениям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Управление по обеспечению цифрового маркетинга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Вводный семинар </a:t>
            </a:r>
            <a:br>
              <a:rPr lang="ru-RU" dirty="0"/>
            </a:br>
            <a:r>
              <a:rPr lang="ru-RU" dirty="0"/>
              <a:t>«для тех, кто впервые». </a:t>
            </a:r>
            <a:br>
              <a:rPr lang="ru-RU" dirty="0"/>
            </a:br>
            <a:r>
              <a:rPr lang="ru-RU" dirty="0"/>
              <a:t>Возможности цифрового маркетинга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45E9EB-2DCB-4D96-9A7A-6359F53FD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97" y="5433537"/>
            <a:ext cx="5400675" cy="10191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1C52E56-4154-4BDD-9478-3C9280C96BCE}"/>
              </a:ext>
            </a:extLst>
          </p:cNvPr>
          <p:cNvSpPr txBox="1"/>
          <p:nvPr/>
        </p:nvSpPr>
        <p:spPr>
          <a:xfrm>
            <a:off x="494458" y="2069917"/>
            <a:ext cx="111116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HSE Sans" panose="02000000000000000000" pitchFamily="2" charset="0"/>
              </a:rPr>
              <a:t>Поиск и устранение проблем с индексацией и ранжированием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HSE Sans" panose="02000000000000000000" pitchFamily="2" charset="0"/>
              </a:rPr>
              <a:t>Разработка рекомендаций: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HSE Sans" panose="02000000000000000000" pitchFamily="2" charset="0"/>
              </a:rPr>
              <a:t>Техническая оптимизация страниц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HSE Sans" panose="02000000000000000000" pitchFamily="2" charset="0"/>
              </a:rPr>
              <a:t>Контентная оптимизация страниц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HSE Sans" panose="02000000000000000000" pitchFamily="2" charset="0"/>
              </a:rPr>
              <a:t>Расширенный аудит</a:t>
            </a:r>
          </a:p>
        </p:txBody>
      </p:sp>
    </p:spTree>
    <p:extLst>
      <p:ext uri="{BB962C8B-B14F-4D97-AF65-F5344CB8AC3E}">
        <p14:creationId xmlns:p14="http://schemas.microsoft.com/office/powerpoint/2010/main" val="3207817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8362159" cy="777025"/>
          </a:xfrm>
        </p:spPr>
        <p:txBody>
          <a:bodyPr>
            <a:normAutofit/>
          </a:bodyPr>
          <a:lstStyle/>
          <a:p>
            <a:r>
              <a:rPr lang="ru-RU" sz="2800" dirty="0"/>
              <a:t>Размещение рекламы: Яндекс и ВК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Дирекция по порталу и мобильным приложениям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Управление по обеспечению цифрового маркетинга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Вводный семинар </a:t>
            </a:r>
            <a:br>
              <a:rPr lang="ru-RU" dirty="0"/>
            </a:br>
            <a:r>
              <a:rPr lang="ru-RU" dirty="0"/>
              <a:t>«для тех, кто впервые». </a:t>
            </a:r>
            <a:br>
              <a:rPr lang="ru-RU" dirty="0"/>
            </a:br>
            <a:r>
              <a:rPr lang="ru-RU" dirty="0"/>
              <a:t>Возможности цифрового маркетинга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52E56-4154-4BDD-9478-3C9280C96BCE}"/>
              </a:ext>
            </a:extLst>
          </p:cNvPr>
          <p:cNvSpPr txBox="1"/>
          <p:nvPr/>
        </p:nvSpPr>
        <p:spPr>
          <a:xfrm>
            <a:off x="494458" y="2069917"/>
            <a:ext cx="111116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HSE Sans" panose="02000000000000000000" pitchFamily="2" charset="0"/>
              </a:rPr>
              <a:t>Прямые договоры с Яндекс и ВК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HSE Sans" panose="02000000000000000000" pitchFamily="2" charset="0"/>
              </a:rPr>
              <a:t>Размещение в Яндекс Директ и </a:t>
            </a:r>
            <a:r>
              <a:rPr lang="en-US" sz="2400" dirty="0">
                <a:latin typeface="HSE Sans" panose="02000000000000000000" pitchFamily="2" charset="0"/>
              </a:rPr>
              <a:t>VK </a:t>
            </a:r>
            <a:r>
              <a:rPr lang="ru-RU" sz="2400" dirty="0">
                <a:latin typeface="HSE Sans" panose="02000000000000000000" pitchFamily="2" charset="0"/>
              </a:rPr>
              <a:t>Реклама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HSE Sans" panose="02000000000000000000" pitchFamily="2" charset="0"/>
              </a:rPr>
              <a:t>Отдельные кабинеты на каждое подразделение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HSE Sans" panose="02000000000000000000" pitchFamily="2" charset="0"/>
              </a:rPr>
              <a:t>Ведение кампаний – на стороне подразделения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HSE Sans" panose="02000000000000000000" pitchFamily="2" charset="0"/>
              </a:rPr>
              <a:t>Контроль за маркировкой рекламы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err="1">
                <a:latin typeface="HSE Sans" panose="02000000000000000000" pitchFamily="2" charset="0"/>
              </a:rPr>
              <a:t>Постоплата</a:t>
            </a:r>
            <a:r>
              <a:rPr lang="ru-RU" sz="2400" dirty="0">
                <a:latin typeface="HSE Sans" panose="02000000000000000000" pitchFamily="2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HSE Sans" panose="02000000000000000000" pitchFamily="2" charset="0"/>
              </a:rPr>
              <a:t>Интеграция со сквозной аналитикой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HSE Sans" panose="02000000000000000000" pitchFamily="2" charset="0"/>
              </a:rPr>
              <a:t>Поддержка со стороны Дирекции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9D4D1F-DEF5-4C47-8447-CD2390DB7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38" y="5207259"/>
            <a:ext cx="5562600" cy="12954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359C01-2C0A-44C5-B544-02A0807CC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706" y="5207259"/>
            <a:ext cx="4838700" cy="762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10C12ED-9A57-4922-8402-D46A8F3BF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8641" y="2069916"/>
            <a:ext cx="2677657" cy="267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25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8362159" cy="777025"/>
          </a:xfrm>
        </p:spPr>
        <p:txBody>
          <a:bodyPr>
            <a:normAutofit/>
          </a:bodyPr>
          <a:lstStyle/>
          <a:p>
            <a:r>
              <a:rPr lang="en-US" sz="2800" dirty="0"/>
              <a:t>Email-</a:t>
            </a:r>
            <a:r>
              <a:rPr lang="ru-RU" sz="2800" dirty="0"/>
              <a:t>маркетинг: </a:t>
            </a:r>
            <a:r>
              <a:rPr lang="en-US" sz="2800" dirty="0"/>
              <a:t>Unisender</a:t>
            </a:r>
            <a:endParaRPr lang="ru-RU" sz="28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Дирекция по порталу и мобильным приложениям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Управление по обеспечению цифрового маркетинга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Вводный семинар </a:t>
            </a:r>
            <a:br>
              <a:rPr lang="ru-RU" dirty="0"/>
            </a:br>
            <a:r>
              <a:rPr lang="ru-RU" dirty="0"/>
              <a:t>«для тех, кто впервые». </a:t>
            </a:r>
            <a:br>
              <a:rPr lang="ru-RU" dirty="0"/>
            </a:br>
            <a:r>
              <a:rPr lang="ru-RU" dirty="0"/>
              <a:t>Возможности цифрового маркетинга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52E56-4154-4BDD-9478-3C9280C96BCE}"/>
              </a:ext>
            </a:extLst>
          </p:cNvPr>
          <p:cNvSpPr txBox="1"/>
          <p:nvPr/>
        </p:nvSpPr>
        <p:spPr>
          <a:xfrm>
            <a:off x="494458" y="2069917"/>
            <a:ext cx="111116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HSE Sans" panose="02000000000000000000" pitchFamily="2" charset="0"/>
              </a:rPr>
              <a:t>Отдельные аккаунты на каждое подразделение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HSE Sans" panose="02000000000000000000" pitchFamily="2" charset="0"/>
              </a:rPr>
              <a:t>Подготовка писем – на стороне подразделения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HSE Sans" panose="02000000000000000000" pitchFamily="2" charset="0"/>
              </a:rPr>
              <a:t>Сбор и подготовка базы контактов – на стороне подразделения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HSE Sans" panose="02000000000000000000" pitchFamily="2" charset="0"/>
              </a:rPr>
              <a:t>Импорт контактов из Битрикс24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HSE Sans" panose="02000000000000000000" pitchFamily="2" charset="0"/>
              </a:rPr>
              <a:t>Тестирование и отправка рассылок – на стороне Дирекции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HSE Sans" panose="02000000000000000000" pitchFamily="2" charset="0"/>
              </a:rPr>
              <a:t>Статистика по рассылкам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HSE Sans" panose="02000000000000000000" pitchFamily="2" charset="0"/>
              </a:rPr>
              <a:t>Триггерные рассылки через Битрикс24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HSE Sans" panose="02000000000000000000" pitchFamily="2" charset="0"/>
              </a:rPr>
              <a:t>Поддержка со стороны Дирекции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033CBD-8A5E-4730-9560-AAA66664D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5410210"/>
            <a:ext cx="4819650" cy="7334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4A9CB5-AA48-45B6-AD49-B2BB52FB7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892" y="5410210"/>
            <a:ext cx="5514975" cy="12001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85C9F74-2F5B-4F9D-B667-54575228F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7033" y="2404151"/>
            <a:ext cx="1847834" cy="102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66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8362159" cy="777025"/>
          </a:xfrm>
        </p:spPr>
        <p:txBody>
          <a:bodyPr>
            <a:normAutofit/>
          </a:bodyPr>
          <a:lstStyle/>
          <a:p>
            <a:r>
              <a:rPr lang="ru-RU" sz="2800" dirty="0"/>
              <a:t>Полезные ссылки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Дирекция по порталу и мобильным приложениям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Управление по обеспечению цифрового маркетинга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Вводный семинар </a:t>
            </a:r>
            <a:br>
              <a:rPr lang="ru-RU" dirty="0"/>
            </a:br>
            <a:r>
              <a:rPr lang="ru-RU" dirty="0"/>
              <a:t>«для тех, кто впервые». </a:t>
            </a:r>
            <a:br>
              <a:rPr lang="ru-RU" dirty="0"/>
            </a:br>
            <a:r>
              <a:rPr lang="ru-RU" dirty="0"/>
              <a:t>Возможности цифрового маркетинга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52E56-4154-4BDD-9478-3C9280C96BCE}"/>
              </a:ext>
            </a:extLst>
          </p:cNvPr>
          <p:cNvSpPr txBox="1"/>
          <p:nvPr/>
        </p:nvSpPr>
        <p:spPr>
          <a:xfrm>
            <a:off x="494458" y="2069917"/>
            <a:ext cx="111116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HSE Sans" panose="02000000000000000000" pitchFamily="2" charset="0"/>
              </a:rPr>
              <a:t>Поддержка цифрового маркетинга: </a:t>
            </a:r>
            <a:br>
              <a:rPr lang="ru-RU" sz="2400" dirty="0">
                <a:latin typeface="HSE Sans" panose="02000000000000000000" pitchFamily="2" charset="0"/>
              </a:rPr>
            </a:br>
            <a:r>
              <a:rPr lang="en-US" sz="2400" dirty="0">
                <a:latin typeface="HSE Sans" panose="02000000000000000000" pitchFamily="2" charset="0"/>
                <a:hlinkClick r:id="rId2"/>
              </a:rPr>
              <a:t>https://pmo.hse.ru/servicedesk/customer/portal/125/</a:t>
            </a:r>
            <a:br>
              <a:rPr lang="en-US" sz="2400" dirty="0">
                <a:latin typeface="HSE Sans" panose="02000000000000000000" pitchFamily="2" charset="0"/>
              </a:rPr>
            </a:br>
            <a:r>
              <a:rPr lang="ru-RU" sz="2400" dirty="0">
                <a:latin typeface="HSE Sans" panose="02000000000000000000" pitchFamily="2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HSE Sans" panose="02000000000000000000" pitchFamily="2" charset="0"/>
              </a:rPr>
              <a:t>Поддержка </a:t>
            </a:r>
            <a:r>
              <a:rPr lang="en-US" sz="2400" dirty="0">
                <a:latin typeface="HSE Sans" panose="02000000000000000000" pitchFamily="2" charset="0"/>
              </a:rPr>
              <a:t>CRM:</a:t>
            </a:r>
            <a:br>
              <a:rPr lang="en-US" sz="2400" dirty="0">
                <a:latin typeface="HSE Sans" panose="02000000000000000000" pitchFamily="2" charset="0"/>
              </a:rPr>
            </a:br>
            <a:r>
              <a:rPr lang="en-US" sz="2400" dirty="0">
                <a:latin typeface="HSE Sans" panose="02000000000000000000" pitchFamily="2" charset="0"/>
                <a:hlinkClick r:id="rId3"/>
              </a:rPr>
              <a:t>https://pmo.hse.ru/servicedesk/customer/portal/45</a:t>
            </a:r>
            <a:r>
              <a:rPr lang="en-US" sz="2400" dirty="0">
                <a:latin typeface="HSE Sans" panose="02000000000000000000" pitchFamily="2" charset="0"/>
              </a:rPr>
              <a:t> </a:t>
            </a:r>
            <a:br>
              <a:rPr lang="ru-RU" sz="2400" dirty="0">
                <a:latin typeface="HSE Sans" panose="02000000000000000000" pitchFamily="2" charset="0"/>
              </a:rPr>
            </a:br>
            <a:endParaRPr lang="ru-RU" sz="2400" dirty="0">
              <a:latin typeface="HSE Sans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HSE Sans" panose="02000000000000000000" pitchFamily="2" charset="0"/>
              </a:rPr>
              <a:t>Новости и инструкции: </a:t>
            </a:r>
            <a:br>
              <a:rPr lang="ru-RU" sz="2400" dirty="0">
                <a:latin typeface="HSE Sans" panose="02000000000000000000" pitchFamily="2" charset="0"/>
              </a:rPr>
            </a:br>
            <a:r>
              <a:rPr lang="en-US" sz="2400" dirty="0">
                <a:latin typeface="HSE Sans" panose="02000000000000000000" pitchFamily="2" charset="0"/>
                <a:hlinkClick r:id="rId4"/>
              </a:rPr>
              <a:t>https://www.hse.ru/web/crm/</a:t>
            </a:r>
            <a:r>
              <a:rPr lang="ru-RU" sz="2400" dirty="0">
                <a:latin typeface="HSE Sans" panose="02000000000000000000" pitchFamily="2" charset="0"/>
              </a:rPr>
              <a:t> </a:t>
            </a:r>
            <a:br>
              <a:rPr lang="ru-RU" sz="2400" dirty="0">
                <a:latin typeface="HSE Sans" panose="02000000000000000000" pitchFamily="2" charset="0"/>
              </a:rPr>
            </a:br>
            <a:endParaRPr lang="ru-RU" sz="24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484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customXml/itemProps2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495</Words>
  <Application>Microsoft Office PowerPoint</Application>
  <PresentationFormat>Широкоэкранный</PresentationFormat>
  <Paragraphs>75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HSE Sans</vt:lpstr>
      <vt:lpstr>Office Theme</vt:lpstr>
      <vt:lpstr>Вводный семинар  «для тех, кто впервые».  Возможности цифрового маркетинга</vt:lpstr>
      <vt:lpstr>Доступные сервисы:</vt:lpstr>
      <vt:lpstr>Веб-аналитика: Яндекс Метрика</vt:lpstr>
      <vt:lpstr>Сквозная аналитика: Roistat</vt:lpstr>
      <vt:lpstr>CRM-система: Битрикс24</vt:lpstr>
      <vt:lpstr>SEO: поисковая оптимизация</vt:lpstr>
      <vt:lpstr>Размещение рекламы: Яндекс и ВК</vt:lpstr>
      <vt:lpstr>Email-маркетинг: Unisender</vt:lpstr>
      <vt:lpstr>Полезные ссылки</vt:lpstr>
      <vt:lpstr>Ваши вопросы?  Владислав Свидерский  начальник Управления по обеспечению цифрового маркетинга Дирекции по порталу и мобильным приложениям НИУ ВШЭ  vsviderskiy@hse.ru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Аболина Наталья Александровна</cp:lastModifiedBy>
  <cp:revision>88</cp:revision>
  <cp:lastPrinted>2021-11-11T13:08:42Z</cp:lastPrinted>
  <dcterms:created xsi:type="dcterms:W3CDTF">2021-11-11T08:52:47Z</dcterms:created>
  <dcterms:modified xsi:type="dcterms:W3CDTF">2024-11-15T12:50:55Z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