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handoutMasterIdLst>
    <p:handoutMasterId r:id="rId33"/>
  </p:handoutMasterIdLst>
  <p:sldIdLst>
    <p:sldId id="525" r:id="rId2"/>
    <p:sldId id="563" r:id="rId3"/>
    <p:sldId id="613" r:id="rId4"/>
    <p:sldId id="564" r:id="rId5"/>
    <p:sldId id="615" r:id="rId6"/>
    <p:sldId id="616" r:id="rId7"/>
    <p:sldId id="614" r:id="rId8"/>
    <p:sldId id="617" r:id="rId9"/>
    <p:sldId id="618" r:id="rId10"/>
    <p:sldId id="610" r:id="rId11"/>
    <p:sldId id="566" r:id="rId12"/>
    <p:sldId id="620" r:id="rId13"/>
    <p:sldId id="619" r:id="rId14"/>
    <p:sldId id="581" r:id="rId15"/>
    <p:sldId id="583" r:id="rId16"/>
    <p:sldId id="608" r:id="rId17"/>
    <p:sldId id="568" r:id="rId18"/>
    <p:sldId id="569" r:id="rId19"/>
    <p:sldId id="577" r:id="rId20"/>
    <p:sldId id="592" r:id="rId21"/>
    <p:sldId id="590" r:id="rId22"/>
    <p:sldId id="609" r:id="rId23"/>
    <p:sldId id="585" r:id="rId24"/>
    <p:sldId id="595" r:id="rId25"/>
    <p:sldId id="597" r:id="rId26"/>
    <p:sldId id="587" r:id="rId27"/>
    <p:sldId id="599" r:id="rId28"/>
    <p:sldId id="602" r:id="rId29"/>
    <p:sldId id="601" r:id="rId30"/>
    <p:sldId id="605" r:id="rId31"/>
  </p:sldIdLst>
  <p:sldSz cx="9144000" cy="6858000" type="screen4x3"/>
  <p:notesSz cx="6858000" cy="9144000"/>
  <p:defaultTextStyle>
    <a:defPPr>
      <a:defRPr lang="ru-RU"/>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80808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88908" autoAdjust="0"/>
  </p:normalViewPr>
  <p:slideViewPr>
    <p:cSldViewPr>
      <p:cViewPr varScale="1">
        <p:scale>
          <a:sx n="66" d="100"/>
          <a:sy n="66" d="100"/>
        </p:scale>
        <p:origin x="81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7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85BB35-0E1D-4EAD-9489-6813C06C379E}" type="datetimeFigureOut">
              <a:rPr lang="en-US" smtClean="0"/>
              <a:pPr/>
              <a:t>12/10/2024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4120AF-3163-40F9-B3FD-DD85FC38F2E9}" type="slidenum">
              <a:rPr lang="en-US" smtClean="0"/>
              <a:pPr/>
              <a:t>‹#›</a:t>
            </a:fld>
            <a:endParaRPr lang="en-US"/>
          </a:p>
        </p:txBody>
      </p:sp>
    </p:spTree>
    <p:extLst>
      <p:ext uri="{BB962C8B-B14F-4D97-AF65-F5344CB8AC3E}">
        <p14:creationId xmlns:p14="http://schemas.microsoft.com/office/powerpoint/2010/main" val="13943529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6A91015-926A-4CE5-8D5E-F3C1DD227174}" type="slidenum">
              <a:rPr lang="ru-RU"/>
              <a:pPr>
                <a:defRPr/>
              </a:pPr>
              <a:t>‹#›</a:t>
            </a:fld>
            <a:endParaRPr lang="ru-RU"/>
          </a:p>
        </p:txBody>
      </p:sp>
    </p:spTree>
    <p:extLst>
      <p:ext uri="{BB962C8B-B14F-4D97-AF65-F5344CB8AC3E}">
        <p14:creationId xmlns:p14="http://schemas.microsoft.com/office/powerpoint/2010/main" val="108514356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7E227-8E0B-D0D9-DF88-F155B2823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D5D650-5658-2372-CA6A-8E10BC09BE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49D7E-3D30-0369-6837-71FEC77B6F2F}"/>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04773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F962C-C84E-A8B8-4445-8B27316157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408DC-8996-5F8A-D46A-8901D1D769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FE1A98-AFF3-4B23-1AFF-074D9258AC1F}"/>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380182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E3FB2-4018-5444-F150-7EB105414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2FAD6-7C83-3511-CC7C-D5DA5E098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CDFF3E-A069-84E1-91FC-2677A7182F7B}"/>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392792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p:spPr>
      </p:sp>
      <p:sp>
        <p:nvSpPr>
          <p:cNvPr id="614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593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BF5C60-7300-472F-8F7D-48BD7B9B8F53}" type="slidenum">
              <a:rPr lang="ru-RU" smtClean="0"/>
              <a:pPr fontAlgn="base">
                <a:spcBef>
                  <a:spcPct val="0"/>
                </a:spcBef>
                <a:spcAft>
                  <a:spcPct val="0"/>
                </a:spcAft>
                <a:defRPr/>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19360-3F61-F959-99E9-43F623C48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644CE-63B6-3CB9-3B2C-134C824F50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F37CA2-95D5-5766-267C-E97B92995A09}"/>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7097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FB6A4-AB53-AE36-51EA-6BF3817B5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6CB786-FD5F-AE74-C199-9ED19CAE55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E8872-8184-FFED-DF76-146A1B231B7C}"/>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2642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4A6A4-E6CF-D7FD-0B44-7EE39F52E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0ACF3-345C-6BFA-AF6D-986C6C46C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AAF80-CF3D-AABA-7773-138540F1333D}"/>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2380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A3A67-B344-E7BD-7915-D482318FE9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D2A2B-0A49-7DD2-FCCA-4514DAC3C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ED4956-BF54-CD32-C36B-E785D6463E0A}"/>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64129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2E0FF-4FFF-C2B4-3140-3F5EC2B74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61C5F2-8C7C-5225-60B7-669D099A8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8D8FF3-B858-38E0-CA02-52365F2CFD39}"/>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2462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2A4BC-3E3C-ACB8-6C2B-3FB1D0B03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2DF70-3B29-AED9-B1A9-6132D526E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9745C5-7F11-8467-D5CA-977BAF00E22B}"/>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91711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ru-RU"/>
              <a:t>Белянин В.П.</a:t>
            </a:r>
          </a:p>
          <a:p>
            <a:pPr>
              <a:defRPr/>
            </a:pPr>
            <a:r>
              <a:rPr lang="ru-RU"/>
              <a:t>Психолингвистическая типология</a:t>
            </a:r>
          </a:p>
        </p:txBody>
      </p:sp>
      <p:sp>
        <p:nvSpPr>
          <p:cNvPr id="6" name="Slide Number Placeholder 5"/>
          <p:cNvSpPr>
            <a:spLocks noGrp="1"/>
          </p:cNvSpPr>
          <p:nvPr>
            <p:ph type="sldNum" sz="quarter" idx="12"/>
          </p:nvPr>
        </p:nvSpPr>
        <p:spPr/>
        <p:txBody>
          <a:bodyPr/>
          <a:lstStyle/>
          <a:p>
            <a:pPr>
              <a:defRPr/>
            </a:pPr>
            <a:fld id="{FBC36584-29DA-48B8-B903-9B6E7D4AA8AD}" type="slidenum">
              <a:rPr lang="ru-RU" smtClean="0"/>
              <a:pPr>
                <a:defRPr/>
              </a:pPr>
              <a:t>‹#›</a:t>
            </a:fld>
            <a:r>
              <a:rPr lang="ru-RU"/>
              <a:t>весёлые-1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ru-RU"/>
              <a:t>Белянин В.П.</a:t>
            </a:r>
          </a:p>
          <a:p>
            <a:pPr>
              <a:defRPr/>
            </a:pPr>
            <a:r>
              <a:rPr lang="ru-RU"/>
              <a:t>Психолингвистическая типология</a:t>
            </a:r>
          </a:p>
        </p:txBody>
      </p:sp>
      <p:sp>
        <p:nvSpPr>
          <p:cNvPr id="6" name="Slide Number Placeholder 5"/>
          <p:cNvSpPr>
            <a:spLocks noGrp="1"/>
          </p:cNvSpPr>
          <p:nvPr>
            <p:ph type="sldNum" sz="quarter" idx="12"/>
          </p:nvPr>
        </p:nvSpPr>
        <p:spPr/>
        <p:txBody>
          <a:bodyPr/>
          <a:lstStyle/>
          <a:p>
            <a:pPr>
              <a:defRPr/>
            </a:pPr>
            <a:fld id="{FBC36584-29DA-48B8-B903-9B6E7D4AA8AD}" type="slidenum">
              <a:rPr lang="ru-RU" smtClean="0"/>
              <a:pPr>
                <a:defRPr/>
              </a:pPr>
              <a:t>‹#›</a:t>
            </a:fld>
            <a:r>
              <a:rPr lang="ru-RU"/>
              <a:t>весёлые-1</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ru-RU"/>
              <a:t>Белянин В.П.</a:t>
            </a:r>
          </a:p>
          <a:p>
            <a:pPr>
              <a:defRPr/>
            </a:pPr>
            <a:r>
              <a:rPr lang="ru-RU"/>
              <a:t>Психолингвистическая типология</a:t>
            </a:r>
          </a:p>
        </p:txBody>
      </p:sp>
      <p:sp>
        <p:nvSpPr>
          <p:cNvPr id="6" name="Slide Number Placeholder 5"/>
          <p:cNvSpPr>
            <a:spLocks noGrp="1"/>
          </p:cNvSpPr>
          <p:nvPr>
            <p:ph type="sldNum" sz="quarter" idx="12"/>
          </p:nvPr>
        </p:nvSpPr>
        <p:spPr/>
        <p:txBody>
          <a:bodyPr/>
          <a:lstStyle/>
          <a:p>
            <a:pPr>
              <a:defRPr/>
            </a:pPr>
            <a:fld id="{FBC36584-29DA-48B8-B903-9B6E7D4AA8AD}" type="slidenum">
              <a:rPr lang="ru-RU" smtClean="0"/>
              <a:pPr>
                <a:defRPr/>
              </a:pPr>
              <a:t>‹#›</a:t>
            </a:fld>
            <a:r>
              <a:rPr lang="ru-RU"/>
              <a:t>весёлые-1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ru-RU"/>
              <a:t>Белянин В.П.</a:t>
            </a:r>
          </a:p>
          <a:p>
            <a:pPr>
              <a:defRPr/>
            </a:pPr>
            <a:r>
              <a:rPr lang="ru-RU"/>
              <a:t>Психолингвистическая типология</a:t>
            </a:r>
          </a:p>
        </p:txBody>
      </p:sp>
      <p:sp>
        <p:nvSpPr>
          <p:cNvPr id="6" name="Slide Number Placeholder 5"/>
          <p:cNvSpPr>
            <a:spLocks noGrp="1"/>
          </p:cNvSpPr>
          <p:nvPr>
            <p:ph type="sldNum" sz="quarter" idx="12"/>
          </p:nvPr>
        </p:nvSpPr>
        <p:spPr/>
        <p:txBody>
          <a:bodyPr/>
          <a:lstStyle/>
          <a:p>
            <a:pPr>
              <a:defRPr/>
            </a:pPr>
            <a:fld id="{FBC36584-29DA-48B8-B903-9B6E7D4AA8AD}" type="slidenum">
              <a:rPr lang="ru-RU" smtClean="0"/>
              <a:pPr>
                <a:defRPr/>
              </a:pPr>
              <a:t>‹#›</a:t>
            </a:fld>
            <a:r>
              <a:rPr lang="ru-RU"/>
              <a:t>весёлые-1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ru-RU"/>
              <a:t>Белянин В.П.</a:t>
            </a:r>
          </a:p>
          <a:p>
            <a:pPr>
              <a:defRPr/>
            </a:pPr>
            <a:r>
              <a:rPr lang="ru-RU"/>
              <a:t>Психолингвистическая типология</a:t>
            </a:r>
          </a:p>
        </p:txBody>
      </p:sp>
      <p:sp>
        <p:nvSpPr>
          <p:cNvPr id="6" name="Slide Number Placeholder 5"/>
          <p:cNvSpPr>
            <a:spLocks noGrp="1"/>
          </p:cNvSpPr>
          <p:nvPr>
            <p:ph type="sldNum" sz="quarter" idx="12"/>
          </p:nvPr>
        </p:nvSpPr>
        <p:spPr/>
        <p:txBody>
          <a:bodyPr/>
          <a:lstStyle/>
          <a:p>
            <a:pPr>
              <a:defRPr/>
            </a:pPr>
            <a:fld id="{FBC36584-29DA-48B8-B903-9B6E7D4AA8AD}" type="slidenum">
              <a:rPr lang="ru-RU" smtClean="0"/>
              <a:pPr>
                <a:defRPr/>
              </a:pPr>
              <a:t>‹#›</a:t>
            </a:fld>
            <a:r>
              <a:rPr lang="ru-RU"/>
              <a:t>весёлые-1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r>
              <a:rPr lang="ru-RU"/>
              <a:t>Белянин В.П.</a:t>
            </a:r>
          </a:p>
          <a:p>
            <a:pPr>
              <a:defRPr/>
            </a:pPr>
            <a:r>
              <a:rPr lang="ru-RU"/>
              <a:t>Психолингвистическая типология</a:t>
            </a:r>
          </a:p>
        </p:txBody>
      </p:sp>
      <p:sp>
        <p:nvSpPr>
          <p:cNvPr id="7" name="Slide Number Placeholder 6"/>
          <p:cNvSpPr>
            <a:spLocks noGrp="1"/>
          </p:cNvSpPr>
          <p:nvPr>
            <p:ph type="sldNum" sz="quarter" idx="12"/>
          </p:nvPr>
        </p:nvSpPr>
        <p:spPr/>
        <p:txBody>
          <a:bodyPr/>
          <a:lstStyle/>
          <a:p>
            <a:pPr>
              <a:defRPr/>
            </a:pPr>
            <a:fld id="{FBC36584-29DA-48B8-B903-9B6E7D4AA8AD}" type="slidenum">
              <a:rPr lang="ru-RU" smtClean="0"/>
              <a:pPr>
                <a:defRPr/>
              </a:pPr>
              <a:t>‹#›</a:t>
            </a:fld>
            <a:r>
              <a:rPr lang="ru-RU"/>
              <a:t>весёлые-1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r>
              <a:rPr lang="ru-RU"/>
              <a:t>Белянин В.П.</a:t>
            </a:r>
          </a:p>
          <a:p>
            <a:pPr>
              <a:defRPr/>
            </a:pPr>
            <a:r>
              <a:rPr lang="ru-RU"/>
              <a:t>Психолингвистическая типология</a:t>
            </a:r>
          </a:p>
        </p:txBody>
      </p:sp>
      <p:sp>
        <p:nvSpPr>
          <p:cNvPr id="9" name="Slide Number Placeholder 8"/>
          <p:cNvSpPr>
            <a:spLocks noGrp="1"/>
          </p:cNvSpPr>
          <p:nvPr>
            <p:ph type="sldNum" sz="quarter" idx="12"/>
          </p:nvPr>
        </p:nvSpPr>
        <p:spPr/>
        <p:txBody>
          <a:bodyPr/>
          <a:lstStyle/>
          <a:p>
            <a:pPr>
              <a:defRPr/>
            </a:pPr>
            <a:fld id="{FBC36584-29DA-48B8-B903-9B6E7D4AA8AD}" type="slidenum">
              <a:rPr lang="ru-RU" smtClean="0"/>
              <a:pPr>
                <a:defRPr/>
              </a:pPr>
              <a:t>‹#›</a:t>
            </a:fld>
            <a:r>
              <a:rPr lang="ru-RU"/>
              <a:t>весёлые-1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r>
              <a:rPr lang="ru-RU"/>
              <a:t>Белянин В.П.</a:t>
            </a:r>
          </a:p>
          <a:p>
            <a:pPr>
              <a:defRPr/>
            </a:pPr>
            <a:r>
              <a:rPr lang="ru-RU"/>
              <a:t>Психолингвистическая типология</a:t>
            </a:r>
          </a:p>
        </p:txBody>
      </p:sp>
      <p:sp>
        <p:nvSpPr>
          <p:cNvPr id="5" name="Slide Number Placeholder 4"/>
          <p:cNvSpPr>
            <a:spLocks noGrp="1"/>
          </p:cNvSpPr>
          <p:nvPr>
            <p:ph type="sldNum" sz="quarter" idx="12"/>
          </p:nvPr>
        </p:nvSpPr>
        <p:spPr/>
        <p:txBody>
          <a:bodyPr/>
          <a:lstStyle/>
          <a:p>
            <a:pPr>
              <a:defRPr/>
            </a:pPr>
            <a:fld id="{FBC36584-29DA-48B8-B903-9B6E7D4AA8AD}" type="slidenum">
              <a:rPr lang="ru-RU" smtClean="0"/>
              <a:pPr>
                <a:defRPr/>
              </a:pPr>
              <a:t>‹#›</a:t>
            </a:fld>
            <a:r>
              <a:rPr lang="ru-RU"/>
              <a:t>весёлые-1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r>
              <a:rPr lang="ru-RU"/>
              <a:t>Белянин В.П.</a:t>
            </a:r>
          </a:p>
          <a:p>
            <a:pPr>
              <a:defRPr/>
            </a:pPr>
            <a:r>
              <a:rPr lang="ru-RU"/>
              <a:t>Психолингвистическая типология</a:t>
            </a:r>
          </a:p>
        </p:txBody>
      </p:sp>
      <p:sp>
        <p:nvSpPr>
          <p:cNvPr id="4" name="Slide Number Placeholder 3"/>
          <p:cNvSpPr>
            <a:spLocks noGrp="1"/>
          </p:cNvSpPr>
          <p:nvPr>
            <p:ph type="sldNum" sz="quarter" idx="12"/>
          </p:nvPr>
        </p:nvSpPr>
        <p:spPr/>
        <p:txBody>
          <a:bodyPr/>
          <a:lstStyle/>
          <a:p>
            <a:pPr>
              <a:defRPr/>
            </a:pPr>
            <a:fld id="{FBC36584-29DA-48B8-B903-9B6E7D4AA8AD}" type="slidenum">
              <a:rPr lang="ru-RU" smtClean="0"/>
              <a:pPr>
                <a:defRPr/>
              </a:pPr>
              <a:t>‹#›</a:t>
            </a:fld>
            <a:r>
              <a:rPr lang="ru-RU"/>
              <a:t>весёлые-1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r>
              <a:rPr lang="ru-RU"/>
              <a:t>Белянин В.П.</a:t>
            </a:r>
          </a:p>
          <a:p>
            <a:pPr>
              <a:defRPr/>
            </a:pPr>
            <a:r>
              <a:rPr lang="ru-RU"/>
              <a:t>Психолингвистическая типология</a:t>
            </a:r>
          </a:p>
        </p:txBody>
      </p:sp>
      <p:sp>
        <p:nvSpPr>
          <p:cNvPr id="7" name="Slide Number Placeholder 6"/>
          <p:cNvSpPr>
            <a:spLocks noGrp="1"/>
          </p:cNvSpPr>
          <p:nvPr>
            <p:ph type="sldNum" sz="quarter" idx="12"/>
          </p:nvPr>
        </p:nvSpPr>
        <p:spPr/>
        <p:txBody>
          <a:bodyPr/>
          <a:lstStyle/>
          <a:p>
            <a:pPr>
              <a:defRPr/>
            </a:pPr>
            <a:fld id="{FBC36584-29DA-48B8-B903-9B6E7D4AA8AD}" type="slidenum">
              <a:rPr lang="ru-RU" smtClean="0"/>
              <a:pPr>
                <a:defRPr/>
              </a:pPr>
              <a:t>‹#›</a:t>
            </a:fld>
            <a:r>
              <a:rPr lang="ru-RU"/>
              <a:t>весёлые-1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r>
              <a:rPr lang="ru-RU"/>
              <a:t>Белянин В.П.</a:t>
            </a:r>
          </a:p>
          <a:p>
            <a:pPr>
              <a:defRPr/>
            </a:pPr>
            <a:r>
              <a:rPr lang="ru-RU"/>
              <a:t>Психолингвистическая типология</a:t>
            </a:r>
          </a:p>
        </p:txBody>
      </p:sp>
      <p:sp>
        <p:nvSpPr>
          <p:cNvPr id="7" name="Slide Number Placeholder 6"/>
          <p:cNvSpPr>
            <a:spLocks noGrp="1"/>
          </p:cNvSpPr>
          <p:nvPr>
            <p:ph type="sldNum" sz="quarter" idx="12"/>
          </p:nvPr>
        </p:nvSpPr>
        <p:spPr/>
        <p:txBody>
          <a:bodyPr/>
          <a:lstStyle/>
          <a:p>
            <a:pPr>
              <a:defRPr/>
            </a:pPr>
            <a:fld id="{FBC36584-29DA-48B8-B903-9B6E7D4AA8AD}" type="slidenum">
              <a:rPr lang="ru-RU" smtClean="0"/>
              <a:pPr>
                <a:defRPr/>
              </a:pPr>
              <a:t>‹#›</a:t>
            </a:fld>
            <a:r>
              <a:rPr lang="ru-RU"/>
              <a:t>весёлые-1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a:t>Белянин В.П.</a:t>
            </a:r>
          </a:p>
          <a:p>
            <a:pPr>
              <a:defRPr/>
            </a:pPr>
            <a:r>
              <a:rPr lang="ru-RU"/>
              <a:t>Психолингвистическая типология</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BC36584-29DA-48B8-B903-9B6E7D4AA8AD}" type="slidenum">
              <a:rPr lang="ru-RU" smtClean="0"/>
              <a:pPr>
                <a:defRPr/>
              </a:pPr>
              <a:t>‹#›</a:t>
            </a:fld>
            <a:r>
              <a:rPr lang="ru-RU"/>
              <a:t>весёлые-1</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7679" y="44624"/>
            <a:ext cx="8938817" cy="1296144"/>
          </a:xfrm>
          <a:solidFill>
            <a:schemeClr val="accent1">
              <a:lumMod val="20000"/>
              <a:lumOff val="80000"/>
            </a:schemeClr>
          </a:solidFill>
        </p:spPr>
        <p:txBody>
          <a:bodyPr>
            <a:noAutofit/>
          </a:bodyPr>
          <a:lstStyle/>
          <a:p>
            <a:br>
              <a:rPr lang="ru-RU" sz="2400" dirty="0">
                <a:solidFill>
                  <a:schemeClr val="accent2">
                    <a:lumMod val="50000"/>
                  </a:schemeClr>
                </a:solidFill>
              </a:rPr>
            </a:br>
            <a:r>
              <a:rPr lang="ru-RU" sz="2600" b="1" dirty="0"/>
              <a:t>Психолингвистический подход к анализу текста: </a:t>
            </a:r>
            <a:br>
              <a:rPr lang="ru-RU" sz="2600" b="1" dirty="0"/>
            </a:br>
            <a:r>
              <a:rPr lang="ru-RU" sz="2600" b="1" dirty="0"/>
              <a:t>эксперимент, построение семантического пространства и лингвостилистический анализ.</a:t>
            </a:r>
            <a:br>
              <a:rPr lang="ru-RU" sz="2600" b="1" dirty="0"/>
            </a:br>
            <a:endParaRPr lang="ru-RU" sz="2600" b="1" dirty="0"/>
          </a:p>
        </p:txBody>
      </p:sp>
      <p:pic>
        <p:nvPicPr>
          <p:cNvPr id="12" name="Picture 11" descr="Репина Е.А. 2012 обложка-1.JPG"/>
          <p:cNvPicPr>
            <a:picLocks noChangeAspect="1"/>
          </p:cNvPicPr>
          <p:nvPr/>
        </p:nvPicPr>
        <p:blipFill>
          <a:blip r:embed="rId3" cstate="print"/>
          <a:stretch>
            <a:fillRect/>
          </a:stretch>
        </p:blipFill>
        <p:spPr>
          <a:xfrm>
            <a:off x="208659" y="1413501"/>
            <a:ext cx="2342547" cy="3383651"/>
          </a:xfrm>
          <a:prstGeom prst="rect">
            <a:avLst/>
          </a:prstGeom>
        </p:spPr>
      </p:pic>
      <p:pic>
        <p:nvPicPr>
          <p:cNvPr id="1026" name="Picture 2" descr="Политический текст: психолингвистический анализ воздействия на электорат">
            <a:extLst>
              <a:ext uri="{FF2B5EF4-FFF2-40B4-BE49-F238E27FC236}">
                <a16:creationId xmlns:a16="http://schemas.microsoft.com/office/drawing/2014/main" id="{3CAB69B9-965C-6025-8242-B0B45652D7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7688" y="1846162"/>
            <a:ext cx="2408363" cy="35297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Информационно-медийное пространство мировой политики">
            <a:extLst>
              <a:ext uri="{FF2B5EF4-FFF2-40B4-BE49-F238E27FC236}">
                <a16:creationId xmlns:a16="http://schemas.microsoft.com/office/drawing/2014/main" id="{42697159-884B-63A4-8186-5D4C38F26E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466" y="2284255"/>
            <a:ext cx="2455483" cy="35297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Человек и его дискурс – 5: театр – массмедиа – политика – бизнес: коллективная монография">
            <a:extLst>
              <a:ext uri="{FF2B5EF4-FFF2-40B4-BE49-F238E27FC236}">
                <a16:creationId xmlns:a16="http://schemas.microsoft.com/office/drawing/2014/main" id="{A37F7FEE-1296-5D46-79B8-14B736E277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311" y="1426532"/>
            <a:ext cx="2466252" cy="32986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A520793B-94FE-39CB-A02C-9B8DCBAA8C6A}"/>
              </a:ext>
            </a:extLst>
          </p:cNvPr>
          <p:cNvSpPr txBox="1">
            <a:spLocks noChangeArrowheads="1"/>
          </p:cNvSpPr>
          <p:nvPr/>
        </p:nvSpPr>
        <p:spPr>
          <a:xfrm>
            <a:off x="35495" y="5808580"/>
            <a:ext cx="6477815" cy="1004796"/>
          </a:xfrm>
          <a:prstGeom prst="rect">
            <a:avLst/>
          </a:prstGeom>
          <a:solidFill>
            <a:schemeClr val="accent1">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ru-RU" sz="2300" dirty="0"/>
              <a:t>Репина Екатерина Анатольевна</a:t>
            </a:r>
            <a:br>
              <a:rPr lang="ru-RU" sz="2300" dirty="0"/>
            </a:br>
            <a:r>
              <a:rPr lang="ru-RU" sz="2300" dirty="0"/>
              <a:t>кандидат филологических наук, доцент НИУ ВШЭ</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26103-E8D0-0861-5D81-882FDBCF944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89374F8-9A5C-BBD4-15F4-386299472A22}"/>
              </a:ext>
            </a:extLst>
          </p:cNvPr>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3200" b="1" dirty="0"/>
              <a:t>Эксперимент в психолингвистике</a:t>
            </a:r>
            <a:endParaRPr lang="en-US" sz="3200" b="1" dirty="0"/>
          </a:p>
        </p:txBody>
      </p:sp>
      <p:sp>
        <p:nvSpPr>
          <p:cNvPr id="6" name="Text Placeholder 5">
            <a:extLst>
              <a:ext uri="{FF2B5EF4-FFF2-40B4-BE49-F238E27FC236}">
                <a16:creationId xmlns:a16="http://schemas.microsoft.com/office/drawing/2014/main" id="{4C2CBA4D-2AF6-3E40-033D-56315E0270AB}"/>
              </a:ext>
            </a:extLst>
          </p:cNvPr>
          <p:cNvSpPr>
            <a:spLocks noGrp="1"/>
          </p:cNvSpPr>
          <p:nvPr>
            <p:ph type="body" idx="1"/>
          </p:nvPr>
        </p:nvSpPr>
        <p:spPr>
          <a:xfrm>
            <a:off x="251520" y="836712"/>
            <a:ext cx="8784976" cy="5688632"/>
          </a:xfrm>
        </p:spPr>
        <p:txBody>
          <a:bodyPr anchor="t">
            <a:normAutofit fontScale="92500" lnSpcReduction="10000"/>
          </a:bodyPr>
          <a:lstStyle/>
          <a:p>
            <a:pPr algn="just"/>
            <a:r>
              <a:rPr lang="ru-RU" sz="3000" b="0" dirty="0"/>
              <a:t>Пример: психолингвистический  эксперимент, цель которого – дать объективную оценку способности агитационно-политического текста эмоционально воздействовать на реципиента, а также выявить степень и качество такого воздействия. </a:t>
            </a:r>
          </a:p>
          <a:p>
            <a:pPr algn="just"/>
            <a:endParaRPr lang="ru-RU" sz="3000" b="0" dirty="0"/>
          </a:p>
          <a:p>
            <a:r>
              <a:rPr lang="ru-RU" sz="2800" b="0" u="sng" dirty="0"/>
              <a:t>Объект </a:t>
            </a:r>
            <a:r>
              <a:rPr lang="ru-RU" sz="2800" b="0" dirty="0"/>
              <a:t>исследования: российские политические тексты агитационной направленности. </a:t>
            </a:r>
          </a:p>
          <a:p>
            <a:endParaRPr lang="ru-RU" sz="2800" b="0" dirty="0"/>
          </a:p>
          <a:p>
            <a:r>
              <a:rPr lang="ru-RU" sz="2800" b="0" u="sng" dirty="0"/>
              <a:t>Предмет</a:t>
            </a:r>
            <a:r>
              <a:rPr lang="ru-RU" sz="2800" b="0" dirty="0"/>
              <a:t> исследования: с одной стороны, особенности лексики, синтаксиса и стиля текстов в их обусловленности замыслом коммуникатора, с другой – специфика такого эмоционального воздействия. </a:t>
            </a:r>
            <a:endParaRPr lang="en-US" sz="2800" b="0" dirty="0"/>
          </a:p>
          <a:p>
            <a:pPr algn="ctr"/>
            <a:endParaRPr lang="en-US" sz="3000" b="0" dirty="0"/>
          </a:p>
          <a:p>
            <a:endParaRPr lang="en-US" sz="3200" b="0" dirty="0"/>
          </a:p>
        </p:txBody>
      </p:sp>
    </p:spTree>
    <p:extLst>
      <p:ext uri="{BB962C8B-B14F-4D97-AF65-F5344CB8AC3E}">
        <p14:creationId xmlns:p14="http://schemas.microsoft.com/office/powerpoint/2010/main" val="145398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3200" b="1" dirty="0"/>
              <a:t>Эксперимент в психолингвистике</a:t>
            </a:r>
            <a:endParaRPr lang="en-US" sz="3200" dirty="0"/>
          </a:p>
        </p:txBody>
      </p:sp>
      <p:sp>
        <p:nvSpPr>
          <p:cNvPr id="6" name="Text Placeholder 5"/>
          <p:cNvSpPr>
            <a:spLocks noGrp="1"/>
          </p:cNvSpPr>
          <p:nvPr>
            <p:ph type="body" idx="1"/>
          </p:nvPr>
        </p:nvSpPr>
        <p:spPr>
          <a:xfrm>
            <a:off x="457200" y="836712"/>
            <a:ext cx="8363272" cy="5688632"/>
          </a:xfrm>
        </p:spPr>
        <p:txBody>
          <a:bodyPr anchor="t">
            <a:noAutofit/>
          </a:bodyPr>
          <a:lstStyle/>
          <a:p>
            <a:pPr algn="just"/>
            <a:r>
              <a:rPr lang="ru-RU" sz="2600" b="0" dirty="0"/>
              <a:t>Результаты эксперимента соотнесены с предварительно сделанным анализом системы лексико-семантических, синтаксических и стилистических средств политических текстов. </a:t>
            </a:r>
          </a:p>
          <a:p>
            <a:pPr algn="just"/>
            <a:endParaRPr lang="ru-RU" sz="2600" b="0" dirty="0"/>
          </a:p>
          <a:p>
            <a:pPr algn="just"/>
            <a:r>
              <a:rPr lang="ru-RU" sz="2600" b="0" dirty="0"/>
              <a:t>Тем самым проведена верификация данных системного лингвистического анализа и психолингвистического  эксперимента. </a:t>
            </a:r>
          </a:p>
          <a:p>
            <a:pPr algn="just"/>
            <a:endParaRPr lang="ru-RU" sz="2600" b="0" dirty="0"/>
          </a:p>
          <a:p>
            <a:pPr algn="just"/>
            <a:r>
              <a:rPr lang="ru-RU" sz="2600" dirty="0"/>
              <a:t>Итог исследования</a:t>
            </a:r>
            <a:r>
              <a:rPr lang="ru-RU" sz="2600" b="0" dirty="0"/>
              <a:t>: выделение типов политических текстов, в основу которой была положена </a:t>
            </a:r>
            <a:r>
              <a:rPr lang="ru-RU" sz="2600" b="0" u="sng" dirty="0"/>
              <a:t>специфика их эмоционального воздействия на реципиентов</a:t>
            </a:r>
            <a:r>
              <a:rPr lang="ru-RU" sz="2600" b="0" dirty="0"/>
              <a:t>. </a:t>
            </a:r>
            <a:endParaRPr lang="en-US" sz="2600"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5F3F8-7D71-7EA9-5F4F-A4F02F55668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CF508ED-BB87-4798-B749-977FCBA7BB81}"/>
              </a:ext>
            </a:extLst>
          </p:cNvPr>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3000" b="1" dirty="0"/>
              <a:t>Анализ экспериментальных текстов</a:t>
            </a:r>
            <a:endParaRPr lang="en-US" sz="3000" b="1" dirty="0"/>
          </a:p>
        </p:txBody>
      </p:sp>
      <p:sp>
        <p:nvSpPr>
          <p:cNvPr id="6" name="Text Placeholder 5">
            <a:extLst>
              <a:ext uri="{FF2B5EF4-FFF2-40B4-BE49-F238E27FC236}">
                <a16:creationId xmlns:a16="http://schemas.microsoft.com/office/drawing/2014/main" id="{3AC344F3-AAA2-458B-64FA-D30B02BA250F}"/>
              </a:ext>
            </a:extLst>
          </p:cNvPr>
          <p:cNvSpPr>
            <a:spLocks noGrp="1"/>
          </p:cNvSpPr>
          <p:nvPr>
            <p:ph type="body" idx="1"/>
          </p:nvPr>
        </p:nvSpPr>
        <p:spPr>
          <a:xfrm>
            <a:off x="251520" y="836712"/>
            <a:ext cx="8640960" cy="5688632"/>
          </a:xfrm>
        </p:spPr>
        <p:txBody>
          <a:bodyPr anchor="t">
            <a:normAutofit fontScale="77500" lnSpcReduction="20000"/>
          </a:bodyPr>
          <a:lstStyle/>
          <a:p>
            <a:pPr algn="just"/>
            <a:r>
              <a:rPr lang="ru-RU" sz="2700" b="0" dirty="0"/>
              <a:t>Выявлялись заложенные авторами текстов </a:t>
            </a:r>
            <a:r>
              <a:rPr lang="ru-RU" sz="2800" b="0" dirty="0"/>
              <a:t>особенности, направляющие эмоциональную реакцию реципиента при восприятии текстов. </a:t>
            </a:r>
          </a:p>
          <a:p>
            <a:pPr algn="just"/>
            <a:endParaRPr lang="ru-RU" sz="2800" b="0" dirty="0"/>
          </a:p>
          <a:p>
            <a:pPr algn="just"/>
            <a:r>
              <a:rPr lang="ru-RU" sz="2800" b="0" u="sng" dirty="0"/>
              <a:t>Цель:</a:t>
            </a:r>
            <a:r>
              <a:rPr lang="ru-RU" sz="2800" b="0" dirty="0"/>
              <a:t> сопоставить эмоции, отмеченные при чтении текстов испытуемыми, с теми языковыми средствами, с помощью которых, вероятно, эти эмоции фиксировались в текстовом материале. </a:t>
            </a:r>
          </a:p>
          <a:p>
            <a:pPr algn="just"/>
            <a:endParaRPr lang="ru-RU" sz="2700" b="0" dirty="0"/>
          </a:p>
          <a:p>
            <a:pPr algn="just"/>
            <a:r>
              <a:rPr lang="ru-RU" sz="2700" b="0" dirty="0"/>
              <a:t>Психолингвистическая экспертная система ВААЛ,</a:t>
            </a:r>
            <a:r>
              <a:rPr lang="ru-RU" sz="2700" dirty="0"/>
              <a:t> </a:t>
            </a:r>
            <a:r>
              <a:rPr lang="ru-RU" sz="2700" b="0" i="0" dirty="0">
                <a:solidFill>
                  <a:srgbClr val="333333"/>
                </a:solidFill>
                <a:effectLst/>
                <a:latin typeface="YS Text"/>
              </a:rPr>
              <a:t>которая позволяет анализировать тексты и прогнозировать эффект неосознаваемого воздействия текстов на массовую аудиторию.</a:t>
            </a:r>
            <a:r>
              <a:rPr lang="ru-RU" sz="2700" b="0" dirty="0"/>
              <a:t> </a:t>
            </a:r>
          </a:p>
          <a:p>
            <a:pPr algn="just"/>
            <a:endParaRPr lang="ru-RU" sz="2700" b="0" dirty="0"/>
          </a:p>
          <a:p>
            <a:pPr algn="just"/>
            <a:r>
              <a:rPr lang="ru-RU" sz="2700" b="0" dirty="0"/>
              <a:t>Статистическая обработка данных лингвостилистического анализа проводилась по методу критерия Стьюдента. </a:t>
            </a:r>
          </a:p>
          <a:p>
            <a:pPr algn="just"/>
            <a:endParaRPr lang="ru-RU" sz="2700" b="0" dirty="0"/>
          </a:p>
          <a:p>
            <a:pPr algn="just"/>
            <a:r>
              <a:rPr lang="ru-RU" sz="2700" b="0" dirty="0"/>
              <a:t>Оценивалась значимость различия в количестве абзацев, знаков препинания, «устоявшихся» выражений (пословиц, поговорок, цитат, эпиграмм и т.п.), лексических стилистических приемов (метафор, эпитетов, сравнений, иронии, аллюзии и др.), в количестве употребления лексики, принадлежащей к разным семантическим категориям, и т.д. </a:t>
            </a:r>
            <a:endParaRPr lang="en-US" sz="2700" b="0" dirty="0"/>
          </a:p>
          <a:p>
            <a:endParaRPr lang="en-US" sz="3200" b="0" dirty="0"/>
          </a:p>
        </p:txBody>
      </p:sp>
    </p:spTree>
    <p:extLst>
      <p:ext uri="{BB962C8B-B14F-4D97-AF65-F5344CB8AC3E}">
        <p14:creationId xmlns:p14="http://schemas.microsoft.com/office/powerpoint/2010/main" val="370512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CB783-E0AC-3927-BB86-D4546442AD9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186BDA3-2900-E738-38A0-587EFECCF422}"/>
              </a:ext>
            </a:extLst>
          </p:cNvPr>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3200" b="1" dirty="0"/>
              <a:t>Эксперимент в психолингвистике</a:t>
            </a:r>
            <a:endParaRPr lang="en-US" sz="3200" dirty="0"/>
          </a:p>
        </p:txBody>
      </p:sp>
      <p:sp>
        <p:nvSpPr>
          <p:cNvPr id="6" name="Text Placeholder 5">
            <a:extLst>
              <a:ext uri="{FF2B5EF4-FFF2-40B4-BE49-F238E27FC236}">
                <a16:creationId xmlns:a16="http://schemas.microsoft.com/office/drawing/2014/main" id="{5D8D0FFB-F28E-B291-F3A6-8379C80E4B40}"/>
              </a:ext>
            </a:extLst>
          </p:cNvPr>
          <p:cNvSpPr>
            <a:spLocks noGrp="1"/>
          </p:cNvSpPr>
          <p:nvPr>
            <p:ph type="body" idx="1"/>
          </p:nvPr>
        </p:nvSpPr>
        <p:spPr>
          <a:xfrm>
            <a:off x="395536" y="764704"/>
            <a:ext cx="8424936" cy="5688632"/>
          </a:xfrm>
        </p:spPr>
        <p:txBody>
          <a:bodyPr anchor="t">
            <a:noAutofit/>
          </a:bodyPr>
          <a:lstStyle/>
          <a:p>
            <a:pPr algn="just"/>
            <a:r>
              <a:rPr lang="ru-RU" sz="2200" b="0" dirty="0"/>
              <a:t>Эксперимент проводился в четыре этапа. Для участия в эксперименте были приглашены студенты четвертого и пятого курсов технических и гуманитарных вузов.  </a:t>
            </a:r>
          </a:p>
          <a:p>
            <a:pPr algn="just"/>
            <a:endParaRPr lang="ru-RU" sz="2200" b="0" dirty="0"/>
          </a:p>
          <a:p>
            <a:pPr algn="just"/>
            <a:r>
              <a:rPr lang="ru-RU" sz="2200" b="0" dirty="0">
                <a:effectLst/>
                <a:ea typeface="Calibri" panose="020F0502020204030204" pitchFamily="34" charset="0"/>
              </a:rPr>
              <a:t>Для исключения эффекта пристрастности были приглашены эксперты политически не ангажированные. Отбор участников происходил с помощью предварительного анкетирования, целью которого была оценка уровня их политического участия.</a:t>
            </a:r>
          </a:p>
          <a:p>
            <a:pPr algn="just"/>
            <a:endParaRPr lang="ru-RU" sz="2200" b="0" dirty="0"/>
          </a:p>
          <a:p>
            <a:pPr algn="just"/>
            <a:r>
              <a:rPr lang="ru-RU" sz="2200" dirty="0"/>
              <a:t>Первый этап эксперимента. </a:t>
            </a:r>
            <a:r>
              <a:rPr lang="ru-RU" sz="2200" b="0" dirty="0"/>
              <a:t>Выявление зависимости восприятия текстов от личностных особенностей реципиентов. В качестве основного экспериментального приема служила методика диагностики самооценки Ч.Д. Спилберга, Ю.Л. Ханина. Тест является способом самооценки уровня не только личностной тревожности, как устойчивой характеристики человека, но и реактивная тревожность как состояние. </a:t>
            </a:r>
          </a:p>
          <a:p>
            <a:pPr algn="just"/>
            <a:endParaRPr lang="ru-RU" sz="2000" dirty="0"/>
          </a:p>
          <a:p>
            <a:pPr algn="just"/>
            <a:endParaRPr lang="ru-RU" sz="2000" b="0" dirty="0"/>
          </a:p>
          <a:p>
            <a:pPr algn="just"/>
            <a:endParaRPr lang="en-US" sz="2600" b="0" dirty="0"/>
          </a:p>
        </p:txBody>
      </p:sp>
    </p:spTree>
    <p:extLst>
      <p:ext uri="{BB962C8B-B14F-4D97-AF65-F5344CB8AC3E}">
        <p14:creationId xmlns:p14="http://schemas.microsoft.com/office/powerpoint/2010/main" val="333038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2800" b="1" dirty="0"/>
              <a:t>Эксперимент в психолингвистике</a:t>
            </a:r>
            <a:endParaRPr lang="en-US" sz="3000" dirty="0"/>
          </a:p>
        </p:txBody>
      </p:sp>
      <p:sp>
        <p:nvSpPr>
          <p:cNvPr id="6" name="Text Placeholder 5"/>
          <p:cNvSpPr>
            <a:spLocks noGrp="1"/>
          </p:cNvSpPr>
          <p:nvPr>
            <p:ph type="body" idx="1"/>
          </p:nvPr>
        </p:nvSpPr>
        <p:spPr>
          <a:xfrm>
            <a:off x="457200" y="836712"/>
            <a:ext cx="8219256" cy="5746650"/>
          </a:xfrm>
        </p:spPr>
        <p:txBody>
          <a:bodyPr anchor="t">
            <a:normAutofit fontScale="70000" lnSpcReduction="20000"/>
          </a:bodyPr>
          <a:lstStyle/>
          <a:p>
            <a:pPr algn="just"/>
            <a:r>
              <a:rPr lang="ru-RU" sz="3100" dirty="0"/>
              <a:t>Личностная тревожность </a:t>
            </a:r>
            <a:r>
              <a:rPr lang="ru-RU" sz="3100" b="0" dirty="0"/>
              <a:t>(ЛТ) характеризует устойчивую склонность воспринимать большой круг ситуаций как угрожающие, реагировать на такие ситуации состоянием тревоги. </a:t>
            </a:r>
          </a:p>
          <a:p>
            <a:pPr algn="just"/>
            <a:endParaRPr lang="ru-RU" sz="3100" dirty="0"/>
          </a:p>
          <a:p>
            <a:pPr algn="just"/>
            <a:r>
              <a:rPr lang="ru-RU" sz="3100" dirty="0"/>
              <a:t>Реактивная тревожность </a:t>
            </a:r>
            <a:r>
              <a:rPr lang="ru-RU" sz="3100" b="0" dirty="0"/>
              <a:t>(РТ) характеризуется напряжением, беспокойством, нервозностью. </a:t>
            </a:r>
          </a:p>
          <a:p>
            <a:pPr algn="just"/>
            <a:endParaRPr lang="ru-RU" sz="3100" b="0" dirty="0"/>
          </a:p>
          <a:p>
            <a:pPr algn="just"/>
            <a:r>
              <a:rPr lang="ru-RU" sz="3100" b="0" u="sng" dirty="0"/>
              <a:t>Очень высокая</a:t>
            </a:r>
            <a:r>
              <a:rPr lang="ru-RU" sz="3100" b="0" dirty="0"/>
              <a:t> реактивная тревожность вызывает нарушение внимания, иногда нарушение тонкой координации. </a:t>
            </a:r>
          </a:p>
          <a:p>
            <a:pPr algn="just"/>
            <a:endParaRPr lang="ru-RU" sz="3100" b="0" dirty="0"/>
          </a:p>
          <a:p>
            <a:pPr algn="just"/>
            <a:r>
              <a:rPr lang="ru-RU" sz="3100" b="0" dirty="0"/>
              <a:t>Очень высокая личностная тревожность прямо коррелирует с наличием невротического конфликта, с эмоциональными и невротическими срывами и с психосоматическими заболеваниями. </a:t>
            </a:r>
          </a:p>
          <a:p>
            <a:pPr algn="just"/>
            <a:endParaRPr lang="ru-RU" sz="3100" b="0" dirty="0"/>
          </a:p>
          <a:p>
            <a:pPr algn="just"/>
            <a:r>
              <a:rPr lang="ru-RU" sz="3100" b="0" dirty="0"/>
              <a:t>Определённый уровень тревожности – это естественная и обязательная особенность активной личности. При этом существует </a:t>
            </a:r>
            <a:r>
              <a:rPr lang="ru-RU" sz="3100" b="0" u="sng" dirty="0"/>
              <a:t>оптимальный</a:t>
            </a:r>
            <a:r>
              <a:rPr lang="ru-RU" sz="3100" b="0" dirty="0"/>
              <a:t> индивидуальный </a:t>
            </a:r>
            <a:r>
              <a:rPr lang="ru-RU" sz="3100" b="0" u="sng" dirty="0"/>
              <a:t>уровень </a:t>
            </a:r>
            <a:r>
              <a:rPr lang="ru-RU" sz="3100" b="0" dirty="0"/>
              <a:t>«полезной тревоги». </a:t>
            </a:r>
            <a:endParaRPr lang="en-US" sz="3100" b="0" dirty="0"/>
          </a:p>
          <a:p>
            <a:endParaRPr lang="en-US" sz="3200" b="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3000" b="1" dirty="0"/>
              <a:t>Тревожность до прочтения текстов</a:t>
            </a:r>
            <a:endParaRPr lang="en-US" sz="3000" b="1" dirty="0"/>
          </a:p>
        </p:txBody>
      </p:sp>
      <p:sp>
        <p:nvSpPr>
          <p:cNvPr id="6" name="Text Placeholder 5"/>
          <p:cNvSpPr>
            <a:spLocks noGrp="1"/>
          </p:cNvSpPr>
          <p:nvPr>
            <p:ph type="body" idx="1"/>
          </p:nvPr>
        </p:nvSpPr>
        <p:spPr>
          <a:xfrm>
            <a:off x="467544" y="836712"/>
            <a:ext cx="8219256" cy="5688632"/>
          </a:xfrm>
        </p:spPr>
        <p:txBody>
          <a:bodyPr anchor="t">
            <a:normAutofit/>
          </a:bodyPr>
          <a:lstStyle/>
          <a:p>
            <a:r>
              <a:rPr lang="ru-RU" sz="3200" dirty="0"/>
              <a:t>.</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1968910464"/>
              </p:ext>
            </p:extLst>
          </p:nvPr>
        </p:nvGraphicFramePr>
        <p:xfrm>
          <a:off x="467544" y="838491"/>
          <a:ext cx="8372103" cy="4678741"/>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val="20000"/>
                    </a:ext>
                  </a:extLst>
                </a:gridCol>
                <a:gridCol w="1967381">
                  <a:extLst>
                    <a:ext uri="{9D8B030D-6E8A-4147-A177-3AD203B41FA5}">
                      <a16:colId xmlns:a16="http://schemas.microsoft.com/office/drawing/2014/main" val="20001"/>
                    </a:ext>
                  </a:extLst>
                </a:gridCol>
                <a:gridCol w="1584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gridCol w="1472722">
                  <a:extLst>
                    <a:ext uri="{9D8B030D-6E8A-4147-A177-3AD203B41FA5}">
                      <a16:colId xmlns:a16="http://schemas.microsoft.com/office/drawing/2014/main" val="20004"/>
                    </a:ext>
                  </a:extLst>
                </a:gridCol>
              </a:tblGrid>
              <a:tr h="805371">
                <a:tc>
                  <a:txBody>
                    <a:bodyPr/>
                    <a:lstStyle/>
                    <a:p>
                      <a:pPr marL="457200" algn="just">
                        <a:spcAft>
                          <a:spcPts val="0"/>
                        </a:spcAft>
                        <a:tabLst>
                          <a:tab pos="-914400" algn="l"/>
                          <a:tab pos="457200" algn="l"/>
                        </a:tabLst>
                      </a:pPr>
                      <a:endParaRPr lang="en-US" sz="3600" dirty="0">
                        <a:latin typeface="Calibri"/>
                        <a:ea typeface="Times New Roman"/>
                        <a:cs typeface="Times New Roman"/>
                      </a:endParaRPr>
                    </a:p>
                  </a:txBody>
                  <a:tcPr marL="68580" marR="68580" marT="0" marB="0" vert="vert270"/>
                </a:tc>
                <a:tc gridSpan="4">
                  <a:txBody>
                    <a:bodyPr/>
                    <a:lstStyle/>
                    <a:p>
                      <a:pPr marL="457200" algn="just">
                        <a:spcAft>
                          <a:spcPts val="0"/>
                        </a:spcAft>
                        <a:tabLst>
                          <a:tab pos="-914400" algn="l"/>
                          <a:tab pos="457200" algn="l"/>
                        </a:tabLst>
                      </a:pPr>
                      <a:r>
                        <a:rPr lang="ru-RU" sz="3000" dirty="0">
                          <a:latin typeface="Calibri"/>
                          <a:ea typeface="Times New Roman"/>
                          <a:cs typeface="Times New Roman"/>
                        </a:rPr>
                        <a:t>Реактивная</a:t>
                      </a:r>
                      <a:r>
                        <a:rPr lang="ru-RU" sz="3000" baseline="0" dirty="0">
                          <a:latin typeface="Calibri"/>
                          <a:ea typeface="Times New Roman"/>
                          <a:cs typeface="Times New Roman"/>
                        </a:rPr>
                        <a:t> тревожность</a:t>
                      </a:r>
                      <a:endParaRPr lang="en-US" sz="3000" dirty="0">
                        <a:latin typeface="Calibri"/>
                        <a:ea typeface="Times New Roman"/>
                        <a:cs typeface="Times New Roman"/>
                      </a:endParaRPr>
                    </a:p>
                  </a:txBody>
                  <a:tcPr marL="68580" marR="68580" marT="0" marB="0"/>
                </a:tc>
                <a:tc hMerge="1">
                  <a:txBody>
                    <a:bodyPr/>
                    <a:lstStyle/>
                    <a:p>
                      <a:pPr marL="457200" algn="just">
                        <a:spcAft>
                          <a:spcPts val="0"/>
                        </a:spcAft>
                        <a:tabLst>
                          <a:tab pos="-914400" algn="l"/>
                          <a:tab pos="457200" algn="l"/>
                        </a:tabLst>
                      </a:pPr>
                      <a:endParaRPr lang="en-US" sz="3600" dirty="0">
                        <a:latin typeface="Calibri"/>
                        <a:ea typeface="Times New Roman"/>
                        <a:cs typeface="Times New Roman"/>
                      </a:endParaRPr>
                    </a:p>
                  </a:txBody>
                  <a:tcPr marL="68580" marR="68580" marT="0" marB="0"/>
                </a:tc>
                <a:tc hMerge="1">
                  <a:txBody>
                    <a:bodyPr/>
                    <a:lstStyle/>
                    <a:p>
                      <a:pPr marL="457200" algn="just">
                        <a:spcAft>
                          <a:spcPts val="0"/>
                        </a:spcAft>
                        <a:tabLst>
                          <a:tab pos="-914400" algn="l"/>
                          <a:tab pos="457200" algn="l"/>
                        </a:tabLst>
                      </a:pPr>
                      <a:endParaRPr lang="en-US" sz="3600" dirty="0">
                        <a:latin typeface="Calibri"/>
                        <a:ea typeface="Times New Roman"/>
                        <a:cs typeface="Times New Roman"/>
                      </a:endParaRPr>
                    </a:p>
                  </a:txBody>
                  <a:tcPr marL="68580" marR="68580" marT="0" marB="0"/>
                </a:tc>
                <a:tc hMerge="1">
                  <a:txBody>
                    <a:bodyPr/>
                    <a:lstStyle/>
                    <a:p>
                      <a:pPr marL="457200" algn="just">
                        <a:spcAft>
                          <a:spcPts val="0"/>
                        </a:spcAft>
                        <a:tabLst>
                          <a:tab pos="-914400" algn="l"/>
                          <a:tab pos="457200" algn="l"/>
                        </a:tabLst>
                      </a:pPr>
                      <a:endParaRPr lang="en-US" sz="3600" dirty="0">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805371">
                <a:tc>
                  <a:txBody>
                    <a:bodyPr/>
                    <a:lstStyle/>
                    <a:p>
                      <a:pPr marL="457200" algn="just">
                        <a:spcAft>
                          <a:spcPts val="0"/>
                        </a:spcAft>
                        <a:tabLst>
                          <a:tab pos="-914400" algn="l"/>
                          <a:tab pos="457200" algn="l"/>
                        </a:tabLst>
                      </a:pPr>
                      <a:endParaRPr lang="en-US" sz="3600" dirty="0">
                        <a:latin typeface="Calibri"/>
                        <a:ea typeface="Times New Roman"/>
                        <a:cs typeface="Times New Roman"/>
                      </a:endParaRPr>
                    </a:p>
                  </a:txBody>
                  <a:tcPr marL="68580" marR="68580" marT="0" marB="0" vert="vert270"/>
                </a:tc>
                <a:tc>
                  <a:txBody>
                    <a:bodyPr/>
                    <a:lstStyle/>
                    <a:p>
                      <a:pPr marL="457200" algn="just">
                        <a:spcAft>
                          <a:spcPts val="0"/>
                        </a:spcAft>
                        <a:tabLst>
                          <a:tab pos="-914400" algn="l"/>
                          <a:tab pos="457200" algn="l"/>
                        </a:tabLst>
                      </a:pPr>
                      <a:endParaRPr lang="en-US" sz="3000" dirty="0">
                        <a:latin typeface="Calibri"/>
                        <a:ea typeface="Times New Roman"/>
                        <a:cs typeface="Times New Roman"/>
                      </a:endParaRPr>
                    </a:p>
                  </a:txBody>
                  <a:tcPr marL="68580" marR="68580" marT="0" marB="0"/>
                </a:tc>
                <a:tc>
                  <a:txBody>
                    <a:bodyPr/>
                    <a:lstStyle/>
                    <a:p>
                      <a:pPr marL="457200" algn="just">
                        <a:spcAft>
                          <a:spcPts val="0"/>
                        </a:spcAft>
                        <a:tabLst>
                          <a:tab pos="-914400" algn="l"/>
                          <a:tab pos="457200" algn="l"/>
                        </a:tabLst>
                      </a:pPr>
                      <a:r>
                        <a:rPr lang="ru-RU" sz="3000" dirty="0">
                          <a:latin typeface="Calibri"/>
                          <a:ea typeface="Times New Roman"/>
                          <a:cs typeface="Times New Roman"/>
                        </a:rPr>
                        <a:t>высокая</a:t>
                      </a:r>
                      <a:endParaRPr lang="en-US" sz="3000" dirty="0">
                        <a:latin typeface="Calibri"/>
                        <a:ea typeface="Times New Roman"/>
                        <a:cs typeface="Times New Roman"/>
                      </a:endParaRPr>
                    </a:p>
                  </a:txBody>
                  <a:tcPr marL="68580" marR="68580" marT="0" marB="0"/>
                </a:tc>
                <a:tc>
                  <a:txBody>
                    <a:bodyPr/>
                    <a:lstStyle/>
                    <a:p>
                      <a:pPr marL="457200" algn="just">
                        <a:spcAft>
                          <a:spcPts val="0"/>
                        </a:spcAft>
                        <a:tabLst>
                          <a:tab pos="-914400" algn="l"/>
                          <a:tab pos="457200" algn="l"/>
                        </a:tabLst>
                      </a:pPr>
                      <a:r>
                        <a:rPr lang="ru-RU" sz="3000" dirty="0">
                          <a:latin typeface="Calibri"/>
                          <a:ea typeface="Times New Roman"/>
                          <a:cs typeface="Times New Roman"/>
                        </a:rPr>
                        <a:t>умеренная</a:t>
                      </a:r>
                      <a:endParaRPr lang="en-US" sz="3000" dirty="0">
                        <a:latin typeface="Calibri"/>
                        <a:ea typeface="Times New Roman"/>
                        <a:cs typeface="Times New Roman"/>
                      </a:endParaRPr>
                    </a:p>
                  </a:txBody>
                  <a:tcPr marL="68580" marR="68580" marT="0" marB="0"/>
                </a:tc>
                <a:tc>
                  <a:txBody>
                    <a:bodyPr/>
                    <a:lstStyle/>
                    <a:p>
                      <a:pPr marL="457200" algn="just">
                        <a:spcAft>
                          <a:spcPts val="0"/>
                        </a:spcAft>
                        <a:tabLst>
                          <a:tab pos="-914400" algn="l"/>
                          <a:tab pos="457200" algn="l"/>
                        </a:tabLst>
                      </a:pPr>
                      <a:r>
                        <a:rPr lang="ru-RU" sz="3000" dirty="0">
                          <a:latin typeface="Calibri"/>
                          <a:ea typeface="Times New Roman"/>
                          <a:cs typeface="Times New Roman"/>
                        </a:rPr>
                        <a:t>низкая</a:t>
                      </a:r>
                      <a:endParaRPr lang="en-US" sz="3000" dirty="0">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805371">
                <a:tc rowSpan="3">
                  <a:txBody>
                    <a:bodyPr/>
                    <a:lstStyle/>
                    <a:p>
                      <a:pPr marL="457200" algn="just">
                        <a:spcAft>
                          <a:spcPts val="0"/>
                        </a:spcAft>
                        <a:tabLst>
                          <a:tab pos="-914400" algn="l"/>
                          <a:tab pos="457200" algn="l"/>
                        </a:tabLst>
                      </a:pPr>
                      <a:r>
                        <a:rPr lang="ru-RU" sz="3600" dirty="0">
                          <a:latin typeface="Calibri"/>
                          <a:ea typeface="Times New Roman"/>
                          <a:cs typeface="Times New Roman"/>
                        </a:rPr>
                        <a:t>Личностная</a:t>
                      </a:r>
                      <a:r>
                        <a:rPr lang="ru-RU" sz="3600" baseline="0" dirty="0">
                          <a:latin typeface="Calibri"/>
                          <a:ea typeface="Times New Roman"/>
                          <a:cs typeface="Times New Roman"/>
                        </a:rPr>
                        <a:t> тревожность</a:t>
                      </a:r>
                      <a:endParaRPr lang="en-US" sz="3600" dirty="0">
                        <a:latin typeface="Calibri"/>
                        <a:ea typeface="Times New Roman"/>
                        <a:cs typeface="Times New Roman"/>
                      </a:endParaRPr>
                    </a:p>
                  </a:txBody>
                  <a:tcPr marL="68580" marR="68580" marT="0" marB="0" vert="vert270"/>
                </a:tc>
                <a:tc>
                  <a:txBody>
                    <a:bodyPr/>
                    <a:lstStyle/>
                    <a:p>
                      <a:pPr marL="457200" algn="just">
                        <a:spcAft>
                          <a:spcPts val="0"/>
                        </a:spcAft>
                        <a:tabLst>
                          <a:tab pos="-914400" algn="l"/>
                          <a:tab pos="457200" algn="l"/>
                        </a:tabLst>
                      </a:pPr>
                      <a:r>
                        <a:rPr lang="ru-RU" sz="3000" dirty="0">
                          <a:latin typeface="Calibri"/>
                          <a:ea typeface="Times New Roman"/>
                          <a:cs typeface="Times New Roman"/>
                        </a:rPr>
                        <a:t>высокая</a:t>
                      </a:r>
                      <a:endParaRPr lang="en-US" sz="3000" dirty="0">
                        <a:latin typeface="Calibri"/>
                        <a:ea typeface="Times New Roman"/>
                        <a:cs typeface="Times New Roman"/>
                      </a:endParaRPr>
                    </a:p>
                  </a:txBody>
                  <a:tcPr marL="68580" marR="68580" marT="0" marB="0"/>
                </a:tc>
                <a:tc>
                  <a:txBody>
                    <a:bodyPr/>
                    <a:lstStyle/>
                    <a:p>
                      <a:pPr marL="457200" algn="ctr">
                        <a:spcAft>
                          <a:spcPts val="0"/>
                        </a:spcAft>
                        <a:tabLst>
                          <a:tab pos="-914400" algn="l"/>
                          <a:tab pos="457200" algn="l"/>
                        </a:tabLst>
                      </a:pPr>
                      <a:r>
                        <a:rPr lang="ru-RU" sz="3000" dirty="0">
                          <a:latin typeface="Calibri"/>
                          <a:ea typeface="Times New Roman"/>
                          <a:cs typeface="Times New Roman"/>
                        </a:rPr>
                        <a:t>0</a:t>
                      </a:r>
                      <a:endParaRPr lang="en-US" sz="3000" dirty="0">
                        <a:latin typeface="Calibri"/>
                        <a:ea typeface="Times New Roman"/>
                        <a:cs typeface="Times New Roman"/>
                      </a:endParaRPr>
                    </a:p>
                  </a:txBody>
                  <a:tcPr marL="68580" marR="68580" marT="0" marB="0"/>
                </a:tc>
                <a:tc>
                  <a:txBody>
                    <a:bodyPr/>
                    <a:lstStyle/>
                    <a:p>
                      <a:pPr marL="457200" algn="ctr">
                        <a:spcAft>
                          <a:spcPts val="0"/>
                        </a:spcAft>
                        <a:tabLst>
                          <a:tab pos="-914400" algn="l"/>
                          <a:tab pos="457200" algn="l"/>
                        </a:tabLst>
                      </a:pPr>
                      <a:r>
                        <a:rPr lang="ru-RU" sz="3000" dirty="0">
                          <a:latin typeface="Calibri"/>
                          <a:ea typeface="Times New Roman"/>
                          <a:cs typeface="Times New Roman"/>
                        </a:rPr>
                        <a:t>4</a:t>
                      </a:r>
                      <a:endParaRPr lang="en-US" sz="3000" dirty="0">
                        <a:latin typeface="Calibri"/>
                        <a:ea typeface="Times New Roman"/>
                        <a:cs typeface="Times New Roman"/>
                      </a:endParaRPr>
                    </a:p>
                  </a:txBody>
                  <a:tcPr marL="68580" marR="68580" marT="0" marB="0"/>
                </a:tc>
                <a:tc>
                  <a:txBody>
                    <a:bodyPr/>
                    <a:lstStyle/>
                    <a:p>
                      <a:pPr marL="457200" algn="ctr">
                        <a:spcAft>
                          <a:spcPts val="0"/>
                        </a:spcAft>
                        <a:tabLst>
                          <a:tab pos="-914400" algn="l"/>
                          <a:tab pos="457200" algn="l"/>
                        </a:tabLst>
                      </a:pPr>
                      <a:r>
                        <a:rPr lang="ru-RU" sz="3000">
                          <a:latin typeface="Calibri"/>
                          <a:ea typeface="Times New Roman"/>
                          <a:cs typeface="Times New Roman"/>
                        </a:rPr>
                        <a:t>13</a:t>
                      </a:r>
                      <a:endParaRPr lang="en-US" sz="3000">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1348228">
                <a:tc vMerge="1">
                  <a:txBody>
                    <a:bodyPr/>
                    <a:lstStyle/>
                    <a:p>
                      <a:pPr marL="457200" algn="just">
                        <a:spcAft>
                          <a:spcPts val="0"/>
                        </a:spcAft>
                        <a:tabLst>
                          <a:tab pos="-914400" algn="l"/>
                          <a:tab pos="457200" algn="l"/>
                        </a:tabLst>
                      </a:pPr>
                      <a:endParaRPr lang="en-US" sz="3600" dirty="0">
                        <a:latin typeface="Calibri"/>
                        <a:ea typeface="Times New Roman"/>
                        <a:cs typeface="Times New Roman"/>
                      </a:endParaRPr>
                    </a:p>
                  </a:txBody>
                  <a:tcPr marL="68580" marR="68580" marT="0" marB="0"/>
                </a:tc>
                <a:tc>
                  <a:txBody>
                    <a:bodyPr/>
                    <a:lstStyle/>
                    <a:p>
                      <a:pPr marL="457200" algn="just">
                        <a:spcAft>
                          <a:spcPts val="0"/>
                        </a:spcAft>
                        <a:tabLst>
                          <a:tab pos="-914400" algn="l"/>
                          <a:tab pos="457200" algn="l"/>
                        </a:tabLst>
                      </a:pPr>
                      <a:r>
                        <a:rPr lang="ru-RU" sz="3000" dirty="0">
                          <a:latin typeface="Calibri"/>
                          <a:ea typeface="Times New Roman"/>
                          <a:cs typeface="Times New Roman"/>
                        </a:rPr>
                        <a:t>умеренная</a:t>
                      </a:r>
                      <a:endParaRPr lang="en-US" sz="3000" dirty="0">
                        <a:latin typeface="Calibri"/>
                        <a:ea typeface="Times New Roman"/>
                        <a:cs typeface="Times New Roman"/>
                      </a:endParaRPr>
                    </a:p>
                  </a:txBody>
                  <a:tcPr marL="68580" marR="68580" marT="0" marB="0"/>
                </a:tc>
                <a:tc>
                  <a:txBody>
                    <a:bodyPr/>
                    <a:lstStyle/>
                    <a:p>
                      <a:pPr marL="457200" algn="ctr">
                        <a:spcAft>
                          <a:spcPts val="0"/>
                        </a:spcAft>
                        <a:tabLst>
                          <a:tab pos="-914400" algn="l"/>
                          <a:tab pos="457200" algn="l"/>
                        </a:tabLst>
                      </a:pPr>
                      <a:r>
                        <a:rPr lang="ru-RU" sz="3000" dirty="0">
                          <a:latin typeface="Calibri"/>
                          <a:ea typeface="Times New Roman"/>
                          <a:cs typeface="Times New Roman"/>
                        </a:rPr>
                        <a:t>0</a:t>
                      </a:r>
                      <a:endParaRPr lang="en-US" sz="3000" dirty="0">
                        <a:latin typeface="Calibri"/>
                        <a:ea typeface="Times New Roman"/>
                        <a:cs typeface="Times New Roman"/>
                      </a:endParaRPr>
                    </a:p>
                  </a:txBody>
                  <a:tcPr marL="68580" marR="68580" marT="0" marB="0"/>
                </a:tc>
                <a:tc>
                  <a:txBody>
                    <a:bodyPr/>
                    <a:lstStyle/>
                    <a:p>
                      <a:pPr marL="457200" algn="ctr">
                        <a:spcAft>
                          <a:spcPts val="0"/>
                        </a:spcAft>
                        <a:tabLst>
                          <a:tab pos="-914400" algn="l"/>
                          <a:tab pos="457200" algn="l"/>
                        </a:tabLst>
                      </a:pPr>
                      <a:r>
                        <a:rPr lang="ru-RU" sz="3000" dirty="0">
                          <a:latin typeface="Calibri"/>
                          <a:ea typeface="Times New Roman"/>
                          <a:cs typeface="Times New Roman"/>
                        </a:rPr>
                        <a:t>5</a:t>
                      </a:r>
                      <a:endParaRPr lang="en-US" sz="3000" dirty="0">
                        <a:latin typeface="Calibri"/>
                        <a:ea typeface="Times New Roman"/>
                        <a:cs typeface="Times New Roman"/>
                      </a:endParaRPr>
                    </a:p>
                  </a:txBody>
                  <a:tcPr marL="68580" marR="68580" marT="0" marB="0"/>
                </a:tc>
                <a:tc>
                  <a:txBody>
                    <a:bodyPr/>
                    <a:lstStyle/>
                    <a:p>
                      <a:pPr marL="457200" algn="ctr">
                        <a:spcAft>
                          <a:spcPts val="0"/>
                        </a:spcAft>
                        <a:tabLst>
                          <a:tab pos="-914400" algn="l"/>
                          <a:tab pos="457200" algn="l"/>
                        </a:tabLst>
                      </a:pPr>
                      <a:r>
                        <a:rPr lang="ru-RU" sz="3000" dirty="0">
                          <a:latin typeface="Calibri"/>
                          <a:ea typeface="Times New Roman"/>
                          <a:cs typeface="Times New Roman"/>
                        </a:rPr>
                        <a:t>25</a:t>
                      </a:r>
                      <a:endParaRPr lang="en-US" sz="3000" dirty="0">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805371">
                <a:tc vMerge="1">
                  <a:txBody>
                    <a:bodyPr/>
                    <a:lstStyle/>
                    <a:p>
                      <a:pPr marL="457200" algn="just">
                        <a:spcAft>
                          <a:spcPts val="0"/>
                        </a:spcAft>
                        <a:tabLst>
                          <a:tab pos="-914400" algn="l"/>
                          <a:tab pos="457200" algn="l"/>
                        </a:tabLst>
                      </a:pPr>
                      <a:endParaRPr lang="en-US" sz="3600" dirty="0">
                        <a:latin typeface="Calibri"/>
                        <a:ea typeface="Times New Roman"/>
                        <a:cs typeface="Times New Roman"/>
                      </a:endParaRPr>
                    </a:p>
                  </a:txBody>
                  <a:tcPr marL="68580" marR="68580" marT="0" marB="0"/>
                </a:tc>
                <a:tc>
                  <a:txBody>
                    <a:bodyPr/>
                    <a:lstStyle/>
                    <a:p>
                      <a:pPr marL="457200" algn="just">
                        <a:spcAft>
                          <a:spcPts val="0"/>
                        </a:spcAft>
                        <a:tabLst>
                          <a:tab pos="-914400" algn="l"/>
                          <a:tab pos="457200" algn="l"/>
                        </a:tabLst>
                      </a:pPr>
                      <a:r>
                        <a:rPr lang="ru-RU" sz="3000" dirty="0">
                          <a:latin typeface="Calibri"/>
                          <a:ea typeface="Times New Roman"/>
                          <a:cs typeface="Times New Roman"/>
                        </a:rPr>
                        <a:t>низкая</a:t>
                      </a:r>
                      <a:endParaRPr lang="en-US" sz="3000" dirty="0">
                        <a:latin typeface="Calibri"/>
                        <a:ea typeface="Times New Roman"/>
                        <a:cs typeface="Times New Roman"/>
                      </a:endParaRPr>
                    </a:p>
                  </a:txBody>
                  <a:tcPr marL="68580" marR="68580" marT="0" marB="0"/>
                </a:tc>
                <a:tc>
                  <a:txBody>
                    <a:bodyPr/>
                    <a:lstStyle/>
                    <a:p>
                      <a:pPr marL="457200" algn="ctr">
                        <a:spcAft>
                          <a:spcPts val="0"/>
                        </a:spcAft>
                        <a:tabLst>
                          <a:tab pos="-914400" algn="l"/>
                          <a:tab pos="457200" algn="l"/>
                        </a:tabLst>
                      </a:pPr>
                      <a:r>
                        <a:rPr lang="ru-RU" sz="3000" dirty="0">
                          <a:latin typeface="Calibri"/>
                          <a:ea typeface="Times New Roman"/>
                          <a:cs typeface="Times New Roman"/>
                        </a:rPr>
                        <a:t>0</a:t>
                      </a:r>
                      <a:endParaRPr lang="en-US" sz="3000" dirty="0">
                        <a:latin typeface="Calibri"/>
                        <a:ea typeface="Times New Roman"/>
                        <a:cs typeface="Times New Roman"/>
                      </a:endParaRPr>
                    </a:p>
                  </a:txBody>
                  <a:tcPr marL="68580" marR="68580" marT="0" marB="0"/>
                </a:tc>
                <a:tc>
                  <a:txBody>
                    <a:bodyPr/>
                    <a:lstStyle/>
                    <a:p>
                      <a:pPr marL="457200" algn="ctr">
                        <a:spcAft>
                          <a:spcPts val="0"/>
                        </a:spcAft>
                        <a:tabLst>
                          <a:tab pos="-914400" algn="l"/>
                          <a:tab pos="457200" algn="l"/>
                        </a:tabLst>
                      </a:pPr>
                      <a:r>
                        <a:rPr lang="ru-RU" sz="3000" dirty="0">
                          <a:latin typeface="Calibri"/>
                          <a:ea typeface="Times New Roman"/>
                          <a:cs typeface="Times New Roman"/>
                        </a:rPr>
                        <a:t>0</a:t>
                      </a:r>
                      <a:endParaRPr lang="en-US" sz="3000" dirty="0">
                        <a:latin typeface="Calibri"/>
                        <a:ea typeface="Times New Roman"/>
                        <a:cs typeface="Times New Roman"/>
                      </a:endParaRPr>
                    </a:p>
                  </a:txBody>
                  <a:tcPr marL="68580" marR="68580" marT="0" marB="0"/>
                </a:tc>
                <a:tc>
                  <a:txBody>
                    <a:bodyPr/>
                    <a:lstStyle/>
                    <a:p>
                      <a:pPr marL="457200" algn="ctr">
                        <a:spcAft>
                          <a:spcPts val="0"/>
                        </a:spcAft>
                        <a:tabLst>
                          <a:tab pos="-914400" algn="l"/>
                          <a:tab pos="457200" algn="l"/>
                        </a:tabLst>
                      </a:pPr>
                      <a:r>
                        <a:rPr lang="ru-RU" sz="3000" dirty="0">
                          <a:latin typeface="Calibri"/>
                          <a:ea typeface="Times New Roman"/>
                          <a:cs typeface="Times New Roman"/>
                        </a:rPr>
                        <a:t>3</a:t>
                      </a:r>
                      <a:endParaRPr lang="en-US" sz="3000" dirty="0">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8614"/>
            <a:ext cx="8229600" cy="418058"/>
          </a:xfrm>
          <a:solidFill>
            <a:srgbClr val="FFFFCC"/>
          </a:solidFill>
          <a:ln>
            <a:solidFill>
              <a:schemeClr val="accent6">
                <a:lumMod val="40000"/>
                <a:lumOff val="60000"/>
                <a:alpha val="82000"/>
              </a:schemeClr>
            </a:solidFill>
          </a:ln>
        </p:spPr>
        <p:txBody>
          <a:bodyPr>
            <a:noAutofit/>
          </a:bodyPr>
          <a:lstStyle/>
          <a:p>
            <a:r>
              <a:rPr lang="ru-RU" sz="3200" b="1" dirty="0"/>
              <a:t>Эксперимент в психолингвистике</a:t>
            </a:r>
            <a:endParaRPr lang="en-US" sz="3000" dirty="0"/>
          </a:p>
        </p:txBody>
      </p:sp>
      <p:sp>
        <p:nvSpPr>
          <p:cNvPr id="6" name="Text Placeholder 5"/>
          <p:cNvSpPr>
            <a:spLocks noGrp="1"/>
          </p:cNvSpPr>
          <p:nvPr>
            <p:ph type="body" idx="1"/>
          </p:nvPr>
        </p:nvSpPr>
        <p:spPr>
          <a:xfrm>
            <a:off x="251520" y="548680"/>
            <a:ext cx="8712968" cy="6264696"/>
          </a:xfrm>
        </p:spPr>
        <p:txBody>
          <a:bodyPr anchor="t">
            <a:normAutofit fontScale="92500"/>
          </a:bodyPr>
          <a:lstStyle/>
          <a:p>
            <a:pPr algn="just"/>
            <a:r>
              <a:rPr lang="ru-RU" sz="2200" dirty="0"/>
              <a:t>Второй этап </a:t>
            </a:r>
            <a:r>
              <a:rPr lang="ru-RU" sz="2200" b="0" dirty="0"/>
              <a:t>эксперимента был связан с оценкой реципиентами политических текстов. Основным здесь служил </a:t>
            </a:r>
            <a:r>
              <a:rPr lang="ru-RU" sz="2200" b="0" u="sng" dirty="0"/>
              <a:t>метод семантического дифференциала</a:t>
            </a:r>
            <a:r>
              <a:rPr lang="ru-RU" sz="2200" b="0" dirty="0"/>
              <a:t> (СД). </a:t>
            </a:r>
          </a:p>
          <a:p>
            <a:pPr algn="just"/>
            <a:endParaRPr lang="ru-RU" sz="2200" b="0" dirty="0"/>
          </a:p>
          <a:p>
            <a:pPr algn="just"/>
            <a:r>
              <a:rPr lang="ru-RU" sz="2200" b="0" dirty="0"/>
              <a:t>При выборе оценочных шкал мы обратились к </a:t>
            </a:r>
            <a:r>
              <a:rPr lang="ru-RU" sz="2200" b="0" u="sng" dirty="0"/>
              <a:t>понятию неравновесных психических состояний</a:t>
            </a:r>
            <a:r>
              <a:rPr lang="ru-RU" sz="2200" b="0" dirty="0"/>
              <a:t>, введенному А.О.Прохоровым. Это состояния, которые возникают как реакция на различные ситуации жизнедеятельности, которые человек считает значимыми. </a:t>
            </a:r>
          </a:p>
          <a:p>
            <a:pPr algn="just"/>
            <a:endParaRPr lang="ru-RU" sz="2200" b="0" dirty="0"/>
          </a:p>
          <a:p>
            <a:pPr algn="just"/>
            <a:r>
              <a:rPr lang="ru-RU" sz="2200" b="0" dirty="0"/>
              <a:t>Из 65 состояний мы отобрали 28 (поскольку некоторые их них были близки друг другу семантически), а именно: </a:t>
            </a:r>
            <a:r>
              <a:rPr lang="ru-RU" sz="2200" b="0" i="1" dirty="0"/>
              <a:t>беспокойство, тревога, страх, ужас, гнев, ярость, ненависть, презрение, озлобленность, отвращение, раздражение, беспомощность, отчаяние, униженность, обида, чувство пустоты, подавленность, грусть, тоска, стыд, чувство вины, чувство ущербности, раскаяние, радость, гордость, воодушевление, восхищение, веселость.</a:t>
            </a:r>
          </a:p>
          <a:p>
            <a:pPr algn="just"/>
            <a:endParaRPr lang="ru-RU" sz="2200" b="0" i="1" dirty="0"/>
          </a:p>
          <a:p>
            <a:pPr algn="just"/>
            <a:r>
              <a:rPr lang="ru-RU" sz="2200" b="0" u="sng" dirty="0"/>
              <a:t>Эмпирический материал</a:t>
            </a:r>
            <a:r>
              <a:rPr lang="ru-RU" sz="2200" b="0" dirty="0"/>
              <a:t>: тексты агитационного характера, принадлежащие наиболее влиятельным политическим силам. Для эксперимента было отобрано 35 политических текстов. </a:t>
            </a:r>
            <a:endParaRPr lang="en-US" sz="2200" b="0" dirty="0"/>
          </a:p>
          <a:p>
            <a:pPr algn="just"/>
            <a:endParaRPr lang="ru-RU" b="0" i="1" dirty="0"/>
          </a:p>
          <a:p>
            <a:endParaRPr lang="en-US" sz="3200" b="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3000" b="1" dirty="0"/>
              <a:t>Теория неравновесных психических состояний</a:t>
            </a:r>
            <a:endParaRPr lang="en-US" sz="3000" b="1" dirty="0"/>
          </a:p>
        </p:txBody>
      </p:sp>
      <p:sp>
        <p:nvSpPr>
          <p:cNvPr id="6" name="Text Placeholder 5"/>
          <p:cNvSpPr>
            <a:spLocks noGrp="1"/>
          </p:cNvSpPr>
          <p:nvPr>
            <p:ph type="body" idx="1"/>
          </p:nvPr>
        </p:nvSpPr>
        <p:spPr>
          <a:xfrm>
            <a:off x="457200" y="836712"/>
            <a:ext cx="8363272" cy="5688632"/>
          </a:xfrm>
        </p:spPr>
        <p:txBody>
          <a:bodyPr anchor="t">
            <a:normAutofit/>
          </a:bodyPr>
          <a:lstStyle/>
          <a:p>
            <a:pPr algn="just"/>
            <a:r>
              <a:rPr lang="ru-RU" sz="2600" b="0" dirty="0"/>
              <a:t>Психические состояния  – компонент большой системы – психики. </a:t>
            </a:r>
          </a:p>
          <a:p>
            <a:pPr algn="just"/>
            <a:r>
              <a:rPr lang="ru-RU" sz="2600" b="0" u="sng" dirty="0"/>
              <a:t>Функции состояний</a:t>
            </a:r>
            <a:r>
              <a:rPr lang="ru-RU" sz="2600" b="0" dirty="0"/>
              <a:t>:</a:t>
            </a:r>
          </a:p>
          <a:p>
            <a:pPr marL="457200" indent="-457200" algn="just">
              <a:buFont typeface="Wingdings" panose="05000000000000000000" pitchFamily="2" charset="2"/>
              <a:buChar char="§"/>
            </a:pPr>
            <a:r>
              <a:rPr lang="ru-RU" sz="2600" b="0" dirty="0"/>
              <a:t>влияние на формирование психических свойств и протекание психических процессов, </a:t>
            </a:r>
          </a:p>
          <a:p>
            <a:pPr marL="457200" indent="-457200" algn="just">
              <a:buFont typeface="Wingdings" panose="05000000000000000000" pitchFamily="2" charset="2"/>
              <a:buChar char="§"/>
            </a:pPr>
            <a:r>
              <a:rPr lang="ru-RU" sz="2600" b="0" dirty="0"/>
              <a:t>влияние на организацию психологической структуры личности в целом. </a:t>
            </a:r>
          </a:p>
          <a:p>
            <a:pPr algn="just"/>
            <a:r>
              <a:rPr lang="ru-RU" sz="2600" b="0" dirty="0"/>
              <a:t>Благодаря регуляторной функции состояний достигается адаптационный эффект, т.е. приведение психологических особенностей субъекта в соответствие с требованиями предметно-профессиональной деятельности</a:t>
            </a:r>
            <a:r>
              <a:rPr lang="ru-RU" sz="3200" b="0" dirty="0"/>
              <a:t>.</a:t>
            </a:r>
            <a:endParaRPr lang="en-US" sz="3200" b="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3000" b="1" dirty="0"/>
              <a:t>Теория неравновесных психических состояний</a:t>
            </a:r>
            <a:endParaRPr lang="en-US" sz="3000" b="1" dirty="0"/>
          </a:p>
        </p:txBody>
      </p:sp>
      <p:sp>
        <p:nvSpPr>
          <p:cNvPr id="6" name="Text Placeholder 5"/>
          <p:cNvSpPr>
            <a:spLocks noGrp="1"/>
          </p:cNvSpPr>
          <p:nvPr>
            <p:ph type="body" idx="1"/>
          </p:nvPr>
        </p:nvSpPr>
        <p:spPr>
          <a:xfrm>
            <a:off x="323528" y="836712"/>
            <a:ext cx="8352928" cy="5688632"/>
          </a:xfrm>
        </p:spPr>
        <p:txBody>
          <a:bodyPr anchor="t">
            <a:normAutofit fontScale="92500"/>
          </a:bodyPr>
          <a:lstStyle/>
          <a:p>
            <a:pPr algn="just"/>
            <a:r>
              <a:rPr lang="ru-RU" sz="2200" b="0" dirty="0"/>
              <a:t>События и обстоятельства, увязанные субъектом в ситуацию, актуализируют состояния определённого уровня психической активности. </a:t>
            </a:r>
          </a:p>
          <a:p>
            <a:pPr algn="just"/>
            <a:r>
              <a:rPr lang="ru-RU" sz="2200" b="0" dirty="0"/>
              <a:t>Состояния делятся на: </a:t>
            </a:r>
          </a:p>
          <a:p>
            <a:pPr algn="just"/>
            <a:r>
              <a:rPr lang="ru-RU" sz="2200" b="0" dirty="0"/>
              <a:t>1) относительно равновесные, устойчивые, имеющие средний (оптимальный) уровень психической активности </a:t>
            </a:r>
          </a:p>
          <a:p>
            <a:pPr algn="just"/>
            <a:r>
              <a:rPr lang="ru-RU" sz="2200" b="0" dirty="0"/>
              <a:t>2) состояния неравновесные, неустойчивые, характеризующиеся соответственно более высоким или более низким уровнем активности относительно среднего уровня.</a:t>
            </a:r>
          </a:p>
          <a:p>
            <a:pPr algn="just"/>
            <a:r>
              <a:rPr lang="ru-RU" sz="2400" b="0" dirty="0"/>
              <a:t>За точку отсчёта приняты относительно </a:t>
            </a:r>
            <a:r>
              <a:rPr lang="ru-RU" sz="2400" u="sng" dirty="0"/>
              <a:t>равновесные</a:t>
            </a:r>
            <a:r>
              <a:rPr lang="ru-RU" sz="2400" b="0" u="sng" dirty="0"/>
              <a:t> </a:t>
            </a:r>
            <a:r>
              <a:rPr lang="ru-RU" sz="2400" b="0" dirty="0"/>
              <a:t>состояния (состояния средней или </a:t>
            </a:r>
            <a:r>
              <a:rPr lang="ru-RU" sz="2400" b="0" u="sng" dirty="0"/>
              <a:t>оптимальной</a:t>
            </a:r>
            <a:r>
              <a:rPr lang="ru-RU" sz="2400" b="0" dirty="0"/>
              <a:t> психической активности): спокойствия, сосредоточенности, заинтересованности и др. </a:t>
            </a:r>
          </a:p>
          <a:p>
            <a:pPr algn="just"/>
            <a:r>
              <a:rPr lang="ru-RU" sz="2400" b="0" dirty="0"/>
              <a:t>Состояния, связанные с </a:t>
            </a:r>
            <a:r>
              <a:rPr lang="ru-RU" sz="2400" b="0" u="sng" dirty="0"/>
              <a:t>повышенной</a:t>
            </a:r>
            <a:r>
              <a:rPr lang="ru-RU" sz="2400" b="0" dirty="0"/>
              <a:t> психической активностью (счастье, горе, тревога и др.), а также состояния </a:t>
            </a:r>
            <a:r>
              <a:rPr lang="ru-RU" sz="2400" b="0" u="sng" dirty="0"/>
              <a:t>пониженной</a:t>
            </a:r>
            <a:r>
              <a:rPr lang="ru-RU" sz="2400" b="0" dirty="0"/>
              <a:t> психической активности (безысходность, униженность, печаль и др.) отнесены к </a:t>
            </a:r>
            <a:r>
              <a:rPr lang="ru-RU" sz="2400" dirty="0"/>
              <a:t>неравновесным</a:t>
            </a:r>
            <a:r>
              <a:rPr lang="ru-RU" sz="2400" b="0" dirty="0"/>
              <a:t> состояниям.</a:t>
            </a:r>
            <a:endParaRPr lang="en-US" sz="2400" b="0" dirty="0"/>
          </a:p>
          <a:p>
            <a:pPr algn="just"/>
            <a:endParaRPr lang="en-US" sz="2200" b="0" dirty="0"/>
          </a:p>
          <a:p>
            <a:endParaRPr lang="en-US" sz="3200" b="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3000" b="1" dirty="0"/>
              <a:t>Теория неравновесных психических состояний</a:t>
            </a:r>
            <a:endParaRPr lang="en-US" sz="3000" b="1" dirty="0"/>
          </a:p>
        </p:txBody>
      </p:sp>
      <p:sp>
        <p:nvSpPr>
          <p:cNvPr id="6" name="Text Placeholder 5"/>
          <p:cNvSpPr>
            <a:spLocks noGrp="1"/>
          </p:cNvSpPr>
          <p:nvPr>
            <p:ph type="body" idx="1"/>
          </p:nvPr>
        </p:nvSpPr>
        <p:spPr>
          <a:xfrm>
            <a:off x="457200" y="836712"/>
            <a:ext cx="8219256" cy="5688632"/>
          </a:xfrm>
        </p:spPr>
        <p:txBody>
          <a:bodyPr anchor="t">
            <a:normAutofit fontScale="92500" lnSpcReduction="10000"/>
          </a:bodyPr>
          <a:lstStyle/>
          <a:p>
            <a:r>
              <a:rPr lang="ru-RU" dirty="0"/>
              <a:t>Высокий уровень: </a:t>
            </a:r>
          </a:p>
          <a:p>
            <a:pPr algn="just"/>
            <a:r>
              <a:rPr lang="ru-RU" b="0" dirty="0"/>
              <a:t>страх, испуг, возмущение, гнев, отчаяние, озлобленность, ужас, горе, злость, бешенство, душевная боль, ярость, ревность, счастье, радость, восторг, воодушевление, влюбленность. </a:t>
            </a:r>
          </a:p>
          <a:p>
            <a:pPr algn="just"/>
            <a:r>
              <a:rPr lang="ru-RU" dirty="0"/>
              <a:t>Средний уровень: </a:t>
            </a:r>
          </a:p>
          <a:p>
            <a:pPr algn="just"/>
            <a:r>
              <a:rPr lang="ru-RU" b="0" dirty="0"/>
              <a:t>неготовность, волнение, вина, стыд, недоумение, сожаление, разочарование, жалость, сострадание, угрызение совести, досада, неудовлетворенность, подозрительность, раздвоенность, замешательство, недовольство, ожидание, озабоченность, удовлетворенность, веселость, блаженство, гордость, удивление. </a:t>
            </a:r>
          </a:p>
          <a:p>
            <a:pPr algn="just"/>
            <a:r>
              <a:rPr lang="ru-RU" dirty="0"/>
              <a:t>Низкий уровень: </a:t>
            </a:r>
          </a:p>
          <a:p>
            <a:pPr algn="just"/>
            <a:r>
              <a:rPr lang="ru-RU" b="0" dirty="0"/>
              <a:t>беспомощность, растерянность, подавленность, униженность, угнетенность, оцепенение, безысходность, усталость, одиночество, отрешенность, равнодушие, обида, тоска, печаль, потеря веры, чувство пустоты, нерешительность, растерянность, чувство ущербности, тупость, бессилие, огорчение, оскорбленность, грусть, просветленность, неуверенность.</a:t>
            </a:r>
            <a:endParaRPr lang="en-US" b="0"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3200" b="1" dirty="0"/>
              <a:t>Что такое психолингвистический подход?</a:t>
            </a:r>
            <a:endParaRPr lang="en-US" sz="3200" b="1" dirty="0"/>
          </a:p>
        </p:txBody>
      </p:sp>
      <p:sp>
        <p:nvSpPr>
          <p:cNvPr id="6" name="Text Placeholder 5"/>
          <p:cNvSpPr>
            <a:spLocks noGrp="1"/>
          </p:cNvSpPr>
          <p:nvPr>
            <p:ph type="body" idx="1"/>
          </p:nvPr>
        </p:nvSpPr>
        <p:spPr>
          <a:xfrm>
            <a:off x="251520" y="908720"/>
            <a:ext cx="8640960" cy="5616624"/>
          </a:xfrm>
        </p:spPr>
        <p:txBody>
          <a:bodyPr anchor="t">
            <a:normAutofit lnSpcReduction="10000"/>
          </a:bodyPr>
          <a:lstStyle/>
          <a:p>
            <a:pPr algn="ctr"/>
            <a:r>
              <a:rPr lang="ru-RU" sz="3000" b="0" dirty="0"/>
              <a:t>До середины 1980-х гг. исследования средств речевого воздействия в основном проводились в традициях структурной лингвистики – без учёта социокультурных, этнолингвистических, гендерных, психологических и др. факторов, заложенных в «воздейственном» тексте или действующих в ситуации его предъявления. </a:t>
            </a:r>
          </a:p>
          <a:p>
            <a:pPr algn="ctr"/>
            <a:endParaRPr lang="ru-RU" sz="3000" b="0" dirty="0"/>
          </a:p>
          <a:p>
            <a:pPr algn="ctr"/>
            <a:r>
              <a:rPr lang="ru-RU" sz="3000" b="0" dirty="0"/>
              <a:t>С середины 1980-х гг. речевое воздействие в устной и письменной коммуникации стало рассматриваться в </a:t>
            </a:r>
            <a:r>
              <a:rPr lang="ru-RU" sz="3000" b="0" i="1" dirty="0"/>
              <a:t>коммуникативно-прагматической и когнитивной парадигмах</a:t>
            </a:r>
            <a:r>
              <a:rPr lang="ru-RU" sz="3000" b="0" dirty="0"/>
              <a:t>. </a:t>
            </a:r>
            <a:endParaRPr lang="en-US" sz="3000" b="0" dirty="0"/>
          </a:p>
          <a:p>
            <a:endParaRPr lang="en-US" sz="3200" b="0" dirty="0"/>
          </a:p>
          <a:p>
            <a:endParaRPr lang="en-US" sz="3200"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7213" y="285750"/>
            <a:ext cx="8229600" cy="439738"/>
          </a:xfrm>
          <a:solidFill>
            <a:schemeClr val="accent4">
              <a:lumMod val="40000"/>
              <a:lumOff val="60000"/>
            </a:schemeClr>
          </a:solidFill>
        </p:spPr>
        <p:txBody>
          <a:bodyPr rtlCol="0">
            <a:noAutofit/>
          </a:bodyPr>
          <a:lstStyle/>
          <a:p>
            <a:pPr marL="34925" lvl="0" fontAlgn="base">
              <a:spcAft>
                <a:spcPct val="0"/>
              </a:spcAft>
            </a:pPr>
            <a:r>
              <a:rPr lang="ru-RU" sz="3600" dirty="0">
                <a:latin typeface="Calibri" pitchFamily="34" charset="0"/>
              </a:rPr>
              <a:t>Семантический дифференциал Ч.Осгуда</a:t>
            </a:r>
          </a:p>
        </p:txBody>
      </p:sp>
      <p:graphicFrame>
        <p:nvGraphicFramePr>
          <p:cNvPr id="4" name="Содержимое 3"/>
          <p:cNvGraphicFramePr>
            <a:graphicFrameLocks noGrp="1"/>
          </p:cNvGraphicFramePr>
          <p:nvPr>
            <p:ph idx="1"/>
          </p:nvPr>
        </p:nvGraphicFramePr>
        <p:xfrm>
          <a:off x="428625" y="785813"/>
          <a:ext cx="8258175" cy="5067300"/>
        </p:xfrm>
        <a:graphic>
          <a:graphicData uri="http://schemas.openxmlformats.org/drawingml/2006/table">
            <a:tbl>
              <a:tblPr/>
              <a:tblGrid>
                <a:gridCol w="830263">
                  <a:extLst>
                    <a:ext uri="{9D8B030D-6E8A-4147-A177-3AD203B41FA5}">
                      <a16:colId xmlns:a16="http://schemas.microsoft.com/office/drawing/2014/main" val="20000"/>
                    </a:ext>
                  </a:extLst>
                </a:gridCol>
                <a:gridCol w="1598612">
                  <a:extLst>
                    <a:ext uri="{9D8B030D-6E8A-4147-A177-3AD203B41FA5}">
                      <a16:colId xmlns:a16="http://schemas.microsoft.com/office/drawing/2014/main" val="20001"/>
                    </a:ext>
                  </a:extLst>
                </a:gridCol>
                <a:gridCol w="428625">
                  <a:extLst>
                    <a:ext uri="{9D8B030D-6E8A-4147-A177-3AD203B41FA5}">
                      <a16:colId xmlns:a16="http://schemas.microsoft.com/office/drawing/2014/main" val="20002"/>
                    </a:ext>
                  </a:extLst>
                </a:gridCol>
                <a:gridCol w="428625">
                  <a:extLst>
                    <a:ext uri="{9D8B030D-6E8A-4147-A177-3AD203B41FA5}">
                      <a16:colId xmlns:a16="http://schemas.microsoft.com/office/drawing/2014/main" val="20003"/>
                    </a:ext>
                  </a:extLst>
                </a:gridCol>
                <a:gridCol w="428625">
                  <a:extLst>
                    <a:ext uri="{9D8B030D-6E8A-4147-A177-3AD203B41FA5}">
                      <a16:colId xmlns:a16="http://schemas.microsoft.com/office/drawing/2014/main" val="20004"/>
                    </a:ext>
                  </a:extLst>
                </a:gridCol>
                <a:gridCol w="357188">
                  <a:extLst>
                    <a:ext uri="{9D8B030D-6E8A-4147-A177-3AD203B41FA5}">
                      <a16:colId xmlns:a16="http://schemas.microsoft.com/office/drawing/2014/main" val="20005"/>
                    </a:ext>
                  </a:extLst>
                </a:gridCol>
                <a:gridCol w="428625">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gridCol w="428625">
                  <a:extLst>
                    <a:ext uri="{9D8B030D-6E8A-4147-A177-3AD203B41FA5}">
                      <a16:colId xmlns:a16="http://schemas.microsoft.com/office/drawing/2014/main" val="20008"/>
                    </a:ext>
                  </a:extLst>
                </a:gridCol>
                <a:gridCol w="2757487">
                  <a:extLst>
                    <a:ext uri="{9D8B030D-6E8A-4147-A177-3AD203B41FA5}">
                      <a16:colId xmlns:a16="http://schemas.microsoft.com/office/drawing/2014/main" val="20009"/>
                    </a:ext>
                  </a:extLst>
                </a:gridCol>
              </a:tblGrid>
              <a:tr h="371475">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rgbClr val="000000"/>
                          </a:solidFill>
                          <a:effectLst/>
                          <a:latin typeface="Times New Roman" pitchFamily="18" charset="0"/>
                          <a:cs typeface="Times New Roman" pitchFamily="18" charset="0"/>
                        </a:rPr>
                        <a:t>названия факторов</a:t>
                      </a:r>
                      <a:endParaRPr kumimoji="0" lang="ru-RU" sz="900" b="0" i="0" u="none" strike="noStrike" cap="none" normalizeH="0" baseline="0" dirty="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00"/>
                          </a:solidFill>
                          <a:effectLst/>
                          <a:latin typeface="Times New Roman" pitchFamily="18" charset="0"/>
                          <a:cs typeface="Times New Roman" pitchFamily="18" charset="0"/>
                        </a:rPr>
                        <a:t>+3</a:t>
                      </a:r>
                      <a:endParaRPr kumimoji="0" lang="ru-RU" sz="20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00"/>
                          </a:solidFill>
                          <a:effectLst/>
                          <a:latin typeface="Times New Roman" pitchFamily="18" charset="0"/>
                          <a:cs typeface="Times New Roman" pitchFamily="18" charset="0"/>
                        </a:rPr>
                        <a:t>+2</a:t>
                      </a:r>
                      <a:endParaRPr kumimoji="0" lang="ru-RU" sz="20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00"/>
                          </a:solidFill>
                          <a:effectLst/>
                          <a:latin typeface="Times New Roman" pitchFamily="18" charset="0"/>
                          <a:cs typeface="Times New Roman" pitchFamily="18" charset="0"/>
                        </a:rPr>
                        <a:t>+1</a:t>
                      </a:r>
                      <a:endParaRPr kumimoji="0" lang="ru-RU" sz="2000" b="0" i="0" u="none" strike="noStrike" cap="none" normalizeH="0" baseline="0" dirty="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00"/>
                          </a:solidFill>
                          <a:effectLst/>
                          <a:latin typeface="Times New Roman" pitchFamily="18" charset="0"/>
                          <a:cs typeface="Times New Roman" pitchFamily="18" charset="0"/>
                        </a:rPr>
                        <a:t>0</a:t>
                      </a:r>
                      <a:endParaRPr kumimoji="0" lang="ru-RU" sz="20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a:t>
                      </a:r>
                    </a:p>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00"/>
                          </a:solidFill>
                          <a:effectLst/>
                          <a:latin typeface="Times New Roman" pitchFamily="18" charset="0"/>
                          <a:cs typeface="Times New Roman" pitchFamily="18" charset="0"/>
                        </a:rPr>
                        <a:t>1</a:t>
                      </a:r>
                      <a:endParaRPr kumimoji="0" lang="ru-RU" sz="2000" b="0" i="0" u="none" strike="noStrike" cap="none" normalizeH="0" baseline="0" dirty="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00"/>
                          </a:solidFill>
                          <a:effectLst/>
                          <a:latin typeface="Times New Roman" pitchFamily="18" charset="0"/>
                          <a:cs typeface="Times New Roman" pitchFamily="18" charset="0"/>
                        </a:rPr>
                        <a:t>-</a:t>
                      </a:r>
                    </a:p>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00"/>
                          </a:solidFill>
                          <a:effectLst/>
                          <a:latin typeface="Times New Roman" pitchFamily="18" charset="0"/>
                          <a:cs typeface="Times New Roman" pitchFamily="18" charset="0"/>
                        </a:rPr>
                        <a:t>2</a:t>
                      </a:r>
                      <a:endParaRPr kumimoji="0" lang="ru-RU" sz="20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00"/>
                          </a:solidFill>
                          <a:effectLst/>
                          <a:latin typeface="Times New Roman" pitchFamily="18" charset="0"/>
                          <a:cs typeface="Times New Roman" pitchFamily="18" charset="0"/>
                        </a:rPr>
                        <a:t>-</a:t>
                      </a:r>
                    </a:p>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00"/>
                          </a:solidFill>
                          <a:effectLst/>
                          <a:latin typeface="Times New Roman" pitchFamily="18" charset="0"/>
                          <a:cs typeface="Times New Roman" pitchFamily="18" charset="0"/>
                        </a:rPr>
                        <a:t>3</a:t>
                      </a:r>
                      <a:endParaRPr kumimoji="0" lang="ru-RU" sz="20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71475">
                <a:tc rowSpan="4">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rgbClr val="000000"/>
                          </a:solidFill>
                          <a:effectLst/>
                          <a:latin typeface="Times New Roman" pitchFamily="18" charset="0"/>
                          <a:cs typeface="Times New Roman" pitchFamily="18" charset="0"/>
                        </a:rPr>
                        <a:t>оценка</a:t>
                      </a:r>
                      <a:endParaRPr kumimoji="0" lang="ru-RU" sz="2400" b="0" i="0" u="none" strike="noStrike" cap="none" normalizeH="0" baseline="0" dirty="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весёлый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грустный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71475">
                <a:tc vMerge="1">
                  <a:txBody>
                    <a:bodyPr/>
                    <a:lstStyle/>
                    <a:p>
                      <a:endParaRPr lang="ru-RU"/>
                    </a:p>
                  </a:txBody>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хороший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плохой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1475">
                <a:tc vMerge="1">
                  <a:txBody>
                    <a:bodyPr/>
                    <a:lstStyle/>
                    <a:p>
                      <a:endParaRPr lang="ru-RU"/>
                    </a:p>
                  </a:txBody>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полный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пустой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71475">
                <a:tc vMerge="1">
                  <a:txBody>
                    <a:bodyPr/>
                    <a:lstStyle/>
                    <a:p>
                      <a:endParaRPr lang="ru-RU"/>
                    </a:p>
                  </a:txBody>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rgbClr val="000000"/>
                          </a:solidFill>
                          <a:effectLst/>
                          <a:latin typeface="Times New Roman" pitchFamily="18" charset="0"/>
                          <a:cs typeface="Times New Roman" pitchFamily="18" charset="0"/>
                        </a:rPr>
                        <a:t>светлый</a:t>
                      </a:r>
                      <a:endParaRPr kumimoji="0" lang="ru-RU" sz="2400" b="0" i="0" u="none" strike="noStrike" cap="none" normalizeH="0" baseline="0" dirty="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тёмный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1475">
                <a:tc rowSpan="4">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сила</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длинный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короткий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71475">
                <a:tc vMerge="1">
                  <a:txBody>
                    <a:bodyPr/>
                    <a:lstStyle/>
                    <a:p>
                      <a:endParaRPr lang="ru-RU"/>
                    </a:p>
                  </a:txBody>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большой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малый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71475">
                <a:tc vMerge="1">
                  <a:txBody>
                    <a:bodyPr/>
                    <a:lstStyle/>
                    <a:p>
                      <a:endParaRPr lang="ru-RU"/>
                    </a:p>
                  </a:txBody>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сильный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слабый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71475">
                <a:tc vMerge="1">
                  <a:txBody>
                    <a:bodyPr/>
                    <a:lstStyle/>
                    <a:p>
                      <a:endParaRPr lang="ru-RU"/>
                    </a:p>
                  </a:txBody>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сложный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простой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71475">
                <a:tc rowSpan="4">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rgbClr val="000000"/>
                          </a:solidFill>
                          <a:effectLst/>
                          <a:latin typeface="Times New Roman" pitchFamily="18" charset="0"/>
                          <a:cs typeface="Times New Roman" pitchFamily="18" charset="0"/>
                        </a:rPr>
                        <a:t>активность</a:t>
                      </a:r>
                      <a:endParaRPr kumimoji="0" lang="ru-RU" sz="2400" b="0" i="0" u="none" strike="noStrike" cap="none" normalizeH="0" baseline="0" dirty="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новый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старый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371475">
                <a:tc vMerge="1">
                  <a:txBody>
                    <a:bodyPr/>
                    <a:lstStyle/>
                    <a:p>
                      <a:endParaRPr lang="ru-RU"/>
                    </a:p>
                  </a:txBody>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тёплый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холодный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371475">
                <a:tc vMerge="1">
                  <a:txBody>
                    <a:bodyPr/>
                    <a:lstStyle/>
                    <a:p>
                      <a:endParaRPr lang="ru-RU"/>
                    </a:p>
                  </a:txBody>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быстрый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a:ln>
                            <a:noFill/>
                          </a:ln>
                          <a:solidFill>
                            <a:srgbClr val="000000"/>
                          </a:solidFill>
                          <a:effectLst/>
                          <a:latin typeface="Times New Roman" pitchFamily="18" charset="0"/>
                          <a:cs typeface="Times New Roman" pitchFamily="18" charset="0"/>
                        </a:rPr>
                        <a:t>медленный</a:t>
                      </a:r>
                      <a:endParaRPr kumimoji="0" lang="ru-RU" sz="2400" b="0" i="0" u="none" strike="noStrike" cap="none" normalizeH="0" baseline="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371475">
                <a:tc vMerge="1">
                  <a:txBody>
                    <a:bodyPr/>
                    <a:lstStyle/>
                    <a:p>
                      <a:endParaRPr lang="ru-RU"/>
                    </a:p>
                  </a:txBody>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rgbClr val="000000"/>
                          </a:solidFill>
                          <a:effectLst/>
                          <a:latin typeface="Times New Roman" pitchFamily="18" charset="0"/>
                          <a:cs typeface="Times New Roman" pitchFamily="18" charset="0"/>
                        </a:rPr>
                        <a:t>активный</a:t>
                      </a:r>
                      <a:endParaRPr kumimoji="0" lang="ru-RU" sz="2400" b="0" i="0" u="none" strike="noStrike" cap="none" normalizeH="0" baseline="0" dirty="0">
                        <a:ln>
                          <a:noFill/>
                        </a:ln>
                        <a:solidFill>
                          <a:srgbClr val="000000"/>
                        </a:solidFill>
                        <a:effectLst/>
                        <a:latin typeface="SchoolBook"/>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rgbClr val="000000"/>
                          </a:solidFill>
                          <a:effectLst/>
                          <a:latin typeface="Times New Roman" pitchFamily="18" charset="0"/>
                          <a:cs typeface="Times New Roman" pitchFamily="18" charset="0"/>
                        </a:rPr>
                        <a:t>пассивный</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2800" b="1" dirty="0"/>
              <a:t>Эксперимент в психолингвистике</a:t>
            </a:r>
            <a:endParaRPr lang="en-US" sz="3000" dirty="0"/>
          </a:p>
        </p:txBody>
      </p:sp>
      <p:sp>
        <p:nvSpPr>
          <p:cNvPr id="6" name="Text Placeholder 5"/>
          <p:cNvSpPr>
            <a:spLocks noGrp="1"/>
          </p:cNvSpPr>
          <p:nvPr>
            <p:ph type="body" idx="1"/>
          </p:nvPr>
        </p:nvSpPr>
        <p:spPr>
          <a:xfrm>
            <a:off x="457200" y="836712"/>
            <a:ext cx="8219256" cy="5688632"/>
          </a:xfrm>
        </p:spPr>
        <p:txBody>
          <a:bodyPr anchor="t">
            <a:normAutofit/>
          </a:bodyPr>
          <a:lstStyle/>
          <a:p>
            <a:pPr algn="just"/>
            <a:r>
              <a:rPr lang="ru-RU" b="0" dirty="0"/>
              <a:t>Реципиенты оценивали тексты по 28 шкалам, представляющим собой описание 28 неравновесных психических состояний.</a:t>
            </a:r>
          </a:p>
          <a:p>
            <a:pPr algn="just"/>
            <a:r>
              <a:rPr lang="ru-RU" b="0" dirty="0"/>
              <a:t>«0 баллов» – если текст совсем не вызывал данного эмоционального состояния. </a:t>
            </a:r>
          </a:p>
          <a:p>
            <a:pPr algn="just"/>
            <a:r>
              <a:rPr lang="ru-RU" b="0" dirty="0"/>
              <a:t>«1 балл» – текст почти не вызывает данного эмоционального состояния, </a:t>
            </a:r>
          </a:p>
          <a:p>
            <a:pPr algn="just"/>
            <a:r>
              <a:rPr lang="ru-RU" b="0" dirty="0"/>
              <a:t>«2» – вызывает в слабой степени, </a:t>
            </a:r>
          </a:p>
          <a:p>
            <a:pPr algn="just"/>
            <a:r>
              <a:rPr lang="ru-RU" b="0" dirty="0"/>
              <a:t>«3» – вызывает данное эмоциональное состояние, </a:t>
            </a:r>
          </a:p>
          <a:p>
            <a:pPr algn="just"/>
            <a:r>
              <a:rPr lang="ru-RU" b="0" dirty="0"/>
              <a:t>«4» – вызывает в сильной степени, </a:t>
            </a:r>
          </a:p>
          <a:p>
            <a:pPr algn="just"/>
            <a:r>
              <a:rPr lang="ru-RU" b="0" dirty="0"/>
              <a:t>«5» – в очень сильной степени.</a:t>
            </a:r>
            <a:endParaRPr lang="en-US" b="0" dirty="0"/>
          </a:p>
          <a:p>
            <a:pPr algn="just"/>
            <a:r>
              <a:rPr lang="ru-RU" b="0" dirty="0"/>
              <a:t>«6 баллов»  – текст вызывает эмоциональное состояние в максимальной степени. </a:t>
            </a:r>
          </a:p>
          <a:p>
            <a:endParaRPr lang="en-US" b="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922114"/>
          </a:xfrm>
        </p:spPr>
        <p:txBody>
          <a:bodyPr>
            <a:normAutofit/>
          </a:bodyPr>
          <a:lstStyle/>
          <a:p>
            <a:r>
              <a:rPr lang="ru-RU" sz="2000" b="1" dirty="0"/>
              <a:t>Оценка экспериментальных текстов экспертами с разным уровнем тревожности</a:t>
            </a:r>
            <a:endParaRPr lang="ru-RU" sz="2000" dirty="0"/>
          </a:p>
        </p:txBody>
      </p:sp>
      <p:graphicFrame>
        <p:nvGraphicFramePr>
          <p:cNvPr id="7" name="Объект 6"/>
          <p:cNvGraphicFramePr>
            <a:graphicFrameLocks noGrp="1"/>
          </p:cNvGraphicFramePr>
          <p:nvPr>
            <p:ph sz="half" idx="2"/>
            <p:extLst>
              <p:ext uri="{D42A27DB-BD31-4B8C-83A1-F6EECF244321}">
                <p14:modId xmlns:p14="http://schemas.microsoft.com/office/powerpoint/2010/main" val="885430129"/>
              </p:ext>
            </p:extLst>
          </p:nvPr>
        </p:nvGraphicFramePr>
        <p:xfrm>
          <a:off x="457200" y="908720"/>
          <a:ext cx="8219256" cy="5597963"/>
        </p:xfrm>
        <a:graphic>
          <a:graphicData uri="http://schemas.openxmlformats.org/drawingml/2006/table">
            <a:tbl>
              <a:tblPr firstRow="1" firstCol="1" bandRow="1">
                <a:tableStyleId>{5C22544A-7EE6-4342-B048-85BDC9FD1C3A}</a:tableStyleId>
              </a:tblPr>
              <a:tblGrid>
                <a:gridCol w="353873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664893">
                <a:tc>
                  <a:txBody>
                    <a:bodyPr/>
                    <a:lstStyle/>
                    <a:p>
                      <a:pPr marL="457200" indent="449580" algn="l">
                        <a:lnSpc>
                          <a:spcPct val="150000"/>
                        </a:lnSpc>
                        <a:spcAft>
                          <a:spcPts val="0"/>
                        </a:spcAft>
                        <a:tabLst>
                          <a:tab pos="-914400" algn="l"/>
                          <a:tab pos="449580" algn="l"/>
                        </a:tabLst>
                      </a:pPr>
                      <a:r>
                        <a:rPr lang="ru-RU" sz="1400" b="1" dirty="0">
                          <a:solidFill>
                            <a:schemeClr val="tx1"/>
                          </a:solidFill>
                          <a:effectLst/>
                        </a:rPr>
                        <a:t>Уровень тревожности </a:t>
                      </a:r>
                    </a:p>
                    <a:p>
                      <a:pPr marL="457200" indent="449580" algn="l">
                        <a:lnSpc>
                          <a:spcPct val="150000"/>
                        </a:lnSpc>
                        <a:spcAft>
                          <a:spcPts val="0"/>
                        </a:spcAft>
                        <a:tabLst>
                          <a:tab pos="-914400" algn="l"/>
                          <a:tab pos="449580" algn="l"/>
                        </a:tabLst>
                      </a:pPr>
                      <a:r>
                        <a:rPr lang="ru-RU" sz="1400" b="1" dirty="0">
                          <a:solidFill>
                            <a:schemeClr val="tx1"/>
                          </a:solidFill>
                          <a:effectLst/>
                        </a:rPr>
                        <a:t> </a:t>
                      </a:r>
                      <a:endParaRPr lang="ru-RU" sz="1400" b="1" dirty="0">
                        <a:solidFill>
                          <a:schemeClr val="tx1"/>
                        </a:solidFill>
                        <a:effectLst/>
                        <a:latin typeface="Calibri"/>
                        <a:ea typeface="Times New Roman"/>
                        <a:cs typeface="Times New Roman"/>
                      </a:endParaRPr>
                    </a:p>
                  </a:txBody>
                  <a:tcPr marL="41871" marR="41871" marT="0" marB="0"/>
                </a:tc>
                <a:tc>
                  <a:txBody>
                    <a:bodyPr/>
                    <a:lstStyle/>
                    <a:p>
                      <a:pPr marL="457200" indent="449580" algn="l">
                        <a:lnSpc>
                          <a:spcPct val="150000"/>
                        </a:lnSpc>
                        <a:spcAft>
                          <a:spcPts val="0"/>
                        </a:spcAft>
                        <a:tabLst>
                          <a:tab pos="-914400" algn="l"/>
                          <a:tab pos="449580" algn="l"/>
                        </a:tabLst>
                      </a:pPr>
                      <a:r>
                        <a:rPr lang="ru-RU" sz="1400" b="1" dirty="0">
                          <a:solidFill>
                            <a:schemeClr val="tx1"/>
                          </a:solidFill>
                          <a:effectLst/>
                        </a:rPr>
                        <a:t>количество</a:t>
                      </a:r>
                    </a:p>
                    <a:p>
                      <a:pPr marL="457200" indent="449580" algn="l">
                        <a:lnSpc>
                          <a:spcPct val="150000"/>
                        </a:lnSpc>
                        <a:spcAft>
                          <a:spcPts val="0"/>
                        </a:spcAft>
                        <a:tabLst>
                          <a:tab pos="-914400" algn="l"/>
                          <a:tab pos="449580" algn="l"/>
                        </a:tabLst>
                      </a:pPr>
                      <a:r>
                        <a:rPr lang="ru-RU" sz="1400" b="1" dirty="0">
                          <a:solidFill>
                            <a:schemeClr val="tx1"/>
                          </a:solidFill>
                          <a:effectLst/>
                        </a:rPr>
                        <a:t>Человек</a:t>
                      </a:r>
                      <a:endParaRPr lang="ru-RU" sz="1400" b="1" dirty="0">
                        <a:solidFill>
                          <a:schemeClr val="tx1"/>
                        </a:solidFill>
                        <a:effectLst/>
                        <a:latin typeface="Calibri"/>
                        <a:ea typeface="Times New Roman"/>
                        <a:cs typeface="Times New Roman"/>
                      </a:endParaRPr>
                    </a:p>
                  </a:txBody>
                  <a:tcPr marL="41871" marR="41871" marT="0" marB="0"/>
                </a:tc>
                <a:tc>
                  <a:txBody>
                    <a:bodyPr/>
                    <a:lstStyle/>
                    <a:p>
                      <a:pPr marL="457200" indent="449580" algn="l">
                        <a:lnSpc>
                          <a:spcPct val="150000"/>
                        </a:lnSpc>
                        <a:spcAft>
                          <a:spcPts val="0"/>
                        </a:spcAft>
                        <a:tabLst>
                          <a:tab pos="-914400" algn="l"/>
                          <a:tab pos="449580" algn="l"/>
                        </a:tabLst>
                      </a:pPr>
                      <a:r>
                        <a:rPr lang="ru-RU" sz="1400" b="1" dirty="0">
                          <a:solidFill>
                            <a:schemeClr val="tx1"/>
                          </a:solidFill>
                          <a:effectLst/>
                        </a:rPr>
                        <a:t>Максимальная</a:t>
                      </a:r>
                      <a:r>
                        <a:rPr lang="ru-RU" sz="1400" b="1" baseline="0" dirty="0">
                          <a:solidFill>
                            <a:schemeClr val="tx1"/>
                          </a:solidFill>
                          <a:effectLst/>
                        </a:rPr>
                        <a:t> </a:t>
                      </a:r>
                      <a:r>
                        <a:rPr lang="ru-RU" sz="1400" b="1" dirty="0">
                          <a:solidFill>
                            <a:schemeClr val="tx1"/>
                          </a:solidFill>
                          <a:effectLst/>
                        </a:rPr>
                        <a:t>оценка</a:t>
                      </a:r>
                    </a:p>
                    <a:p>
                      <a:pPr marL="457200" indent="449580" algn="l">
                        <a:lnSpc>
                          <a:spcPct val="150000"/>
                        </a:lnSpc>
                        <a:spcAft>
                          <a:spcPts val="0"/>
                        </a:spcAft>
                        <a:tabLst>
                          <a:tab pos="-914400" algn="l"/>
                          <a:tab pos="449580" algn="l"/>
                        </a:tabLst>
                      </a:pPr>
                      <a:r>
                        <a:rPr lang="ru-RU" sz="1400" b="1" dirty="0">
                          <a:solidFill>
                            <a:schemeClr val="tx1"/>
                          </a:solidFill>
                          <a:effectLst/>
                        </a:rPr>
                        <a:t>текстов (в баллах)</a:t>
                      </a:r>
                      <a:endParaRPr lang="ru-RU" sz="1400" b="1" dirty="0">
                        <a:solidFill>
                          <a:schemeClr val="tx1"/>
                        </a:solidFill>
                        <a:effectLst/>
                        <a:latin typeface="Calibri"/>
                        <a:ea typeface="Times New Roman"/>
                        <a:cs typeface="Times New Roman"/>
                      </a:endParaRPr>
                    </a:p>
                  </a:txBody>
                  <a:tcPr marL="41871" marR="41871" marT="0" marB="0"/>
                </a:tc>
                <a:extLst>
                  <a:ext uri="{0D108BD9-81ED-4DB2-BD59-A6C34878D82A}">
                    <a16:rowId xmlns:a16="http://schemas.microsoft.com/office/drawing/2014/main" val="10000"/>
                  </a:ext>
                </a:extLst>
              </a:tr>
              <a:tr h="694504">
                <a:tc>
                  <a:txBody>
                    <a:bodyPr/>
                    <a:lstStyle/>
                    <a:p>
                      <a:pPr marL="457200" algn="l">
                        <a:lnSpc>
                          <a:spcPct val="150000"/>
                        </a:lnSpc>
                        <a:spcAft>
                          <a:spcPts val="0"/>
                        </a:spcAft>
                        <a:tabLst>
                          <a:tab pos="-914400" algn="l"/>
                          <a:tab pos="449580" algn="l"/>
                        </a:tabLst>
                      </a:pPr>
                      <a:r>
                        <a:rPr lang="ru-RU" sz="1600" b="1" dirty="0">
                          <a:solidFill>
                            <a:schemeClr val="tx1"/>
                          </a:solidFill>
                          <a:effectLst/>
                        </a:rPr>
                        <a:t>низкая реактивная тревожность</a:t>
                      </a:r>
                    </a:p>
                    <a:p>
                      <a:pPr marL="457200" algn="l">
                        <a:lnSpc>
                          <a:spcPct val="150000"/>
                        </a:lnSpc>
                        <a:spcAft>
                          <a:spcPts val="0"/>
                        </a:spcAft>
                        <a:tabLst>
                          <a:tab pos="-914400" algn="l"/>
                          <a:tab pos="449580" algn="l"/>
                        </a:tabLst>
                      </a:pPr>
                      <a:r>
                        <a:rPr lang="ru-RU" sz="1600" b="1" dirty="0">
                          <a:solidFill>
                            <a:schemeClr val="tx1"/>
                          </a:solidFill>
                          <a:effectLst/>
                        </a:rPr>
                        <a:t>низкая личностная тревожность</a:t>
                      </a:r>
                      <a:endParaRPr lang="ru-RU" sz="1600" b="1" dirty="0">
                        <a:solidFill>
                          <a:schemeClr val="tx1"/>
                        </a:solidFill>
                        <a:effectLst/>
                        <a:latin typeface="Calibri"/>
                        <a:ea typeface="Times New Roman"/>
                        <a:cs typeface="Times New Roman"/>
                      </a:endParaRPr>
                    </a:p>
                  </a:txBody>
                  <a:tcPr marL="41871" marR="41871" marT="0" marB="0"/>
                </a:tc>
                <a:tc>
                  <a:txBody>
                    <a:bodyPr/>
                    <a:lstStyle/>
                    <a:p>
                      <a:pPr marL="457200" indent="449580" algn="l">
                        <a:lnSpc>
                          <a:spcPct val="150000"/>
                        </a:lnSpc>
                        <a:spcAft>
                          <a:spcPts val="0"/>
                        </a:spcAft>
                        <a:tabLst>
                          <a:tab pos="-914400" algn="l"/>
                          <a:tab pos="449580" algn="l"/>
                        </a:tabLst>
                      </a:pPr>
                      <a:r>
                        <a:rPr lang="ru-RU" sz="2000" b="1" dirty="0">
                          <a:solidFill>
                            <a:schemeClr val="tx1"/>
                          </a:solidFill>
                          <a:effectLst/>
                        </a:rPr>
                        <a:t>3</a:t>
                      </a:r>
                      <a:endParaRPr lang="ru-RU" sz="2000" b="1" dirty="0">
                        <a:solidFill>
                          <a:schemeClr val="tx1"/>
                        </a:solidFill>
                        <a:effectLst/>
                        <a:latin typeface="Calibri"/>
                        <a:ea typeface="Times New Roman"/>
                        <a:cs typeface="Times New Roman"/>
                      </a:endParaRPr>
                    </a:p>
                  </a:txBody>
                  <a:tcPr marL="41871" marR="41871" marT="0" marB="0"/>
                </a:tc>
                <a:tc>
                  <a:txBody>
                    <a:bodyPr/>
                    <a:lstStyle/>
                    <a:p>
                      <a:pPr marL="457200" indent="449580" algn="l">
                        <a:lnSpc>
                          <a:spcPct val="150000"/>
                        </a:lnSpc>
                        <a:spcAft>
                          <a:spcPts val="0"/>
                        </a:spcAft>
                        <a:tabLst>
                          <a:tab pos="-914400" algn="l"/>
                          <a:tab pos="449580" algn="l"/>
                        </a:tabLst>
                      </a:pPr>
                      <a:r>
                        <a:rPr lang="ru-RU" sz="2000" b="1">
                          <a:solidFill>
                            <a:schemeClr val="tx1"/>
                          </a:solidFill>
                          <a:effectLst/>
                        </a:rPr>
                        <a:t>3-4</a:t>
                      </a:r>
                      <a:endParaRPr lang="ru-RU" sz="2000" b="1">
                        <a:solidFill>
                          <a:schemeClr val="tx1"/>
                        </a:solidFill>
                        <a:effectLst/>
                        <a:latin typeface="Calibri"/>
                        <a:ea typeface="Times New Roman"/>
                        <a:cs typeface="Times New Roman"/>
                      </a:endParaRPr>
                    </a:p>
                  </a:txBody>
                  <a:tcPr marL="41871" marR="41871" marT="0" marB="0"/>
                </a:tc>
                <a:extLst>
                  <a:ext uri="{0D108BD9-81ED-4DB2-BD59-A6C34878D82A}">
                    <a16:rowId xmlns:a16="http://schemas.microsoft.com/office/drawing/2014/main" val="10001"/>
                  </a:ext>
                </a:extLst>
              </a:tr>
              <a:tr h="694504">
                <a:tc>
                  <a:txBody>
                    <a:bodyPr/>
                    <a:lstStyle/>
                    <a:p>
                      <a:pPr marL="457200" algn="l">
                        <a:lnSpc>
                          <a:spcPct val="150000"/>
                        </a:lnSpc>
                        <a:spcAft>
                          <a:spcPts val="0"/>
                        </a:spcAft>
                        <a:tabLst>
                          <a:tab pos="-914400" algn="l"/>
                          <a:tab pos="449580" algn="l"/>
                        </a:tabLst>
                      </a:pPr>
                      <a:r>
                        <a:rPr lang="ru-RU" sz="1600" b="1" dirty="0">
                          <a:solidFill>
                            <a:schemeClr val="tx1"/>
                          </a:solidFill>
                          <a:effectLst/>
                        </a:rPr>
                        <a:t>низкая реактивная тревожность</a:t>
                      </a:r>
                    </a:p>
                    <a:p>
                      <a:pPr marL="457200" algn="l">
                        <a:lnSpc>
                          <a:spcPct val="150000"/>
                        </a:lnSpc>
                        <a:spcAft>
                          <a:spcPts val="0"/>
                        </a:spcAft>
                        <a:tabLst>
                          <a:tab pos="-914400" algn="l"/>
                          <a:tab pos="449580" algn="l"/>
                        </a:tabLst>
                      </a:pPr>
                      <a:r>
                        <a:rPr lang="ru-RU" sz="1600" b="1" dirty="0">
                          <a:solidFill>
                            <a:schemeClr val="tx1"/>
                          </a:solidFill>
                          <a:effectLst/>
                        </a:rPr>
                        <a:t>умеренная личностная тревожность</a:t>
                      </a:r>
                      <a:endParaRPr lang="ru-RU" sz="1600" b="1" dirty="0">
                        <a:solidFill>
                          <a:schemeClr val="tx1"/>
                        </a:solidFill>
                        <a:effectLst/>
                        <a:latin typeface="Calibri"/>
                        <a:ea typeface="Times New Roman"/>
                        <a:cs typeface="Times New Roman"/>
                      </a:endParaRPr>
                    </a:p>
                  </a:txBody>
                  <a:tcPr marL="41871" marR="41871" marT="0" marB="0"/>
                </a:tc>
                <a:tc>
                  <a:txBody>
                    <a:bodyPr/>
                    <a:lstStyle/>
                    <a:p>
                      <a:pPr marL="457200" indent="449580" algn="l">
                        <a:lnSpc>
                          <a:spcPct val="150000"/>
                        </a:lnSpc>
                        <a:spcAft>
                          <a:spcPts val="0"/>
                        </a:spcAft>
                        <a:tabLst>
                          <a:tab pos="-914400" algn="l"/>
                          <a:tab pos="449580" algn="l"/>
                        </a:tabLst>
                      </a:pPr>
                      <a:r>
                        <a:rPr lang="ru-RU" sz="2000" b="1" dirty="0">
                          <a:solidFill>
                            <a:schemeClr val="tx1"/>
                          </a:solidFill>
                          <a:effectLst/>
                        </a:rPr>
                        <a:t>25</a:t>
                      </a:r>
                      <a:endParaRPr lang="ru-RU" sz="2000" b="1" dirty="0">
                        <a:solidFill>
                          <a:schemeClr val="tx1"/>
                        </a:solidFill>
                        <a:effectLst/>
                        <a:latin typeface="Calibri"/>
                        <a:ea typeface="Times New Roman"/>
                        <a:cs typeface="Times New Roman"/>
                      </a:endParaRPr>
                    </a:p>
                  </a:txBody>
                  <a:tcPr marL="41871" marR="41871" marT="0" marB="0"/>
                </a:tc>
                <a:tc>
                  <a:txBody>
                    <a:bodyPr/>
                    <a:lstStyle/>
                    <a:p>
                      <a:pPr marL="457200" indent="449580" algn="l">
                        <a:lnSpc>
                          <a:spcPct val="150000"/>
                        </a:lnSpc>
                        <a:spcAft>
                          <a:spcPts val="0"/>
                        </a:spcAft>
                        <a:tabLst>
                          <a:tab pos="-914400" algn="l"/>
                          <a:tab pos="449580" algn="l"/>
                        </a:tabLst>
                      </a:pPr>
                      <a:r>
                        <a:rPr lang="ru-RU" sz="2000" b="1" dirty="0">
                          <a:solidFill>
                            <a:schemeClr val="tx1"/>
                          </a:solidFill>
                          <a:effectLst/>
                        </a:rPr>
                        <a:t>4-5</a:t>
                      </a:r>
                      <a:endParaRPr lang="ru-RU" sz="2000" b="1" dirty="0">
                        <a:solidFill>
                          <a:schemeClr val="tx1"/>
                        </a:solidFill>
                        <a:effectLst/>
                        <a:latin typeface="Calibri"/>
                        <a:ea typeface="Times New Roman"/>
                        <a:cs typeface="Times New Roman"/>
                      </a:endParaRPr>
                    </a:p>
                  </a:txBody>
                  <a:tcPr marL="41871" marR="41871" marT="0" marB="0"/>
                </a:tc>
                <a:extLst>
                  <a:ext uri="{0D108BD9-81ED-4DB2-BD59-A6C34878D82A}">
                    <a16:rowId xmlns:a16="http://schemas.microsoft.com/office/drawing/2014/main" val="10002"/>
                  </a:ext>
                </a:extLst>
              </a:tr>
              <a:tr h="694504">
                <a:tc>
                  <a:txBody>
                    <a:bodyPr/>
                    <a:lstStyle/>
                    <a:p>
                      <a:pPr marL="457200" algn="l">
                        <a:lnSpc>
                          <a:spcPct val="150000"/>
                        </a:lnSpc>
                        <a:spcAft>
                          <a:spcPts val="0"/>
                        </a:spcAft>
                        <a:tabLst>
                          <a:tab pos="-914400" algn="l"/>
                          <a:tab pos="449580" algn="l"/>
                        </a:tabLst>
                      </a:pPr>
                      <a:r>
                        <a:rPr lang="ru-RU" sz="1600" b="1" dirty="0">
                          <a:solidFill>
                            <a:schemeClr val="tx1"/>
                          </a:solidFill>
                          <a:effectLst/>
                        </a:rPr>
                        <a:t>низкая реактивная тревожность</a:t>
                      </a:r>
                    </a:p>
                    <a:p>
                      <a:pPr marL="457200" algn="l">
                        <a:lnSpc>
                          <a:spcPct val="150000"/>
                        </a:lnSpc>
                        <a:spcAft>
                          <a:spcPts val="0"/>
                        </a:spcAft>
                        <a:tabLst>
                          <a:tab pos="-914400" algn="l"/>
                          <a:tab pos="449580" algn="l"/>
                        </a:tabLst>
                      </a:pPr>
                      <a:r>
                        <a:rPr lang="ru-RU" sz="1600" b="1" dirty="0">
                          <a:solidFill>
                            <a:schemeClr val="tx1"/>
                          </a:solidFill>
                          <a:effectLst/>
                        </a:rPr>
                        <a:t>высокая личностная тревожность</a:t>
                      </a:r>
                      <a:endParaRPr lang="ru-RU" sz="1600" b="1" dirty="0">
                        <a:solidFill>
                          <a:schemeClr val="tx1"/>
                        </a:solidFill>
                        <a:effectLst/>
                        <a:latin typeface="Calibri"/>
                        <a:ea typeface="Times New Roman"/>
                        <a:cs typeface="Times New Roman"/>
                      </a:endParaRPr>
                    </a:p>
                  </a:txBody>
                  <a:tcPr marL="41871" marR="41871" marT="0" marB="0"/>
                </a:tc>
                <a:tc>
                  <a:txBody>
                    <a:bodyPr/>
                    <a:lstStyle/>
                    <a:p>
                      <a:pPr marL="457200" indent="449580" algn="l">
                        <a:lnSpc>
                          <a:spcPct val="150000"/>
                        </a:lnSpc>
                        <a:spcAft>
                          <a:spcPts val="0"/>
                        </a:spcAft>
                        <a:tabLst>
                          <a:tab pos="-914400" algn="l"/>
                          <a:tab pos="449580" algn="l"/>
                        </a:tabLst>
                      </a:pPr>
                      <a:r>
                        <a:rPr lang="ru-RU" sz="2000" b="1" dirty="0">
                          <a:solidFill>
                            <a:schemeClr val="tx1"/>
                          </a:solidFill>
                          <a:effectLst/>
                        </a:rPr>
                        <a:t>13</a:t>
                      </a:r>
                      <a:endParaRPr lang="ru-RU" sz="2000" b="1" dirty="0">
                        <a:solidFill>
                          <a:schemeClr val="tx1"/>
                        </a:solidFill>
                        <a:effectLst/>
                        <a:latin typeface="Calibri"/>
                        <a:ea typeface="Times New Roman"/>
                        <a:cs typeface="Times New Roman"/>
                      </a:endParaRPr>
                    </a:p>
                  </a:txBody>
                  <a:tcPr marL="41871" marR="41871" marT="0" marB="0"/>
                </a:tc>
                <a:tc>
                  <a:txBody>
                    <a:bodyPr/>
                    <a:lstStyle/>
                    <a:p>
                      <a:pPr marL="457200" indent="449580" algn="l">
                        <a:lnSpc>
                          <a:spcPct val="150000"/>
                        </a:lnSpc>
                        <a:spcAft>
                          <a:spcPts val="0"/>
                        </a:spcAft>
                        <a:tabLst>
                          <a:tab pos="-914400" algn="l"/>
                          <a:tab pos="449580" algn="l"/>
                        </a:tabLst>
                      </a:pPr>
                      <a:r>
                        <a:rPr lang="ru-RU" sz="2000" b="1" dirty="0">
                          <a:solidFill>
                            <a:schemeClr val="tx1"/>
                          </a:solidFill>
                          <a:effectLst/>
                        </a:rPr>
                        <a:t>4-5</a:t>
                      </a:r>
                      <a:endParaRPr lang="ru-RU" sz="2000" b="1" dirty="0">
                        <a:solidFill>
                          <a:schemeClr val="tx1"/>
                        </a:solidFill>
                        <a:effectLst/>
                        <a:latin typeface="Calibri"/>
                        <a:ea typeface="Times New Roman"/>
                        <a:cs typeface="Times New Roman"/>
                      </a:endParaRPr>
                    </a:p>
                  </a:txBody>
                  <a:tcPr marL="41871" marR="41871" marT="0" marB="0"/>
                </a:tc>
                <a:extLst>
                  <a:ext uri="{0D108BD9-81ED-4DB2-BD59-A6C34878D82A}">
                    <a16:rowId xmlns:a16="http://schemas.microsoft.com/office/drawing/2014/main" val="10003"/>
                  </a:ext>
                </a:extLst>
              </a:tr>
              <a:tr h="694504">
                <a:tc>
                  <a:txBody>
                    <a:bodyPr/>
                    <a:lstStyle/>
                    <a:p>
                      <a:pPr marL="457200" algn="l">
                        <a:lnSpc>
                          <a:spcPct val="150000"/>
                        </a:lnSpc>
                        <a:spcAft>
                          <a:spcPts val="0"/>
                        </a:spcAft>
                        <a:tabLst>
                          <a:tab pos="-914400" algn="l"/>
                          <a:tab pos="449580" algn="l"/>
                        </a:tabLst>
                      </a:pPr>
                      <a:r>
                        <a:rPr lang="ru-RU" sz="1600" b="1" dirty="0">
                          <a:solidFill>
                            <a:schemeClr val="tx1"/>
                          </a:solidFill>
                          <a:effectLst/>
                        </a:rPr>
                        <a:t>умеренная реактивная тревожность</a:t>
                      </a:r>
                    </a:p>
                    <a:p>
                      <a:pPr marL="457200" algn="l">
                        <a:lnSpc>
                          <a:spcPct val="150000"/>
                        </a:lnSpc>
                        <a:spcAft>
                          <a:spcPts val="0"/>
                        </a:spcAft>
                        <a:tabLst>
                          <a:tab pos="-914400" algn="l"/>
                          <a:tab pos="449580" algn="l"/>
                        </a:tabLst>
                      </a:pPr>
                      <a:r>
                        <a:rPr lang="ru-RU" sz="1600" b="1" dirty="0">
                          <a:solidFill>
                            <a:schemeClr val="tx1"/>
                          </a:solidFill>
                          <a:effectLst/>
                        </a:rPr>
                        <a:t>умеренная личностная тревожность</a:t>
                      </a:r>
                      <a:endParaRPr lang="ru-RU" sz="1600" b="1" dirty="0">
                        <a:solidFill>
                          <a:schemeClr val="tx1"/>
                        </a:solidFill>
                        <a:effectLst/>
                        <a:latin typeface="Calibri"/>
                        <a:ea typeface="Times New Roman"/>
                        <a:cs typeface="Times New Roman"/>
                      </a:endParaRPr>
                    </a:p>
                  </a:txBody>
                  <a:tcPr marL="41871" marR="41871" marT="0" marB="0"/>
                </a:tc>
                <a:tc>
                  <a:txBody>
                    <a:bodyPr/>
                    <a:lstStyle/>
                    <a:p>
                      <a:pPr marL="457200" indent="449580" algn="l">
                        <a:lnSpc>
                          <a:spcPct val="150000"/>
                        </a:lnSpc>
                        <a:spcAft>
                          <a:spcPts val="0"/>
                        </a:spcAft>
                        <a:tabLst>
                          <a:tab pos="-914400" algn="l"/>
                          <a:tab pos="449580" algn="l"/>
                        </a:tabLst>
                      </a:pPr>
                      <a:r>
                        <a:rPr lang="ru-RU" sz="2000" b="1">
                          <a:solidFill>
                            <a:schemeClr val="tx1"/>
                          </a:solidFill>
                          <a:effectLst/>
                        </a:rPr>
                        <a:t>5</a:t>
                      </a:r>
                      <a:endParaRPr lang="ru-RU" sz="2000" b="1">
                        <a:solidFill>
                          <a:schemeClr val="tx1"/>
                        </a:solidFill>
                        <a:effectLst/>
                        <a:latin typeface="Calibri"/>
                        <a:ea typeface="Times New Roman"/>
                        <a:cs typeface="Times New Roman"/>
                      </a:endParaRPr>
                    </a:p>
                  </a:txBody>
                  <a:tcPr marL="41871" marR="41871" marT="0" marB="0"/>
                </a:tc>
                <a:tc>
                  <a:txBody>
                    <a:bodyPr/>
                    <a:lstStyle/>
                    <a:p>
                      <a:pPr marL="457200" indent="449580" algn="l">
                        <a:lnSpc>
                          <a:spcPct val="150000"/>
                        </a:lnSpc>
                        <a:spcAft>
                          <a:spcPts val="0"/>
                        </a:spcAft>
                        <a:tabLst>
                          <a:tab pos="-914400" algn="l"/>
                          <a:tab pos="449580" algn="l"/>
                        </a:tabLst>
                      </a:pPr>
                      <a:r>
                        <a:rPr lang="ru-RU" sz="2000" b="1" dirty="0">
                          <a:solidFill>
                            <a:schemeClr val="tx1"/>
                          </a:solidFill>
                          <a:effectLst/>
                        </a:rPr>
                        <a:t>4-5</a:t>
                      </a:r>
                      <a:endParaRPr lang="ru-RU" sz="2000" b="1" dirty="0">
                        <a:solidFill>
                          <a:schemeClr val="tx1"/>
                        </a:solidFill>
                        <a:effectLst/>
                        <a:latin typeface="Calibri"/>
                        <a:ea typeface="Times New Roman"/>
                        <a:cs typeface="Times New Roman"/>
                      </a:endParaRPr>
                    </a:p>
                  </a:txBody>
                  <a:tcPr marL="41871" marR="41871" marT="0" marB="0"/>
                </a:tc>
                <a:extLst>
                  <a:ext uri="{0D108BD9-81ED-4DB2-BD59-A6C34878D82A}">
                    <a16:rowId xmlns:a16="http://schemas.microsoft.com/office/drawing/2014/main" val="10004"/>
                  </a:ext>
                </a:extLst>
              </a:tr>
              <a:tr h="520877">
                <a:tc>
                  <a:txBody>
                    <a:bodyPr/>
                    <a:lstStyle/>
                    <a:p>
                      <a:pPr marL="457200" algn="l">
                        <a:lnSpc>
                          <a:spcPct val="150000"/>
                        </a:lnSpc>
                        <a:spcAft>
                          <a:spcPts val="0"/>
                        </a:spcAft>
                        <a:tabLst>
                          <a:tab pos="-914400" algn="l"/>
                          <a:tab pos="449580" algn="l"/>
                        </a:tabLst>
                      </a:pPr>
                      <a:r>
                        <a:rPr lang="ru-RU" sz="1600" b="1" dirty="0">
                          <a:solidFill>
                            <a:schemeClr val="tx1"/>
                          </a:solidFill>
                          <a:effectLst/>
                        </a:rPr>
                        <a:t>умеренная реактивная тревожность высокая личностная тревожность</a:t>
                      </a:r>
                      <a:endParaRPr lang="ru-RU" sz="1600" b="1" dirty="0">
                        <a:solidFill>
                          <a:schemeClr val="tx1"/>
                        </a:solidFill>
                        <a:effectLst/>
                        <a:latin typeface="Calibri"/>
                        <a:ea typeface="Times New Roman"/>
                        <a:cs typeface="Times New Roman"/>
                      </a:endParaRPr>
                    </a:p>
                  </a:txBody>
                  <a:tcPr marL="41871" marR="41871" marT="0" marB="0"/>
                </a:tc>
                <a:tc>
                  <a:txBody>
                    <a:bodyPr/>
                    <a:lstStyle/>
                    <a:p>
                      <a:pPr marL="457200" indent="449580" algn="l">
                        <a:lnSpc>
                          <a:spcPct val="150000"/>
                        </a:lnSpc>
                        <a:spcAft>
                          <a:spcPts val="0"/>
                        </a:spcAft>
                        <a:tabLst>
                          <a:tab pos="-914400" algn="l"/>
                          <a:tab pos="449580" algn="l"/>
                        </a:tabLst>
                      </a:pPr>
                      <a:r>
                        <a:rPr lang="ru-RU" sz="2000" b="1" dirty="0">
                          <a:solidFill>
                            <a:schemeClr val="tx1"/>
                          </a:solidFill>
                          <a:effectLst/>
                        </a:rPr>
                        <a:t>4</a:t>
                      </a:r>
                      <a:endParaRPr lang="ru-RU" sz="2000" b="1" dirty="0">
                        <a:solidFill>
                          <a:schemeClr val="tx1"/>
                        </a:solidFill>
                        <a:effectLst/>
                        <a:latin typeface="Calibri"/>
                        <a:ea typeface="Times New Roman"/>
                        <a:cs typeface="Times New Roman"/>
                      </a:endParaRPr>
                    </a:p>
                  </a:txBody>
                  <a:tcPr marL="41871" marR="41871" marT="0" marB="0"/>
                </a:tc>
                <a:tc>
                  <a:txBody>
                    <a:bodyPr/>
                    <a:lstStyle/>
                    <a:p>
                      <a:pPr marL="457200" indent="449580" algn="l">
                        <a:lnSpc>
                          <a:spcPct val="150000"/>
                        </a:lnSpc>
                        <a:spcAft>
                          <a:spcPts val="0"/>
                        </a:spcAft>
                        <a:tabLst>
                          <a:tab pos="-914400" algn="l"/>
                          <a:tab pos="449580" algn="l"/>
                        </a:tabLst>
                      </a:pPr>
                      <a:r>
                        <a:rPr lang="ru-RU" sz="2000" b="1" dirty="0">
                          <a:solidFill>
                            <a:schemeClr val="tx1"/>
                          </a:solidFill>
                          <a:effectLst/>
                        </a:rPr>
                        <a:t>5-6</a:t>
                      </a:r>
                      <a:endParaRPr lang="ru-RU" sz="2000" b="1" dirty="0">
                        <a:solidFill>
                          <a:schemeClr val="tx1"/>
                        </a:solidFill>
                        <a:effectLst/>
                        <a:latin typeface="Calibri"/>
                        <a:ea typeface="Times New Roman"/>
                        <a:cs typeface="Times New Roman"/>
                      </a:endParaRPr>
                    </a:p>
                  </a:txBody>
                  <a:tcPr marL="41871" marR="41871"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6286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3200" b="1" dirty="0"/>
              <a:t>Эксперимент в психолингвистике</a:t>
            </a:r>
            <a:endParaRPr lang="en-US" sz="3000" dirty="0"/>
          </a:p>
        </p:txBody>
      </p:sp>
      <p:sp>
        <p:nvSpPr>
          <p:cNvPr id="6" name="Text Placeholder 5"/>
          <p:cNvSpPr>
            <a:spLocks noGrp="1"/>
          </p:cNvSpPr>
          <p:nvPr>
            <p:ph type="body" idx="1"/>
          </p:nvPr>
        </p:nvSpPr>
        <p:spPr>
          <a:xfrm>
            <a:off x="323528" y="894730"/>
            <a:ext cx="8507288" cy="5688632"/>
          </a:xfrm>
        </p:spPr>
        <p:txBody>
          <a:bodyPr anchor="t">
            <a:normAutofit lnSpcReduction="10000"/>
          </a:bodyPr>
          <a:lstStyle/>
          <a:p>
            <a:pPr algn="just"/>
            <a:r>
              <a:rPr lang="ru-RU" dirty="0"/>
              <a:t>Третий этап эксперимента. </a:t>
            </a:r>
          </a:p>
          <a:p>
            <a:pPr algn="just"/>
            <a:r>
              <a:rPr lang="ru-RU" b="0" u="sng" dirty="0"/>
              <a:t>Цель:</a:t>
            </a:r>
            <a:r>
              <a:rPr lang="ru-RU" b="0" dirty="0"/>
              <a:t> подтвердить или опровергнуть предположение об объективной способности эмоционального воздействия политического текста на реципиента. </a:t>
            </a:r>
          </a:p>
          <a:p>
            <a:pPr algn="just"/>
            <a:endParaRPr lang="ru-RU" b="0" dirty="0"/>
          </a:p>
          <a:p>
            <a:pPr algn="just"/>
            <a:r>
              <a:rPr lang="ru-RU" b="0" dirty="0"/>
              <a:t>Оценивалась  динамика состояния тревоги испытуемых. </a:t>
            </a:r>
          </a:p>
          <a:p>
            <a:pPr algn="just"/>
            <a:endParaRPr lang="ru-RU" b="0" dirty="0"/>
          </a:p>
          <a:p>
            <a:pPr algn="just"/>
            <a:r>
              <a:rPr lang="ru-RU" b="0" dirty="0"/>
              <a:t>Основным методом здесь служил укороченный вариант шкалы самооценки Спилберга, Ханина</a:t>
            </a:r>
            <a:r>
              <a:rPr lang="ru-RU" b="0" i="1" dirty="0"/>
              <a:t> </a:t>
            </a:r>
            <a:r>
              <a:rPr lang="ru-RU" b="0" dirty="0"/>
              <a:t>для оценки динамики состояния тревожности. </a:t>
            </a:r>
          </a:p>
          <a:p>
            <a:pPr algn="just"/>
            <a:endParaRPr lang="ru-RU" b="0" dirty="0"/>
          </a:p>
          <a:p>
            <a:pPr algn="just"/>
            <a:r>
              <a:rPr lang="ru-RU" b="0" dirty="0"/>
              <a:t>После прочтения текстов у 88% испытуемых тревожность повысилась, что позволяет считать: </a:t>
            </a:r>
            <a:r>
              <a:rPr lang="ru-RU" dirty="0"/>
              <a:t>политические тексты оказывают эмоциональное воздействие на реципиента.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3000" b="1" dirty="0"/>
              <a:t>Тревожность до и после прочтения текстов</a:t>
            </a:r>
            <a:endParaRPr lang="en-US" sz="3000" b="1" dirty="0"/>
          </a:p>
        </p:txBody>
      </p:sp>
      <p:sp>
        <p:nvSpPr>
          <p:cNvPr id="6" name="Text Placeholder 5"/>
          <p:cNvSpPr>
            <a:spLocks noGrp="1"/>
          </p:cNvSpPr>
          <p:nvPr>
            <p:ph type="body" idx="1"/>
          </p:nvPr>
        </p:nvSpPr>
        <p:spPr>
          <a:xfrm>
            <a:off x="467544" y="836712"/>
            <a:ext cx="8219256" cy="5688632"/>
          </a:xfrm>
        </p:spPr>
        <p:txBody>
          <a:bodyPr anchor="t">
            <a:normAutofit/>
          </a:bodyPr>
          <a:lstStyle/>
          <a:p>
            <a:r>
              <a:rPr lang="ru-RU" sz="3200" dirty="0"/>
              <a:t>.</a:t>
            </a:r>
            <a:endParaRPr lang="en-US" sz="3200" dirty="0"/>
          </a:p>
        </p:txBody>
      </p:sp>
      <p:graphicFrame>
        <p:nvGraphicFramePr>
          <p:cNvPr id="7" name="Table 6"/>
          <p:cNvGraphicFramePr>
            <a:graphicFrameLocks noGrp="1"/>
          </p:cNvGraphicFramePr>
          <p:nvPr/>
        </p:nvGraphicFramePr>
        <p:xfrm>
          <a:off x="467544" y="764702"/>
          <a:ext cx="8508166" cy="5153530"/>
        </p:xfrm>
        <a:graphic>
          <a:graphicData uri="http://schemas.openxmlformats.org/drawingml/2006/table">
            <a:tbl>
              <a:tblPr firstRow="1" bandRow="1">
                <a:tableStyleId>{5C22544A-7EE6-4342-B048-85BDC9FD1C3A}</a:tableStyleId>
              </a:tblPr>
              <a:tblGrid>
                <a:gridCol w="1282404">
                  <a:extLst>
                    <a:ext uri="{9D8B030D-6E8A-4147-A177-3AD203B41FA5}">
                      <a16:colId xmlns:a16="http://schemas.microsoft.com/office/drawing/2014/main" val="20000"/>
                    </a:ext>
                  </a:extLst>
                </a:gridCol>
                <a:gridCol w="2043823">
                  <a:extLst>
                    <a:ext uri="{9D8B030D-6E8A-4147-A177-3AD203B41FA5}">
                      <a16:colId xmlns:a16="http://schemas.microsoft.com/office/drawing/2014/main" val="20001"/>
                    </a:ext>
                  </a:extLst>
                </a:gridCol>
                <a:gridCol w="1692000">
                  <a:extLst>
                    <a:ext uri="{9D8B030D-6E8A-4147-A177-3AD203B41FA5}">
                      <a16:colId xmlns:a16="http://schemas.microsoft.com/office/drawing/2014/main" val="20002"/>
                    </a:ext>
                  </a:extLst>
                </a:gridCol>
                <a:gridCol w="1869939">
                  <a:extLst>
                    <a:ext uri="{9D8B030D-6E8A-4147-A177-3AD203B41FA5}">
                      <a16:colId xmlns:a16="http://schemas.microsoft.com/office/drawing/2014/main" val="20003"/>
                    </a:ext>
                  </a:extLst>
                </a:gridCol>
                <a:gridCol w="1620000">
                  <a:extLst>
                    <a:ext uri="{9D8B030D-6E8A-4147-A177-3AD203B41FA5}">
                      <a16:colId xmlns:a16="http://schemas.microsoft.com/office/drawing/2014/main" val="20004"/>
                    </a:ext>
                  </a:extLst>
                </a:gridCol>
              </a:tblGrid>
              <a:tr h="805371">
                <a:tc>
                  <a:txBody>
                    <a:bodyPr/>
                    <a:lstStyle/>
                    <a:p>
                      <a:pPr marL="457200" algn="just">
                        <a:spcAft>
                          <a:spcPts val="0"/>
                        </a:spcAft>
                        <a:tabLst>
                          <a:tab pos="-914400" algn="l"/>
                          <a:tab pos="457200" algn="l"/>
                        </a:tabLst>
                      </a:pPr>
                      <a:endParaRPr lang="en-US" sz="3600" dirty="0">
                        <a:latin typeface="Calibri"/>
                        <a:ea typeface="Times New Roman"/>
                        <a:cs typeface="Times New Roman"/>
                      </a:endParaRPr>
                    </a:p>
                  </a:txBody>
                  <a:tcPr marL="68580" marR="68580" marT="0" marB="0" vert="vert270"/>
                </a:tc>
                <a:tc gridSpan="4">
                  <a:txBody>
                    <a:bodyPr/>
                    <a:lstStyle/>
                    <a:p>
                      <a:pPr marL="457200" algn="just">
                        <a:spcAft>
                          <a:spcPts val="0"/>
                        </a:spcAft>
                        <a:tabLst>
                          <a:tab pos="-914400" algn="l"/>
                          <a:tab pos="457200" algn="l"/>
                        </a:tabLst>
                      </a:pPr>
                      <a:r>
                        <a:rPr lang="ru-RU" sz="3600" dirty="0">
                          <a:latin typeface="Calibri"/>
                          <a:ea typeface="Times New Roman"/>
                          <a:cs typeface="Times New Roman"/>
                        </a:rPr>
                        <a:t>Реактивная</a:t>
                      </a:r>
                      <a:r>
                        <a:rPr lang="ru-RU" sz="3600" baseline="0" dirty="0">
                          <a:latin typeface="Calibri"/>
                          <a:ea typeface="Times New Roman"/>
                          <a:cs typeface="Times New Roman"/>
                        </a:rPr>
                        <a:t> тревожность</a:t>
                      </a:r>
                      <a:endParaRPr lang="en-US" sz="3600" dirty="0">
                        <a:latin typeface="Calibri"/>
                        <a:ea typeface="Times New Roman"/>
                        <a:cs typeface="Times New Roman"/>
                      </a:endParaRPr>
                    </a:p>
                  </a:txBody>
                  <a:tcPr marL="68580" marR="68580" marT="0" marB="0"/>
                </a:tc>
                <a:tc hMerge="1">
                  <a:txBody>
                    <a:bodyPr/>
                    <a:lstStyle/>
                    <a:p>
                      <a:pPr marL="457200" algn="just">
                        <a:spcAft>
                          <a:spcPts val="0"/>
                        </a:spcAft>
                        <a:tabLst>
                          <a:tab pos="-914400" algn="l"/>
                          <a:tab pos="457200" algn="l"/>
                        </a:tabLst>
                      </a:pPr>
                      <a:endParaRPr lang="en-US" sz="3600" dirty="0">
                        <a:latin typeface="Calibri"/>
                        <a:ea typeface="Times New Roman"/>
                        <a:cs typeface="Times New Roman"/>
                      </a:endParaRPr>
                    </a:p>
                  </a:txBody>
                  <a:tcPr marL="68580" marR="68580" marT="0" marB="0"/>
                </a:tc>
                <a:tc hMerge="1">
                  <a:txBody>
                    <a:bodyPr/>
                    <a:lstStyle/>
                    <a:p>
                      <a:pPr marL="457200" algn="just">
                        <a:spcAft>
                          <a:spcPts val="0"/>
                        </a:spcAft>
                        <a:tabLst>
                          <a:tab pos="-914400" algn="l"/>
                          <a:tab pos="457200" algn="l"/>
                        </a:tabLst>
                      </a:pPr>
                      <a:endParaRPr lang="en-US" sz="3600" dirty="0">
                        <a:latin typeface="Calibri"/>
                        <a:ea typeface="Times New Roman"/>
                        <a:cs typeface="Times New Roman"/>
                      </a:endParaRPr>
                    </a:p>
                  </a:txBody>
                  <a:tcPr marL="68580" marR="68580" marT="0" marB="0"/>
                </a:tc>
                <a:tc hMerge="1">
                  <a:txBody>
                    <a:bodyPr/>
                    <a:lstStyle/>
                    <a:p>
                      <a:pPr marL="457200" algn="just">
                        <a:spcAft>
                          <a:spcPts val="0"/>
                        </a:spcAft>
                        <a:tabLst>
                          <a:tab pos="-914400" algn="l"/>
                          <a:tab pos="457200" algn="l"/>
                        </a:tabLst>
                      </a:pPr>
                      <a:endParaRPr lang="en-US" sz="3600" dirty="0">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805371">
                <a:tc>
                  <a:txBody>
                    <a:bodyPr/>
                    <a:lstStyle/>
                    <a:p>
                      <a:pPr marL="457200" algn="just">
                        <a:spcAft>
                          <a:spcPts val="0"/>
                        </a:spcAft>
                        <a:tabLst>
                          <a:tab pos="-914400" algn="l"/>
                          <a:tab pos="457200" algn="l"/>
                        </a:tabLst>
                      </a:pPr>
                      <a:endParaRPr lang="en-US" sz="3600" dirty="0">
                        <a:latin typeface="Calibri"/>
                        <a:ea typeface="Times New Roman"/>
                        <a:cs typeface="Times New Roman"/>
                      </a:endParaRPr>
                    </a:p>
                  </a:txBody>
                  <a:tcPr marL="68580" marR="68580" marT="0" marB="0" vert="vert270"/>
                </a:tc>
                <a:tc>
                  <a:txBody>
                    <a:bodyPr/>
                    <a:lstStyle/>
                    <a:p>
                      <a:pPr marL="457200" algn="just">
                        <a:spcAft>
                          <a:spcPts val="0"/>
                        </a:spcAft>
                        <a:tabLst>
                          <a:tab pos="-914400" algn="l"/>
                          <a:tab pos="457200" algn="l"/>
                        </a:tabLst>
                      </a:pPr>
                      <a:endParaRPr lang="en-US" sz="3600" dirty="0">
                        <a:latin typeface="Calibri"/>
                        <a:ea typeface="Times New Roman"/>
                        <a:cs typeface="Times New Roman"/>
                      </a:endParaRPr>
                    </a:p>
                  </a:txBody>
                  <a:tcPr marL="68580" marR="68580" marT="0" marB="0"/>
                </a:tc>
                <a:tc>
                  <a:txBody>
                    <a:bodyPr/>
                    <a:lstStyle/>
                    <a:p>
                      <a:pPr marL="457200" algn="just">
                        <a:spcAft>
                          <a:spcPts val="0"/>
                        </a:spcAft>
                        <a:tabLst>
                          <a:tab pos="-914400" algn="l"/>
                          <a:tab pos="457200" algn="l"/>
                        </a:tabLst>
                      </a:pPr>
                      <a:r>
                        <a:rPr lang="ru-RU" sz="3600" dirty="0">
                          <a:latin typeface="Calibri"/>
                          <a:ea typeface="Times New Roman"/>
                          <a:cs typeface="Times New Roman"/>
                        </a:rPr>
                        <a:t>высокая</a:t>
                      </a:r>
                      <a:endParaRPr lang="en-US" sz="3600" dirty="0">
                        <a:latin typeface="Calibri"/>
                        <a:ea typeface="Times New Roman"/>
                        <a:cs typeface="Times New Roman"/>
                      </a:endParaRPr>
                    </a:p>
                  </a:txBody>
                  <a:tcPr marL="68580" marR="68580" marT="0" marB="0"/>
                </a:tc>
                <a:tc>
                  <a:txBody>
                    <a:bodyPr/>
                    <a:lstStyle/>
                    <a:p>
                      <a:pPr marL="457200" algn="just">
                        <a:spcAft>
                          <a:spcPts val="0"/>
                        </a:spcAft>
                        <a:tabLst>
                          <a:tab pos="-914400" algn="l"/>
                          <a:tab pos="457200" algn="l"/>
                        </a:tabLst>
                      </a:pPr>
                      <a:r>
                        <a:rPr lang="ru-RU" sz="3600" dirty="0">
                          <a:latin typeface="Calibri"/>
                          <a:ea typeface="Times New Roman"/>
                          <a:cs typeface="Times New Roman"/>
                        </a:rPr>
                        <a:t>умеренная</a:t>
                      </a:r>
                      <a:endParaRPr lang="en-US" sz="3600" dirty="0">
                        <a:latin typeface="Calibri"/>
                        <a:ea typeface="Times New Roman"/>
                        <a:cs typeface="Times New Roman"/>
                      </a:endParaRPr>
                    </a:p>
                  </a:txBody>
                  <a:tcPr marL="68580" marR="68580" marT="0" marB="0"/>
                </a:tc>
                <a:tc>
                  <a:txBody>
                    <a:bodyPr/>
                    <a:lstStyle/>
                    <a:p>
                      <a:pPr marL="457200" algn="just">
                        <a:spcAft>
                          <a:spcPts val="0"/>
                        </a:spcAft>
                        <a:tabLst>
                          <a:tab pos="-914400" algn="l"/>
                          <a:tab pos="457200" algn="l"/>
                        </a:tabLst>
                      </a:pPr>
                      <a:r>
                        <a:rPr lang="ru-RU" sz="3600" dirty="0">
                          <a:latin typeface="Calibri"/>
                          <a:ea typeface="Times New Roman"/>
                          <a:cs typeface="Times New Roman"/>
                        </a:rPr>
                        <a:t>низкая</a:t>
                      </a:r>
                      <a:endParaRPr lang="en-US" sz="3600" dirty="0">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805371">
                <a:tc rowSpan="3">
                  <a:txBody>
                    <a:bodyPr/>
                    <a:lstStyle/>
                    <a:p>
                      <a:pPr marL="457200" algn="just">
                        <a:spcAft>
                          <a:spcPts val="0"/>
                        </a:spcAft>
                        <a:tabLst>
                          <a:tab pos="-914400" algn="l"/>
                          <a:tab pos="457200" algn="l"/>
                        </a:tabLst>
                      </a:pPr>
                      <a:r>
                        <a:rPr lang="ru-RU" sz="3600" dirty="0">
                          <a:latin typeface="Calibri"/>
                          <a:ea typeface="Times New Roman"/>
                          <a:cs typeface="Times New Roman"/>
                        </a:rPr>
                        <a:t>Личностная</a:t>
                      </a:r>
                      <a:r>
                        <a:rPr lang="ru-RU" sz="3600" baseline="0" dirty="0">
                          <a:latin typeface="Calibri"/>
                          <a:ea typeface="Times New Roman"/>
                          <a:cs typeface="Times New Roman"/>
                        </a:rPr>
                        <a:t> тревожность</a:t>
                      </a:r>
                      <a:endParaRPr lang="en-US" sz="3600" dirty="0">
                        <a:latin typeface="Calibri"/>
                        <a:ea typeface="Times New Roman"/>
                        <a:cs typeface="Times New Roman"/>
                      </a:endParaRPr>
                    </a:p>
                  </a:txBody>
                  <a:tcPr marL="68580" marR="68580" marT="0" marB="0" vert="vert270"/>
                </a:tc>
                <a:tc>
                  <a:txBody>
                    <a:bodyPr/>
                    <a:lstStyle/>
                    <a:p>
                      <a:pPr marL="457200" algn="just">
                        <a:spcAft>
                          <a:spcPts val="0"/>
                        </a:spcAft>
                        <a:tabLst>
                          <a:tab pos="-914400" algn="l"/>
                          <a:tab pos="457200" algn="l"/>
                        </a:tabLst>
                      </a:pPr>
                      <a:r>
                        <a:rPr lang="ru-RU" sz="3600" dirty="0">
                          <a:latin typeface="Calibri"/>
                          <a:ea typeface="Times New Roman"/>
                          <a:cs typeface="Times New Roman"/>
                        </a:rPr>
                        <a:t>высокая</a:t>
                      </a:r>
                      <a:endParaRPr lang="en-US" sz="3600" dirty="0">
                        <a:latin typeface="Calibri"/>
                        <a:ea typeface="Times New Roman"/>
                        <a:cs typeface="Times New Roman"/>
                      </a:endParaRPr>
                    </a:p>
                  </a:txBody>
                  <a:tcPr marL="68580" marR="68580" marT="0" marB="0"/>
                </a:tc>
                <a:tc>
                  <a:txBody>
                    <a:bodyPr/>
                    <a:lstStyle/>
                    <a:p>
                      <a:pPr marL="457200" algn="ctr">
                        <a:spcAft>
                          <a:spcPts val="0"/>
                        </a:spcAft>
                        <a:tabLst>
                          <a:tab pos="-914400" algn="l"/>
                          <a:tab pos="457200" algn="l"/>
                        </a:tabLst>
                      </a:pPr>
                      <a:r>
                        <a:rPr lang="ru-RU" sz="3600" dirty="0">
                          <a:latin typeface="Calibri"/>
                          <a:ea typeface="Times New Roman"/>
                          <a:cs typeface="Times New Roman"/>
                        </a:rPr>
                        <a:t>0 – 5 </a:t>
                      </a:r>
                      <a:endParaRPr lang="en-US" sz="3600" dirty="0">
                        <a:latin typeface="Calibri"/>
                        <a:ea typeface="Times New Roman"/>
                        <a:cs typeface="Times New Roman"/>
                      </a:endParaRPr>
                    </a:p>
                  </a:txBody>
                  <a:tcPr marL="68580" marR="68580" marT="0" marB="0"/>
                </a:tc>
                <a:tc>
                  <a:txBody>
                    <a:bodyPr/>
                    <a:lstStyle/>
                    <a:p>
                      <a:pPr marL="457200" algn="ctr">
                        <a:spcAft>
                          <a:spcPts val="0"/>
                        </a:spcAft>
                        <a:tabLst>
                          <a:tab pos="-914400" algn="l"/>
                          <a:tab pos="457200" algn="l"/>
                        </a:tabLst>
                      </a:pPr>
                      <a:r>
                        <a:rPr lang="ru-RU" sz="3600" dirty="0">
                          <a:latin typeface="Calibri"/>
                          <a:ea typeface="Times New Roman"/>
                          <a:cs typeface="Times New Roman"/>
                        </a:rPr>
                        <a:t>4  – 12</a:t>
                      </a:r>
                      <a:endParaRPr lang="en-US" sz="3600" dirty="0">
                        <a:latin typeface="Calibri"/>
                        <a:ea typeface="Times New Roman"/>
                        <a:cs typeface="Times New Roman"/>
                      </a:endParaRPr>
                    </a:p>
                  </a:txBody>
                  <a:tcPr marL="68580" marR="68580" marT="0" marB="0"/>
                </a:tc>
                <a:tc>
                  <a:txBody>
                    <a:bodyPr/>
                    <a:lstStyle/>
                    <a:p>
                      <a:pPr marL="0" algn="ctr">
                        <a:spcAft>
                          <a:spcPts val="0"/>
                        </a:spcAft>
                        <a:tabLst>
                          <a:tab pos="-914400" algn="l"/>
                          <a:tab pos="457200" algn="l"/>
                        </a:tabLst>
                      </a:pPr>
                      <a:r>
                        <a:rPr lang="ru-RU" sz="3600" dirty="0">
                          <a:latin typeface="Calibri"/>
                          <a:ea typeface="Times New Roman"/>
                          <a:cs typeface="Times New Roman"/>
                        </a:rPr>
                        <a:t>13 – 0</a:t>
                      </a:r>
                      <a:endParaRPr lang="en-US" sz="3600" dirty="0">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1348228">
                <a:tc vMerge="1">
                  <a:txBody>
                    <a:bodyPr/>
                    <a:lstStyle/>
                    <a:p>
                      <a:pPr marL="457200" algn="just">
                        <a:spcAft>
                          <a:spcPts val="0"/>
                        </a:spcAft>
                        <a:tabLst>
                          <a:tab pos="-914400" algn="l"/>
                          <a:tab pos="457200" algn="l"/>
                        </a:tabLst>
                      </a:pPr>
                      <a:endParaRPr lang="en-US" sz="3600" dirty="0">
                        <a:latin typeface="Calibri"/>
                        <a:ea typeface="Times New Roman"/>
                        <a:cs typeface="Times New Roman"/>
                      </a:endParaRPr>
                    </a:p>
                  </a:txBody>
                  <a:tcPr marL="68580" marR="68580" marT="0" marB="0"/>
                </a:tc>
                <a:tc>
                  <a:txBody>
                    <a:bodyPr/>
                    <a:lstStyle/>
                    <a:p>
                      <a:pPr marL="457200" algn="just">
                        <a:spcAft>
                          <a:spcPts val="0"/>
                        </a:spcAft>
                        <a:tabLst>
                          <a:tab pos="-914400" algn="l"/>
                          <a:tab pos="457200" algn="l"/>
                        </a:tabLst>
                      </a:pPr>
                      <a:r>
                        <a:rPr lang="ru-RU" sz="3600" dirty="0">
                          <a:latin typeface="Calibri"/>
                          <a:ea typeface="Times New Roman"/>
                          <a:cs typeface="Times New Roman"/>
                        </a:rPr>
                        <a:t>умеренная</a:t>
                      </a:r>
                      <a:endParaRPr lang="en-US" sz="3600" dirty="0">
                        <a:latin typeface="Calibri"/>
                        <a:ea typeface="Times New Roman"/>
                        <a:cs typeface="Times New Roman"/>
                      </a:endParaRPr>
                    </a:p>
                  </a:txBody>
                  <a:tcPr marL="68580" marR="68580" marT="0" marB="0"/>
                </a:tc>
                <a:tc>
                  <a:txBody>
                    <a:bodyPr/>
                    <a:lstStyle/>
                    <a:p>
                      <a:pPr marL="457200" algn="ctr">
                        <a:spcAft>
                          <a:spcPts val="0"/>
                        </a:spcAft>
                        <a:tabLst>
                          <a:tab pos="-914400" algn="l"/>
                          <a:tab pos="457200" algn="l"/>
                        </a:tabLst>
                      </a:pPr>
                      <a:r>
                        <a:rPr lang="ru-RU" sz="3600" dirty="0">
                          <a:latin typeface="Calibri"/>
                          <a:ea typeface="Times New Roman"/>
                          <a:cs typeface="Times New Roman"/>
                        </a:rPr>
                        <a:t>0 – 0  </a:t>
                      </a:r>
                      <a:endParaRPr lang="en-US" sz="3600" dirty="0">
                        <a:latin typeface="Calibri"/>
                        <a:ea typeface="Times New Roman"/>
                        <a:cs typeface="Times New Roman"/>
                      </a:endParaRPr>
                    </a:p>
                  </a:txBody>
                  <a:tcPr marL="68580" marR="68580" marT="0" marB="0"/>
                </a:tc>
                <a:tc>
                  <a:txBody>
                    <a:bodyPr/>
                    <a:lstStyle/>
                    <a:p>
                      <a:pPr marL="457200" algn="ctr">
                        <a:spcAft>
                          <a:spcPts val="0"/>
                        </a:spcAft>
                        <a:tabLst>
                          <a:tab pos="-914400" algn="l"/>
                          <a:tab pos="457200" algn="l"/>
                        </a:tabLst>
                      </a:pPr>
                      <a:r>
                        <a:rPr lang="ru-RU" sz="3600" dirty="0">
                          <a:latin typeface="Calibri"/>
                          <a:ea typeface="Times New Roman"/>
                          <a:cs typeface="Times New Roman"/>
                        </a:rPr>
                        <a:t>5  – 24 </a:t>
                      </a:r>
                      <a:endParaRPr lang="en-US" sz="3600" dirty="0">
                        <a:latin typeface="Calibri"/>
                        <a:ea typeface="Times New Roman"/>
                        <a:cs typeface="Times New Roman"/>
                      </a:endParaRPr>
                    </a:p>
                  </a:txBody>
                  <a:tcPr marL="68580" marR="68580" marT="0" marB="0"/>
                </a:tc>
                <a:tc>
                  <a:txBody>
                    <a:bodyPr/>
                    <a:lstStyle/>
                    <a:p>
                      <a:pPr marL="0" algn="ctr">
                        <a:spcAft>
                          <a:spcPts val="0"/>
                        </a:spcAft>
                        <a:tabLst>
                          <a:tab pos="-914400" algn="l"/>
                          <a:tab pos="457200" algn="l"/>
                        </a:tabLst>
                      </a:pPr>
                      <a:r>
                        <a:rPr lang="ru-RU" sz="3600" dirty="0">
                          <a:latin typeface="Calibri"/>
                          <a:ea typeface="Times New Roman"/>
                          <a:cs typeface="Times New Roman"/>
                        </a:rPr>
                        <a:t>25 – 6</a:t>
                      </a:r>
                      <a:endParaRPr lang="en-US" sz="3600" dirty="0">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805371">
                <a:tc vMerge="1">
                  <a:txBody>
                    <a:bodyPr/>
                    <a:lstStyle/>
                    <a:p>
                      <a:pPr marL="457200" algn="just">
                        <a:spcAft>
                          <a:spcPts val="0"/>
                        </a:spcAft>
                        <a:tabLst>
                          <a:tab pos="-914400" algn="l"/>
                          <a:tab pos="457200" algn="l"/>
                        </a:tabLst>
                      </a:pPr>
                      <a:endParaRPr lang="en-US" sz="3600" dirty="0">
                        <a:latin typeface="Calibri"/>
                        <a:ea typeface="Times New Roman"/>
                        <a:cs typeface="Times New Roman"/>
                      </a:endParaRPr>
                    </a:p>
                  </a:txBody>
                  <a:tcPr marL="68580" marR="68580" marT="0" marB="0"/>
                </a:tc>
                <a:tc>
                  <a:txBody>
                    <a:bodyPr/>
                    <a:lstStyle/>
                    <a:p>
                      <a:pPr marL="457200" algn="just">
                        <a:spcAft>
                          <a:spcPts val="0"/>
                        </a:spcAft>
                        <a:tabLst>
                          <a:tab pos="-914400" algn="l"/>
                          <a:tab pos="457200" algn="l"/>
                        </a:tabLst>
                      </a:pPr>
                      <a:r>
                        <a:rPr lang="ru-RU" sz="3600" dirty="0">
                          <a:latin typeface="Calibri"/>
                          <a:ea typeface="Times New Roman"/>
                          <a:cs typeface="Times New Roman"/>
                        </a:rPr>
                        <a:t>низкая</a:t>
                      </a:r>
                      <a:endParaRPr lang="en-US" sz="3600" dirty="0">
                        <a:latin typeface="Calibri"/>
                        <a:ea typeface="Times New Roman"/>
                        <a:cs typeface="Times New Roman"/>
                      </a:endParaRPr>
                    </a:p>
                  </a:txBody>
                  <a:tcPr marL="68580" marR="68580" marT="0" marB="0"/>
                </a:tc>
                <a:tc>
                  <a:txBody>
                    <a:bodyPr/>
                    <a:lstStyle/>
                    <a:p>
                      <a:pPr marL="457200" algn="ctr">
                        <a:spcAft>
                          <a:spcPts val="0"/>
                        </a:spcAft>
                        <a:tabLst>
                          <a:tab pos="-914400" algn="l"/>
                          <a:tab pos="457200" algn="l"/>
                        </a:tabLst>
                      </a:pPr>
                      <a:r>
                        <a:rPr lang="ru-RU" sz="3600" dirty="0">
                          <a:latin typeface="Calibri"/>
                          <a:ea typeface="Times New Roman"/>
                          <a:cs typeface="Times New Roman"/>
                        </a:rPr>
                        <a:t>0  – 0</a:t>
                      </a:r>
                      <a:endParaRPr lang="en-US" sz="3600" dirty="0">
                        <a:latin typeface="Calibri"/>
                        <a:ea typeface="Times New Roman"/>
                        <a:cs typeface="Times New Roman"/>
                      </a:endParaRPr>
                    </a:p>
                  </a:txBody>
                  <a:tcPr marL="68580" marR="68580" marT="0" marB="0"/>
                </a:tc>
                <a:tc>
                  <a:txBody>
                    <a:bodyPr/>
                    <a:lstStyle/>
                    <a:p>
                      <a:pPr marL="457200" algn="ctr">
                        <a:spcAft>
                          <a:spcPts val="0"/>
                        </a:spcAft>
                        <a:tabLst>
                          <a:tab pos="-914400" algn="l"/>
                          <a:tab pos="457200" algn="l"/>
                        </a:tabLst>
                      </a:pPr>
                      <a:r>
                        <a:rPr lang="ru-RU" sz="3600" dirty="0">
                          <a:latin typeface="Calibri"/>
                          <a:ea typeface="Times New Roman"/>
                          <a:cs typeface="Times New Roman"/>
                        </a:rPr>
                        <a:t>0  – 3</a:t>
                      </a:r>
                      <a:endParaRPr lang="en-US" sz="3600" dirty="0">
                        <a:latin typeface="Calibri"/>
                        <a:ea typeface="Times New Roman"/>
                        <a:cs typeface="Times New Roman"/>
                      </a:endParaRPr>
                    </a:p>
                  </a:txBody>
                  <a:tcPr marL="68580" marR="68580" marT="0" marB="0"/>
                </a:tc>
                <a:tc>
                  <a:txBody>
                    <a:bodyPr/>
                    <a:lstStyle/>
                    <a:p>
                      <a:pPr marL="457200" algn="ctr">
                        <a:spcAft>
                          <a:spcPts val="0"/>
                        </a:spcAft>
                        <a:tabLst>
                          <a:tab pos="-914400" algn="l"/>
                          <a:tab pos="457200" algn="l"/>
                        </a:tabLst>
                      </a:pPr>
                      <a:r>
                        <a:rPr lang="ru-RU" sz="3600" dirty="0">
                          <a:latin typeface="Calibri"/>
                          <a:ea typeface="Times New Roman"/>
                          <a:cs typeface="Times New Roman"/>
                        </a:rPr>
                        <a:t>3  – 0</a:t>
                      </a:r>
                      <a:endParaRPr lang="en-US" sz="3600" dirty="0">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2800" b="1" dirty="0"/>
              <a:t>Эксперимент в психолингвистике</a:t>
            </a:r>
            <a:endParaRPr lang="en-US" sz="3000" dirty="0"/>
          </a:p>
        </p:txBody>
      </p:sp>
      <p:sp>
        <p:nvSpPr>
          <p:cNvPr id="6" name="Text Placeholder 5"/>
          <p:cNvSpPr>
            <a:spLocks noGrp="1"/>
          </p:cNvSpPr>
          <p:nvPr>
            <p:ph type="body" idx="1"/>
          </p:nvPr>
        </p:nvSpPr>
        <p:spPr>
          <a:xfrm>
            <a:off x="251520" y="836712"/>
            <a:ext cx="8568952" cy="5688632"/>
          </a:xfrm>
        </p:spPr>
        <p:txBody>
          <a:bodyPr anchor="t">
            <a:noAutofit/>
          </a:bodyPr>
          <a:lstStyle/>
          <a:p>
            <a:pPr algn="just"/>
            <a:r>
              <a:rPr lang="ru-RU" sz="2200" dirty="0"/>
              <a:t>Четвертый этап. </a:t>
            </a:r>
          </a:p>
          <a:p>
            <a:pPr algn="just"/>
            <a:r>
              <a:rPr lang="ru-RU" sz="2200" b="0" dirty="0"/>
              <a:t>Построено семантическое пространство (СП) 35 экспериментальных текстов в рамках 28 шкал. </a:t>
            </a:r>
          </a:p>
          <a:p>
            <a:pPr algn="just"/>
            <a:r>
              <a:rPr lang="ru-RU" sz="2200" b="0" u="sng" dirty="0"/>
              <a:t>Основной метод</a:t>
            </a:r>
            <a:r>
              <a:rPr lang="ru-RU" sz="2200" b="0" dirty="0"/>
              <a:t> – метод построения субъективных семантических пространств с использованием факторного анализа. </a:t>
            </a:r>
          </a:p>
          <a:p>
            <a:pPr algn="just"/>
            <a:endParaRPr lang="ru-RU" sz="2200" b="0" dirty="0"/>
          </a:p>
          <a:p>
            <a:pPr algn="just"/>
            <a:r>
              <a:rPr lang="ru-RU" sz="2200" b="0" dirty="0"/>
              <a:t>Построение СП включало выделение семантических связей анализируемых объектов – политических текстов. Мерой сходства этих объектов является </a:t>
            </a:r>
            <a:r>
              <a:rPr lang="ru-RU" sz="2200" b="0" i="1" dirty="0"/>
              <a:t>сходство их оценок испытуемыми, данных по 28 биполярным градуальным шкалам . </a:t>
            </a:r>
          </a:p>
          <a:p>
            <a:pPr algn="just"/>
            <a:endParaRPr lang="ru-RU" sz="2200" b="0" i="1" dirty="0"/>
          </a:p>
          <a:p>
            <a:pPr algn="just"/>
            <a:r>
              <a:rPr lang="ru-RU" sz="2200" b="0" dirty="0"/>
              <a:t>Сводная матрица с усреднёнными значениями оценок экспертов была обработана методом факторного анализа. Данные, полученные в результате обработки, позволили построить СП экспериментальных текстов.</a:t>
            </a:r>
            <a:endParaRPr lang="en-US" sz="2200" b="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endParaRPr lang="en-US" sz="3000" dirty="0"/>
          </a:p>
        </p:txBody>
      </p:sp>
      <p:sp>
        <p:nvSpPr>
          <p:cNvPr id="6" name="Text Placeholder 5"/>
          <p:cNvSpPr>
            <a:spLocks noGrp="1"/>
          </p:cNvSpPr>
          <p:nvPr>
            <p:ph type="body" idx="1"/>
          </p:nvPr>
        </p:nvSpPr>
        <p:spPr>
          <a:xfrm>
            <a:off x="457200" y="836712"/>
            <a:ext cx="8219256" cy="5688632"/>
          </a:xfrm>
        </p:spPr>
        <p:txBody>
          <a:bodyPr anchor="t">
            <a:normAutofit/>
          </a:bodyPr>
          <a:lstStyle/>
          <a:p>
            <a:endParaRPr lang="en-US" sz="3200" b="0" dirty="0"/>
          </a:p>
        </p:txBody>
      </p:sp>
      <p:pic>
        <p:nvPicPr>
          <p:cNvPr id="7" name="Рисунок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8640"/>
            <a:ext cx="8352927" cy="626469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endParaRPr lang="en-US" sz="3000" dirty="0"/>
          </a:p>
        </p:txBody>
      </p:sp>
      <p:sp>
        <p:nvSpPr>
          <p:cNvPr id="6" name="Text Placeholder 5"/>
          <p:cNvSpPr>
            <a:spLocks noGrp="1"/>
          </p:cNvSpPr>
          <p:nvPr>
            <p:ph type="body" idx="1"/>
          </p:nvPr>
        </p:nvSpPr>
        <p:spPr>
          <a:xfrm>
            <a:off x="457200" y="836712"/>
            <a:ext cx="8219256" cy="5688632"/>
          </a:xfrm>
        </p:spPr>
        <p:txBody>
          <a:bodyPr anchor="t">
            <a:normAutofit/>
          </a:bodyPr>
          <a:lstStyle/>
          <a:p>
            <a:endParaRPr lang="en-US" sz="3200" b="0" dirty="0"/>
          </a:p>
        </p:txBody>
      </p:sp>
      <p:pic>
        <p:nvPicPr>
          <p:cNvPr id="7" name="Рисунок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0"/>
            <a:ext cx="8424936" cy="62373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endParaRPr lang="en-US" sz="3000" dirty="0"/>
          </a:p>
        </p:txBody>
      </p:sp>
      <p:sp>
        <p:nvSpPr>
          <p:cNvPr id="6" name="Text Placeholder 5"/>
          <p:cNvSpPr>
            <a:spLocks noGrp="1"/>
          </p:cNvSpPr>
          <p:nvPr>
            <p:ph type="body" idx="1"/>
          </p:nvPr>
        </p:nvSpPr>
        <p:spPr>
          <a:xfrm>
            <a:off x="457200" y="836712"/>
            <a:ext cx="8219256" cy="5688632"/>
          </a:xfrm>
        </p:spPr>
        <p:txBody>
          <a:bodyPr anchor="t">
            <a:normAutofit/>
          </a:bodyPr>
          <a:lstStyle/>
          <a:p>
            <a:endParaRPr lang="en-US" sz="3200" b="0" dirty="0"/>
          </a:p>
        </p:txBody>
      </p:sp>
      <p:pic>
        <p:nvPicPr>
          <p:cNvPr id="7" name="Рисунок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04664"/>
            <a:ext cx="8352928" cy="5400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3000" b="1" dirty="0"/>
              <a:t>Результаты эксперимента</a:t>
            </a:r>
            <a:endParaRPr lang="en-US" sz="3000" b="1" dirty="0"/>
          </a:p>
        </p:txBody>
      </p:sp>
      <p:sp>
        <p:nvSpPr>
          <p:cNvPr id="6" name="Text Placeholder 5"/>
          <p:cNvSpPr>
            <a:spLocks noGrp="1"/>
          </p:cNvSpPr>
          <p:nvPr>
            <p:ph type="body" idx="1"/>
          </p:nvPr>
        </p:nvSpPr>
        <p:spPr>
          <a:xfrm>
            <a:off x="323528" y="836712"/>
            <a:ext cx="8640960" cy="5688632"/>
          </a:xfrm>
        </p:spPr>
        <p:txBody>
          <a:bodyPr anchor="t">
            <a:normAutofit fontScale="92500" lnSpcReduction="20000"/>
          </a:bodyPr>
          <a:lstStyle/>
          <a:p>
            <a:pPr algn="just"/>
            <a:r>
              <a:rPr lang="ru-RU" sz="2600" b="0" dirty="0"/>
              <a:t>Графическое представление экспериментальных текстов дало возможность выделить факторы. </a:t>
            </a:r>
          </a:p>
          <a:p>
            <a:pPr algn="just"/>
            <a:endParaRPr lang="ru-RU" sz="2600" b="0" dirty="0"/>
          </a:p>
          <a:p>
            <a:pPr algn="just"/>
            <a:r>
              <a:rPr lang="ru-RU" sz="2600" b="0" dirty="0"/>
              <a:t>По 2,3,5 положительным факторам наибольший вес имеют тексты, которые мы объединили в группу под названием «</a:t>
            </a:r>
            <a:r>
              <a:rPr lang="ru-RU" sz="2600" dirty="0"/>
              <a:t>агрессивные</a:t>
            </a:r>
            <a:r>
              <a:rPr lang="ru-RU" sz="2600" b="0" dirty="0"/>
              <a:t>». </a:t>
            </a:r>
          </a:p>
          <a:p>
            <a:pPr algn="just"/>
            <a:endParaRPr lang="ru-RU" sz="2600" b="0" dirty="0"/>
          </a:p>
          <a:p>
            <a:pPr algn="just"/>
            <a:r>
              <a:rPr lang="ru-RU" sz="2600" b="0" dirty="0"/>
              <a:t>По 3 и 4 положительным факторам наибольший вес имеют тексты, которые были объединены в группу под названием «</a:t>
            </a:r>
            <a:r>
              <a:rPr lang="ru-RU" sz="2600" dirty="0"/>
              <a:t>эпатажные</a:t>
            </a:r>
            <a:r>
              <a:rPr lang="ru-RU" sz="2600" b="0" dirty="0"/>
              <a:t>».</a:t>
            </a:r>
          </a:p>
          <a:p>
            <a:pPr algn="just"/>
            <a:endParaRPr lang="ru-RU" sz="2600" b="0" dirty="0"/>
          </a:p>
          <a:p>
            <a:pPr algn="just"/>
            <a:r>
              <a:rPr lang="ru-RU" sz="2600" b="0" dirty="0"/>
              <a:t>По 2 положительному и третьему отрицательному факторам б</a:t>
            </a:r>
            <a:r>
              <a:rPr lang="ru-RU" sz="2600" b="0" i="1" dirty="0"/>
              <a:t>о</a:t>
            </a:r>
            <a:r>
              <a:rPr lang="ru-RU" sz="2600" b="0" dirty="0"/>
              <a:t>льший вес имеют тексты, объединенные в группу под названием «</a:t>
            </a:r>
            <a:r>
              <a:rPr lang="ru-RU" sz="2600" dirty="0"/>
              <a:t>энергичные</a:t>
            </a:r>
            <a:r>
              <a:rPr lang="ru-RU" sz="2600" b="0" dirty="0"/>
              <a:t>». </a:t>
            </a:r>
          </a:p>
          <a:p>
            <a:pPr algn="just"/>
            <a:endParaRPr lang="ru-RU" sz="2600" b="0" dirty="0"/>
          </a:p>
          <a:p>
            <a:pPr algn="just"/>
            <a:r>
              <a:rPr lang="ru-RU" sz="2600" b="0" dirty="0"/>
              <a:t>Некоторые тексты этой группы выделяются также по 5 и 6 положительным факторам. </a:t>
            </a:r>
            <a:endParaRPr lang="en-US" sz="2600" b="0" dirty="0"/>
          </a:p>
          <a:p>
            <a:endParaRPr lang="en-US" sz="32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54C0B-4F0F-ED3F-F1A5-B7A79EF4FF2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7F90977-8BDE-D278-BF09-43A532B06306}"/>
              </a:ext>
            </a:extLst>
          </p:cNvPr>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3200" b="1" dirty="0"/>
              <a:t>Что такое психолингвистический подход?</a:t>
            </a:r>
            <a:endParaRPr lang="en-US" sz="3200" b="1" dirty="0"/>
          </a:p>
        </p:txBody>
      </p:sp>
      <p:sp>
        <p:nvSpPr>
          <p:cNvPr id="6" name="Text Placeholder 5">
            <a:extLst>
              <a:ext uri="{FF2B5EF4-FFF2-40B4-BE49-F238E27FC236}">
                <a16:creationId xmlns:a16="http://schemas.microsoft.com/office/drawing/2014/main" id="{E597E104-DA40-1D3E-8B3F-677A0A21476B}"/>
              </a:ext>
            </a:extLst>
          </p:cNvPr>
          <p:cNvSpPr>
            <a:spLocks noGrp="1"/>
          </p:cNvSpPr>
          <p:nvPr>
            <p:ph type="body" idx="1"/>
          </p:nvPr>
        </p:nvSpPr>
        <p:spPr>
          <a:xfrm>
            <a:off x="107504" y="836712"/>
            <a:ext cx="8856984" cy="5976664"/>
          </a:xfrm>
        </p:spPr>
        <p:txBody>
          <a:bodyPr anchor="t">
            <a:normAutofit fontScale="47500" lnSpcReduction="20000"/>
          </a:bodyPr>
          <a:lstStyle/>
          <a:p>
            <a:pPr marL="685800" indent="-685800" algn="ctr">
              <a:lnSpc>
                <a:spcPct val="107000"/>
              </a:lnSpc>
              <a:spcAft>
                <a:spcPts val="800"/>
              </a:spcAft>
              <a:buFont typeface="Wingdings" panose="05000000000000000000" pitchFamily="2" charset="2"/>
              <a:buChar char="ü"/>
            </a:pPr>
            <a:r>
              <a:rPr lang="ru-RU" sz="4400" b="0" kern="100" dirty="0">
                <a:effectLst/>
                <a:ea typeface="Calibri" panose="020F0502020204030204" pitchFamily="34" charset="0"/>
                <a:cs typeface="Times New Roman" panose="02020603050405020304" pitchFamily="18" charset="0"/>
              </a:rPr>
              <a:t>Традиционно объектом лингвистики является слово – «самая конкретная единица языка» </a:t>
            </a:r>
            <a:r>
              <a:rPr lang="ru-RU" sz="4400" b="0" i="1" kern="100" dirty="0">
                <a:effectLst/>
                <a:ea typeface="Calibri" panose="020F0502020204030204" pitchFamily="34" charset="0"/>
                <a:cs typeface="Times New Roman" panose="02020603050405020304" pitchFamily="18" charset="0"/>
              </a:rPr>
              <a:t>(А.А. Реформатский)</a:t>
            </a:r>
          </a:p>
          <a:p>
            <a:pPr marL="685800" indent="-685800" algn="ctr">
              <a:lnSpc>
                <a:spcPct val="107000"/>
              </a:lnSpc>
              <a:spcAft>
                <a:spcPts val="800"/>
              </a:spcAft>
              <a:buFont typeface="Wingdings" panose="05000000000000000000" pitchFamily="2" charset="2"/>
              <a:buChar char="ü"/>
            </a:pPr>
            <a:r>
              <a:rPr lang="ru-RU" sz="4400" b="0" kern="100" dirty="0">
                <a:ea typeface="Calibri" panose="020F0502020204030204" pitchFamily="34" charset="0"/>
                <a:cs typeface="Times New Roman" panose="02020603050405020304" pitchFamily="18" charset="0"/>
              </a:rPr>
              <a:t>Однако объектом многих исследований выступает текст как целостное явление.</a:t>
            </a:r>
          </a:p>
          <a:p>
            <a:pPr marL="685800" indent="-685800" algn="ctr">
              <a:lnSpc>
                <a:spcPct val="107000"/>
              </a:lnSpc>
              <a:spcAft>
                <a:spcPts val="800"/>
              </a:spcAft>
              <a:buFont typeface="Wingdings" panose="05000000000000000000" pitchFamily="2" charset="2"/>
              <a:buChar char="ü"/>
            </a:pPr>
            <a:r>
              <a:rPr lang="ru-RU" sz="4400" b="0" kern="100" dirty="0">
                <a:ea typeface="Calibri" panose="020F0502020204030204" pitchFamily="34" charset="0"/>
                <a:cs typeface="Times New Roman" panose="02020603050405020304" pitchFamily="18" charset="0"/>
              </a:rPr>
              <a:t>Т</a:t>
            </a:r>
            <a:r>
              <a:rPr lang="ru-RU" sz="4400" b="0" kern="100" dirty="0">
                <a:effectLst/>
                <a:ea typeface="Calibri" panose="020F0502020204030204" pitchFamily="34" charset="0"/>
                <a:cs typeface="Times New Roman" panose="02020603050405020304" pitchFamily="18" charset="0"/>
              </a:rPr>
              <a:t>екст как одна из форм фиксации речи является превращенной формой общения, предстоящей лингвисту в качестве единственного объекта исследования, в котором опредмечен и замещен весь процесс общения.</a:t>
            </a:r>
          </a:p>
          <a:p>
            <a:pPr marL="685800" indent="-685800" algn="ctr">
              <a:lnSpc>
                <a:spcPct val="107000"/>
              </a:lnSpc>
              <a:spcAft>
                <a:spcPts val="800"/>
              </a:spcAft>
              <a:buFont typeface="Wingdings" panose="05000000000000000000" pitchFamily="2" charset="2"/>
              <a:buChar char="ü"/>
            </a:pPr>
            <a:r>
              <a:rPr lang="ru-RU" sz="4400" b="0" dirty="0">
                <a:effectLst/>
                <a:ea typeface="Calibri" panose="020F0502020204030204" pitchFamily="34" charset="0"/>
                <a:cs typeface="Times New Roman" panose="02020603050405020304" pitchFamily="18" charset="0"/>
              </a:rPr>
              <a:t>Но: «Объект вовсе не предопределяет точки зрения; напротив, можно сказать, что точка зрения создает самый объект» </a:t>
            </a:r>
            <a:r>
              <a:rPr lang="ru-RU" sz="4400" b="0" i="1" dirty="0">
                <a:effectLst/>
                <a:ea typeface="Calibri" panose="020F0502020204030204" pitchFamily="34" charset="0"/>
                <a:cs typeface="Times New Roman" panose="02020603050405020304" pitchFamily="18" charset="0"/>
              </a:rPr>
              <a:t>(Ф. де Соссюр)</a:t>
            </a:r>
          </a:p>
          <a:p>
            <a:pPr marL="685800" indent="-685800" algn="ctr">
              <a:lnSpc>
                <a:spcPct val="107000"/>
              </a:lnSpc>
              <a:spcAft>
                <a:spcPts val="800"/>
              </a:spcAft>
              <a:buFont typeface="Wingdings" panose="05000000000000000000" pitchFamily="2" charset="2"/>
              <a:buChar char="ü"/>
            </a:pPr>
            <a:r>
              <a:rPr lang="ru-RU" sz="4400" b="0" dirty="0">
                <a:effectLst/>
                <a:ea typeface="Calibri" panose="020F0502020204030204" pitchFamily="34" charset="0"/>
                <a:cs typeface="Times New Roman" panose="02020603050405020304" pitchFamily="18" charset="0"/>
              </a:rPr>
              <a:t>В лингвистике наиболее распространен взгляд на текст, как на «определенным образом упорядоченное множество предложений, объединенных единством коммуникативного задания». Иными словами, он обладает связностью и цельностью.</a:t>
            </a:r>
          </a:p>
          <a:p>
            <a:pPr marL="685800" indent="-685800" algn="ctr">
              <a:lnSpc>
                <a:spcPct val="107000"/>
              </a:lnSpc>
              <a:spcAft>
                <a:spcPts val="800"/>
              </a:spcAft>
              <a:buFont typeface="Wingdings" panose="05000000000000000000" pitchFamily="2" charset="2"/>
              <a:buChar char="ü"/>
            </a:pPr>
            <a:r>
              <a:rPr lang="ru-RU" sz="4400" b="0" dirty="0"/>
              <a:t>При этом нередко подчеркивается, что текст подчинен замыслу его создателя. </a:t>
            </a:r>
            <a:endParaRPr lang="en-US" sz="3200" b="0" dirty="0"/>
          </a:p>
        </p:txBody>
      </p:sp>
    </p:spTree>
    <p:extLst>
      <p:ext uri="{BB962C8B-B14F-4D97-AF65-F5344CB8AC3E}">
        <p14:creationId xmlns:p14="http://schemas.microsoft.com/office/powerpoint/2010/main" val="916673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3000" b="1" dirty="0"/>
              <a:t>Выводы</a:t>
            </a:r>
            <a:endParaRPr lang="en-US" sz="3000" b="1" dirty="0"/>
          </a:p>
        </p:txBody>
      </p:sp>
      <p:sp>
        <p:nvSpPr>
          <p:cNvPr id="6" name="Text Placeholder 5"/>
          <p:cNvSpPr>
            <a:spLocks noGrp="1"/>
          </p:cNvSpPr>
          <p:nvPr>
            <p:ph type="body" idx="1"/>
          </p:nvPr>
        </p:nvSpPr>
        <p:spPr>
          <a:xfrm>
            <a:off x="457200" y="836712"/>
            <a:ext cx="8219256" cy="5688632"/>
          </a:xfrm>
        </p:spPr>
        <p:txBody>
          <a:bodyPr anchor="t">
            <a:normAutofit/>
          </a:bodyPr>
          <a:lstStyle/>
          <a:p>
            <a:pPr algn="just"/>
            <a:r>
              <a:rPr lang="ru-RU" sz="2200" b="0" dirty="0"/>
              <a:t>Агитационный текст способен оказывать эмоциональное воздействие на человека, в том числе вызывать сильные с точки зрения психической активности, негативные эмоциональные состояния. </a:t>
            </a:r>
          </a:p>
          <a:p>
            <a:pPr algn="just"/>
            <a:endParaRPr lang="ru-RU" sz="2200" b="0" dirty="0"/>
          </a:p>
          <a:p>
            <a:pPr algn="just"/>
            <a:r>
              <a:rPr lang="ru-RU" sz="2200" b="0" dirty="0"/>
              <a:t>Существует положительная корреляция между целями продуцентов текстов и характером их восприятия, степенью реализации этих целей, отражённой в реакциях реципиентов.  </a:t>
            </a:r>
          </a:p>
          <a:p>
            <a:pPr algn="just"/>
            <a:endParaRPr lang="ru-RU" sz="2200" b="0" dirty="0"/>
          </a:p>
          <a:p>
            <a:pPr algn="just"/>
            <a:r>
              <a:rPr lang="ru-RU" sz="2200" b="0" dirty="0"/>
              <a:t>Соотнесение полученных экспериментальных оценок текстов реципиентами с данными лингвостилистического анализа позволило разработать (ограниченную для трех типов) типологию агитационно-политических текстов по характеру их эмоционального воздействия на читателя: </a:t>
            </a:r>
            <a:r>
              <a:rPr lang="ru-RU" sz="2200" dirty="0"/>
              <a:t>«агрессивный», «эпатажный», «энергичный». </a:t>
            </a:r>
            <a:endParaRPr lang="en-US" sz="2200" dirty="0"/>
          </a:p>
          <a:p>
            <a:endParaRPr lang="en-US" sz="32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116632"/>
            <a:ext cx="8928992" cy="576064"/>
          </a:xfrm>
          <a:solidFill>
            <a:srgbClr val="FFFFCC"/>
          </a:solidFill>
          <a:ln>
            <a:solidFill>
              <a:schemeClr val="accent6">
                <a:lumMod val="40000"/>
                <a:lumOff val="60000"/>
                <a:alpha val="82000"/>
              </a:schemeClr>
            </a:solidFill>
          </a:ln>
        </p:spPr>
        <p:txBody>
          <a:bodyPr>
            <a:noAutofit/>
          </a:bodyPr>
          <a:lstStyle/>
          <a:p>
            <a:pPr algn="just"/>
            <a:r>
              <a:rPr lang="ru-RU" sz="2800" b="1" dirty="0"/>
              <a:t>Текст живет в момент своего порождения и восприятия</a:t>
            </a:r>
            <a:endParaRPr lang="en-US" sz="2800" b="1" dirty="0"/>
          </a:p>
        </p:txBody>
      </p:sp>
      <p:sp>
        <p:nvSpPr>
          <p:cNvPr id="6" name="Text Placeholder 5"/>
          <p:cNvSpPr>
            <a:spLocks noGrp="1"/>
          </p:cNvSpPr>
          <p:nvPr>
            <p:ph type="body" idx="1"/>
          </p:nvPr>
        </p:nvSpPr>
        <p:spPr>
          <a:xfrm>
            <a:off x="251520" y="692696"/>
            <a:ext cx="8640960" cy="6336704"/>
          </a:xfrm>
        </p:spPr>
        <p:txBody>
          <a:bodyPr anchor="t">
            <a:normAutofit fontScale="92500"/>
          </a:bodyPr>
          <a:lstStyle/>
          <a:p>
            <a:pPr marL="457200" indent="-457200" algn="ctr">
              <a:spcBef>
                <a:spcPts val="300"/>
              </a:spcBef>
              <a:buFont typeface="Wingdings" panose="05000000000000000000" pitchFamily="2" charset="2"/>
              <a:buChar char="ü"/>
            </a:pPr>
            <a:r>
              <a:rPr lang="ru-RU" b="0" kern="100" dirty="0">
                <a:effectLst/>
                <a:ea typeface="Calibri" panose="020F0502020204030204" pitchFamily="34" charset="0"/>
                <a:cs typeface="Times New Roman" panose="02020603050405020304" pitchFamily="18" charset="0"/>
              </a:rPr>
              <a:t>Текст определяется, например, как «результат человеческой деятельности, как единство предложений, которое направлено на выполнение стратегических и тактических задач общения в широком смысле» </a:t>
            </a:r>
            <a:r>
              <a:rPr lang="ru-RU" b="0" i="1" kern="100" dirty="0">
                <a:effectLst/>
                <a:ea typeface="Calibri" panose="020F0502020204030204" pitchFamily="34" charset="0"/>
                <a:cs typeface="Times New Roman" panose="02020603050405020304" pitchFamily="18" charset="0"/>
              </a:rPr>
              <a:t>(В.З. Демьянков)</a:t>
            </a:r>
          </a:p>
          <a:p>
            <a:pPr marL="457200" indent="-457200" algn="ctr">
              <a:spcBef>
                <a:spcPts val="300"/>
              </a:spcBef>
              <a:buFont typeface="Wingdings" panose="05000000000000000000" pitchFamily="2" charset="2"/>
              <a:buChar char="ü"/>
            </a:pPr>
            <a:r>
              <a:rPr lang="ru-RU" b="0" dirty="0"/>
              <a:t>В целом в лингвистике выделяют два понятия — текст и дискурс. Несмотря на множество определений, большинство сходятся на том, что текст — это результат речетворческой деятельности, а дискурс — это текст, который формируется в ходе речетворческой деятельности (текст + деятельность). </a:t>
            </a:r>
          </a:p>
          <a:p>
            <a:pPr marL="457200" indent="-457200" algn="ctr">
              <a:spcBef>
                <a:spcPts val="300"/>
              </a:spcBef>
              <a:buFont typeface="Wingdings" panose="05000000000000000000" pitchFamily="2" charset="2"/>
              <a:buChar char="ü"/>
            </a:pPr>
            <a:r>
              <a:rPr lang="ru-RU" b="0" dirty="0"/>
              <a:t>Такой подход созвучен психолингвистической трактовке самого понятия «текст», который является продуктом речемыслительной деятельности и живет в момент своего порождения и восприятия. </a:t>
            </a:r>
          </a:p>
          <a:p>
            <a:pPr marL="457200" indent="-457200" algn="ctr">
              <a:spcBef>
                <a:spcPts val="300"/>
              </a:spcBef>
              <a:buFont typeface="Wingdings" panose="05000000000000000000" pitchFamily="2" charset="2"/>
              <a:buChar char="ü"/>
            </a:pPr>
            <a:r>
              <a:rPr lang="ru-RU" b="0" dirty="0"/>
              <a:t>Текст рассматривается «как единица коммуникации, как продукт речи, детерминированной потребностями общения».</a:t>
            </a:r>
          </a:p>
          <a:p>
            <a:pPr marL="457200" indent="-457200" algn="ctr">
              <a:spcBef>
                <a:spcPts val="300"/>
              </a:spcBef>
              <a:buFont typeface="Wingdings" panose="05000000000000000000" pitchFamily="2" charset="2"/>
              <a:buChar char="ü"/>
            </a:pPr>
            <a:r>
              <a:rPr lang="ru-RU" b="0" dirty="0">
                <a:effectLst/>
                <a:ea typeface="Calibri" panose="020F0502020204030204" pitchFamily="34" charset="0"/>
                <a:cs typeface="Times New Roman" panose="02020603050405020304" pitchFamily="18" charset="0"/>
              </a:rPr>
              <a:t>В этом случае «нельзя познать сам по себе язык, не выйдя за его пределы, не обратившись к творцу, носителю, пользователю — то есть к человеку, к конкретной языковой личности».</a:t>
            </a:r>
            <a:endParaRPr lang="en-US" sz="3200" b="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738F7-408C-0A0A-489A-D47BB405D67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CABD91D-5C8D-5FB3-7D37-8B8C8C1E42FC}"/>
              </a:ext>
            </a:extLst>
          </p:cNvPr>
          <p:cNvSpPr>
            <a:spLocks noGrp="1"/>
          </p:cNvSpPr>
          <p:nvPr>
            <p:ph type="title"/>
          </p:nvPr>
        </p:nvSpPr>
        <p:spPr>
          <a:xfrm>
            <a:off x="107504" y="116632"/>
            <a:ext cx="8928992" cy="576064"/>
          </a:xfrm>
          <a:solidFill>
            <a:srgbClr val="FFFFCC"/>
          </a:solidFill>
          <a:ln>
            <a:solidFill>
              <a:schemeClr val="accent6">
                <a:lumMod val="40000"/>
                <a:lumOff val="60000"/>
                <a:alpha val="82000"/>
              </a:schemeClr>
            </a:solidFill>
          </a:ln>
        </p:spPr>
        <p:txBody>
          <a:bodyPr>
            <a:noAutofit/>
          </a:bodyPr>
          <a:lstStyle/>
          <a:p>
            <a:pPr algn="just"/>
            <a:r>
              <a:rPr lang="ru-RU" sz="2800" b="1" dirty="0"/>
              <a:t>Текст живет в момент своего порождения и восприятия</a:t>
            </a:r>
            <a:endParaRPr lang="en-US" sz="2800" b="1" dirty="0"/>
          </a:p>
        </p:txBody>
      </p:sp>
      <p:sp>
        <p:nvSpPr>
          <p:cNvPr id="6" name="Text Placeholder 5">
            <a:extLst>
              <a:ext uri="{FF2B5EF4-FFF2-40B4-BE49-F238E27FC236}">
                <a16:creationId xmlns:a16="http://schemas.microsoft.com/office/drawing/2014/main" id="{CC94F3D1-F8EA-A926-7238-33A38D734312}"/>
              </a:ext>
            </a:extLst>
          </p:cNvPr>
          <p:cNvSpPr>
            <a:spLocks noGrp="1"/>
          </p:cNvSpPr>
          <p:nvPr>
            <p:ph type="body" idx="1"/>
          </p:nvPr>
        </p:nvSpPr>
        <p:spPr>
          <a:xfrm>
            <a:off x="251520" y="692696"/>
            <a:ext cx="8640960" cy="6048672"/>
          </a:xfrm>
        </p:spPr>
        <p:txBody>
          <a:bodyPr anchor="t">
            <a:normAutofit lnSpcReduction="10000"/>
          </a:bodyPr>
          <a:lstStyle/>
          <a:p>
            <a:pPr marL="457200" indent="-457200" algn="ctr">
              <a:spcBef>
                <a:spcPts val="300"/>
              </a:spcBef>
              <a:buFont typeface="Wingdings" panose="05000000000000000000" pitchFamily="2" charset="2"/>
              <a:buChar char="ü"/>
            </a:pPr>
            <a:r>
              <a:rPr lang="ru-RU" sz="2300" b="0" dirty="0"/>
              <a:t>Лингвистические исследования по проблемам речевого воздействия носят преимущественно описательный характер. Не имея средств исследовать собственно процесс речевого воздействия, лингвисты описывают некий промежуточный результат этого процесса, не делая попыток объяснить механизм воздействия речью.</a:t>
            </a:r>
          </a:p>
          <a:p>
            <a:pPr marL="457200" indent="-457200" algn="ctr">
              <a:spcBef>
                <a:spcPts val="300"/>
              </a:spcBef>
              <a:buFont typeface="Wingdings" panose="05000000000000000000" pitchFamily="2" charset="2"/>
              <a:buChar char="ü"/>
            </a:pPr>
            <a:endParaRPr lang="ru-RU" sz="2300" b="0" dirty="0"/>
          </a:p>
          <a:p>
            <a:pPr marL="457200" indent="-457200" algn="ctr">
              <a:spcBef>
                <a:spcPts val="300"/>
              </a:spcBef>
              <a:buFont typeface="Wingdings" panose="05000000000000000000" pitchFamily="2" charset="2"/>
              <a:buChar char="ü"/>
            </a:pPr>
            <a:r>
              <a:rPr lang="ru-RU" sz="2300" b="0" dirty="0"/>
              <a:t>Несколько отличается семиотический подход, </a:t>
            </a:r>
            <a:r>
              <a:rPr lang="ru-RU" sz="2300" b="0" i="0" dirty="0">
                <a:solidFill>
                  <a:srgbClr val="212529"/>
                </a:solidFill>
                <a:effectLst/>
              </a:rPr>
              <a:t>рассматривающий текст в более широком контексте, включающем внеязыковые элементы и их взаимодействие</a:t>
            </a:r>
            <a:r>
              <a:rPr lang="ru-RU" sz="2300" b="0" dirty="0"/>
              <a:t>. </a:t>
            </a:r>
            <a:r>
              <a:rPr lang="ru-RU" sz="2300" b="0" dirty="0">
                <a:cs typeface="Times New Roman" panose="02020603050405020304" pitchFamily="18" charset="0"/>
              </a:rPr>
              <a:t>Однако о</a:t>
            </a:r>
            <a:r>
              <a:rPr lang="ru-RU" sz="2300" b="0" dirty="0">
                <a:effectLst/>
                <a:ea typeface="Calibri" panose="020F0502020204030204" pitchFamily="34" charset="0"/>
                <a:cs typeface="Times New Roman" panose="02020603050405020304" pitchFamily="18" charset="0"/>
              </a:rPr>
              <a:t>бъектом анализа тоже является только промежуточный продукт речевого воздействия — текст как система знаков, а не процесс речевого воздействия. </a:t>
            </a:r>
          </a:p>
          <a:p>
            <a:pPr marL="457200" indent="-457200" algn="ctr">
              <a:spcBef>
                <a:spcPts val="300"/>
              </a:spcBef>
              <a:buFont typeface="Wingdings" panose="05000000000000000000" pitchFamily="2" charset="2"/>
              <a:buChar char="ü"/>
            </a:pPr>
            <a:endParaRPr lang="ru-RU" sz="2300" b="0" dirty="0">
              <a:effectLst/>
              <a:ea typeface="Calibri" panose="020F0502020204030204" pitchFamily="34" charset="0"/>
              <a:cs typeface="Times New Roman" panose="02020603050405020304" pitchFamily="18" charset="0"/>
            </a:endParaRPr>
          </a:p>
          <a:p>
            <a:pPr marL="457200" indent="-457200" algn="ctr">
              <a:spcBef>
                <a:spcPts val="300"/>
              </a:spcBef>
              <a:buFont typeface="Wingdings" panose="05000000000000000000" pitchFamily="2" charset="2"/>
              <a:buChar char="ü"/>
            </a:pPr>
            <a:r>
              <a:rPr lang="ru-RU" sz="2300" b="0" dirty="0"/>
              <a:t>В рамках психологического подхода перед нами предстает исследование зависимости достижения цели речевого воздействия от того или иного структурного элемента речевого воздействия.</a:t>
            </a:r>
            <a:endParaRPr lang="en-US" sz="2300" b="0" dirty="0"/>
          </a:p>
        </p:txBody>
      </p:sp>
    </p:spTree>
    <p:extLst>
      <p:ext uri="{BB962C8B-B14F-4D97-AF65-F5344CB8AC3E}">
        <p14:creationId xmlns:p14="http://schemas.microsoft.com/office/powerpoint/2010/main" val="364505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34DEA-9FC9-1533-763B-A2E27317522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B7ABBF1-F71E-A76D-D3C6-C57C9E562F14}"/>
              </a:ext>
            </a:extLst>
          </p:cNvPr>
          <p:cNvSpPr>
            <a:spLocks noGrp="1"/>
          </p:cNvSpPr>
          <p:nvPr>
            <p:ph type="title"/>
          </p:nvPr>
        </p:nvSpPr>
        <p:spPr>
          <a:xfrm>
            <a:off x="107504" y="116632"/>
            <a:ext cx="8928992" cy="936104"/>
          </a:xfrm>
          <a:solidFill>
            <a:srgbClr val="FFFFCC"/>
          </a:solidFill>
          <a:ln>
            <a:solidFill>
              <a:schemeClr val="accent6">
                <a:lumMod val="40000"/>
                <a:lumOff val="60000"/>
                <a:alpha val="82000"/>
              </a:schemeClr>
            </a:solidFill>
          </a:ln>
        </p:spPr>
        <p:txBody>
          <a:bodyPr>
            <a:noAutofit/>
          </a:bodyPr>
          <a:lstStyle/>
          <a:p>
            <a:r>
              <a:rPr lang="ru-RU" sz="2600" b="1" dirty="0"/>
              <a:t>Психолингвистика предполагает совместное использовании психологических методов и лингвистических средств</a:t>
            </a:r>
            <a:endParaRPr lang="en-US" sz="2600" b="1" dirty="0"/>
          </a:p>
        </p:txBody>
      </p:sp>
      <p:sp>
        <p:nvSpPr>
          <p:cNvPr id="6" name="Text Placeholder 5">
            <a:extLst>
              <a:ext uri="{FF2B5EF4-FFF2-40B4-BE49-F238E27FC236}">
                <a16:creationId xmlns:a16="http://schemas.microsoft.com/office/drawing/2014/main" id="{C2BA96B7-567A-F8D9-9D44-B19A53FDB363}"/>
              </a:ext>
            </a:extLst>
          </p:cNvPr>
          <p:cNvSpPr>
            <a:spLocks noGrp="1"/>
          </p:cNvSpPr>
          <p:nvPr>
            <p:ph type="body" idx="1"/>
          </p:nvPr>
        </p:nvSpPr>
        <p:spPr>
          <a:xfrm>
            <a:off x="251520" y="1268760"/>
            <a:ext cx="8640960" cy="5328592"/>
          </a:xfrm>
        </p:spPr>
        <p:txBody>
          <a:bodyPr anchor="t">
            <a:normAutofit/>
          </a:bodyPr>
          <a:lstStyle/>
          <a:p>
            <a:pPr algn="ctr">
              <a:spcBef>
                <a:spcPts val="300"/>
              </a:spcBef>
            </a:pPr>
            <a:r>
              <a:rPr lang="ru-RU" sz="2500" b="0" dirty="0"/>
              <a:t>Объединение психологического и лингвистического подходов происходит в психолингвистике, которая предполагает совместное использовании психологических методов анализа процесса речевого воздействия и лингвистических средств описания речи в процессе речевого воздействия.</a:t>
            </a:r>
          </a:p>
          <a:p>
            <a:pPr algn="ctr">
              <a:spcBef>
                <a:spcPts val="300"/>
              </a:spcBef>
            </a:pPr>
            <a:endParaRPr lang="ru-RU" sz="2500" b="0" dirty="0"/>
          </a:p>
          <a:p>
            <a:pPr algn="ctr">
              <a:spcBef>
                <a:spcPts val="300"/>
              </a:spcBef>
            </a:pPr>
            <a:r>
              <a:rPr lang="ru-RU" sz="2500" b="0" dirty="0"/>
              <a:t>При этом основное внимание сосредоточивается на коммуникативно-речевых особенностях текстов и на их структурно-композиционной характеристике. </a:t>
            </a:r>
          </a:p>
          <a:p>
            <a:pPr algn="ctr">
              <a:spcBef>
                <a:spcPts val="300"/>
              </a:spcBef>
            </a:pPr>
            <a:endParaRPr lang="ru-RU" sz="2500" b="0" dirty="0"/>
          </a:p>
          <a:p>
            <a:pPr algn="ctr">
              <a:spcBef>
                <a:spcPts val="300"/>
              </a:spcBef>
            </a:pPr>
            <a:r>
              <a:rPr lang="ru-RU" sz="2500" b="0" dirty="0"/>
              <a:t>Такой подход помогает упорядочить и систематизировать имеющийся в огромном количестве текстовый материал, направленный на реализацию воздействия на реципиента.</a:t>
            </a:r>
            <a:endParaRPr lang="en-US" sz="2500" b="0" dirty="0"/>
          </a:p>
        </p:txBody>
      </p:sp>
    </p:spTree>
    <p:extLst>
      <p:ext uri="{BB962C8B-B14F-4D97-AF65-F5344CB8AC3E}">
        <p14:creationId xmlns:p14="http://schemas.microsoft.com/office/powerpoint/2010/main" val="1052977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55D84-6F76-03E5-2003-FC4C25C66EA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AE8AF1E-84D3-7C92-8192-1495C682E58D}"/>
              </a:ext>
            </a:extLst>
          </p:cNvPr>
          <p:cNvSpPr>
            <a:spLocks noGrp="1"/>
          </p:cNvSpPr>
          <p:nvPr>
            <p:ph type="title"/>
          </p:nvPr>
        </p:nvSpPr>
        <p:spPr>
          <a:xfrm>
            <a:off x="457200" y="274638"/>
            <a:ext cx="8229600" cy="418058"/>
          </a:xfrm>
          <a:solidFill>
            <a:srgbClr val="FFFFCC"/>
          </a:solidFill>
          <a:ln>
            <a:solidFill>
              <a:schemeClr val="accent6">
                <a:lumMod val="40000"/>
                <a:lumOff val="60000"/>
                <a:alpha val="82000"/>
              </a:schemeClr>
            </a:solidFill>
          </a:ln>
        </p:spPr>
        <p:txBody>
          <a:bodyPr>
            <a:noAutofit/>
          </a:bodyPr>
          <a:lstStyle/>
          <a:p>
            <a:r>
              <a:rPr lang="ru-RU" sz="3200" b="1" dirty="0"/>
              <a:t>Методология и методы психолингвистики</a:t>
            </a:r>
            <a:endParaRPr lang="en-US" sz="3200" b="1" dirty="0"/>
          </a:p>
        </p:txBody>
      </p:sp>
      <p:sp>
        <p:nvSpPr>
          <p:cNvPr id="6" name="Text Placeholder 5">
            <a:extLst>
              <a:ext uri="{FF2B5EF4-FFF2-40B4-BE49-F238E27FC236}">
                <a16:creationId xmlns:a16="http://schemas.microsoft.com/office/drawing/2014/main" id="{18167076-930B-2E28-B3E2-06D45BA8C89B}"/>
              </a:ext>
            </a:extLst>
          </p:cNvPr>
          <p:cNvSpPr>
            <a:spLocks noGrp="1"/>
          </p:cNvSpPr>
          <p:nvPr>
            <p:ph type="body" idx="1"/>
          </p:nvPr>
        </p:nvSpPr>
        <p:spPr>
          <a:xfrm>
            <a:off x="179512" y="836712"/>
            <a:ext cx="8784976" cy="5904656"/>
          </a:xfrm>
        </p:spPr>
        <p:txBody>
          <a:bodyPr anchor="t">
            <a:noAutofit/>
          </a:bodyPr>
          <a:lstStyle/>
          <a:p>
            <a:pPr algn="ctr"/>
            <a:r>
              <a:rPr lang="ru-RU" sz="2300" dirty="0"/>
              <a:t>Психолингвистический подход позволяет исследовать значения непосредственно в речевой и познавательной деятельности конкретного субъекта. Так сказать, в «режиме употребления</a:t>
            </a:r>
            <a:r>
              <a:rPr lang="ru-RU" sz="2300" b="0" dirty="0"/>
              <a:t>».</a:t>
            </a:r>
          </a:p>
          <a:p>
            <a:pPr marL="342900" indent="-342900" algn="ctr">
              <a:buFont typeface="Wingdings" panose="05000000000000000000" pitchFamily="2" charset="2"/>
              <a:buChar char="Ø"/>
            </a:pPr>
            <a:r>
              <a:rPr lang="ru-RU" sz="2300" b="0" dirty="0"/>
              <a:t>Экспериментальные методы.</a:t>
            </a:r>
          </a:p>
          <a:p>
            <a:pPr marL="342900" indent="-342900" algn="ctr">
              <a:buFont typeface="Wingdings" panose="05000000000000000000" pitchFamily="2" charset="2"/>
              <a:buChar char="Ø"/>
            </a:pPr>
            <a:r>
              <a:rPr lang="ru-RU" sz="2300" b="0" dirty="0"/>
              <a:t>Методики реконструкции субъективных семантических пространств, выделения семантических связей значений (ассоциативный эксперимент, субъективное шкалирование, семантический дифференциал и др.), построение семантических полей на основе выделения ассоциативных связей значений. </a:t>
            </a:r>
          </a:p>
          <a:p>
            <a:pPr marL="342900" indent="-342900" algn="ctr">
              <a:buFont typeface="Wingdings" panose="05000000000000000000" pitchFamily="2" charset="2"/>
              <a:buChar char="Ø"/>
            </a:pPr>
            <a:r>
              <a:rPr lang="ru-RU" sz="2300" b="0" dirty="0"/>
              <a:t>Лингвистические методы.</a:t>
            </a:r>
          </a:p>
          <a:p>
            <a:pPr marL="342900" indent="-342900" algn="ctr">
              <a:buFont typeface="Wingdings" panose="05000000000000000000" pitchFamily="2" charset="2"/>
              <a:buChar char="Ø"/>
            </a:pPr>
            <a:r>
              <a:rPr lang="ru-RU" sz="2300" b="0" dirty="0"/>
              <a:t>Математические методики, статистические методы для обработки данных, корпусный анализ, компьютерное моделирование языковых процессов.</a:t>
            </a:r>
          </a:p>
          <a:p>
            <a:pPr marL="342900" indent="-342900" algn="ctr">
              <a:buFont typeface="Wingdings" panose="05000000000000000000" pitchFamily="2" charset="2"/>
              <a:buChar char="Ø"/>
            </a:pPr>
            <a:r>
              <a:rPr lang="ru-RU" sz="2300" b="0" dirty="0"/>
              <a:t>Методы социологии (анкетирование, опрос, фокус-группа, интервью и др.) </a:t>
            </a:r>
            <a:endParaRPr lang="en-US" sz="2300" b="0" dirty="0"/>
          </a:p>
        </p:txBody>
      </p:sp>
    </p:spTree>
    <p:extLst>
      <p:ext uri="{BB962C8B-B14F-4D97-AF65-F5344CB8AC3E}">
        <p14:creationId xmlns:p14="http://schemas.microsoft.com/office/powerpoint/2010/main" val="381602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F830D-3BE2-FF3F-A19D-E67E13C16D21}"/>
            </a:ext>
          </a:extLst>
        </p:cNvPr>
        <p:cNvGrpSpPr/>
        <p:nvPr/>
      </p:nvGrpSpPr>
      <p:grpSpPr>
        <a:xfrm>
          <a:off x="0" y="0"/>
          <a:ext cx="0" cy="0"/>
          <a:chOff x="0" y="0"/>
          <a:chExt cx="0" cy="0"/>
        </a:xfrm>
      </p:grpSpPr>
      <p:pic>
        <p:nvPicPr>
          <p:cNvPr id="9" name="Рисунок 8">
            <a:extLst>
              <a:ext uri="{FF2B5EF4-FFF2-40B4-BE49-F238E27FC236}">
                <a16:creationId xmlns:a16="http://schemas.microsoft.com/office/drawing/2014/main" id="{7D5E9DD0-04BB-248A-5612-06FADC773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16632"/>
            <a:ext cx="6840760" cy="6624736"/>
          </a:xfrm>
          <a:prstGeom prst="rect">
            <a:avLst/>
          </a:prstGeom>
        </p:spPr>
      </p:pic>
    </p:spTree>
    <p:extLst>
      <p:ext uri="{BB962C8B-B14F-4D97-AF65-F5344CB8AC3E}">
        <p14:creationId xmlns:p14="http://schemas.microsoft.com/office/powerpoint/2010/main" val="246133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2CBE1-9EA3-2F5D-E2EC-1BAB546699D3}"/>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274E2285-469D-0A2D-A6AC-D851927F8E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39" y="63124"/>
            <a:ext cx="6480721" cy="6731751"/>
          </a:xfrm>
          <a:prstGeom prst="rect">
            <a:avLst/>
          </a:prstGeom>
        </p:spPr>
      </p:pic>
    </p:spTree>
    <p:extLst>
      <p:ext uri="{BB962C8B-B14F-4D97-AF65-F5344CB8AC3E}">
        <p14:creationId xmlns:p14="http://schemas.microsoft.com/office/powerpoint/2010/main" val="919302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3482</TotalTime>
  <Words>2210</Words>
  <Application>Microsoft Office PowerPoint</Application>
  <PresentationFormat>Экран (4:3)</PresentationFormat>
  <Paragraphs>251</Paragraphs>
  <Slides>30</Slides>
  <Notes>29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30</vt:i4>
      </vt:variant>
    </vt:vector>
  </HeadingPairs>
  <TitlesOfParts>
    <vt:vector size="37" baseType="lpstr">
      <vt:lpstr>Arial</vt:lpstr>
      <vt:lpstr>Calibri</vt:lpstr>
      <vt:lpstr>SchoolBook</vt:lpstr>
      <vt:lpstr>Times New Roman</vt:lpstr>
      <vt:lpstr>Wingdings</vt:lpstr>
      <vt:lpstr>YS Text</vt:lpstr>
      <vt:lpstr>Office Theme</vt:lpstr>
      <vt:lpstr> Психолингвистический подход к анализу текста:  эксперимент, построение семантического пространства и лингвостилистический анализ. </vt:lpstr>
      <vt:lpstr>Что такое психолингвистический подход?</vt:lpstr>
      <vt:lpstr>Что такое психолингвистический подход?</vt:lpstr>
      <vt:lpstr>Текст живет в момент своего порождения и восприятия</vt:lpstr>
      <vt:lpstr>Текст живет в момент своего порождения и восприятия</vt:lpstr>
      <vt:lpstr>Психолингвистика предполагает совместное использовании психологических методов и лингвистических средств</vt:lpstr>
      <vt:lpstr>Методология и методы психолингвистики</vt:lpstr>
      <vt:lpstr>Презентация PowerPoint</vt:lpstr>
      <vt:lpstr>Презентация PowerPoint</vt:lpstr>
      <vt:lpstr>Эксперимент в психолингвистике</vt:lpstr>
      <vt:lpstr>Эксперимент в психолингвистике</vt:lpstr>
      <vt:lpstr>Анализ экспериментальных текстов</vt:lpstr>
      <vt:lpstr>Эксперимент в психолингвистике</vt:lpstr>
      <vt:lpstr>Эксперимент в психолингвистике</vt:lpstr>
      <vt:lpstr>Тревожность до прочтения текстов</vt:lpstr>
      <vt:lpstr>Эксперимент в психолингвистике</vt:lpstr>
      <vt:lpstr>Теория неравновесных психических состояний</vt:lpstr>
      <vt:lpstr>Теория неравновесных психических состояний</vt:lpstr>
      <vt:lpstr>Теория неравновесных психических состояний</vt:lpstr>
      <vt:lpstr>Семантический дифференциал Ч.Осгуда</vt:lpstr>
      <vt:lpstr>Эксперимент в психолингвистике</vt:lpstr>
      <vt:lpstr>Оценка экспериментальных текстов экспертами с разным уровнем тревожности</vt:lpstr>
      <vt:lpstr>Эксперимент в психолингвистике</vt:lpstr>
      <vt:lpstr>Тревожность до и после прочтения текстов</vt:lpstr>
      <vt:lpstr>Эксперимент в психолингвистике</vt:lpstr>
      <vt:lpstr>Презентация PowerPoint</vt:lpstr>
      <vt:lpstr>Презентация PowerPoint</vt:lpstr>
      <vt:lpstr>Презентация PowerPoint</vt:lpstr>
      <vt:lpstr>Результаты эксперимента</vt:lpstr>
      <vt:lpstr>Выводы</vt:lpstr>
    </vt:vector>
  </TitlesOfParts>
  <Company>Instit of Applied Psychology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Valery</dc:creator>
  <cp:lastModifiedBy>Asus</cp:lastModifiedBy>
  <cp:revision>626</cp:revision>
  <dcterms:created xsi:type="dcterms:W3CDTF">2005-11-15T07:31:00Z</dcterms:created>
  <dcterms:modified xsi:type="dcterms:W3CDTF">2024-12-10T18:11:36Z</dcterms:modified>
</cp:coreProperties>
</file>